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90" r:id="rId7"/>
    <p:sldId id="280" r:id="rId8"/>
    <p:sldId id="270" r:id="rId9"/>
    <p:sldId id="291" r:id="rId10"/>
    <p:sldId id="296" r:id="rId11"/>
    <p:sldId id="293" r:id="rId12"/>
    <p:sldId id="294" r:id="rId13"/>
    <p:sldId id="295" r:id="rId14"/>
    <p:sldId id="297" r:id="rId15"/>
    <p:sldId id="298" r:id="rId16"/>
    <p:sldId id="299" r:id="rId17"/>
    <p:sldId id="286" r:id="rId18"/>
    <p:sldId id="287" r:id="rId19"/>
    <p:sldId id="288" r:id="rId20"/>
    <p:sldId id="300" r:id="rId21"/>
    <p:sldId id="289" r:id="rId22"/>
    <p:sldId id="301" r:id="rId23"/>
    <p:sldId id="302" r:id="rId24"/>
    <p:sldId id="323" r:id="rId25"/>
    <p:sldId id="326"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7097E-C355-40B4-9D1E-25341B8B2B3A}" v="187" dt="2023-04-19T05:37:18.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25" d="100"/>
          <a:sy n="125"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E335-DD11-40AC-81A0-F04AB3EAEB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8363A5-6809-4E70-9A09-44A039C16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AB9F02-44CF-49CC-B1AD-AFA5629EF4B5}"/>
              </a:ext>
            </a:extLst>
          </p:cNvPr>
          <p:cNvSpPr>
            <a:spLocks noGrp="1"/>
          </p:cNvSpPr>
          <p:nvPr>
            <p:ph type="dt" sz="half" idx="10"/>
          </p:nvPr>
        </p:nvSpPr>
        <p:spPr/>
        <p:txBody>
          <a:bodyPr/>
          <a:lstStyle/>
          <a:p>
            <a:fld id="{46FC3294-C66B-43B9-BB67-383E1EB7AA58}" type="datetimeFigureOut">
              <a:rPr lang="en-IN" smtClean="0"/>
              <a:t>27-05-2023</a:t>
            </a:fld>
            <a:endParaRPr lang="en-IN"/>
          </a:p>
        </p:txBody>
      </p:sp>
      <p:sp>
        <p:nvSpPr>
          <p:cNvPr id="5" name="Footer Placeholder 4">
            <a:extLst>
              <a:ext uri="{FF2B5EF4-FFF2-40B4-BE49-F238E27FC236}">
                <a16:creationId xmlns:a16="http://schemas.microsoft.com/office/drawing/2014/main" id="{4AA1D12A-7279-4913-8370-373C48B927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5B60C-9B8E-4819-999E-122B8E44560D}"/>
              </a:ext>
            </a:extLst>
          </p:cNvPr>
          <p:cNvSpPr>
            <a:spLocks noGrp="1"/>
          </p:cNvSpPr>
          <p:nvPr>
            <p:ph type="sldNum" sz="quarter" idx="12"/>
          </p:nvPr>
        </p:nvSpPr>
        <p:spPr/>
        <p:txBody>
          <a:bodyPr/>
          <a:lstStyle/>
          <a:p>
            <a:fld id="{A40E83AF-976A-47C2-BD4C-40EF9889F156}" type="slidenum">
              <a:rPr lang="en-IN" smtClean="0"/>
              <a:t>‹#›</a:t>
            </a:fld>
            <a:endParaRPr lang="en-IN"/>
          </a:p>
        </p:txBody>
      </p:sp>
    </p:spTree>
    <p:extLst>
      <p:ext uri="{BB962C8B-B14F-4D97-AF65-F5344CB8AC3E}">
        <p14:creationId xmlns:p14="http://schemas.microsoft.com/office/powerpoint/2010/main" val="404276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C4A1-DCE5-465D-81CB-CB12BB2426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582372-2732-4D6F-A22F-8B87206917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855CDA-A832-47EA-859E-065A8540A067}"/>
              </a:ext>
            </a:extLst>
          </p:cNvPr>
          <p:cNvSpPr>
            <a:spLocks noGrp="1"/>
          </p:cNvSpPr>
          <p:nvPr>
            <p:ph type="dt" sz="half" idx="10"/>
          </p:nvPr>
        </p:nvSpPr>
        <p:spPr/>
        <p:txBody>
          <a:bodyPr/>
          <a:lstStyle/>
          <a:p>
            <a:fld id="{46FC3294-C66B-43B9-BB67-383E1EB7AA58}" type="datetimeFigureOut">
              <a:rPr lang="en-IN" smtClean="0"/>
              <a:t>27-05-2023</a:t>
            </a:fld>
            <a:endParaRPr lang="en-IN"/>
          </a:p>
        </p:txBody>
      </p:sp>
      <p:sp>
        <p:nvSpPr>
          <p:cNvPr id="5" name="Footer Placeholder 4">
            <a:extLst>
              <a:ext uri="{FF2B5EF4-FFF2-40B4-BE49-F238E27FC236}">
                <a16:creationId xmlns:a16="http://schemas.microsoft.com/office/drawing/2014/main" id="{79DF2E87-C15B-4A23-9241-B52333663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CED1F-D409-46E8-99FC-08E4BD7C23F5}"/>
              </a:ext>
            </a:extLst>
          </p:cNvPr>
          <p:cNvSpPr>
            <a:spLocks noGrp="1"/>
          </p:cNvSpPr>
          <p:nvPr>
            <p:ph type="sldNum" sz="quarter" idx="12"/>
          </p:nvPr>
        </p:nvSpPr>
        <p:spPr/>
        <p:txBody>
          <a:bodyPr/>
          <a:lstStyle/>
          <a:p>
            <a:fld id="{A40E83AF-976A-47C2-BD4C-40EF9889F156}" type="slidenum">
              <a:rPr lang="en-IN" smtClean="0"/>
              <a:t>‹#›</a:t>
            </a:fld>
            <a:endParaRPr lang="en-IN"/>
          </a:p>
        </p:txBody>
      </p:sp>
    </p:spTree>
    <p:extLst>
      <p:ext uri="{BB962C8B-B14F-4D97-AF65-F5344CB8AC3E}">
        <p14:creationId xmlns:p14="http://schemas.microsoft.com/office/powerpoint/2010/main" val="390795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F77A68-C10A-438E-96A3-9CA5C0644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1433B4-7770-40C3-A362-B7DC15D095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965E8-CB47-492C-A886-8D773CB4FC23}"/>
              </a:ext>
            </a:extLst>
          </p:cNvPr>
          <p:cNvSpPr>
            <a:spLocks noGrp="1"/>
          </p:cNvSpPr>
          <p:nvPr>
            <p:ph type="dt" sz="half" idx="10"/>
          </p:nvPr>
        </p:nvSpPr>
        <p:spPr/>
        <p:txBody>
          <a:bodyPr/>
          <a:lstStyle/>
          <a:p>
            <a:fld id="{46FC3294-C66B-43B9-BB67-383E1EB7AA58}" type="datetimeFigureOut">
              <a:rPr lang="en-IN" smtClean="0"/>
              <a:t>27-05-2023</a:t>
            </a:fld>
            <a:endParaRPr lang="en-IN"/>
          </a:p>
        </p:txBody>
      </p:sp>
      <p:sp>
        <p:nvSpPr>
          <p:cNvPr id="5" name="Footer Placeholder 4">
            <a:extLst>
              <a:ext uri="{FF2B5EF4-FFF2-40B4-BE49-F238E27FC236}">
                <a16:creationId xmlns:a16="http://schemas.microsoft.com/office/drawing/2014/main" id="{4D0F4249-1057-4134-A8AC-3B97C0351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14F5B2-E232-4951-ABD1-7EA9155496F0}"/>
              </a:ext>
            </a:extLst>
          </p:cNvPr>
          <p:cNvSpPr>
            <a:spLocks noGrp="1"/>
          </p:cNvSpPr>
          <p:nvPr>
            <p:ph type="sldNum" sz="quarter" idx="12"/>
          </p:nvPr>
        </p:nvSpPr>
        <p:spPr/>
        <p:txBody>
          <a:bodyPr/>
          <a:lstStyle/>
          <a:p>
            <a:fld id="{A40E83AF-976A-47C2-BD4C-40EF9889F156}" type="slidenum">
              <a:rPr lang="en-IN" smtClean="0"/>
              <a:t>‹#›</a:t>
            </a:fld>
            <a:endParaRPr lang="en-IN"/>
          </a:p>
        </p:txBody>
      </p:sp>
    </p:spTree>
    <p:extLst>
      <p:ext uri="{BB962C8B-B14F-4D97-AF65-F5344CB8AC3E}">
        <p14:creationId xmlns:p14="http://schemas.microsoft.com/office/powerpoint/2010/main" val="315154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6971-CBF6-4AE5-B66E-76053A376C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AD39DF-7B06-4E5E-84B4-E49C16709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B31E66-B437-422F-A2F1-BE2FC74F4F6D}"/>
              </a:ext>
            </a:extLst>
          </p:cNvPr>
          <p:cNvSpPr>
            <a:spLocks noGrp="1"/>
          </p:cNvSpPr>
          <p:nvPr>
            <p:ph type="dt" sz="half" idx="10"/>
          </p:nvPr>
        </p:nvSpPr>
        <p:spPr/>
        <p:txBody>
          <a:bodyPr/>
          <a:lstStyle/>
          <a:p>
            <a:fld id="{46FC3294-C66B-43B9-BB67-383E1EB7AA58}" type="datetimeFigureOut">
              <a:rPr lang="en-IN" smtClean="0"/>
              <a:t>27-05-2023</a:t>
            </a:fld>
            <a:endParaRPr lang="en-IN"/>
          </a:p>
        </p:txBody>
      </p:sp>
      <p:sp>
        <p:nvSpPr>
          <p:cNvPr id="5" name="Footer Placeholder 4">
            <a:extLst>
              <a:ext uri="{FF2B5EF4-FFF2-40B4-BE49-F238E27FC236}">
                <a16:creationId xmlns:a16="http://schemas.microsoft.com/office/drawing/2014/main" id="{50ABCC6E-FA5F-4EEC-BB9E-E413EA76D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8004C-BE82-4D6F-B677-DDDD0200DFDB}"/>
              </a:ext>
            </a:extLst>
          </p:cNvPr>
          <p:cNvSpPr>
            <a:spLocks noGrp="1"/>
          </p:cNvSpPr>
          <p:nvPr>
            <p:ph type="sldNum" sz="quarter" idx="12"/>
          </p:nvPr>
        </p:nvSpPr>
        <p:spPr/>
        <p:txBody>
          <a:bodyPr/>
          <a:lstStyle/>
          <a:p>
            <a:fld id="{A40E83AF-976A-47C2-BD4C-40EF9889F156}" type="slidenum">
              <a:rPr lang="en-IN" smtClean="0"/>
              <a:t>‹#›</a:t>
            </a:fld>
            <a:endParaRPr lang="en-IN"/>
          </a:p>
        </p:txBody>
      </p:sp>
    </p:spTree>
    <p:extLst>
      <p:ext uri="{BB962C8B-B14F-4D97-AF65-F5344CB8AC3E}">
        <p14:creationId xmlns:p14="http://schemas.microsoft.com/office/powerpoint/2010/main" val="253677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F781-2C75-41C2-A1E7-608D242F7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24474C-2AD4-43B8-B3DC-54E86B9A60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6EAEE-62A6-4C6E-9D61-280CBDF6F52A}"/>
              </a:ext>
            </a:extLst>
          </p:cNvPr>
          <p:cNvSpPr>
            <a:spLocks noGrp="1"/>
          </p:cNvSpPr>
          <p:nvPr>
            <p:ph type="dt" sz="half" idx="10"/>
          </p:nvPr>
        </p:nvSpPr>
        <p:spPr/>
        <p:txBody>
          <a:bodyPr/>
          <a:lstStyle/>
          <a:p>
            <a:fld id="{46FC3294-C66B-43B9-BB67-383E1EB7AA58}" type="datetimeFigureOut">
              <a:rPr lang="en-IN" smtClean="0"/>
              <a:t>27-05-2023</a:t>
            </a:fld>
            <a:endParaRPr lang="en-IN"/>
          </a:p>
        </p:txBody>
      </p:sp>
      <p:sp>
        <p:nvSpPr>
          <p:cNvPr id="5" name="Footer Placeholder 4">
            <a:extLst>
              <a:ext uri="{FF2B5EF4-FFF2-40B4-BE49-F238E27FC236}">
                <a16:creationId xmlns:a16="http://schemas.microsoft.com/office/drawing/2014/main" id="{82DCD58A-2741-4975-B64C-D302FD995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0B9CA-B096-45FB-80F4-A3976DFB4566}"/>
              </a:ext>
            </a:extLst>
          </p:cNvPr>
          <p:cNvSpPr>
            <a:spLocks noGrp="1"/>
          </p:cNvSpPr>
          <p:nvPr>
            <p:ph type="sldNum" sz="quarter" idx="12"/>
          </p:nvPr>
        </p:nvSpPr>
        <p:spPr/>
        <p:txBody>
          <a:bodyPr/>
          <a:lstStyle/>
          <a:p>
            <a:fld id="{A40E83AF-976A-47C2-BD4C-40EF9889F156}" type="slidenum">
              <a:rPr lang="en-IN" smtClean="0"/>
              <a:t>‹#›</a:t>
            </a:fld>
            <a:endParaRPr lang="en-IN"/>
          </a:p>
        </p:txBody>
      </p:sp>
    </p:spTree>
    <p:extLst>
      <p:ext uri="{BB962C8B-B14F-4D97-AF65-F5344CB8AC3E}">
        <p14:creationId xmlns:p14="http://schemas.microsoft.com/office/powerpoint/2010/main" val="327275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564D-49D4-4761-82CE-120253C4ED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37D57A-8EB5-42D6-B813-9A69BF03DA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CAF063-2045-4BCF-8FFE-05D893FF6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CB62F0-5AE8-4640-851F-1CC390F7B097}"/>
              </a:ext>
            </a:extLst>
          </p:cNvPr>
          <p:cNvSpPr>
            <a:spLocks noGrp="1"/>
          </p:cNvSpPr>
          <p:nvPr>
            <p:ph type="dt" sz="half" idx="10"/>
          </p:nvPr>
        </p:nvSpPr>
        <p:spPr/>
        <p:txBody>
          <a:bodyPr/>
          <a:lstStyle/>
          <a:p>
            <a:fld id="{46FC3294-C66B-43B9-BB67-383E1EB7AA58}" type="datetimeFigureOut">
              <a:rPr lang="en-IN" smtClean="0"/>
              <a:t>27-05-2023</a:t>
            </a:fld>
            <a:endParaRPr lang="en-IN"/>
          </a:p>
        </p:txBody>
      </p:sp>
      <p:sp>
        <p:nvSpPr>
          <p:cNvPr id="6" name="Footer Placeholder 5">
            <a:extLst>
              <a:ext uri="{FF2B5EF4-FFF2-40B4-BE49-F238E27FC236}">
                <a16:creationId xmlns:a16="http://schemas.microsoft.com/office/drawing/2014/main" id="{9CCAC039-FF0C-436F-992A-F330C15BB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6734B5-F2BB-42B6-B0D5-259E3219DAE1}"/>
              </a:ext>
            </a:extLst>
          </p:cNvPr>
          <p:cNvSpPr>
            <a:spLocks noGrp="1"/>
          </p:cNvSpPr>
          <p:nvPr>
            <p:ph type="sldNum" sz="quarter" idx="12"/>
          </p:nvPr>
        </p:nvSpPr>
        <p:spPr/>
        <p:txBody>
          <a:bodyPr/>
          <a:lstStyle/>
          <a:p>
            <a:fld id="{A40E83AF-976A-47C2-BD4C-40EF9889F156}" type="slidenum">
              <a:rPr lang="en-IN" smtClean="0"/>
              <a:t>‹#›</a:t>
            </a:fld>
            <a:endParaRPr lang="en-IN"/>
          </a:p>
        </p:txBody>
      </p:sp>
    </p:spTree>
    <p:extLst>
      <p:ext uri="{BB962C8B-B14F-4D97-AF65-F5344CB8AC3E}">
        <p14:creationId xmlns:p14="http://schemas.microsoft.com/office/powerpoint/2010/main" val="42260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DD0C-D236-4B46-8B8A-E5CC7067E6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B16C4E-46ED-4C9C-B16E-D268405B70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B3CE3A-D6A0-42A2-BF1F-163192BF3D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3DAFF1-F2BC-4588-987E-F3FFEB93A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8FBF57-F80D-4C80-AD07-5FAB5E4EDD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963A4-0138-4905-A5DC-32C9B9634343}"/>
              </a:ext>
            </a:extLst>
          </p:cNvPr>
          <p:cNvSpPr>
            <a:spLocks noGrp="1"/>
          </p:cNvSpPr>
          <p:nvPr>
            <p:ph type="dt" sz="half" idx="10"/>
          </p:nvPr>
        </p:nvSpPr>
        <p:spPr/>
        <p:txBody>
          <a:bodyPr/>
          <a:lstStyle/>
          <a:p>
            <a:fld id="{46FC3294-C66B-43B9-BB67-383E1EB7AA58}" type="datetimeFigureOut">
              <a:rPr lang="en-IN" smtClean="0"/>
              <a:t>27-05-2023</a:t>
            </a:fld>
            <a:endParaRPr lang="en-IN"/>
          </a:p>
        </p:txBody>
      </p:sp>
      <p:sp>
        <p:nvSpPr>
          <p:cNvPr id="8" name="Footer Placeholder 7">
            <a:extLst>
              <a:ext uri="{FF2B5EF4-FFF2-40B4-BE49-F238E27FC236}">
                <a16:creationId xmlns:a16="http://schemas.microsoft.com/office/drawing/2014/main" id="{1E16615F-9AB8-4C2B-BDC3-D37B6D3221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19617F-3030-4D9F-B48F-B9FD5193EED2}"/>
              </a:ext>
            </a:extLst>
          </p:cNvPr>
          <p:cNvSpPr>
            <a:spLocks noGrp="1"/>
          </p:cNvSpPr>
          <p:nvPr>
            <p:ph type="sldNum" sz="quarter" idx="12"/>
          </p:nvPr>
        </p:nvSpPr>
        <p:spPr/>
        <p:txBody>
          <a:bodyPr/>
          <a:lstStyle/>
          <a:p>
            <a:fld id="{A40E83AF-976A-47C2-BD4C-40EF9889F156}" type="slidenum">
              <a:rPr lang="en-IN" smtClean="0"/>
              <a:t>‹#›</a:t>
            </a:fld>
            <a:endParaRPr lang="en-IN"/>
          </a:p>
        </p:txBody>
      </p:sp>
    </p:spTree>
    <p:extLst>
      <p:ext uri="{BB962C8B-B14F-4D97-AF65-F5344CB8AC3E}">
        <p14:creationId xmlns:p14="http://schemas.microsoft.com/office/powerpoint/2010/main" val="910164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2DE0-7C60-4DCE-A2F6-768CE2C646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D3999F-CE0D-4EB1-9893-7F3B4A6CBF3F}"/>
              </a:ext>
            </a:extLst>
          </p:cNvPr>
          <p:cNvSpPr>
            <a:spLocks noGrp="1"/>
          </p:cNvSpPr>
          <p:nvPr>
            <p:ph type="dt" sz="half" idx="10"/>
          </p:nvPr>
        </p:nvSpPr>
        <p:spPr/>
        <p:txBody>
          <a:bodyPr/>
          <a:lstStyle/>
          <a:p>
            <a:fld id="{46FC3294-C66B-43B9-BB67-383E1EB7AA58}" type="datetimeFigureOut">
              <a:rPr lang="en-IN" smtClean="0"/>
              <a:t>27-05-2023</a:t>
            </a:fld>
            <a:endParaRPr lang="en-IN"/>
          </a:p>
        </p:txBody>
      </p:sp>
      <p:sp>
        <p:nvSpPr>
          <p:cNvPr id="4" name="Footer Placeholder 3">
            <a:extLst>
              <a:ext uri="{FF2B5EF4-FFF2-40B4-BE49-F238E27FC236}">
                <a16:creationId xmlns:a16="http://schemas.microsoft.com/office/drawing/2014/main" id="{77C0F362-A760-4752-99D3-3F3D623165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866200-1DF2-4AFD-927F-FA4826D50E2A}"/>
              </a:ext>
            </a:extLst>
          </p:cNvPr>
          <p:cNvSpPr>
            <a:spLocks noGrp="1"/>
          </p:cNvSpPr>
          <p:nvPr>
            <p:ph type="sldNum" sz="quarter" idx="12"/>
          </p:nvPr>
        </p:nvSpPr>
        <p:spPr/>
        <p:txBody>
          <a:bodyPr/>
          <a:lstStyle/>
          <a:p>
            <a:fld id="{A40E83AF-976A-47C2-BD4C-40EF9889F156}" type="slidenum">
              <a:rPr lang="en-IN" smtClean="0"/>
              <a:t>‹#›</a:t>
            </a:fld>
            <a:endParaRPr lang="en-IN"/>
          </a:p>
        </p:txBody>
      </p:sp>
    </p:spTree>
    <p:extLst>
      <p:ext uri="{BB962C8B-B14F-4D97-AF65-F5344CB8AC3E}">
        <p14:creationId xmlns:p14="http://schemas.microsoft.com/office/powerpoint/2010/main" val="181274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18E648-451C-4D48-B29A-4517E553EB6E}"/>
              </a:ext>
            </a:extLst>
          </p:cNvPr>
          <p:cNvSpPr>
            <a:spLocks noGrp="1"/>
          </p:cNvSpPr>
          <p:nvPr>
            <p:ph type="dt" sz="half" idx="10"/>
          </p:nvPr>
        </p:nvSpPr>
        <p:spPr/>
        <p:txBody>
          <a:bodyPr/>
          <a:lstStyle/>
          <a:p>
            <a:fld id="{46FC3294-C66B-43B9-BB67-383E1EB7AA58}" type="datetimeFigureOut">
              <a:rPr lang="en-IN" smtClean="0"/>
              <a:t>27-05-2023</a:t>
            </a:fld>
            <a:endParaRPr lang="en-IN"/>
          </a:p>
        </p:txBody>
      </p:sp>
      <p:sp>
        <p:nvSpPr>
          <p:cNvPr id="3" name="Footer Placeholder 2">
            <a:extLst>
              <a:ext uri="{FF2B5EF4-FFF2-40B4-BE49-F238E27FC236}">
                <a16:creationId xmlns:a16="http://schemas.microsoft.com/office/drawing/2014/main" id="{39FE9F81-ACB3-47CC-A9DB-39541FDBC4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622C51-7640-4AF6-A4CF-5218CD2CAB8A}"/>
              </a:ext>
            </a:extLst>
          </p:cNvPr>
          <p:cNvSpPr>
            <a:spLocks noGrp="1"/>
          </p:cNvSpPr>
          <p:nvPr>
            <p:ph type="sldNum" sz="quarter" idx="12"/>
          </p:nvPr>
        </p:nvSpPr>
        <p:spPr/>
        <p:txBody>
          <a:bodyPr/>
          <a:lstStyle/>
          <a:p>
            <a:fld id="{A40E83AF-976A-47C2-BD4C-40EF9889F156}" type="slidenum">
              <a:rPr lang="en-IN" smtClean="0"/>
              <a:t>‹#›</a:t>
            </a:fld>
            <a:endParaRPr lang="en-IN"/>
          </a:p>
        </p:txBody>
      </p:sp>
    </p:spTree>
    <p:extLst>
      <p:ext uri="{BB962C8B-B14F-4D97-AF65-F5344CB8AC3E}">
        <p14:creationId xmlns:p14="http://schemas.microsoft.com/office/powerpoint/2010/main" val="17290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B4D9-EC7F-4BEE-BFF8-17BEFB9A41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F90F51-93CD-49E9-9651-F1123771C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72F728-2CE5-4048-B481-314D8B319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A2652-CB05-443F-946F-12E8B4D3881C}"/>
              </a:ext>
            </a:extLst>
          </p:cNvPr>
          <p:cNvSpPr>
            <a:spLocks noGrp="1"/>
          </p:cNvSpPr>
          <p:nvPr>
            <p:ph type="dt" sz="half" idx="10"/>
          </p:nvPr>
        </p:nvSpPr>
        <p:spPr/>
        <p:txBody>
          <a:bodyPr/>
          <a:lstStyle/>
          <a:p>
            <a:fld id="{46FC3294-C66B-43B9-BB67-383E1EB7AA58}" type="datetimeFigureOut">
              <a:rPr lang="en-IN" smtClean="0"/>
              <a:t>27-05-2023</a:t>
            </a:fld>
            <a:endParaRPr lang="en-IN"/>
          </a:p>
        </p:txBody>
      </p:sp>
      <p:sp>
        <p:nvSpPr>
          <p:cNvPr id="6" name="Footer Placeholder 5">
            <a:extLst>
              <a:ext uri="{FF2B5EF4-FFF2-40B4-BE49-F238E27FC236}">
                <a16:creationId xmlns:a16="http://schemas.microsoft.com/office/drawing/2014/main" id="{E5B594CB-F23D-4662-BF21-E65CD3CFE6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9241C7-6086-4E4A-82B2-F8BD6DD42571}"/>
              </a:ext>
            </a:extLst>
          </p:cNvPr>
          <p:cNvSpPr>
            <a:spLocks noGrp="1"/>
          </p:cNvSpPr>
          <p:nvPr>
            <p:ph type="sldNum" sz="quarter" idx="12"/>
          </p:nvPr>
        </p:nvSpPr>
        <p:spPr/>
        <p:txBody>
          <a:bodyPr/>
          <a:lstStyle/>
          <a:p>
            <a:fld id="{A40E83AF-976A-47C2-BD4C-40EF9889F156}" type="slidenum">
              <a:rPr lang="en-IN" smtClean="0"/>
              <a:t>‹#›</a:t>
            </a:fld>
            <a:endParaRPr lang="en-IN"/>
          </a:p>
        </p:txBody>
      </p:sp>
    </p:spTree>
    <p:extLst>
      <p:ext uri="{BB962C8B-B14F-4D97-AF65-F5344CB8AC3E}">
        <p14:creationId xmlns:p14="http://schemas.microsoft.com/office/powerpoint/2010/main" val="145462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8F0D-72D9-4835-8520-3B75ED957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522886-BB09-4D3E-8076-85FBCB7B7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8E2EA5-42CE-4204-8070-4F7DC45F2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3E824-F8A4-4D71-A3D8-4C30618B25A7}"/>
              </a:ext>
            </a:extLst>
          </p:cNvPr>
          <p:cNvSpPr>
            <a:spLocks noGrp="1"/>
          </p:cNvSpPr>
          <p:nvPr>
            <p:ph type="dt" sz="half" idx="10"/>
          </p:nvPr>
        </p:nvSpPr>
        <p:spPr/>
        <p:txBody>
          <a:bodyPr/>
          <a:lstStyle/>
          <a:p>
            <a:fld id="{46FC3294-C66B-43B9-BB67-383E1EB7AA58}" type="datetimeFigureOut">
              <a:rPr lang="en-IN" smtClean="0"/>
              <a:t>27-05-2023</a:t>
            </a:fld>
            <a:endParaRPr lang="en-IN"/>
          </a:p>
        </p:txBody>
      </p:sp>
      <p:sp>
        <p:nvSpPr>
          <p:cNvPr id="6" name="Footer Placeholder 5">
            <a:extLst>
              <a:ext uri="{FF2B5EF4-FFF2-40B4-BE49-F238E27FC236}">
                <a16:creationId xmlns:a16="http://schemas.microsoft.com/office/drawing/2014/main" id="{7705A5BE-1329-4909-9E20-DDCCD7A159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59FB2C-A78D-42D1-82EB-05706608BBF3}"/>
              </a:ext>
            </a:extLst>
          </p:cNvPr>
          <p:cNvSpPr>
            <a:spLocks noGrp="1"/>
          </p:cNvSpPr>
          <p:nvPr>
            <p:ph type="sldNum" sz="quarter" idx="12"/>
          </p:nvPr>
        </p:nvSpPr>
        <p:spPr/>
        <p:txBody>
          <a:bodyPr/>
          <a:lstStyle/>
          <a:p>
            <a:fld id="{A40E83AF-976A-47C2-BD4C-40EF9889F156}" type="slidenum">
              <a:rPr lang="en-IN" smtClean="0"/>
              <a:t>‹#›</a:t>
            </a:fld>
            <a:endParaRPr lang="en-IN"/>
          </a:p>
        </p:txBody>
      </p:sp>
    </p:spTree>
    <p:extLst>
      <p:ext uri="{BB962C8B-B14F-4D97-AF65-F5344CB8AC3E}">
        <p14:creationId xmlns:p14="http://schemas.microsoft.com/office/powerpoint/2010/main" val="389016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908C8-9AE3-40A4-ADF3-4726FA63E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0BE5D3-F144-42D1-AA28-3B99EE87F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F36D3-EC51-454C-8134-FF8FE9D9E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3294-C66B-43B9-BB67-383E1EB7AA58}" type="datetimeFigureOut">
              <a:rPr lang="en-IN" smtClean="0"/>
              <a:t>27-05-2023</a:t>
            </a:fld>
            <a:endParaRPr lang="en-IN"/>
          </a:p>
        </p:txBody>
      </p:sp>
      <p:sp>
        <p:nvSpPr>
          <p:cNvPr id="5" name="Footer Placeholder 4">
            <a:extLst>
              <a:ext uri="{FF2B5EF4-FFF2-40B4-BE49-F238E27FC236}">
                <a16:creationId xmlns:a16="http://schemas.microsoft.com/office/drawing/2014/main" id="{248351D1-088C-43EF-AE03-7C1C8EAD9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CAB175-E860-47A8-AB98-671C685C4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E83AF-976A-47C2-BD4C-40EF9889F156}" type="slidenum">
              <a:rPr lang="en-IN" smtClean="0"/>
              <a:t>‹#›</a:t>
            </a:fld>
            <a:endParaRPr lang="en-IN"/>
          </a:p>
        </p:txBody>
      </p:sp>
    </p:spTree>
    <p:extLst>
      <p:ext uri="{BB962C8B-B14F-4D97-AF65-F5344CB8AC3E}">
        <p14:creationId xmlns:p14="http://schemas.microsoft.com/office/powerpoint/2010/main" val="228793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735B54-78AB-4651-B6C1-412A62E9B770}"/>
              </a:ext>
            </a:extLst>
          </p:cNvPr>
          <p:cNvPicPr/>
          <p:nvPr/>
        </p:nvPicPr>
        <p:blipFill>
          <a:blip r:embed="rId2">
            <a:extLst>
              <a:ext uri="{28A0092B-C50C-407E-A947-70E740481C1C}">
                <a14:useLocalDpi xmlns:a14="http://schemas.microsoft.com/office/drawing/2010/main" val="0"/>
              </a:ext>
            </a:extLst>
          </a:blip>
          <a:stretch>
            <a:fillRect/>
          </a:stretch>
        </p:blipFill>
        <p:spPr>
          <a:xfrm>
            <a:off x="2892425" y="1323179"/>
            <a:ext cx="6636348" cy="847366"/>
          </a:xfrm>
          <a:prstGeom prst="rect">
            <a:avLst/>
          </a:prstGeom>
        </p:spPr>
      </p:pic>
      <p:sp>
        <p:nvSpPr>
          <p:cNvPr id="6" name="TextBox 5">
            <a:extLst>
              <a:ext uri="{FF2B5EF4-FFF2-40B4-BE49-F238E27FC236}">
                <a16:creationId xmlns:a16="http://schemas.microsoft.com/office/drawing/2014/main" id="{02E00FAC-8665-408E-8DEF-5469A8A8F6AE}"/>
              </a:ext>
            </a:extLst>
          </p:cNvPr>
          <p:cNvSpPr txBox="1"/>
          <p:nvPr/>
        </p:nvSpPr>
        <p:spPr>
          <a:xfrm>
            <a:off x="2399018" y="2426137"/>
            <a:ext cx="738447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BADFA52-92CC-4F1F-B39B-5B922BF0AD8E}"/>
              </a:ext>
            </a:extLst>
          </p:cNvPr>
          <p:cNvSpPr txBox="1"/>
          <p:nvPr/>
        </p:nvSpPr>
        <p:spPr>
          <a:xfrm>
            <a:off x="944290" y="3167390"/>
            <a:ext cx="10293927"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Smart Ticket System for Metro Train Services</a:t>
            </a:r>
          </a:p>
        </p:txBody>
      </p:sp>
      <p:sp>
        <p:nvSpPr>
          <p:cNvPr id="8" name="TextBox 7">
            <a:extLst>
              <a:ext uri="{FF2B5EF4-FFF2-40B4-BE49-F238E27FC236}">
                <a16:creationId xmlns:a16="http://schemas.microsoft.com/office/drawing/2014/main" id="{CAA70CC2-EA52-4ECB-8291-9A4F7ADD3B0A}"/>
              </a:ext>
            </a:extLst>
          </p:cNvPr>
          <p:cNvSpPr txBox="1"/>
          <p:nvPr/>
        </p:nvSpPr>
        <p:spPr>
          <a:xfrm>
            <a:off x="3687489" y="5327493"/>
            <a:ext cx="5301075" cy="1015663"/>
          </a:xfrm>
          <a:prstGeom prst="rect">
            <a:avLst/>
          </a:prstGeom>
          <a:noFill/>
        </p:spPr>
        <p:txBody>
          <a:bodyPr wrap="square" lIns="91440" tIns="45720" rIns="91440" bIns="45720" rtlCol="0" anchor="t">
            <a:spAutoFit/>
          </a:bodyPr>
          <a:lstStyle/>
          <a:p>
            <a:pPr algn="ctr"/>
            <a:r>
              <a:rPr lang="en-IN" sz="2000" b="1" dirty="0">
                <a:latin typeface="Times New Roman" panose="02020603050405020304" pitchFamily="18" charset="0"/>
                <a:cs typeface="Times New Roman" panose="02020603050405020304" pitchFamily="18" charset="0"/>
              </a:rPr>
              <a:t>Internal Guide:</a:t>
            </a:r>
          </a:p>
          <a:p>
            <a:pPr algn="ctr"/>
            <a:r>
              <a:rPr lang="en-IN" sz="2000" b="1" dirty="0">
                <a:latin typeface="Times New Roman"/>
                <a:cs typeface="Times New Roman"/>
              </a:rPr>
              <a:t>Professor Dr. Jalaja G</a:t>
            </a:r>
          </a:p>
          <a:p>
            <a:pPr algn="ctr"/>
            <a:r>
              <a:rPr lang="en-IN" sz="2000" b="1" dirty="0">
                <a:latin typeface="Times New Roman" panose="02020603050405020304" pitchFamily="18" charset="0"/>
                <a:cs typeface="Times New Roman" panose="02020603050405020304" pitchFamily="18" charset="0"/>
              </a:rPr>
              <a:t>Dept. of CSE, BNMIT</a:t>
            </a:r>
          </a:p>
        </p:txBody>
      </p:sp>
      <p:graphicFrame>
        <p:nvGraphicFramePr>
          <p:cNvPr id="18" name="Table 18">
            <a:extLst>
              <a:ext uri="{FF2B5EF4-FFF2-40B4-BE49-F238E27FC236}">
                <a16:creationId xmlns:a16="http://schemas.microsoft.com/office/drawing/2014/main" id="{2037AE6C-04EA-4511-95DB-5591F7FEBD86}"/>
              </a:ext>
            </a:extLst>
          </p:cNvPr>
          <p:cNvGraphicFramePr>
            <a:graphicFrameLocks noGrp="1"/>
          </p:cNvGraphicFramePr>
          <p:nvPr>
            <p:extLst>
              <p:ext uri="{D42A27DB-BD31-4B8C-83A1-F6EECF244321}">
                <p14:modId xmlns:p14="http://schemas.microsoft.com/office/powerpoint/2010/main" val="2153779741"/>
              </p:ext>
            </p:extLst>
          </p:nvPr>
        </p:nvGraphicFramePr>
        <p:xfrm>
          <a:off x="2118888" y="4138211"/>
          <a:ext cx="8438275" cy="741680"/>
        </p:xfrm>
        <a:graphic>
          <a:graphicData uri="http://schemas.openxmlformats.org/drawingml/2006/table">
            <a:tbl>
              <a:tblPr firstRow="1" bandRow="1">
                <a:tableStyleId>{616DA210-FB5B-4158-B5E0-FEB733F419BA}</a:tableStyleId>
              </a:tblPr>
              <a:tblGrid>
                <a:gridCol w="2109569">
                  <a:extLst>
                    <a:ext uri="{9D8B030D-6E8A-4147-A177-3AD203B41FA5}">
                      <a16:colId xmlns:a16="http://schemas.microsoft.com/office/drawing/2014/main" val="3341703144"/>
                    </a:ext>
                  </a:extLst>
                </a:gridCol>
                <a:gridCol w="2109569">
                  <a:extLst>
                    <a:ext uri="{9D8B030D-6E8A-4147-A177-3AD203B41FA5}">
                      <a16:colId xmlns:a16="http://schemas.microsoft.com/office/drawing/2014/main" val="2284603544"/>
                    </a:ext>
                  </a:extLst>
                </a:gridCol>
                <a:gridCol w="2436518">
                  <a:extLst>
                    <a:ext uri="{9D8B030D-6E8A-4147-A177-3AD203B41FA5}">
                      <a16:colId xmlns:a16="http://schemas.microsoft.com/office/drawing/2014/main" val="3651420547"/>
                    </a:ext>
                  </a:extLst>
                </a:gridCol>
                <a:gridCol w="1782619">
                  <a:extLst>
                    <a:ext uri="{9D8B030D-6E8A-4147-A177-3AD203B41FA5}">
                      <a16:colId xmlns:a16="http://schemas.microsoft.com/office/drawing/2014/main" val="73191899"/>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Subhash R</a:t>
                      </a:r>
                    </a:p>
                  </a:txBody>
                  <a:tcPr/>
                </a:tc>
                <a:tc>
                  <a:txBody>
                    <a:bodyPr/>
                    <a:lstStyle/>
                    <a:p>
                      <a:pPr algn="ctr"/>
                      <a:r>
                        <a:rPr lang="en-IN" dirty="0">
                          <a:latin typeface="Times New Roman" panose="02020603050405020304" pitchFamily="18" charset="0"/>
                          <a:cs typeface="Times New Roman" panose="02020603050405020304" pitchFamily="18" charset="0"/>
                        </a:rPr>
                        <a:t>Sagar G U</a:t>
                      </a:r>
                    </a:p>
                  </a:txBody>
                  <a:tcPr/>
                </a:tc>
                <a:tc>
                  <a:txBody>
                    <a:bodyPr/>
                    <a:lstStyle/>
                    <a:p>
                      <a:pPr algn="ctr"/>
                      <a:r>
                        <a:rPr lang="en-IN" dirty="0">
                          <a:latin typeface="Times New Roman" panose="02020603050405020304" pitchFamily="18" charset="0"/>
                          <a:cs typeface="Times New Roman" panose="02020603050405020304" pitchFamily="18" charset="0"/>
                        </a:rPr>
                        <a:t>Nihal R Gowda</a:t>
                      </a:r>
                    </a:p>
                  </a:txBody>
                  <a:tcPr/>
                </a:tc>
                <a:tc>
                  <a:txBody>
                    <a:bodyPr/>
                    <a:lstStyle/>
                    <a:p>
                      <a:pPr algn="ctr"/>
                      <a:r>
                        <a:rPr lang="en-IN" dirty="0">
                          <a:latin typeface="Times New Roman" panose="02020603050405020304" pitchFamily="18" charset="0"/>
                          <a:cs typeface="Times New Roman" panose="02020603050405020304" pitchFamily="18" charset="0"/>
                        </a:rPr>
                        <a:t>Srihari k</a:t>
                      </a:r>
                    </a:p>
                  </a:txBody>
                  <a:tcPr/>
                </a:tc>
                <a:extLst>
                  <a:ext uri="{0D108BD9-81ED-4DB2-BD59-A6C34878D82A}">
                    <a16:rowId xmlns:a16="http://schemas.microsoft.com/office/drawing/2014/main" val="1906915399"/>
                  </a:ext>
                </a:extLst>
              </a:tr>
              <a:tr h="370840">
                <a:tc>
                  <a:txBody>
                    <a:bodyPr/>
                    <a:lstStyle/>
                    <a:p>
                      <a:pPr algn="ctr"/>
                      <a:r>
                        <a:rPr lang="en-IN" sz="1800" b="1" dirty="0">
                          <a:latin typeface="Times New Roman" panose="02020603050405020304" pitchFamily="18" charset="0"/>
                          <a:cs typeface="Times New Roman" panose="02020603050405020304" pitchFamily="18" charset="0"/>
                        </a:rPr>
                        <a:t>1BG19CS107</a:t>
                      </a:r>
                      <a:endParaRPr lang="en-IN" dirty="0"/>
                    </a:p>
                  </a:txBody>
                  <a:tcPr/>
                </a:tc>
                <a:tc>
                  <a:txBody>
                    <a:bodyPr/>
                    <a:lstStyle/>
                    <a:p>
                      <a:pPr algn="ctr"/>
                      <a:r>
                        <a:rPr lang="en-IN" sz="1800" b="1" dirty="0">
                          <a:latin typeface="Times New Roman" panose="02020603050405020304" pitchFamily="18" charset="0"/>
                          <a:cs typeface="Times New Roman" panose="02020603050405020304" pitchFamily="18" charset="0"/>
                        </a:rPr>
                        <a:t>1BG19CS088</a:t>
                      </a:r>
                      <a:endParaRPr lang="en-IN" dirty="0"/>
                    </a:p>
                  </a:txBody>
                  <a:tcPr/>
                </a:tc>
                <a:tc>
                  <a:txBody>
                    <a:bodyPr/>
                    <a:lstStyle/>
                    <a:p>
                      <a:pPr algn="ctr"/>
                      <a:r>
                        <a:rPr lang="en-IN" sz="1800" b="1" dirty="0">
                          <a:latin typeface="Times New Roman" panose="02020603050405020304" pitchFamily="18" charset="0"/>
                          <a:cs typeface="Times New Roman" panose="02020603050405020304" pitchFamily="18" charset="0"/>
                        </a:rPr>
                        <a:t>1BG19CS065</a:t>
                      </a:r>
                      <a:endParaRPr lang="en-IN" dirty="0"/>
                    </a:p>
                  </a:txBody>
                  <a:tcPr/>
                </a:tc>
                <a:tc>
                  <a:txBody>
                    <a:bodyPr/>
                    <a:lstStyle/>
                    <a:p>
                      <a:pPr algn="ctr"/>
                      <a:r>
                        <a:rPr lang="en-IN" sz="1800" b="1" dirty="0">
                          <a:latin typeface="Times New Roman" panose="02020603050405020304" pitchFamily="18" charset="0"/>
                          <a:cs typeface="Times New Roman" panose="02020603050405020304" pitchFamily="18" charset="0"/>
                        </a:rPr>
                        <a:t>1BG19CS104</a:t>
                      </a:r>
                      <a:endParaRPr lang="en-IN" dirty="0"/>
                    </a:p>
                  </a:txBody>
                  <a:tcPr/>
                </a:tc>
                <a:extLst>
                  <a:ext uri="{0D108BD9-81ED-4DB2-BD59-A6C34878D82A}">
                    <a16:rowId xmlns:a16="http://schemas.microsoft.com/office/drawing/2014/main" val="1010901248"/>
                  </a:ext>
                </a:extLst>
              </a:tr>
            </a:tbl>
          </a:graphicData>
        </a:graphic>
      </p:graphicFrame>
      <p:pic>
        <p:nvPicPr>
          <p:cNvPr id="2" name="Picture 1">
            <a:extLst>
              <a:ext uri="{FF2B5EF4-FFF2-40B4-BE49-F238E27FC236}">
                <a16:creationId xmlns:a16="http://schemas.microsoft.com/office/drawing/2014/main" id="{4383D1BC-B111-BA5E-B9DC-53C624CF45B7}"/>
              </a:ext>
            </a:extLst>
          </p:cNvPr>
          <p:cNvPicPr>
            <a:picLocks noChangeAspect="1"/>
          </p:cNvPicPr>
          <p:nvPr/>
        </p:nvPicPr>
        <p:blipFill>
          <a:blip r:embed="rId3"/>
          <a:srcRect/>
          <a:stretch>
            <a:fillRect/>
          </a:stretch>
        </p:blipFill>
        <p:spPr bwMode="auto">
          <a:xfrm>
            <a:off x="5244465" y="38593"/>
            <a:ext cx="1377315" cy="1478705"/>
          </a:xfrm>
          <a:prstGeom prst="rect">
            <a:avLst/>
          </a:prstGeom>
          <a:noFill/>
          <a:ln w="9525">
            <a:noFill/>
            <a:miter lim="800000"/>
            <a:headEnd/>
            <a:tailEnd/>
          </a:ln>
        </p:spPr>
      </p:pic>
    </p:spTree>
    <p:extLst>
      <p:ext uri="{BB962C8B-B14F-4D97-AF65-F5344CB8AC3E}">
        <p14:creationId xmlns:p14="http://schemas.microsoft.com/office/powerpoint/2010/main" val="299215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67C0716-C3E1-2128-13EF-0C18F2720D3C}"/>
              </a:ext>
            </a:extLst>
          </p:cNvPr>
          <p:cNvPicPr>
            <a:picLocks noChangeAspect="1"/>
          </p:cNvPicPr>
          <p:nvPr/>
        </p:nvPicPr>
        <p:blipFill>
          <a:blip r:embed="rId2"/>
          <a:stretch>
            <a:fillRect/>
          </a:stretch>
        </p:blipFill>
        <p:spPr>
          <a:xfrm>
            <a:off x="1291010" y="1182209"/>
            <a:ext cx="10674438" cy="5388700"/>
          </a:xfrm>
          <a:prstGeom prst="rect">
            <a:avLst/>
          </a:prstGeom>
        </p:spPr>
      </p:pic>
      <p:sp>
        <p:nvSpPr>
          <p:cNvPr id="5" name="TextBox 4">
            <a:extLst>
              <a:ext uri="{FF2B5EF4-FFF2-40B4-BE49-F238E27FC236}">
                <a16:creationId xmlns:a16="http://schemas.microsoft.com/office/drawing/2014/main" id="{ED289179-DD89-6E81-0A7E-621D6EBA212B}"/>
              </a:ext>
            </a:extLst>
          </p:cNvPr>
          <p:cNvSpPr txBox="1"/>
          <p:nvPr/>
        </p:nvSpPr>
        <p:spPr>
          <a:xfrm>
            <a:off x="4212465" y="287091"/>
            <a:ext cx="40836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latin typeface="Times New Roman"/>
                <a:cs typeface="Times New Roman"/>
              </a:rPr>
              <a:t>System Architecture</a:t>
            </a:r>
            <a:endParaRPr lang="en-GB" sz="3200" b="1" dirty="0">
              <a:cs typeface="Calibri"/>
            </a:endParaRPr>
          </a:p>
        </p:txBody>
      </p:sp>
      <p:pic>
        <p:nvPicPr>
          <p:cNvPr id="2" name="Picture 1">
            <a:extLst>
              <a:ext uri="{FF2B5EF4-FFF2-40B4-BE49-F238E27FC236}">
                <a16:creationId xmlns:a16="http://schemas.microsoft.com/office/drawing/2014/main" id="{ED71A591-6951-0CE9-6A63-0F9D6E794C3D}"/>
              </a:ext>
            </a:extLst>
          </p:cNvPr>
          <p:cNvPicPr>
            <a:picLocks noChangeAspect="1"/>
          </p:cNvPicPr>
          <p:nvPr/>
        </p:nvPicPr>
        <p:blipFill>
          <a:blip r:embed="rId3"/>
          <a:srcRect/>
          <a:stretch>
            <a:fillRect/>
          </a:stretch>
        </p:blipFill>
        <p:spPr bwMode="auto">
          <a:xfrm>
            <a:off x="100965" y="0"/>
            <a:ext cx="1125855" cy="1208734"/>
          </a:xfrm>
          <a:prstGeom prst="rect">
            <a:avLst/>
          </a:prstGeom>
          <a:noFill/>
          <a:ln w="9525">
            <a:noFill/>
            <a:miter lim="800000"/>
            <a:headEnd/>
            <a:tailEnd/>
          </a:ln>
        </p:spPr>
      </p:pic>
    </p:spTree>
    <p:extLst>
      <p:ext uri="{BB962C8B-B14F-4D97-AF65-F5344CB8AC3E}">
        <p14:creationId xmlns:p14="http://schemas.microsoft.com/office/powerpoint/2010/main" val="394207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AFF5-F8EA-753E-317F-844640C41DEB}"/>
              </a:ext>
            </a:extLst>
          </p:cNvPr>
          <p:cNvSpPr>
            <a:spLocks noGrp="1"/>
          </p:cNvSpPr>
          <p:nvPr>
            <p:ph type="title"/>
          </p:nvPr>
        </p:nvSpPr>
        <p:spPr>
          <a:xfrm>
            <a:off x="3371045" y="365125"/>
            <a:ext cx="4816699" cy="1347027"/>
          </a:xfrm>
        </p:spPr>
        <p:txBody>
          <a:bodyPr/>
          <a:lstStyle/>
          <a:p>
            <a:r>
              <a:rPr lang="en-GB" dirty="0">
                <a:latin typeface="Times New Roman"/>
                <a:cs typeface="Times New Roman"/>
              </a:rPr>
              <a:t>Data Flow Diagram</a:t>
            </a:r>
          </a:p>
        </p:txBody>
      </p:sp>
      <p:pic>
        <p:nvPicPr>
          <p:cNvPr id="4" name="Picture 4" descr="Diagram&#10;&#10;Description automatically generated">
            <a:extLst>
              <a:ext uri="{FF2B5EF4-FFF2-40B4-BE49-F238E27FC236}">
                <a16:creationId xmlns:a16="http://schemas.microsoft.com/office/drawing/2014/main" id="{CDFDFAEE-C969-7951-5388-203193F22A79}"/>
              </a:ext>
            </a:extLst>
          </p:cNvPr>
          <p:cNvPicPr>
            <a:picLocks noGrp="1" noChangeAspect="1"/>
          </p:cNvPicPr>
          <p:nvPr>
            <p:ph idx="1"/>
          </p:nvPr>
        </p:nvPicPr>
        <p:blipFill>
          <a:blip r:embed="rId2"/>
          <a:stretch>
            <a:fillRect/>
          </a:stretch>
        </p:blipFill>
        <p:spPr>
          <a:xfrm>
            <a:off x="1272184" y="2142301"/>
            <a:ext cx="9035467" cy="4522496"/>
          </a:xfrm>
        </p:spPr>
      </p:pic>
      <p:sp>
        <p:nvSpPr>
          <p:cNvPr id="5" name="TextBox 4">
            <a:extLst>
              <a:ext uri="{FF2B5EF4-FFF2-40B4-BE49-F238E27FC236}">
                <a16:creationId xmlns:a16="http://schemas.microsoft.com/office/drawing/2014/main" id="{2FDDCD3A-C9D8-CD17-6587-EE063C8E9859}"/>
              </a:ext>
            </a:extLst>
          </p:cNvPr>
          <p:cNvSpPr txBox="1"/>
          <p:nvPr/>
        </p:nvSpPr>
        <p:spPr>
          <a:xfrm>
            <a:off x="1172514" y="1387161"/>
            <a:ext cx="22001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Times New Roman"/>
                <a:cs typeface="Calibri"/>
              </a:rPr>
              <a:t>Level 0</a:t>
            </a:r>
            <a:endParaRPr lang="en-GB" sz="2400" b="1" dirty="0">
              <a:latin typeface="Times New Roman"/>
            </a:endParaRPr>
          </a:p>
        </p:txBody>
      </p:sp>
      <p:pic>
        <p:nvPicPr>
          <p:cNvPr id="3" name="Picture 2">
            <a:extLst>
              <a:ext uri="{FF2B5EF4-FFF2-40B4-BE49-F238E27FC236}">
                <a16:creationId xmlns:a16="http://schemas.microsoft.com/office/drawing/2014/main" id="{663B8111-BEF9-B4BD-42FD-CDF9DAD0D7EA}"/>
              </a:ext>
            </a:extLst>
          </p:cNvPr>
          <p:cNvPicPr>
            <a:picLocks noChangeAspect="1"/>
          </p:cNvPicPr>
          <p:nvPr/>
        </p:nvPicPr>
        <p:blipFill>
          <a:blip r:embed="rId3"/>
          <a:srcRect/>
          <a:stretch>
            <a:fillRect/>
          </a:stretch>
        </p:blipFill>
        <p:spPr bwMode="auto">
          <a:xfrm>
            <a:off x="100965" y="0"/>
            <a:ext cx="1125855" cy="1208734"/>
          </a:xfrm>
          <a:prstGeom prst="rect">
            <a:avLst/>
          </a:prstGeom>
          <a:noFill/>
          <a:ln w="9525">
            <a:noFill/>
            <a:miter lim="800000"/>
            <a:headEnd/>
            <a:tailEnd/>
          </a:ln>
        </p:spPr>
      </p:pic>
    </p:spTree>
    <p:extLst>
      <p:ext uri="{BB962C8B-B14F-4D97-AF65-F5344CB8AC3E}">
        <p14:creationId xmlns:p14="http://schemas.microsoft.com/office/powerpoint/2010/main" val="1970913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16603DF-54D7-0039-77F8-DC577C129A70}"/>
              </a:ext>
            </a:extLst>
          </p:cNvPr>
          <p:cNvPicPr>
            <a:picLocks noChangeAspect="1"/>
          </p:cNvPicPr>
          <p:nvPr/>
        </p:nvPicPr>
        <p:blipFill>
          <a:blip r:embed="rId2"/>
          <a:stretch>
            <a:fillRect/>
          </a:stretch>
        </p:blipFill>
        <p:spPr>
          <a:xfrm>
            <a:off x="1279303" y="1590536"/>
            <a:ext cx="9590465" cy="5082868"/>
          </a:xfrm>
          <a:prstGeom prst="rect">
            <a:avLst/>
          </a:prstGeom>
        </p:spPr>
      </p:pic>
      <p:sp>
        <p:nvSpPr>
          <p:cNvPr id="5" name="TextBox 4">
            <a:extLst>
              <a:ext uri="{FF2B5EF4-FFF2-40B4-BE49-F238E27FC236}">
                <a16:creationId xmlns:a16="http://schemas.microsoft.com/office/drawing/2014/main" id="{A5E5015E-00ED-4EB9-9BA6-D15995330529}"/>
              </a:ext>
            </a:extLst>
          </p:cNvPr>
          <p:cNvSpPr txBox="1"/>
          <p:nvPr/>
        </p:nvSpPr>
        <p:spPr>
          <a:xfrm>
            <a:off x="1279837" y="1075922"/>
            <a:ext cx="18245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Times New Roman"/>
                <a:cs typeface="Calibri"/>
              </a:rPr>
              <a:t>Level 1</a:t>
            </a:r>
            <a:endParaRPr lang="en-GB" sz="2400" b="1" dirty="0">
              <a:latin typeface="Times New Roman"/>
            </a:endParaRPr>
          </a:p>
        </p:txBody>
      </p:sp>
      <p:pic>
        <p:nvPicPr>
          <p:cNvPr id="2" name="Picture 1">
            <a:extLst>
              <a:ext uri="{FF2B5EF4-FFF2-40B4-BE49-F238E27FC236}">
                <a16:creationId xmlns:a16="http://schemas.microsoft.com/office/drawing/2014/main" id="{59030A90-BA93-83D7-2C60-DCBECDBEAC4B}"/>
              </a:ext>
            </a:extLst>
          </p:cNvPr>
          <p:cNvPicPr>
            <a:picLocks noChangeAspect="1"/>
          </p:cNvPicPr>
          <p:nvPr/>
        </p:nvPicPr>
        <p:blipFill>
          <a:blip r:embed="rId3"/>
          <a:srcRect/>
          <a:stretch>
            <a:fillRect/>
          </a:stretch>
        </p:blipFill>
        <p:spPr bwMode="auto">
          <a:xfrm>
            <a:off x="100965" y="0"/>
            <a:ext cx="1125855" cy="1208734"/>
          </a:xfrm>
          <a:prstGeom prst="rect">
            <a:avLst/>
          </a:prstGeom>
          <a:noFill/>
          <a:ln w="9525">
            <a:noFill/>
            <a:miter lim="800000"/>
            <a:headEnd/>
            <a:tailEnd/>
          </a:ln>
        </p:spPr>
      </p:pic>
    </p:spTree>
    <p:extLst>
      <p:ext uri="{BB962C8B-B14F-4D97-AF65-F5344CB8AC3E}">
        <p14:creationId xmlns:p14="http://schemas.microsoft.com/office/powerpoint/2010/main" val="275024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1E8512C8-2FDD-64DB-6CCE-452B1D5F52AB}"/>
              </a:ext>
            </a:extLst>
          </p:cNvPr>
          <p:cNvPicPr>
            <a:picLocks noChangeAspect="1"/>
          </p:cNvPicPr>
          <p:nvPr/>
        </p:nvPicPr>
        <p:blipFill>
          <a:blip r:embed="rId2"/>
          <a:stretch>
            <a:fillRect/>
          </a:stretch>
        </p:blipFill>
        <p:spPr>
          <a:xfrm>
            <a:off x="968063" y="1323453"/>
            <a:ext cx="10760297" cy="4769178"/>
          </a:xfrm>
          <a:prstGeom prst="rect">
            <a:avLst/>
          </a:prstGeom>
        </p:spPr>
      </p:pic>
      <p:sp>
        <p:nvSpPr>
          <p:cNvPr id="4" name="TextBox 3">
            <a:extLst>
              <a:ext uri="{FF2B5EF4-FFF2-40B4-BE49-F238E27FC236}">
                <a16:creationId xmlns:a16="http://schemas.microsoft.com/office/drawing/2014/main" id="{123F14BF-EA34-04D8-8ED2-43BA7382C5B7}"/>
              </a:ext>
            </a:extLst>
          </p:cNvPr>
          <p:cNvSpPr txBox="1"/>
          <p:nvPr/>
        </p:nvSpPr>
        <p:spPr>
          <a:xfrm>
            <a:off x="1022259" y="1097387"/>
            <a:ext cx="18245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Times New Roman"/>
                <a:cs typeface="Calibri"/>
              </a:rPr>
              <a:t>Level 2</a:t>
            </a:r>
            <a:endParaRPr lang="en-GB" sz="2400" b="1" dirty="0">
              <a:latin typeface="Times New Roman"/>
            </a:endParaRPr>
          </a:p>
        </p:txBody>
      </p:sp>
      <p:pic>
        <p:nvPicPr>
          <p:cNvPr id="3" name="Picture 2">
            <a:extLst>
              <a:ext uri="{FF2B5EF4-FFF2-40B4-BE49-F238E27FC236}">
                <a16:creationId xmlns:a16="http://schemas.microsoft.com/office/drawing/2014/main" id="{8BE1819C-09E3-4CED-4307-3507659D0ACB}"/>
              </a:ext>
            </a:extLst>
          </p:cNvPr>
          <p:cNvPicPr>
            <a:picLocks noChangeAspect="1"/>
          </p:cNvPicPr>
          <p:nvPr/>
        </p:nvPicPr>
        <p:blipFill>
          <a:blip r:embed="rId3"/>
          <a:srcRect/>
          <a:stretch>
            <a:fillRect/>
          </a:stretch>
        </p:blipFill>
        <p:spPr bwMode="auto">
          <a:xfrm>
            <a:off x="100965" y="0"/>
            <a:ext cx="1125855" cy="1208734"/>
          </a:xfrm>
          <a:prstGeom prst="rect">
            <a:avLst/>
          </a:prstGeom>
          <a:noFill/>
          <a:ln w="9525">
            <a:noFill/>
            <a:miter lim="800000"/>
            <a:headEnd/>
            <a:tailEnd/>
          </a:ln>
        </p:spPr>
      </p:pic>
    </p:spTree>
    <p:extLst>
      <p:ext uri="{BB962C8B-B14F-4D97-AF65-F5344CB8AC3E}">
        <p14:creationId xmlns:p14="http://schemas.microsoft.com/office/powerpoint/2010/main" val="209587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6C77E9-41AA-BB98-9BA5-0D28EA7C8641}"/>
              </a:ext>
            </a:extLst>
          </p:cNvPr>
          <p:cNvSpPr>
            <a:spLocks noGrp="1"/>
          </p:cNvSpPr>
          <p:nvPr>
            <p:ph type="title"/>
          </p:nvPr>
        </p:nvSpPr>
        <p:spPr>
          <a:xfrm>
            <a:off x="435244" y="59377"/>
            <a:ext cx="10515600" cy="1325563"/>
          </a:xfrm>
        </p:spPr>
        <p:txBody>
          <a:bodyPr/>
          <a:lstStyle/>
          <a:p>
            <a:r>
              <a:rPr lang="en-IN" dirty="0"/>
              <a:t>					</a:t>
            </a:r>
            <a:r>
              <a:rPr lang="en-IN" sz="3200" b="1" dirty="0">
                <a:latin typeface="Times New Roman" panose="02020603050405020304" pitchFamily="18" charset="0"/>
                <a:cs typeface="Times New Roman" panose="02020603050405020304" pitchFamily="18" charset="0"/>
              </a:rPr>
              <a:t>Modules</a:t>
            </a:r>
          </a:p>
        </p:txBody>
      </p:sp>
      <p:sp>
        <p:nvSpPr>
          <p:cNvPr id="10" name="Content Placeholder 9">
            <a:extLst>
              <a:ext uri="{FF2B5EF4-FFF2-40B4-BE49-F238E27FC236}">
                <a16:creationId xmlns:a16="http://schemas.microsoft.com/office/drawing/2014/main" id="{30BF2447-B41B-9924-A1CC-F041CF6B792E}"/>
              </a:ext>
            </a:extLst>
          </p:cNvPr>
          <p:cNvSpPr>
            <a:spLocks noGrp="1"/>
          </p:cNvSpPr>
          <p:nvPr>
            <p:ph idx="1"/>
          </p:nvPr>
        </p:nvSpPr>
        <p:spPr>
          <a:xfrm>
            <a:off x="595290" y="1259936"/>
            <a:ext cx="10515600" cy="5342342"/>
          </a:xfrm>
        </p:spPr>
        <p:txBody>
          <a:bodyPr>
            <a:normAutofit/>
          </a:bodyPr>
          <a:lstStyle/>
          <a:p>
            <a:pPr algn="just">
              <a:lnSpc>
                <a:spcPct val="150000"/>
              </a:lnSpc>
            </a:pPr>
            <a:r>
              <a:rPr lang="en-IN" sz="1800" b="1" dirty="0">
                <a:solidFill>
                  <a:srgbClr val="000000"/>
                </a:solidFill>
                <a:effectLst/>
                <a:latin typeface="Times New Roman" panose="02020603050405020304" pitchFamily="18" charset="0"/>
                <a:ea typeface="Calibri" panose="020F0502020204030204" pitchFamily="34" charset="0"/>
              </a:rPr>
              <a:t>Scikit-Learn </a:t>
            </a:r>
            <a:endParaRPr lang="en-IN" sz="1800" dirty="0">
              <a:solidFill>
                <a:srgbClr val="000000"/>
              </a:solidFill>
              <a:effectLst/>
              <a:latin typeface="Times New Roman" panose="02020603050405020304" pitchFamily="18" charset="0"/>
              <a:ea typeface="Calibri" panose="020F0502020204030204" pitchFamily="34" charset="0"/>
            </a:endParaRPr>
          </a:p>
          <a:p>
            <a:pPr marL="0" indent="0"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rPr>
              <a:t>It is a Machine learning library to be used in python. It is a simple and efficient tool for data mining and data analysis. It is open source, commercially usable and reusable in various contexts. Scikit-Learn contains various supervised and unsupervised learning. algorithms for data pre-processing, feature extraction, feature selection, classification, regression, clustering, association rules, and visualization.</a:t>
            </a:r>
            <a:r>
              <a:rPr lang="en-IN" sz="1800" b="1"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Calibri" panose="020F0502020204030204" pitchFamily="34" charset="0"/>
              </a:rPr>
              <a:t> </a:t>
            </a:r>
            <a:r>
              <a:rPr lang="en-IN" sz="1800" b="1" dirty="0">
                <a:solidFill>
                  <a:srgbClr val="000000"/>
                </a:solidFill>
                <a:effectLst/>
                <a:latin typeface="Times New Roman" panose="02020603050405020304" pitchFamily="18" charset="0"/>
                <a:ea typeface="Calibri" panose="020F0502020204030204" pitchFamily="34" charset="0"/>
              </a:rPr>
              <a:t>Matplotlib</a:t>
            </a:r>
            <a:endParaRPr lang="en-IN" sz="1800" dirty="0">
              <a:solidFill>
                <a:srgbClr val="000000"/>
              </a:solidFill>
              <a:effectLst/>
              <a:latin typeface="Times New Roman" panose="02020603050405020304" pitchFamily="18" charset="0"/>
              <a:ea typeface="Calibri" panose="020F0502020204030204" pitchFamily="34" charset="0"/>
            </a:endParaRPr>
          </a:p>
          <a:p>
            <a:pPr marL="0" indent="0"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rPr>
              <a:t>It is a library that basically provides the 2D/3D plotting functions for python programming language in a similar manner as that of MATLAB. We can generate plots, histograms, power spectra, bar charts, scatterplots, boxplots etc. with just a few lines of code. It provides easy and quick way to visualize data from python. It gives a wide range of object - oriented API so as to combine plots into applications.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5477F302-82D8-D017-1FE5-A3CD20E4C5F4}"/>
              </a:ext>
            </a:extLst>
          </p:cNvPr>
          <p:cNvPicPr>
            <a:picLocks noChangeAspect="1"/>
          </p:cNvPicPr>
          <p:nvPr/>
        </p:nvPicPr>
        <p:blipFill>
          <a:blip r:embed="rId2"/>
          <a:srcRect/>
          <a:stretch>
            <a:fillRect/>
          </a:stretch>
        </p:blipFill>
        <p:spPr bwMode="auto">
          <a:xfrm>
            <a:off x="32362" y="7620"/>
            <a:ext cx="1125855" cy="1208734"/>
          </a:xfrm>
          <a:prstGeom prst="rect">
            <a:avLst/>
          </a:prstGeom>
          <a:noFill/>
          <a:ln w="9525">
            <a:noFill/>
            <a:miter lim="800000"/>
            <a:headEnd/>
            <a:tailEnd/>
          </a:ln>
        </p:spPr>
      </p:pic>
    </p:spTree>
    <p:extLst>
      <p:ext uri="{BB962C8B-B14F-4D97-AF65-F5344CB8AC3E}">
        <p14:creationId xmlns:p14="http://schemas.microsoft.com/office/powerpoint/2010/main" val="39951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6C77E9-41AA-BB98-9BA5-0D28EA7C8641}"/>
              </a:ext>
            </a:extLst>
          </p:cNvPr>
          <p:cNvSpPr>
            <a:spLocks noGrp="1"/>
          </p:cNvSpPr>
          <p:nvPr>
            <p:ph type="title"/>
          </p:nvPr>
        </p:nvSpPr>
        <p:spPr>
          <a:xfrm>
            <a:off x="435244" y="59377"/>
            <a:ext cx="10515600" cy="1325563"/>
          </a:xfrm>
        </p:spPr>
        <p:txBody>
          <a:bodyPr/>
          <a:lstStyle/>
          <a:p>
            <a:r>
              <a:rPr lang="en-IN" dirty="0"/>
              <a:t>					</a:t>
            </a:r>
            <a:endParaRPr lang="en-IN" sz="3200"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30BF2447-B41B-9924-A1CC-F041CF6B792E}"/>
              </a:ext>
            </a:extLst>
          </p:cNvPr>
          <p:cNvSpPr>
            <a:spLocks noGrp="1"/>
          </p:cNvSpPr>
          <p:nvPr>
            <p:ph idx="1"/>
          </p:nvPr>
        </p:nvSpPr>
        <p:spPr>
          <a:xfrm>
            <a:off x="595290" y="1259936"/>
            <a:ext cx="10515600" cy="5342342"/>
          </a:xfrm>
        </p:spPr>
        <p:txBody>
          <a:bodyPr>
            <a:normAutofit/>
          </a:bodyPr>
          <a:lstStyle/>
          <a:p>
            <a:pPr>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NumPy</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an open source powerful package for implementing N-dimensional array object and large matrices of numeric data. It helps in doing scientific computation on the array objects. It contains various mathematical and numerical routines implemented in python to operate on the large arrays. It takes as its input the files in CSV (Comma Separated Values) format. If we use NumPy in python then it gives the functionality on the array objects which is similar to that of MATLAB. The reason being that they both are interpreted.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SciPy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Free and open source python library used for scientific and technical computing. The SciPy (Scientific Python) package incorporates a large collection of useful algorithms like minimization, Fourier transformation, regression, contains modules for optimization, linear algebra, interpolation, special functions, signal and image processing and other applied mathematical techniques common in science and engineering in addition to NumPy</a:t>
            </a:r>
            <a:endParaRPr lang="en-IN"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8D5A85A-13CD-5FBB-625F-CCDA6A17461B}"/>
              </a:ext>
            </a:extLst>
          </p:cNvPr>
          <p:cNvPicPr>
            <a:picLocks noChangeAspect="1"/>
          </p:cNvPicPr>
          <p:nvPr/>
        </p:nvPicPr>
        <p:blipFill>
          <a:blip r:embed="rId2"/>
          <a:srcRect/>
          <a:stretch>
            <a:fillRect/>
          </a:stretch>
        </p:blipFill>
        <p:spPr bwMode="auto">
          <a:xfrm>
            <a:off x="100965" y="0"/>
            <a:ext cx="1125855" cy="1208734"/>
          </a:xfrm>
          <a:prstGeom prst="rect">
            <a:avLst/>
          </a:prstGeom>
          <a:noFill/>
          <a:ln w="9525">
            <a:noFill/>
            <a:miter lim="800000"/>
            <a:headEnd/>
            <a:tailEnd/>
          </a:ln>
        </p:spPr>
      </p:pic>
    </p:spTree>
    <p:extLst>
      <p:ext uri="{BB962C8B-B14F-4D97-AF65-F5344CB8AC3E}">
        <p14:creationId xmlns:p14="http://schemas.microsoft.com/office/powerpoint/2010/main" val="897823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6C77E9-41AA-BB98-9BA5-0D28EA7C8641}"/>
              </a:ext>
            </a:extLst>
          </p:cNvPr>
          <p:cNvSpPr>
            <a:spLocks noGrp="1"/>
          </p:cNvSpPr>
          <p:nvPr>
            <p:ph type="title"/>
          </p:nvPr>
        </p:nvSpPr>
        <p:spPr>
          <a:xfrm>
            <a:off x="435244" y="59377"/>
            <a:ext cx="10515600" cy="1325563"/>
          </a:xfrm>
        </p:spPr>
        <p:txBody>
          <a:bodyPr/>
          <a:lstStyle/>
          <a:p>
            <a:r>
              <a:rPr lang="en-IN" dirty="0"/>
              <a:t>					</a:t>
            </a:r>
            <a:endParaRPr lang="en-IN" sz="3200"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30BF2447-B41B-9924-A1CC-F041CF6B792E}"/>
              </a:ext>
            </a:extLst>
          </p:cNvPr>
          <p:cNvSpPr>
            <a:spLocks noGrp="1"/>
          </p:cNvSpPr>
          <p:nvPr>
            <p:ph idx="1"/>
          </p:nvPr>
        </p:nvSpPr>
        <p:spPr>
          <a:xfrm>
            <a:off x="595290" y="1259936"/>
            <a:ext cx="10515600" cy="5342342"/>
          </a:xfrm>
        </p:spPr>
        <p:txBody>
          <a:bodyPr>
            <a:normAutofit/>
          </a:bodyPr>
          <a:lstStyle/>
          <a:p>
            <a:pPr marL="0" indent="0"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rPr>
              <a:t>• </a:t>
            </a:r>
            <a:r>
              <a:rPr lang="en-IN" sz="1800" b="1" dirty="0">
                <a:solidFill>
                  <a:srgbClr val="000000"/>
                </a:solidFill>
                <a:effectLst/>
                <a:latin typeface="Times New Roman" panose="02020603050405020304" pitchFamily="18" charset="0"/>
                <a:ea typeface="Calibri" panose="020F0502020204030204" pitchFamily="34" charset="0"/>
              </a:rPr>
              <a:t>PHP</a:t>
            </a:r>
            <a:endParaRPr lang="en-IN" sz="1800" dirty="0">
              <a:solidFill>
                <a:srgbClr val="000000"/>
              </a:solidFill>
              <a:effectLst/>
              <a:latin typeface="Times New Roman" panose="02020603050405020304" pitchFamily="18" charset="0"/>
              <a:ea typeface="Calibri" panose="020F0502020204030204" pitchFamily="34" charset="0"/>
            </a:endParaRPr>
          </a:p>
          <a:p>
            <a:pPr marL="0" indent="0"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rPr>
              <a:t>PHP is a server side scripting language that is embedded in HTML. It is used to manage dynamic content, databases, session tracking, even build entire e-commerce sites. It is integrated with a number of popular databases, including MySQL, PostgreSQL, Oracle, Sybase, Informix, and Microsoft SQL Server .Other Hardware based functional requirements that aid in the production ready model of the proposed project include.</a:t>
            </a:r>
          </a:p>
          <a:p>
            <a:pPr marL="0" indent="0">
              <a:buNone/>
            </a:pPr>
            <a:endParaRPr lang="en-IN" dirty="0"/>
          </a:p>
        </p:txBody>
      </p:sp>
      <p:pic>
        <p:nvPicPr>
          <p:cNvPr id="2" name="Picture 1">
            <a:extLst>
              <a:ext uri="{FF2B5EF4-FFF2-40B4-BE49-F238E27FC236}">
                <a16:creationId xmlns:a16="http://schemas.microsoft.com/office/drawing/2014/main" id="{21CF6E2F-E85F-60F3-A8DE-9D781AC99C7F}"/>
              </a:ext>
            </a:extLst>
          </p:cNvPr>
          <p:cNvPicPr>
            <a:picLocks noChangeAspect="1"/>
          </p:cNvPicPr>
          <p:nvPr/>
        </p:nvPicPr>
        <p:blipFill>
          <a:blip r:embed="rId2"/>
          <a:srcRect/>
          <a:stretch>
            <a:fillRect/>
          </a:stretch>
        </p:blipFill>
        <p:spPr bwMode="auto">
          <a:xfrm>
            <a:off x="100965" y="0"/>
            <a:ext cx="1125855" cy="1208734"/>
          </a:xfrm>
          <a:prstGeom prst="rect">
            <a:avLst/>
          </a:prstGeom>
          <a:noFill/>
          <a:ln w="9525">
            <a:noFill/>
            <a:miter lim="800000"/>
            <a:headEnd/>
            <a:tailEnd/>
          </a:ln>
        </p:spPr>
      </p:pic>
    </p:spTree>
    <p:extLst>
      <p:ext uri="{BB962C8B-B14F-4D97-AF65-F5344CB8AC3E}">
        <p14:creationId xmlns:p14="http://schemas.microsoft.com/office/powerpoint/2010/main" val="1707268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0285" y="628345"/>
            <a:ext cx="3552190" cy="695325"/>
          </a:xfrm>
          <a:prstGeom prst="rect">
            <a:avLst/>
          </a:prstGeom>
        </p:spPr>
        <p:txBody>
          <a:bodyPr vert="horz" wrap="square" lIns="0" tIns="12065" rIns="0" bIns="0" rtlCol="0">
            <a:spAutoFit/>
          </a:bodyPr>
          <a:lstStyle/>
          <a:p>
            <a:pPr marL="12700">
              <a:lnSpc>
                <a:spcPct val="100000"/>
              </a:lnSpc>
              <a:spcBef>
                <a:spcPts val="95"/>
              </a:spcBef>
            </a:pPr>
            <a:r>
              <a:rPr sz="4400" b="0" spc="-10" dirty="0">
                <a:latin typeface="Times New Roman"/>
                <a:cs typeface="Times New Roman"/>
              </a:rPr>
              <a:t>Implementation</a:t>
            </a:r>
            <a:endParaRPr sz="4400">
              <a:latin typeface="Times New Roman"/>
              <a:cs typeface="Times New Roman"/>
            </a:endParaRPr>
          </a:p>
        </p:txBody>
      </p:sp>
      <p:pic>
        <p:nvPicPr>
          <p:cNvPr id="3" name="object 3"/>
          <p:cNvPicPr/>
          <p:nvPr/>
        </p:nvPicPr>
        <p:blipFill>
          <a:blip r:embed="rId2" cstate="print"/>
          <a:stretch>
            <a:fillRect/>
          </a:stretch>
        </p:blipFill>
        <p:spPr>
          <a:xfrm>
            <a:off x="2156473" y="3956704"/>
            <a:ext cx="2163812" cy="644956"/>
          </a:xfrm>
          <a:prstGeom prst="rect">
            <a:avLst/>
          </a:prstGeom>
        </p:spPr>
      </p:pic>
      <p:pic>
        <p:nvPicPr>
          <p:cNvPr id="4" name="object 4"/>
          <p:cNvPicPr/>
          <p:nvPr/>
        </p:nvPicPr>
        <p:blipFill>
          <a:blip r:embed="rId3" cstate="print"/>
          <a:stretch>
            <a:fillRect/>
          </a:stretch>
        </p:blipFill>
        <p:spPr>
          <a:xfrm>
            <a:off x="6884558" y="5213655"/>
            <a:ext cx="987917" cy="979017"/>
          </a:xfrm>
          <a:prstGeom prst="rect">
            <a:avLst/>
          </a:prstGeom>
        </p:spPr>
      </p:pic>
      <p:pic>
        <p:nvPicPr>
          <p:cNvPr id="6" name="object 6"/>
          <p:cNvPicPr/>
          <p:nvPr/>
        </p:nvPicPr>
        <p:blipFill>
          <a:blip r:embed="rId4" cstate="print"/>
          <a:stretch>
            <a:fillRect/>
          </a:stretch>
        </p:blipFill>
        <p:spPr>
          <a:xfrm>
            <a:off x="4851908" y="3429000"/>
            <a:ext cx="3020567" cy="1146048"/>
          </a:xfrm>
          <a:prstGeom prst="rect">
            <a:avLst/>
          </a:prstGeom>
        </p:spPr>
      </p:pic>
      <p:pic>
        <p:nvPicPr>
          <p:cNvPr id="7" name="object 7"/>
          <p:cNvPicPr/>
          <p:nvPr/>
        </p:nvPicPr>
        <p:blipFill>
          <a:blip r:embed="rId5" cstate="print"/>
          <a:stretch>
            <a:fillRect/>
          </a:stretch>
        </p:blipFill>
        <p:spPr>
          <a:xfrm>
            <a:off x="4851908" y="5213655"/>
            <a:ext cx="1114078" cy="942945"/>
          </a:xfrm>
          <a:prstGeom prst="rect">
            <a:avLst/>
          </a:prstGeom>
        </p:spPr>
      </p:pic>
      <p:pic>
        <p:nvPicPr>
          <p:cNvPr id="8" name="object 8"/>
          <p:cNvPicPr/>
          <p:nvPr/>
        </p:nvPicPr>
        <p:blipFill>
          <a:blip r:embed="rId6" cstate="print"/>
          <a:stretch>
            <a:fillRect/>
          </a:stretch>
        </p:blipFill>
        <p:spPr>
          <a:xfrm>
            <a:off x="5748628" y="2154935"/>
            <a:ext cx="1633727" cy="10149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6793" y="828800"/>
            <a:ext cx="6270625" cy="1507490"/>
          </a:xfrm>
          <a:prstGeom prst="rect">
            <a:avLst/>
          </a:prstGeom>
        </p:spPr>
        <p:txBody>
          <a:bodyPr vert="horz" wrap="square" lIns="0" tIns="48895" rIns="0" bIns="0" rtlCol="0">
            <a:spAutoFit/>
          </a:bodyPr>
          <a:lstStyle/>
          <a:p>
            <a:pPr marL="241300" indent="-228600">
              <a:lnSpc>
                <a:spcPct val="100000"/>
              </a:lnSpc>
              <a:spcBef>
                <a:spcPts val="385"/>
              </a:spcBef>
              <a:buFont typeface="Arial MT"/>
              <a:buChar char="•"/>
              <a:tabLst>
                <a:tab pos="241300" algn="l"/>
              </a:tabLst>
            </a:pPr>
            <a:r>
              <a:rPr sz="3200" spc="-10" dirty="0">
                <a:latin typeface="Times New Roman"/>
                <a:cs typeface="Times New Roman"/>
              </a:rPr>
              <a:t>PCA</a:t>
            </a:r>
            <a:r>
              <a:rPr sz="3200" spc="-185" dirty="0">
                <a:latin typeface="Times New Roman"/>
                <a:cs typeface="Times New Roman"/>
              </a:rPr>
              <a:t> </a:t>
            </a:r>
            <a:r>
              <a:rPr sz="3200" spc="-10" dirty="0">
                <a:latin typeface="Times New Roman"/>
                <a:cs typeface="Times New Roman"/>
              </a:rPr>
              <a:t>&amp;</a:t>
            </a:r>
            <a:r>
              <a:rPr sz="3200" spc="-30" dirty="0">
                <a:latin typeface="Times New Roman"/>
                <a:cs typeface="Times New Roman"/>
              </a:rPr>
              <a:t> </a:t>
            </a:r>
            <a:r>
              <a:rPr sz="3200" spc="-10" dirty="0">
                <a:latin typeface="Times New Roman"/>
                <a:cs typeface="Times New Roman"/>
              </a:rPr>
              <a:t>LDA</a:t>
            </a:r>
            <a:endParaRPr sz="3200" dirty="0">
              <a:latin typeface="Times New Roman"/>
              <a:cs typeface="Times New Roman"/>
            </a:endParaRPr>
          </a:p>
          <a:p>
            <a:pPr marL="698500" lvl="1" indent="-229235">
              <a:lnSpc>
                <a:spcPct val="100000"/>
              </a:lnSpc>
              <a:spcBef>
                <a:spcPts val="225"/>
              </a:spcBef>
              <a:buFont typeface="Arial MT"/>
              <a:buChar char="•"/>
              <a:tabLst>
                <a:tab pos="699135" algn="l"/>
              </a:tabLst>
            </a:pPr>
            <a:r>
              <a:rPr sz="2400" spc="-25" dirty="0">
                <a:latin typeface="Times New Roman"/>
                <a:cs typeface="Times New Roman"/>
              </a:rPr>
              <a:t>Testing</a:t>
            </a:r>
            <a:r>
              <a:rPr sz="2400" spc="-15" dirty="0">
                <a:latin typeface="Times New Roman"/>
                <a:cs typeface="Times New Roman"/>
              </a:rPr>
              <a:t> </a:t>
            </a:r>
            <a:r>
              <a:rPr sz="2400" dirty="0">
                <a:latin typeface="Times New Roman"/>
                <a:cs typeface="Times New Roman"/>
              </a:rPr>
              <a:t>the</a:t>
            </a:r>
            <a:r>
              <a:rPr sz="2400" spc="-45" dirty="0">
                <a:latin typeface="Times New Roman"/>
                <a:cs typeface="Times New Roman"/>
              </a:rPr>
              <a:t> </a:t>
            </a:r>
            <a:r>
              <a:rPr sz="2400" spc="-5" dirty="0">
                <a:latin typeface="Times New Roman"/>
                <a:cs typeface="Times New Roman"/>
              </a:rPr>
              <a:t>dataset</a:t>
            </a:r>
            <a:r>
              <a:rPr sz="2400" spc="-10" dirty="0">
                <a:latin typeface="Times New Roman"/>
                <a:cs typeface="Times New Roman"/>
              </a:rPr>
              <a:t> </a:t>
            </a:r>
            <a:r>
              <a:rPr sz="2400" spc="-5" dirty="0">
                <a:latin typeface="Times New Roman"/>
                <a:cs typeface="Times New Roman"/>
              </a:rPr>
              <a:t>and</a:t>
            </a:r>
            <a:r>
              <a:rPr sz="2400" spc="5" dirty="0">
                <a:latin typeface="Times New Roman"/>
                <a:cs typeface="Times New Roman"/>
              </a:rPr>
              <a:t> </a:t>
            </a:r>
            <a:r>
              <a:rPr sz="2400" spc="-10" dirty="0">
                <a:latin typeface="Times New Roman"/>
                <a:cs typeface="Times New Roman"/>
              </a:rPr>
              <a:t>efficiency</a:t>
            </a:r>
            <a:r>
              <a:rPr sz="2400" spc="10" dirty="0">
                <a:latin typeface="Times New Roman"/>
                <a:cs typeface="Times New Roman"/>
              </a:rPr>
              <a:t> </a:t>
            </a:r>
            <a:r>
              <a:rPr sz="2400" spc="-5" dirty="0">
                <a:latin typeface="Times New Roman"/>
                <a:cs typeface="Times New Roman"/>
              </a:rPr>
              <a:t>comparison</a:t>
            </a:r>
            <a:endParaRPr sz="2400" dirty="0">
              <a:latin typeface="Times New Roman"/>
              <a:cs typeface="Times New Roman"/>
            </a:endParaRPr>
          </a:p>
          <a:p>
            <a:pPr marL="241300" indent="-228600">
              <a:lnSpc>
                <a:spcPct val="100000"/>
              </a:lnSpc>
              <a:spcBef>
                <a:spcPts val="595"/>
              </a:spcBef>
              <a:buFont typeface="Arial MT"/>
              <a:buChar char="•"/>
              <a:tabLst>
                <a:tab pos="241300" algn="l"/>
                <a:tab pos="1584325" algn="l"/>
              </a:tabLst>
            </a:pPr>
            <a:r>
              <a:rPr sz="3200" spc="-5" dirty="0">
                <a:latin typeface="Times New Roman"/>
                <a:cs typeface="Times New Roman"/>
              </a:rPr>
              <a:t>Step </a:t>
            </a:r>
            <a:r>
              <a:rPr sz="3200" dirty="0">
                <a:latin typeface="Times New Roman"/>
                <a:cs typeface="Times New Roman"/>
              </a:rPr>
              <a:t>1:	</a:t>
            </a:r>
            <a:r>
              <a:rPr sz="3200" spc="-5" dirty="0">
                <a:latin typeface="Times New Roman"/>
                <a:cs typeface="Times New Roman"/>
              </a:rPr>
              <a:t>Face</a:t>
            </a:r>
            <a:r>
              <a:rPr sz="3200" spc="-25" dirty="0">
                <a:latin typeface="Times New Roman"/>
                <a:cs typeface="Times New Roman"/>
              </a:rPr>
              <a:t> </a:t>
            </a:r>
            <a:r>
              <a:rPr sz="3200" spc="-5" dirty="0">
                <a:latin typeface="Times New Roman"/>
                <a:cs typeface="Times New Roman"/>
              </a:rPr>
              <a:t>Detection</a:t>
            </a:r>
            <a:endParaRPr sz="3200" dirty="0">
              <a:latin typeface="Times New Roman"/>
              <a:cs typeface="Times New Roman"/>
            </a:endParaRPr>
          </a:p>
        </p:txBody>
      </p:sp>
      <p:sp>
        <p:nvSpPr>
          <p:cNvPr id="3" name="object 3"/>
          <p:cNvSpPr txBox="1">
            <a:spLocks noGrp="1"/>
          </p:cNvSpPr>
          <p:nvPr>
            <p:ph type="title"/>
          </p:nvPr>
        </p:nvSpPr>
        <p:spPr>
          <a:xfrm>
            <a:off x="4804028" y="4013"/>
            <a:ext cx="2353945" cy="695325"/>
          </a:xfrm>
          <a:prstGeom prst="rect">
            <a:avLst/>
          </a:prstGeom>
        </p:spPr>
        <p:txBody>
          <a:bodyPr vert="horz" wrap="square" lIns="0" tIns="12065" rIns="0" bIns="0" rtlCol="0">
            <a:spAutoFit/>
          </a:bodyPr>
          <a:lstStyle/>
          <a:p>
            <a:pPr marL="12700">
              <a:lnSpc>
                <a:spcPct val="100000"/>
              </a:lnSpc>
              <a:spcBef>
                <a:spcPts val="95"/>
              </a:spcBef>
            </a:pPr>
            <a:r>
              <a:rPr sz="4400" b="0" spc="-5" dirty="0">
                <a:latin typeface="Times New Roman"/>
                <a:cs typeface="Times New Roman"/>
              </a:rPr>
              <a:t>Algorithm</a:t>
            </a:r>
            <a:endParaRPr sz="4400">
              <a:latin typeface="Times New Roman"/>
              <a:cs typeface="Times New Roman"/>
            </a:endParaRPr>
          </a:p>
        </p:txBody>
      </p:sp>
      <p:pic>
        <p:nvPicPr>
          <p:cNvPr id="4" name="object 4"/>
          <p:cNvPicPr/>
          <p:nvPr/>
        </p:nvPicPr>
        <p:blipFill>
          <a:blip r:embed="rId2" cstate="print"/>
          <a:stretch>
            <a:fillRect/>
          </a:stretch>
        </p:blipFill>
        <p:spPr>
          <a:xfrm>
            <a:off x="1594103" y="2267710"/>
            <a:ext cx="9643872" cy="4590287"/>
          </a:xfrm>
          <a:prstGeom prst="rect">
            <a:avLst/>
          </a:prstGeom>
        </p:spPr>
      </p:pic>
      <p:pic>
        <p:nvPicPr>
          <p:cNvPr id="5" name="Picture 4">
            <a:extLst>
              <a:ext uri="{FF2B5EF4-FFF2-40B4-BE49-F238E27FC236}">
                <a16:creationId xmlns:a16="http://schemas.microsoft.com/office/drawing/2014/main" id="{893737CC-AD53-7CBB-E5C8-39F8C1971AC4}"/>
              </a:ext>
            </a:extLst>
          </p:cNvPr>
          <p:cNvPicPr>
            <a:picLocks noChangeAspect="1"/>
          </p:cNvPicPr>
          <p:nvPr/>
        </p:nvPicPr>
        <p:blipFill>
          <a:blip r:embed="rId3"/>
          <a:srcRect/>
          <a:stretch>
            <a:fillRect/>
          </a:stretch>
        </p:blipFill>
        <p:spPr bwMode="auto">
          <a:xfrm>
            <a:off x="100965" y="0"/>
            <a:ext cx="965835" cy="103693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4833" y="360044"/>
            <a:ext cx="1671955" cy="695325"/>
          </a:xfrm>
          <a:prstGeom prst="rect">
            <a:avLst/>
          </a:prstGeom>
        </p:spPr>
        <p:txBody>
          <a:bodyPr vert="horz" wrap="square" lIns="0" tIns="11430" rIns="0" bIns="0" rtlCol="0">
            <a:spAutoFit/>
          </a:bodyPr>
          <a:lstStyle/>
          <a:p>
            <a:pPr marL="12700">
              <a:lnSpc>
                <a:spcPct val="100000"/>
              </a:lnSpc>
              <a:spcBef>
                <a:spcPts val="90"/>
              </a:spcBef>
            </a:pPr>
            <a:r>
              <a:rPr sz="4400" b="0" spc="-5" dirty="0">
                <a:latin typeface="Times New Roman"/>
                <a:cs typeface="Times New Roman"/>
              </a:rPr>
              <a:t>Contd..</a:t>
            </a:r>
            <a:endParaRPr sz="4400" dirty="0">
              <a:latin typeface="Times New Roman"/>
              <a:cs typeface="Times New Roman"/>
            </a:endParaRPr>
          </a:p>
        </p:txBody>
      </p:sp>
      <p:sp>
        <p:nvSpPr>
          <p:cNvPr id="3" name="object 3"/>
          <p:cNvSpPr txBox="1"/>
          <p:nvPr/>
        </p:nvSpPr>
        <p:spPr>
          <a:xfrm>
            <a:off x="820013" y="1225753"/>
            <a:ext cx="4023360" cy="512445"/>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3200" spc="-5" dirty="0">
                <a:latin typeface="Times New Roman"/>
                <a:cs typeface="Times New Roman"/>
              </a:rPr>
              <a:t>Step</a:t>
            </a:r>
            <a:r>
              <a:rPr sz="3200" spc="-20" dirty="0">
                <a:latin typeface="Times New Roman"/>
                <a:cs typeface="Times New Roman"/>
              </a:rPr>
              <a:t> </a:t>
            </a:r>
            <a:r>
              <a:rPr sz="3200" spc="-5" dirty="0">
                <a:latin typeface="Times New Roman"/>
                <a:cs typeface="Times New Roman"/>
              </a:rPr>
              <a:t>2 : Face Encoding</a:t>
            </a:r>
            <a:endParaRPr sz="3200">
              <a:latin typeface="Times New Roman"/>
              <a:cs typeface="Times New Roman"/>
            </a:endParaRPr>
          </a:p>
        </p:txBody>
      </p:sp>
      <p:grpSp>
        <p:nvGrpSpPr>
          <p:cNvPr id="4" name="object 4"/>
          <p:cNvGrpSpPr/>
          <p:nvPr/>
        </p:nvGrpSpPr>
        <p:grpSpPr>
          <a:xfrm>
            <a:off x="0" y="0"/>
            <a:ext cx="12192000" cy="6858000"/>
            <a:chOff x="0" y="0"/>
            <a:chExt cx="12192000" cy="6858000"/>
          </a:xfrm>
        </p:grpSpPr>
        <p:pic>
          <p:nvPicPr>
            <p:cNvPr id="5" name="object 5"/>
            <p:cNvPicPr/>
            <p:nvPr/>
          </p:nvPicPr>
          <p:blipFill>
            <a:blip r:embed="rId2" cstate="print"/>
            <a:stretch>
              <a:fillRect/>
            </a:stretch>
          </p:blipFill>
          <p:spPr>
            <a:xfrm>
              <a:off x="8543543" y="0"/>
              <a:ext cx="3648455" cy="1822703"/>
            </a:xfrm>
            <a:prstGeom prst="rect">
              <a:avLst/>
            </a:prstGeom>
          </p:spPr>
        </p:pic>
        <p:pic>
          <p:nvPicPr>
            <p:cNvPr id="6" name="object 6"/>
            <p:cNvPicPr/>
            <p:nvPr/>
          </p:nvPicPr>
          <p:blipFill>
            <a:blip r:embed="rId3" cstate="print"/>
            <a:stretch>
              <a:fillRect/>
            </a:stretch>
          </p:blipFill>
          <p:spPr>
            <a:xfrm>
              <a:off x="0" y="1737358"/>
              <a:ext cx="11667744" cy="5120637"/>
            </a:xfrm>
            <a:prstGeom prst="rect">
              <a:avLst/>
            </a:prstGeom>
          </p:spPr>
        </p:pic>
      </p:grpSp>
      <p:pic>
        <p:nvPicPr>
          <p:cNvPr id="7" name="Picture 6">
            <a:extLst>
              <a:ext uri="{FF2B5EF4-FFF2-40B4-BE49-F238E27FC236}">
                <a16:creationId xmlns:a16="http://schemas.microsoft.com/office/drawing/2014/main" id="{DAE37272-5C95-A766-1C96-68E7D07EB955}"/>
              </a:ext>
            </a:extLst>
          </p:cNvPr>
          <p:cNvPicPr>
            <a:picLocks noChangeAspect="1"/>
          </p:cNvPicPr>
          <p:nvPr/>
        </p:nvPicPr>
        <p:blipFill>
          <a:blip r:embed="rId4"/>
          <a:srcRect/>
          <a:stretch>
            <a:fillRect/>
          </a:stretch>
        </p:blipFill>
        <p:spPr bwMode="auto">
          <a:xfrm>
            <a:off x="85725" y="-28575"/>
            <a:ext cx="1022043" cy="109728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0AA9-E47A-4672-B43B-2F770668C4F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13" name="Content Placeholder 12">
            <a:extLst>
              <a:ext uri="{FF2B5EF4-FFF2-40B4-BE49-F238E27FC236}">
                <a16:creationId xmlns:a16="http://schemas.microsoft.com/office/drawing/2014/main" id="{17DE1489-B2A9-469B-B5DF-CD84ADA2053B}"/>
              </a:ext>
            </a:extLst>
          </p:cNvPr>
          <p:cNvSpPr>
            <a:spLocks noGrp="1"/>
          </p:cNvSpPr>
          <p:nvPr>
            <p:ph idx="1"/>
          </p:nvPr>
        </p:nvSpPr>
        <p:spPr>
          <a:xfrm>
            <a:off x="265043" y="1577009"/>
            <a:ext cx="11648661" cy="4599954"/>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To build a smart ticket system for metro train services using image recognition and artificial intelligence models.</a:t>
            </a:r>
          </a:p>
          <a:p>
            <a:pPr marL="0" indent="0" algn="just">
              <a:buNone/>
            </a:pPr>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To build a reliable verification and identification using biometric method for metro train commuters.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C90D49D-4251-2C33-C570-415C1144D90F}"/>
              </a:ext>
            </a:extLst>
          </p:cNvPr>
          <p:cNvPicPr>
            <a:picLocks noChangeAspect="1"/>
          </p:cNvPicPr>
          <p:nvPr/>
        </p:nvPicPr>
        <p:blipFill>
          <a:blip r:embed="rId2"/>
          <a:srcRect/>
          <a:stretch>
            <a:fillRect/>
          </a:stretch>
        </p:blipFill>
        <p:spPr bwMode="auto">
          <a:xfrm>
            <a:off x="0" y="0"/>
            <a:ext cx="1535430" cy="1648460"/>
          </a:xfrm>
          <a:prstGeom prst="rect">
            <a:avLst/>
          </a:prstGeom>
          <a:noFill/>
          <a:ln w="9525">
            <a:noFill/>
            <a:miter lim="800000"/>
            <a:headEnd/>
            <a:tailEnd/>
          </a:ln>
        </p:spPr>
      </p:pic>
    </p:spTree>
    <p:extLst>
      <p:ext uri="{BB962C8B-B14F-4D97-AF65-F5344CB8AC3E}">
        <p14:creationId xmlns:p14="http://schemas.microsoft.com/office/powerpoint/2010/main" val="2140720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3513" y="513409"/>
            <a:ext cx="1671955" cy="695325"/>
          </a:xfrm>
          <a:prstGeom prst="rect">
            <a:avLst/>
          </a:prstGeom>
        </p:spPr>
        <p:txBody>
          <a:bodyPr vert="horz" wrap="square" lIns="0" tIns="11430" rIns="0" bIns="0" rtlCol="0">
            <a:spAutoFit/>
          </a:bodyPr>
          <a:lstStyle/>
          <a:p>
            <a:pPr marL="12700">
              <a:lnSpc>
                <a:spcPct val="100000"/>
              </a:lnSpc>
              <a:spcBef>
                <a:spcPts val="90"/>
              </a:spcBef>
            </a:pPr>
            <a:r>
              <a:rPr sz="4400" b="0" spc="-5" dirty="0">
                <a:latin typeface="Times New Roman"/>
                <a:cs typeface="Times New Roman"/>
              </a:rPr>
              <a:t>Contd..</a:t>
            </a:r>
            <a:endParaRPr sz="4400" dirty="0">
              <a:latin typeface="Times New Roman"/>
              <a:cs typeface="Times New Roman"/>
            </a:endParaRPr>
          </a:p>
        </p:txBody>
      </p:sp>
      <p:sp>
        <p:nvSpPr>
          <p:cNvPr id="3" name="object 3"/>
          <p:cNvSpPr txBox="1"/>
          <p:nvPr/>
        </p:nvSpPr>
        <p:spPr>
          <a:xfrm>
            <a:off x="820013" y="2357069"/>
            <a:ext cx="10263505" cy="265049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3200" spc="-5" dirty="0">
                <a:latin typeface="Times New Roman"/>
                <a:cs typeface="Times New Roman"/>
              </a:rPr>
              <a:t>Step</a:t>
            </a:r>
            <a:r>
              <a:rPr sz="3200" spc="-10" dirty="0">
                <a:latin typeface="Times New Roman"/>
                <a:cs typeface="Times New Roman"/>
              </a:rPr>
              <a:t> </a:t>
            </a:r>
            <a:r>
              <a:rPr sz="3200" spc="-5" dirty="0">
                <a:latin typeface="Times New Roman"/>
                <a:cs typeface="Times New Roman"/>
              </a:rPr>
              <a:t>3</a:t>
            </a:r>
            <a:r>
              <a:rPr sz="3200" dirty="0">
                <a:latin typeface="Times New Roman"/>
                <a:cs typeface="Times New Roman"/>
              </a:rPr>
              <a:t> </a:t>
            </a:r>
            <a:r>
              <a:rPr sz="3200" spc="-5" dirty="0">
                <a:latin typeface="Times New Roman"/>
                <a:cs typeface="Times New Roman"/>
              </a:rPr>
              <a:t>:</a:t>
            </a:r>
            <a:r>
              <a:rPr sz="3200" dirty="0">
                <a:latin typeface="Times New Roman"/>
                <a:cs typeface="Times New Roman"/>
              </a:rPr>
              <a:t> </a:t>
            </a:r>
            <a:r>
              <a:rPr sz="3200" spc="-5" dirty="0">
                <a:latin typeface="Times New Roman"/>
                <a:cs typeface="Times New Roman"/>
              </a:rPr>
              <a:t>Updating</a:t>
            </a:r>
            <a:r>
              <a:rPr sz="3200" spc="-25" dirty="0">
                <a:latin typeface="Times New Roman"/>
                <a:cs typeface="Times New Roman"/>
              </a:rPr>
              <a:t> </a:t>
            </a:r>
            <a:r>
              <a:rPr sz="3200" spc="-5" dirty="0">
                <a:latin typeface="Times New Roman"/>
                <a:cs typeface="Times New Roman"/>
              </a:rPr>
              <a:t>SQL</a:t>
            </a:r>
            <a:r>
              <a:rPr sz="3200" spc="-125" dirty="0">
                <a:latin typeface="Times New Roman"/>
                <a:cs typeface="Times New Roman"/>
              </a:rPr>
              <a:t> </a:t>
            </a:r>
            <a:r>
              <a:rPr sz="3200" spc="-5" dirty="0">
                <a:latin typeface="Times New Roman"/>
                <a:cs typeface="Times New Roman"/>
              </a:rPr>
              <a:t>Database.</a:t>
            </a:r>
            <a:endParaRPr sz="3200">
              <a:latin typeface="Times New Roman"/>
              <a:cs typeface="Times New Roman"/>
            </a:endParaRPr>
          </a:p>
          <a:p>
            <a:pPr>
              <a:lnSpc>
                <a:spcPct val="100000"/>
              </a:lnSpc>
              <a:buFont typeface="Arial MT"/>
              <a:buChar char="•"/>
            </a:pPr>
            <a:endParaRPr sz="3600">
              <a:latin typeface="Times New Roman"/>
              <a:cs typeface="Times New Roman"/>
            </a:endParaRPr>
          </a:p>
          <a:p>
            <a:pPr>
              <a:lnSpc>
                <a:spcPct val="100000"/>
              </a:lnSpc>
              <a:spcBef>
                <a:spcPts val="20"/>
              </a:spcBef>
              <a:buFont typeface="Arial MT"/>
              <a:buChar char="•"/>
            </a:pPr>
            <a:endParaRPr sz="5050">
              <a:latin typeface="Times New Roman"/>
              <a:cs typeface="Times New Roman"/>
            </a:endParaRPr>
          </a:p>
          <a:p>
            <a:pPr marL="241300" marR="5080" indent="-228600">
              <a:lnSpc>
                <a:spcPts val="3460"/>
              </a:lnSpc>
              <a:buFont typeface="Arial MT"/>
              <a:buChar char="•"/>
              <a:tabLst>
                <a:tab pos="241300" algn="l"/>
              </a:tabLst>
            </a:pPr>
            <a:r>
              <a:rPr sz="3200" spc="-5" dirty="0">
                <a:latin typeface="Times New Roman"/>
                <a:cs typeface="Times New Roman"/>
              </a:rPr>
              <a:t>Step</a:t>
            </a:r>
            <a:r>
              <a:rPr sz="3200" spc="5" dirty="0">
                <a:latin typeface="Times New Roman"/>
                <a:cs typeface="Times New Roman"/>
              </a:rPr>
              <a:t> </a:t>
            </a:r>
            <a:r>
              <a:rPr sz="3200" spc="-5" dirty="0">
                <a:latin typeface="Times New Roman"/>
                <a:cs typeface="Times New Roman"/>
              </a:rPr>
              <a:t>4</a:t>
            </a:r>
            <a:r>
              <a:rPr sz="3200" dirty="0">
                <a:latin typeface="Times New Roman"/>
                <a:cs typeface="Times New Roman"/>
              </a:rPr>
              <a:t> </a:t>
            </a:r>
            <a:r>
              <a:rPr sz="3200" spc="-5" dirty="0">
                <a:latin typeface="Times New Roman"/>
                <a:cs typeface="Times New Roman"/>
              </a:rPr>
              <a:t>:</a:t>
            </a:r>
            <a:r>
              <a:rPr sz="3200" spc="10" dirty="0">
                <a:latin typeface="Times New Roman"/>
                <a:cs typeface="Times New Roman"/>
              </a:rPr>
              <a:t> </a:t>
            </a:r>
            <a:r>
              <a:rPr sz="3200" spc="-5" dirty="0">
                <a:latin typeface="Times New Roman"/>
                <a:cs typeface="Times New Roman"/>
              </a:rPr>
              <a:t>Display</a:t>
            </a:r>
            <a:r>
              <a:rPr sz="3200" spc="5" dirty="0">
                <a:latin typeface="Times New Roman"/>
                <a:cs typeface="Times New Roman"/>
              </a:rPr>
              <a:t> </a:t>
            </a:r>
            <a:r>
              <a:rPr sz="3200" spc="-5" dirty="0">
                <a:latin typeface="Times New Roman"/>
                <a:cs typeface="Times New Roman"/>
              </a:rPr>
              <a:t>the</a:t>
            </a:r>
            <a:r>
              <a:rPr sz="3200" dirty="0">
                <a:latin typeface="Times New Roman"/>
                <a:cs typeface="Times New Roman"/>
              </a:rPr>
              <a:t> </a:t>
            </a:r>
            <a:r>
              <a:rPr sz="3200" spc="-5" dirty="0">
                <a:latin typeface="Times New Roman"/>
                <a:cs typeface="Times New Roman"/>
              </a:rPr>
              <a:t>details</a:t>
            </a:r>
            <a:r>
              <a:rPr sz="3200" spc="20" dirty="0">
                <a:latin typeface="Times New Roman"/>
                <a:cs typeface="Times New Roman"/>
              </a:rPr>
              <a:t> </a:t>
            </a:r>
            <a:r>
              <a:rPr sz="3200" spc="-5" dirty="0">
                <a:latin typeface="Times New Roman"/>
                <a:cs typeface="Times New Roman"/>
              </a:rPr>
              <a:t>of</a:t>
            </a:r>
            <a:r>
              <a:rPr sz="3200" spc="-15" dirty="0">
                <a:latin typeface="Times New Roman"/>
                <a:cs typeface="Times New Roman"/>
              </a:rPr>
              <a:t> </a:t>
            </a:r>
            <a:r>
              <a:rPr sz="3200" spc="-5" dirty="0">
                <a:latin typeface="Times New Roman"/>
                <a:cs typeface="Times New Roman"/>
              </a:rPr>
              <a:t>the</a:t>
            </a:r>
            <a:r>
              <a:rPr sz="3200" spc="10" dirty="0">
                <a:latin typeface="Times New Roman"/>
                <a:cs typeface="Times New Roman"/>
              </a:rPr>
              <a:t> </a:t>
            </a:r>
            <a:r>
              <a:rPr sz="3200" spc="-5" dirty="0">
                <a:latin typeface="Times New Roman"/>
                <a:cs typeface="Times New Roman"/>
              </a:rPr>
              <a:t>user</a:t>
            </a:r>
            <a:r>
              <a:rPr sz="3200" spc="15" dirty="0">
                <a:latin typeface="Times New Roman"/>
                <a:cs typeface="Times New Roman"/>
              </a:rPr>
              <a:t> </a:t>
            </a:r>
            <a:r>
              <a:rPr sz="3200" spc="-5" dirty="0">
                <a:latin typeface="Times New Roman"/>
                <a:cs typeface="Times New Roman"/>
              </a:rPr>
              <a:t>on</a:t>
            </a:r>
            <a:r>
              <a:rPr sz="3200" spc="-20" dirty="0">
                <a:latin typeface="Times New Roman"/>
                <a:cs typeface="Times New Roman"/>
              </a:rPr>
              <a:t> </a:t>
            </a:r>
            <a:r>
              <a:rPr sz="3200" spc="-5" dirty="0">
                <a:latin typeface="Times New Roman"/>
                <a:cs typeface="Times New Roman"/>
              </a:rPr>
              <a:t>the</a:t>
            </a:r>
            <a:r>
              <a:rPr sz="3200" spc="10" dirty="0">
                <a:latin typeface="Times New Roman"/>
                <a:cs typeface="Times New Roman"/>
              </a:rPr>
              <a:t> </a:t>
            </a:r>
            <a:r>
              <a:rPr sz="3200" spc="-5" dirty="0">
                <a:latin typeface="Times New Roman"/>
                <a:cs typeface="Times New Roman"/>
              </a:rPr>
              <a:t>screen</a:t>
            </a:r>
            <a:r>
              <a:rPr sz="3200" spc="25" dirty="0">
                <a:latin typeface="Times New Roman"/>
                <a:cs typeface="Times New Roman"/>
              </a:rPr>
              <a:t> </a:t>
            </a:r>
            <a:r>
              <a:rPr sz="3200" spc="-5" dirty="0">
                <a:latin typeface="Times New Roman"/>
                <a:cs typeface="Times New Roman"/>
              </a:rPr>
              <a:t>and</a:t>
            </a:r>
            <a:r>
              <a:rPr sz="3200" spc="10" dirty="0">
                <a:latin typeface="Times New Roman"/>
                <a:cs typeface="Times New Roman"/>
              </a:rPr>
              <a:t> </a:t>
            </a:r>
            <a:r>
              <a:rPr sz="3200" spc="-5" dirty="0">
                <a:latin typeface="Times New Roman"/>
                <a:cs typeface="Times New Roman"/>
              </a:rPr>
              <a:t>open </a:t>
            </a:r>
            <a:r>
              <a:rPr sz="3200" spc="-785" dirty="0">
                <a:latin typeface="Times New Roman"/>
                <a:cs typeface="Times New Roman"/>
              </a:rPr>
              <a:t> </a:t>
            </a:r>
            <a:r>
              <a:rPr sz="3200" spc="-5" dirty="0">
                <a:latin typeface="Times New Roman"/>
                <a:cs typeface="Times New Roman"/>
              </a:rPr>
              <a:t>the</a:t>
            </a:r>
            <a:r>
              <a:rPr sz="3200" spc="-180" dirty="0">
                <a:latin typeface="Times New Roman"/>
                <a:cs typeface="Times New Roman"/>
              </a:rPr>
              <a:t> </a:t>
            </a:r>
            <a:r>
              <a:rPr sz="3200" spc="-5" dirty="0">
                <a:latin typeface="Times New Roman"/>
                <a:cs typeface="Times New Roman"/>
              </a:rPr>
              <a:t>AFC</a:t>
            </a:r>
            <a:r>
              <a:rPr sz="3200" spc="10" dirty="0">
                <a:latin typeface="Times New Roman"/>
                <a:cs typeface="Times New Roman"/>
              </a:rPr>
              <a:t> </a:t>
            </a:r>
            <a:r>
              <a:rPr sz="3200" spc="-5" dirty="0">
                <a:latin typeface="Times New Roman"/>
                <a:cs typeface="Times New Roman"/>
              </a:rPr>
              <a:t>gate.</a:t>
            </a:r>
            <a:endParaRPr sz="3200">
              <a:latin typeface="Times New Roman"/>
              <a:cs typeface="Times New Roman"/>
            </a:endParaRPr>
          </a:p>
        </p:txBody>
      </p:sp>
      <p:pic>
        <p:nvPicPr>
          <p:cNvPr id="4" name="Picture 3">
            <a:extLst>
              <a:ext uri="{FF2B5EF4-FFF2-40B4-BE49-F238E27FC236}">
                <a16:creationId xmlns:a16="http://schemas.microsoft.com/office/drawing/2014/main" id="{DAC4D5A2-77DE-2338-A3B1-D4129BF689C9}"/>
              </a:ext>
            </a:extLst>
          </p:cNvPr>
          <p:cNvPicPr>
            <a:picLocks noChangeAspect="1"/>
          </p:cNvPicPr>
          <p:nvPr/>
        </p:nvPicPr>
        <p:blipFill>
          <a:blip r:embed="rId2"/>
          <a:srcRect/>
          <a:stretch>
            <a:fillRect/>
          </a:stretch>
        </p:blipFill>
        <p:spPr bwMode="auto">
          <a:xfrm>
            <a:off x="100965" y="0"/>
            <a:ext cx="1125855" cy="120873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8193" y="327406"/>
            <a:ext cx="1671955" cy="695325"/>
          </a:xfrm>
          <a:prstGeom prst="rect">
            <a:avLst/>
          </a:prstGeom>
        </p:spPr>
        <p:txBody>
          <a:bodyPr vert="horz" wrap="square" lIns="0" tIns="11430" rIns="0" bIns="0" rtlCol="0">
            <a:spAutoFit/>
          </a:bodyPr>
          <a:lstStyle/>
          <a:p>
            <a:pPr marL="12700">
              <a:lnSpc>
                <a:spcPct val="100000"/>
              </a:lnSpc>
              <a:spcBef>
                <a:spcPts val="90"/>
              </a:spcBef>
            </a:pPr>
            <a:r>
              <a:rPr sz="4400" b="0" spc="-5" dirty="0">
                <a:latin typeface="Times New Roman"/>
                <a:cs typeface="Times New Roman"/>
              </a:rPr>
              <a:t>Contd..</a:t>
            </a:r>
            <a:endParaRPr sz="4400" dirty="0">
              <a:latin typeface="Times New Roman"/>
              <a:cs typeface="Times New Roman"/>
            </a:endParaRPr>
          </a:p>
        </p:txBody>
      </p:sp>
      <p:sp>
        <p:nvSpPr>
          <p:cNvPr id="3" name="object 3"/>
          <p:cNvSpPr txBox="1"/>
          <p:nvPr/>
        </p:nvSpPr>
        <p:spPr>
          <a:xfrm>
            <a:off x="820013" y="2357069"/>
            <a:ext cx="10263505" cy="265049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3200" spc="-5" dirty="0">
                <a:latin typeface="Times New Roman"/>
                <a:cs typeface="Times New Roman"/>
              </a:rPr>
              <a:t>Step</a:t>
            </a:r>
            <a:r>
              <a:rPr sz="3200" spc="-10" dirty="0">
                <a:latin typeface="Times New Roman"/>
                <a:cs typeface="Times New Roman"/>
              </a:rPr>
              <a:t> </a:t>
            </a:r>
            <a:r>
              <a:rPr sz="3200" spc="-5" dirty="0">
                <a:latin typeface="Times New Roman"/>
                <a:cs typeface="Times New Roman"/>
              </a:rPr>
              <a:t>3</a:t>
            </a:r>
            <a:r>
              <a:rPr sz="3200" dirty="0">
                <a:latin typeface="Times New Roman"/>
                <a:cs typeface="Times New Roman"/>
              </a:rPr>
              <a:t> </a:t>
            </a:r>
            <a:r>
              <a:rPr sz="3200" spc="-5" dirty="0">
                <a:latin typeface="Times New Roman"/>
                <a:cs typeface="Times New Roman"/>
              </a:rPr>
              <a:t>:</a:t>
            </a:r>
            <a:r>
              <a:rPr sz="3200" dirty="0">
                <a:latin typeface="Times New Roman"/>
                <a:cs typeface="Times New Roman"/>
              </a:rPr>
              <a:t> </a:t>
            </a:r>
            <a:r>
              <a:rPr sz="3200" spc="-5" dirty="0">
                <a:latin typeface="Times New Roman"/>
                <a:cs typeface="Times New Roman"/>
              </a:rPr>
              <a:t>Updating</a:t>
            </a:r>
            <a:r>
              <a:rPr sz="3200" spc="-25" dirty="0">
                <a:latin typeface="Times New Roman"/>
                <a:cs typeface="Times New Roman"/>
              </a:rPr>
              <a:t> </a:t>
            </a:r>
            <a:r>
              <a:rPr sz="3200" spc="-5" dirty="0">
                <a:latin typeface="Times New Roman"/>
                <a:cs typeface="Times New Roman"/>
              </a:rPr>
              <a:t>SQL</a:t>
            </a:r>
            <a:r>
              <a:rPr sz="3200" spc="-125" dirty="0">
                <a:latin typeface="Times New Roman"/>
                <a:cs typeface="Times New Roman"/>
              </a:rPr>
              <a:t> </a:t>
            </a:r>
            <a:r>
              <a:rPr sz="3200" spc="-5" dirty="0">
                <a:latin typeface="Times New Roman"/>
                <a:cs typeface="Times New Roman"/>
              </a:rPr>
              <a:t>Database.</a:t>
            </a:r>
            <a:endParaRPr sz="3200">
              <a:latin typeface="Times New Roman"/>
              <a:cs typeface="Times New Roman"/>
            </a:endParaRPr>
          </a:p>
          <a:p>
            <a:pPr>
              <a:lnSpc>
                <a:spcPct val="100000"/>
              </a:lnSpc>
              <a:buFont typeface="Arial MT"/>
              <a:buChar char="•"/>
            </a:pPr>
            <a:endParaRPr sz="3600">
              <a:latin typeface="Times New Roman"/>
              <a:cs typeface="Times New Roman"/>
            </a:endParaRPr>
          </a:p>
          <a:p>
            <a:pPr>
              <a:lnSpc>
                <a:spcPct val="100000"/>
              </a:lnSpc>
              <a:spcBef>
                <a:spcPts val="20"/>
              </a:spcBef>
              <a:buFont typeface="Arial MT"/>
              <a:buChar char="•"/>
            </a:pPr>
            <a:endParaRPr sz="5050">
              <a:latin typeface="Times New Roman"/>
              <a:cs typeface="Times New Roman"/>
            </a:endParaRPr>
          </a:p>
          <a:p>
            <a:pPr marL="241300" marR="5080" indent="-228600">
              <a:lnSpc>
                <a:spcPts val="3460"/>
              </a:lnSpc>
              <a:buFont typeface="Arial MT"/>
              <a:buChar char="•"/>
              <a:tabLst>
                <a:tab pos="241300" algn="l"/>
              </a:tabLst>
            </a:pPr>
            <a:r>
              <a:rPr sz="3200" spc="-5" dirty="0">
                <a:latin typeface="Times New Roman"/>
                <a:cs typeface="Times New Roman"/>
              </a:rPr>
              <a:t>Step</a:t>
            </a:r>
            <a:r>
              <a:rPr sz="3200" spc="5" dirty="0">
                <a:latin typeface="Times New Roman"/>
                <a:cs typeface="Times New Roman"/>
              </a:rPr>
              <a:t> </a:t>
            </a:r>
            <a:r>
              <a:rPr sz="3200" spc="-5" dirty="0">
                <a:latin typeface="Times New Roman"/>
                <a:cs typeface="Times New Roman"/>
              </a:rPr>
              <a:t>4</a:t>
            </a:r>
            <a:r>
              <a:rPr sz="3200" dirty="0">
                <a:latin typeface="Times New Roman"/>
                <a:cs typeface="Times New Roman"/>
              </a:rPr>
              <a:t> </a:t>
            </a:r>
            <a:r>
              <a:rPr sz="3200" spc="-5" dirty="0">
                <a:latin typeface="Times New Roman"/>
                <a:cs typeface="Times New Roman"/>
              </a:rPr>
              <a:t>:</a:t>
            </a:r>
            <a:r>
              <a:rPr sz="3200" spc="10" dirty="0">
                <a:latin typeface="Times New Roman"/>
                <a:cs typeface="Times New Roman"/>
              </a:rPr>
              <a:t> </a:t>
            </a:r>
            <a:r>
              <a:rPr sz="3200" spc="-5" dirty="0">
                <a:latin typeface="Times New Roman"/>
                <a:cs typeface="Times New Roman"/>
              </a:rPr>
              <a:t>Display</a:t>
            </a:r>
            <a:r>
              <a:rPr sz="3200" spc="5" dirty="0">
                <a:latin typeface="Times New Roman"/>
                <a:cs typeface="Times New Roman"/>
              </a:rPr>
              <a:t> </a:t>
            </a:r>
            <a:r>
              <a:rPr sz="3200" spc="-5" dirty="0">
                <a:latin typeface="Times New Roman"/>
                <a:cs typeface="Times New Roman"/>
              </a:rPr>
              <a:t>the</a:t>
            </a:r>
            <a:r>
              <a:rPr sz="3200" dirty="0">
                <a:latin typeface="Times New Roman"/>
                <a:cs typeface="Times New Roman"/>
              </a:rPr>
              <a:t> </a:t>
            </a:r>
            <a:r>
              <a:rPr sz="3200" spc="-5" dirty="0">
                <a:latin typeface="Times New Roman"/>
                <a:cs typeface="Times New Roman"/>
              </a:rPr>
              <a:t>details</a:t>
            </a:r>
            <a:r>
              <a:rPr sz="3200" spc="20" dirty="0">
                <a:latin typeface="Times New Roman"/>
                <a:cs typeface="Times New Roman"/>
              </a:rPr>
              <a:t> </a:t>
            </a:r>
            <a:r>
              <a:rPr sz="3200" spc="-5" dirty="0">
                <a:latin typeface="Times New Roman"/>
                <a:cs typeface="Times New Roman"/>
              </a:rPr>
              <a:t>of</a:t>
            </a:r>
            <a:r>
              <a:rPr sz="3200" spc="-15" dirty="0">
                <a:latin typeface="Times New Roman"/>
                <a:cs typeface="Times New Roman"/>
              </a:rPr>
              <a:t> </a:t>
            </a:r>
            <a:r>
              <a:rPr sz="3200" spc="-5" dirty="0">
                <a:latin typeface="Times New Roman"/>
                <a:cs typeface="Times New Roman"/>
              </a:rPr>
              <a:t>the</a:t>
            </a:r>
            <a:r>
              <a:rPr sz="3200" spc="10" dirty="0">
                <a:latin typeface="Times New Roman"/>
                <a:cs typeface="Times New Roman"/>
              </a:rPr>
              <a:t> </a:t>
            </a:r>
            <a:r>
              <a:rPr sz="3200" spc="-5" dirty="0">
                <a:latin typeface="Times New Roman"/>
                <a:cs typeface="Times New Roman"/>
              </a:rPr>
              <a:t>user</a:t>
            </a:r>
            <a:r>
              <a:rPr sz="3200" spc="15" dirty="0">
                <a:latin typeface="Times New Roman"/>
                <a:cs typeface="Times New Roman"/>
              </a:rPr>
              <a:t> </a:t>
            </a:r>
            <a:r>
              <a:rPr sz="3200" spc="-5" dirty="0">
                <a:latin typeface="Times New Roman"/>
                <a:cs typeface="Times New Roman"/>
              </a:rPr>
              <a:t>on</a:t>
            </a:r>
            <a:r>
              <a:rPr sz="3200" spc="-20" dirty="0">
                <a:latin typeface="Times New Roman"/>
                <a:cs typeface="Times New Roman"/>
              </a:rPr>
              <a:t> </a:t>
            </a:r>
            <a:r>
              <a:rPr sz="3200" spc="-5" dirty="0">
                <a:latin typeface="Times New Roman"/>
                <a:cs typeface="Times New Roman"/>
              </a:rPr>
              <a:t>the</a:t>
            </a:r>
            <a:r>
              <a:rPr sz="3200" spc="10" dirty="0">
                <a:latin typeface="Times New Roman"/>
                <a:cs typeface="Times New Roman"/>
              </a:rPr>
              <a:t> </a:t>
            </a:r>
            <a:r>
              <a:rPr sz="3200" spc="-5" dirty="0">
                <a:latin typeface="Times New Roman"/>
                <a:cs typeface="Times New Roman"/>
              </a:rPr>
              <a:t>screen</a:t>
            </a:r>
            <a:r>
              <a:rPr sz="3200" spc="25" dirty="0">
                <a:latin typeface="Times New Roman"/>
                <a:cs typeface="Times New Roman"/>
              </a:rPr>
              <a:t> </a:t>
            </a:r>
            <a:r>
              <a:rPr sz="3200" spc="-5" dirty="0">
                <a:latin typeface="Times New Roman"/>
                <a:cs typeface="Times New Roman"/>
              </a:rPr>
              <a:t>and</a:t>
            </a:r>
            <a:r>
              <a:rPr sz="3200" spc="10" dirty="0">
                <a:latin typeface="Times New Roman"/>
                <a:cs typeface="Times New Roman"/>
              </a:rPr>
              <a:t> </a:t>
            </a:r>
            <a:r>
              <a:rPr sz="3200" spc="-5" dirty="0">
                <a:latin typeface="Times New Roman"/>
                <a:cs typeface="Times New Roman"/>
              </a:rPr>
              <a:t>open </a:t>
            </a:r>
            <a:r>
              <a:rPr sz="3200" spc="-785" dirty="0">
                <a:latin typeface="Times New Roman"/>
                <a:cs typeface="Times New Roman"/>
              </a:rPr>
              <a:t> </a:t>
            </a:r>
            <a:r>
              <a:rPr sz="3200" spc="-5" dirty="0">
                <a:latin typeface="Times New Roman"/>
                <a:cs typeface="Times New Roman"/>
              </a:rPr>
              <a:t>the</a:t>
            </a:r>
            <a:r>
              <a:rPr sz="3200" spc="-180" dirty="0">
                <a:latin typeface="Times New Roman"/>
                <a:cs typeface="Times New Roman"/>
              </a:rPr>
              <a:t> </a:t>
            </a:r>
            <a:r>
              <a:rPr sz="3200" spc="-5" dirty="0">
                <a:latin typeface="Times New Roman"/>
                <a:cs typeface="Times New Roman"/>
              </a:rPr>
              <a:t>AFC</a:t>
            </a:r>
            <a:r>
              <a:rPr sz="3200" spc="10" dirty="0">
                <a:latin typeface="Times New Roman"/>
                <a:cs typeface="Times New Roman"/>
              </a:rPr>
              <a:t> </a:t>
            </a:r>
            <a:r>
              <a:rPr sz="3200" spc="-5" dirty="0">
                <a:latin typeface="Times New Roman"/>
                <a:cs typeface="Times New Roman"/>
              </a:rPr>
              <a:t>gate.</a:t>
            </a:r>
            <a:endParaRPr sz="3200">
              <a:latin typeface="Times New Roman"/>
              <a:cs typeface="Times New Roman"/>
            </a:endParaRPr>
          </a:p>
        </p:txBody>
      </p:sp>
      <p:pic>
        <p:nvPicPr>
          <p:cNvPr id="4" name="Picture 3">
            <a:extLst>
              <a:ext uri="{FF2B5EF4-FFF2-40B4-BE49-F238E27FC236}">
                <a16:creationId xmlns:a16="http://schemas.microsoft.com/office/drawing/2014/main" id="{85E6BFB8-DF5E-20B8-68D3-3DDFDE1F550F}"/>
              </a:ext>
            </a:extLst>
          </p:cNvPr>
          <p:cNvPicPr>
            <a:picLocks noChangeAspect="1"/>
          </p:cNvPicPr>
          <p:nvPr/>
        </p:nvPicPr>
        <p:blipFill>
          <a:blip r:embed="rId2"/>
          <a:srcRect/>
          <a:stretch>
            <a:fillRect/>
          </a:stretch>
        </p:blipFill>
        <p:spPr bwMode="auto">
          <a:xfrm>
            <a:off x="100965" y="0"/>
            <a:ext cx="1125855" cy="120873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6B3F40-D498-393C-A4F6-85BCD1C35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029" y="1873771"/>
            <a:ext cx="7709941" cy="4336842"/>
          </a:xfrm>
          <a:prstGeom prst="rect">
            <a:avLst/>
          </a:prstGeom>
        </p:spPr>
      </p:pic>
      <p:sp>
        <p:nvSpPr>
          <p:cNvPr id="6" name="TextBox 5">
            <a:extLst>
              <a:ext uri="{FF2B5EF4-FFF2-40B4-BE49-F238E27FC236}">
                <a16:creationId xmlns:a16="http://schemas.microsoft.com/office/drawing/2014/main" id="{2A57CF17-C74F-F4D1-6126-5C4743B8289D}"/>
              </a:ext>
            </a:extLst>
          </p:cNvPr>
          <p:cNvSpPr txBox="1"/>
          <p:nvPr/>
        </p:nvSpPr>
        <p:spPr>
          <a:xfrm>
            <a:off x="4572000" y="861060"/>
            <a:ext cx="346710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Result Analysis</a:t>
            </a:r>
          </a:p>
        </p:txBody>
      </p:sp>
      <p:pic>
        <p:nvPicPr>
          <p:cNvPr id="2" name="Picture 1">
            <a:extLst>
              <a:ext uri="{FF2B5EF4-FFF2-40B4-BE49-F238E27FC236}">
                <a16:creationId xmlns:a16="http://schemas.microsoft.com/office/drawing/2014/main" id="{707E52B2-D42E-86B8-964E-88993661AA7F}"/>
              </a:ext>
            </a:extLst>
          </p:cNvPr>
          <p:cNvPicPr>
            <a:picLocks noChangeAspect="1"/>
          </p:cNvPicPr>
          <p:nvPr/>
        </p:nvPicPr>
        <p:blipFill>
          <a:blip r:embed="rId3"/>
          <a:srcRect/>
          <a:stretch>
            <a:fillRect/>
          </a:stretch>
        </p:blipFill>
        <p:spPr bwMode="auto">
          <a:xfrm>
            <a:off x="100965" y="0"/>
            <a:ext cx="1125855" cy="1208734"/>
          </a:xfrm>
          <a:prstGeom prst="rect">
            <a:avLst/>
          </a:prstGeom>
          <a:noFill/>
          <a:ln w="9525">
            <a:noFill/>
            <a:miter lim="800000"/>
            <a:headEnd/>
            <a:tailEnd/>
          </a:ln>
        </p:spPr>
      </p:pic>
    </p:spTree>
    <p:extLst>
      <p:ext uri="{BB962C8B-B14F-4D97-AF65-F5344CB8AC3E}">
        <p14:creationId xmlns:p14="http://schemas.microsoft.com/office/powerpoint/2010/main" val="400822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57CF17-C74F-F4D1-6126-5C4743B8289D}"/>
              </a:ext>
            </a:extLst>
          </p:cNvPr>
          <p:cNvSpPr txBox="1"/>
          <p:nvPr/>
        </p:nvSpPr>
        <p:spPr>
          <a:xfrm>
            <a:off x="4572000" y="861060"/>
            <a:ext cx="3467100"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Contd..</a:t>
            </a:r>
          </a:p>
        </p:txBody>
      </p:sp>
      <p:pic>
        <p:nvPicPr>
          <p:cNvPr id="3" name="Picture 2">
            <a:extLst>
              <a:ext uri="{FF2B5EF4-FFF2-40B4-BE49-F238E27FC236}">
                <a16:creationId xmlns:a16="http://schemas.microsoft.com/office/drawing/2014/main" id="{90855EB9-EE0F-B065-4C54-36B43D586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007" y="1670466"/>
            <a:ext cx="8724276" cy="4907405"/>
          </a:xfrm>
          <a:prstGeom prst="rect">
            <a:avLst/>
          </a:prstGeom>
        </p:spPr>
      </p:pic>
      <p:pic>
        <p:nvPicPr>
          <p:cNvPr id="2" name="Picture 1">
            <a:extLst>
              <a:ext uri="{FF2B5EF4-FFF2-40B4-BE49-F238E27FC236}">
                <a16:creationId xmlns:a16="http://schemas.microsoft.com/office/drawing/2014/main" id="{B16B12E4-7179-0151-4F94-0D613D66B9FF}"/>
              </a:ext>
            </a:extLst>
          </p:cNvPr>
          <p:cNvPicPr>
            <a:picLocks noChangeAspect="1"/>
          </p:cNvPicPr>
          <p:nvPr/>
        </p:nvPicPr>
        <p:blipFill>
          <a:blip r:embed="rId3"/>
          <a:srcRect/>
          <a:stretch>
            <a:fillRect/>
          </a:stretch>
        </p:blipFill>
        <p:spPr bwMode="auto">
          <a:xfrm>
            <a:off x="100965" y="0"/>
            <a:ext cx="1125855" cy="1208734"/>
          </a:xfrm>
          <a:prstGeom prst="rect">
            <a:avLst/>
          </a:prstGeom>
          <a:noFill/>
          <a:ln w="9525">
            <a:noFill/>
            <a:miter lim="800000"/>
            <a:headEnd/>
            <a:tailEnd/>
          </a:ln>
        </p:spPr>
      </p:pic>
    </p:spTree>
    <p:extLst>
      <p:ext uri="{BB962C8B-B14F-4D97-AF65-F5344CB8AC3E}">
        <p14:creationId xmlns:p14="http://schemas.microsoft.com/office/powerpoint/2010/main" val="3790626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253" y="661873"/>
            <a:ext cx="3307715" cy="636905"/>
          </a:xfrm>
          <a:prstGeom prst="rect">
            <a:avLst/>
          </a:prstGeom>
        </p:spPr>
        <p:txBody>
          <a:bodyPr vert="horz" wrap="square" lIns="0" tIns="13970" rIns="0" bIns="0" rtlCol="0">
            <a:spAutoFit/>
          </a:bodyPr>
          <a:lstStyle/>
          <a:p>
            <a:pPr marL="12700">
              <a:lnSpc>
                <a:spcPct val="100000"/>
              </a:lnSpc>
              <a:spcBef>
                <a:spcPts val="110"/>
              </a:spcBef>
            </a:pPr>
            <a:r>
              <a:rPr sz="4000" b="0" spc="5" dirty="0">
                <a:latin typeface="Times New Roman"/>
                <a:cs typeface="Times New Roman"/>
              </a:rPr>
              <a:t>CONCLUSION</a:t>
            </a:r>
            <a:endParaRPr sz="4000">
              <a:latin typeface="Times New Roman"/>
              <a:cs typeface="Times New Roman"/>
            </a:endParaRPr>
          </a:p>
        </p:txBody>
      </p:sp>
      <p:sp>
        <p:nvSpPr>
          <p:cNvPr id="3" name="object 3"/>
          <p:cNvSpPr txBox="1"/>
          <p:nvPr/>
        </p:nvSpPr>
        <p:spPr>
          <a:xfrm>
            <a:off x="917244" y="1813940"/>
            <a:ext cx="10258425" cy="2950210"/>
          </a:xfrm>
          <a:prstGeom prst="rect">
            <a:avLst/>
          </a:prstGeom>
        </p:spPr>
        <p:txBody>
          <a:bodyPr vert="horz" wrap="square" lIns="0" tIns="48895" rIns="0" bIns="0" rtlCol="0">
            <a:spAutoFit/>
          </a:bodyPr>
          <a:lstStyle/>
          <a:p>
            <a:pPr marL="241300" marR="90170" indent="-228600">
              <a:lnSpc>
                <a:spcPct val="90100"/>
              </a:lnSpc>
              <a:spcBef>
                <a:spcPts val="385"/>
              </a:spcBef>
              <a:buFont typeface="Arial MT"/>
              <a:buChar char="•"/>
              <a:tabLst>
                <a:tab pos="241300" algn="l"/>
              </a:tabLst>
            </a:pPr>
            <a:r>
              <a:rPr sz="2400" spc="-5" dirty="0">
                <a:latin typeface="Times New Roman"/>
                <a:cs typeface="Times New Roman"/>
              </a:rPr>
              <a:t>Smart</a:t>
            </a:r>
            <a:r>
              <a:rPr sz="2400" spc="-45" dirty="0">
                <a:latin typeface="Times New Roman"/>
                <a:cs typeface="Times New Roman"/>
              </a:rPr>
              <a:t> </a:t>
            </a:r>
            <a:r>
              <a:rPr sz="2400" spc="-20" dirty="0">
                <a:latin typeface="Times New Roman"/>
                <a:cs typeface="Times New Roman"/>
              </a:rPr>
              <a:t>Ticket</a:t>
            </a:r>
            <a:r>
              <a:rPr sz="2400" dirty="0">
                <a:latin typeface="Times New Roman"/>
                <a:cs typeface="Times New Roman"/>
              </a:rPr>
              <a:t> </a:t>
            </a:r>
            <a:r>
              <a:rPr sz="2400" spc="-15" dirty="0">
                <a:latin typeface="Times New Roman"/>
                <a:cs typeface="Times New Roman"/>
              </a:rPr>
              <a:t>System</a:t>
            </a:r>
            <a:r>
              <a:rPr sz="2400" spc="50"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spc="-5" dirty="0">
                <a:latin typeface="Times New Roman"/>
                <a:cs typeface="Times New Roman"/>
              </a:rPr>
              <a:t>metro</a:t>
            </a:r>
            <a:r>
              <a:rPr sz="2400" spc="5" dirty="0">
                <a:latin typeface="Times New Roman"/>
                <a:cs typeface="Times New Roman"/>
              </a:rPr>
              <a:t> </a:t>
            </a:r>
            <a:r>
              <a:rPr sz="2400" spc="-5" dirty="0">
                <a:latin typeface="Times New Roman"/>
                <a:cs typeface="Times New Roman"/>
              </a:rPr>
              <a:t>provides</a:t>
            </a:r>
            <a:r>
              <a:rPr sz="2400" dirty="0">
                <a:latin typeface="Times New Roman"/>
                <a:cs typeface="Times New Roman"/>
              </a:rPr>
              <a:t> a</a:t>
            </a:r>
            <a:r>
              <a:rPr sz="2400" spc="-10" dirty="0">
                <a:latin typeface="Times New Roman"/>
                <a:cs typeface="Times New Roman"/>
              </a:rPr>
              <a:t> </a:t>
            </a:r>
            <a:r>
              <a:rPr sz="2400" dirty="0">
                <a:latin typeface="Times New Roman"/>
                <a:cs typeface="Times New Roman"/>
              </a:rPr>
              <a:t>solution</a:t>
            </a:r>
            <a:r>
              <a:rPr sz="2400" spc="-2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many</a:t>
            </a:r>
            <a:r>
              <a:rPr sz="2400" spc="-5" dirty="0">
                <a:latin typeface="Times New Roman"/>
                <a:cs typeface="Times New Roman"/>
              </a:rPr>
              <a:t> key factors</a:t>
            </a:r>
            <a:r>
              <a:rPr sz="2400" spc="25" dirty="0">
                <a:latin typeface="Times New Roman"/>
                <a:cs typeface="Times New Roman"/>
              </a:rPr>
              <a:t> </a:t>
            </a:r>
            <a:r>
              <a:rPr sz="2400" dirty="0">
                <a:latin typeface="Times New Roman"/>
                <a:cs typeface="Times New Roman"/>
              </a:rPr>
              <a:t>of </a:t>
            </a:r>
            <a:r>
              <a:rPr sz="2400" spc="-5" dirty="0">
                <a:latin typeface="Times New Roman"/>
                <a:cs typeface="Times New Roman"/>
              </a:rPr>
              <a:t>public </a:t>
            </a:r>
            <a:r>
              <a:rPr sz="2400" spc="-585" dirty="0">
                <a:latin typeface="Times New Roman"/>
                <a:cs typeface="Times New Roman"/>
              </a:rPr>
              <a:t> </a:t>
            </a:r>
            <a:r>
              <a:rPr sz="2400" spc="-5" dirty="0">
                <a:latin typeface="Times New Roman"/>
                <a:cs typeface="Times New Roman"/>
              </a:rPr>
              <a:t>transportation</a:t>
            </a:r>
            <a:r>
              <a:rPr sz="2400" spc="5" dirty="0">
                <a:latin typeface="Times New Roman"/>
                <a:cs typeface="Times New Roman"/>
              </a:rPr>
              <a:t> </a:t>
            </a:r>
            <a:r>
              <a:rPr sz="2400" spc="-5" dirty="0">
                <a:latin typeface="Times New Roman"/>
                <a:cs typeface="Times New Roman"/>
              </a:rPr>
              <a:t>such</a:t>
            </a:r>
            <a:r>
              <a:rPr sz="2400" spc="5" dirty="0">
                <a:latin typeface="Times New Roman"/>
                <a:cs typeface="Times New Roman"/>
              </a:rPr>
              <a:t> </a:t>
            </a:r>
            <a:r>
              <a:rPr sz="2400" spc="-10" dirty="0">
                <a:latin typeface="Times New Roman"/>
                <a:cs typeface="Times New Roman"/>
              </a:rPr>
              <a:t>as</a:t>
            </a:r>
            <a:r>
              <a:rPr sz="2400" spc="5" dirty="0">
                <a:latin typeface="Times New Roman"/>
                <a:cs typeface="Times New Roman"/>
              </a:rPr>
              <a:t> </a:t>
            </a:r>
            <a:r>
              <a:rPr sz="2400" spc="-5" dirty="0">
                <a:latin typeface="Times New Roman"/>
                <a:cs typeface="Times New Roman"/>
              </a:rPr>
              <a:t>User</a:t>
            </a:r>
            <a:r>
              <a:rPr sz="2400" spc="20" dirty="0">
                <a:latin typeface="Times New Roman"/>
                <a:cs typeface="Times New Roman"/>
              </a:rPr>
              <a:t> </a:t>
            </a:r>
            <a:r>
              <a:rPr sz="2400" spc="-5" dirty="0">
                <a:latin typeface="Times New Roman"/>
                <a:cs typeface="Times New Roman"/>
              </a:rPr>
              <a:t>friendly</a:t>
            </a:r>
            <a:r>
              <a:rPr sz="2400" spc="25" dirty="0">
                <a:latin typeface="Times New Roman"/>
                <a:cs typeface="Times New Roman"/>
              </a:rPr>
              <a:t> </a:t>
            </a:r>
            <a:r>
              <a:rPr sz="2400" dirty="0">
                <a:latin typeface="Times New Roman"/>
                <a:cs typeface="Times New Roman"/>
              </a:rPr>
              <a:t>,</a:t>
            </a:r>
            <a:r>
              <a:rPr sz="2400" spc="10" dirty="0">
                <a:latin typeface="Times New Roman"/>
                <a:cs typeface="Times New Roman"/>
              </a:rPr>
              <a:t> </a:t>
            </a:r>
            <a:r>
              <a:rPr sz="2400" spc="-5" dirty="0">
                <a:latin typeface="Times New Roman"/>
                <a:cs typeface="Times New Roman"/>
              </a:rPr>
              <a:t>Fool</a:t>
            </a:r>
            <a:r>
              <a:rPr sz="2400" spc="5" dirty="0">
                <a:latin typeface="Times New Roman"/>
                <a:cs typeface="Times New Roman"/>
              </a:rPr>
              <a:t> </a:t>
            </a:r>
            <a:r>
              <a:rPr sz="2400" spc="-5" dirty="0">
                <a:latin typeface="Times New Roman"/>
                <a:cs typeface="Times New Roman"/>
              </a:rPr>
              <a:t>proof</a:t>
            </a:r>
            <a:r>
              <a:rPr sz="2400" spc="15"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5" dirty="0">
                <a:latin typeface="Times New Roman"/>
                <a:cs typeface="Times New Roman"/>
              </a:rPr>
              <a:t>Secure</a:t>
            </a:r>
            <a:r>
              <a:rPr sz="2400" spc="-125" dirty="0">
                <a:latin typeface="Times New Roman"/>
                <a:cs typeface="Times New Roman"/>
              </a:rPr>
              <a:t> </a:t>
            </a:r>
            <a:r>
              <a:rPr sz="2400" spc="-5" dirty="0">
                <a:latin typeface="Times New Roman"/>
                <a:cs typeface="Times New Roman"/>
              </a:rPr>
              <a:t>Authentication</a:t>
            </a:r>
            <a:r>
              <a:rPr sz="2400" spc="-25"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5" dirty="0">
                <a:latin typeface="Times New Roman"/>
                <a:cs typeface="Times New Roman"/>
              </a:rPr>
              <a:t>Data </a:t>
            </a:r>
            <a:r>
              <a:rPr sz="2400" dirty="0">
                <a:latin typeface="Times New Roman"/>
                <a:cs typeface="Times New Roman"/>
              </a:rPr>
              <a:t> </a:t>
            </a:r>
            <a:r>
              <a:rPr sz="2400" spc="-15" dirty="0">
                <a:latin typeface="Times New Roman"/>
                <a:cs typeface="Times New Roman"/>
              </a:rPr>
              <a:t>analytics</a:t>
            </a:r>
            <a:r>
              <a:rPr sz="2400" spc="70"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spc="-5" dirty="0">
                <a:latin typeface="Times New Roman"/>
                <a:cs typeface="Times New Roman"/>
              </a:rPr>
              <a:t>business</a:t>
            </a:r>
            <a:r>
              <a:rPr sz="2400" spc="5" dirty="0">
                <a:latin typeface="Times New Roman"/>
                <a:cs typeface="Times New Roman"/>
              </a:rPr>
              <a:t> </a:t>
            </a:r>
            <a:r>
              <a:rPr sz="2400" dirty="0">
                <a:latin typeface="Times New Roman"/>
                <a:cs typeface="Times New Roman"/>
              </a:rPr>
              <a:t>optimization</a:t>
            </a:r>
            <a:r>
              <a:rPr sz="2400" spc="-50" dirty="0">
                <a:latin typeface="Times New Roman"/>
                <a:cs typeface="Times New Roman"/>
              </a:rPr>
              <a:t> </a:t>
            </a:r>
            <a:r>
              <a:rPr sz="2400" dirty="0">
                <a:latin typeface="Times New Roman"/>
                <a:cs typeface="Times New Roman"/>
              </a:rPr>
              <a:t>of </a:t>
            </a:r>
            <a:r>
              <a:rPr sz="2400" spc="-5" dirty="0">
                <a:latin typeface="Times New Roman"/>
                <a:cs typeface="Times New Roman"/>
              </a:rPr>
              <a:t>public</a:t>
            </a:r>
            <a:r>
              <a:rPr sz="2400" spc="-35" dirty="0">
                <a:latin typeface="Times New Roman"/>
                <a:cs typeface="Times New Roman"/>
              </a:rPr>
              <a:t> </a:t>
            </a:r>
            <a:r>
              <a:rPr sz="2400" spc="-5" dirty="0">
                <a:latin typeface="Times New Roman"/>
                <a:cs typeface="Times New Roman"/>
              </a:rPr>
              <a:t>transportation.</a:t>
            </a:r>
            <a:endParaRPr sz="2400">
              <a:latin typeface="Times New Roman"/>
              <a:cs typeface="Times New Roman"/>
            </a:endParaRPr>
          </a:p>
          <a:p>
            <a:pPr>
              <a:lnSpc>
                <a:spcPct val="100000"/>
              </a:lnSpc>
              <a:buFont typeface="Arial MT"/>
              <a:buChar char="•"/>
            </a:pPr>
            <a:endParaRPr sz="2600">
              <a:latin typeface="Times New Roman"/>
              <a:cs typeface="Times New Roman"/>
            </a:endParaRPr>
          </a:p>
          <a:p>
            <a:pPr marL="241300" marR="5080" indent="-228600">
              <a:lnSpc>
                <a:spcPct val="90100"/>
              </a:lnSpc>
              <a:spcBef>
                <a:spcPts val="1590"/>
              </a:spcBef>
              <a:buFont typeface="Arial MT"/>
              <a:buChar char="•"/>
              <a:tabLst>
                <a:tab pos="241300" algn="l"/>
              </a:tabLst>
            </a:pPr>
            <a:r>
              <a:rPr sz="2400" dirty="0">
                <a:latin typeface="Times New Roman"/>
                <a:cs typeface="Times New Roman"/>
              </a:rPr>
              <a:t>The</a:t>
            </a:r>
            <a:r>
              <a:rPr sz="2400" spc="-15" dirty="0">
                <a:latin typeface="Times New Roman"/>
                <a:cs typeface="Times New Roman"/>
              </a:rPr>
              <a:t> </a:t>
            </a:r>
            <a:r>
              <a:rPr sz="2400" spc="-10" dirty="0">
                <a:latin typeface="Times New Roman"/>
                <a:cs typeface="Times New Roman"/>
              </a:rPr>
              <a:t>current</a:t>
            </a:r>
            <a:r>
              <a:rPr sz="2400" spc="30" dirty="0">
                <a:latin typeface="Times New Roman"/>
                <a:cs typeface="Times New Roman"/>
              </a:rPr>
              <a:t> </a:t>
            </a:r>
            <a:r>
              <a:rPr sz="2400" spc="-5" dirty="0">
                <a:latin typeface="Times New Roman"/>
                <a:cs typeface="Times New Roman"/>
              </a:rPr>
              <a:t>project</a:t>
            </a:r>
            <a:r>
              <a:rPr sz="2400" spc="10" dirty="0">
                <a:latin typeface="Times New Roman"/>
                <a:cs typeface="Times New Roman"/>
              </a:rPr>
              <a:t> </a:t>
            </a:r>
            <a:r>
              <a:rPr sz="2400" spc="-10" dirty="0">
                <a:latin typeface="Times New Roman"/>
                <a:cs typeface="Times New Roman"/>
              </a:rPr>
              <a:t>can</a:t>
            </a:r>
            <a:r>
              <a:rPr sz="2400" spc="25" dirty="0">
                <a:latin typeface="Times New Roman"/>
                <a:cs typeface="Times New Roman"/>
              </a:rPr>
              <a:t> </a:t>
            </a:r>
            <a:r>
              <a:rPr sz="2400" dirty="0">
                <a:latin typeface="Times New Roman"/>
                <a:cs typeface="Times New Roman"/>
              </a:rPr>
              <a:t>be</a:t>
            </a:r>
            <a:r>
              <a:rPr sz="2400" spc="-10" dirty="0">
                <a:latin typeface="Times New Roman"/>
                <a:cs typeface="Times New Roman"/>
              </a:rPr>
              <a:t> </a:t>
            </a:r>
            <a:r>
              <a:rPr sz="2400" spc="-5" dirty="0">
                <a:latin typeface="Times New Roman"/>
                <a:cs typeface="Times New Roman"/>
              </a:rPr>
              <a:t>further</a:t>
            </a:r>
            <a:r>
              <a:rPr sz="2400" spc="25" dirty="0">
                <a:latin typeface="Times New Roman"/>
                <a:cs typeface="Times New Roman"/>
              </a:rPr>
              <a:t> </a:t>
            </a:r>
            <a:r>
              <a:rPr sz="2400" spc="-10" dirty="0">
                <a:latin typeface="Times New Roman"/>
                <a:cs typeface="Times New Roman"/>
              </a:rPr>
              <a:t>enhanced</a:t>
            </a:r>
            <a:r>
              <a:rPr sz="2400" spc="25" dirty="0">
                <a:latin typeface="Times New Roman"/>
                <a:cs typeface="Times New Roman"/>
              </a:rPr>
              <a:t> </a:t>
            </a:r>
            <a:r>
              <a:rPr sz="2400" dirty="0">
                <a:latin typeface="Times New Roman"/>
                <a:cs typeface="Times New Roman"/>
              </a:rPr>
              <a:t>by</a:t>
            </a:r>
            <a:r>
              <a:rPr sz="2400" spc="5" dirty="0">
                <a:latin typeface="Times New Roman"/>
                <a:cs typeface="Times New Roman"/>
              </a:rPr>
              <a:t> </a:t>
            </a:r>
            <a:r>
              <a:rPr sz="2400" spc="-5" dirty="0">
                <a:latin typeface="Times New Roman"/>
                <a:cs typeface="Times New Roman"/>
              </a:rPr>
              <a:t>creating</a:t>
            </a:r>
            <a:r>
              <a:rPr sz="2400" spc="5"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spc="-5" dirty="0">
                <a:latin typeface="Times New Roman"/>
                <a:cs typeface="Times New Roman"/>
              </a:rPr>
              <a:t>better </a:t>
            </a:r>
            <a:r>
              <a:rPr sz="2400" spc="-10" dirty="0">
                <a:latin typeface="Times New Roman"/>
                <a:cs typeface="Times New Roman"/>
              </a:rPr>
              <a:t>user-friendly</a:t>
            </a:r>
            <a:r>
              <a:rPr sz="2400" spc="30" dirty="0">
                <a:latin typeface="Times New Roman"/>
                <a:cs typeface="Times New Roman"/>
              </a:rPr>
              <a:t> </a:t>
            </a:r>
            <a:r>
              <a:rPr sz="2400" spc="-5" dirty="0">
                <a:latin typeface="Times New Roman"/>
                <a:cs typeface="Times New Roman"/>
              </a:rPr>
              <a:t>GUI </a:t>
            </a:r>
            <a:r>
              <a:rPr sz="2400" spc="-585" dirty="0">
                <a:latin typeface="Times New Roman"/>
                <a:cs typeface="Times New Roman"/>
              </a:rPr>
              <a:t> </a:t>
            </a:r>
            <a:r>
              <a:rPr sz="2400" spc="-10" dirty="0">
                <a:latin typeface="Times New Roman"/>
                <a:cs typeface="Times New Roman"/>
              </a:rPr>
              <a:t>as </a:t>
            </a:r>
            <a:r>
              <a:rPr sz="2400" spc="-5" dirty="0">
                <a:latin typeface="Times New Roman"/>
                <a:cs typeface="Times New Roman"/>
              </a:rPr>
              <a:t>application varies according </a:t>
            </a:r>
            <a:r>
              <a:rPr sz="2400" dirty="0">
                <a:latin typeface="Times New Roman"/>
                <a:cs typeface="Times New Roman"/>
              </a:rPr>
              <a:t>to </a:t>
            </a:r>
            <a:r>
              <a:rPr sz="2400" spc="-10" dirty="0">
                <a:latin typeface="Times New Roman"/>
                <a:cs typeface="Times New Roman"/>
              </a:rPr>
              <a:t>real </a:t>
            </a:r>
            <a:r>
              <a:rPr sz="2400" dirty="0">
                <a:latin typeface="Times New Roman"/>
                <a:cs typeface="Times New Roman"/>
              </a:rPr>
              <a:t>time </a:t>
            </a:r>
            <a:r>
              <a:rPr sz="2400" spc="-5" dirty="0">
                <a:latin typeface="Times New Roman"/>
                <a:cs typeface="Times New Roman"/>
              </a:rPr>
              <a:t>application. </a:t>
            </a:r>
            <a:r>
              <a:rPr sz="2400" dirty="0">
                <a:latin typeface="Times New Roman"/>
                <a:cs typeface="Times New Roman"/>
              </a:rPr>
              <a:t>The model </a:t>
            </a:r>
            <a:r>
              <a:rPr sz="2400" spc="-10" dirty="0">
                <a:latin typeface="Times New Roman"/>
                <a:cs typeface="Times New Roman"/>
              </a:rPr>
              <a:t>can </a:t>
            </a:r>
            <a:r>
              <a:rPr sz="2400" dirty="0">
                <a:latin typeface="Times New Roman"/>
                <a:cs typeface="Times New Roman"/>
              </a:rPr>
              <a:t>be </a:t>
            </a:r>
            <a:r>
              <a:rPr sz="2400" spc="-5" dirty="0">
                <a:latin typeface="Times New Roman"/>
                <a:cs typeface="Times New Roman"/>
              </a:rPr>
              <a:t>trained </a:t>
            </a:r>
            <a:r>
              <a:rPr sz="2400" dirty="0">
                <a:latin typeface="Times New Roman"/>
                <a:cs typeface="Times New Roman"/>
              </a:rPr>
              <a:t> with </a:t>
            </a:r>
            <a:r>
              <a:rPr sz="2400" spc="-10" dirty="0">
                <a:latin typeface="Times New Roman"/>
                <a:cs typeface="Times New Roman"/>
              </a:rPr>
              <a:t>images </a:t>
            </a:r>
            <a:r>
              <a:rPr sz="2400" spc="-5" dirty="0">
                <a:latin typeface="Times New Roman"/>
                <a:cs typeface="Times New Roman"/>
              </a:rPr>
              <a:t>belonging </a:t>
            </a:r>
            <a:r>
              <a:rPr sz="2400" dirty="0">
                <a:latin typeface="Times New Roman"/>
                <a:cs typeface="Times New Roman"/>
              </a:rPr>
              <a:t>to that </a:t>
            </a:r>
            <a:r>
              <a:rPr sz="2400" spc="-5" dirty="0">
                <a:latin typeface="Times New Roman"/>
                <a:cs typeface="Times New Roman"/>
              </a:rPr>
              <a:t>particular locations </a:t>
            </a:r>
            <a:r>
              <a:rPr sz="2400" dirty="0">
                <a:latin typeface="Times New Roman"/>
                <a:cs typeface="Times New Roman"/>
              </a:rPr>
              <a:t>in </a:t>
            </a:r>
            <a:r>
              <a:rPr sz="2400" spc="-5" dirty="0">
                <a:latin typeface="Times New Roman"/>
                <a:cs typeface="Times New Roman"/>
              </a:rPr>
              <a:t>which </a:t>
            </a:r>
            <a:r>
              <a:rPr sz="2400" dirty="0">
                <a:latin typeface="Times New Roman"/>
                <a:cs typeface="Times New Roman"/>
              </a:rPr>
              <a:t>it is </a:t>
            </a:r>
            <a:r>
              <a:rPr sz="2400" spc="-5" dirty="0">
                <a:latin typeface="Times New Roman"/>
                <a:cs typeface="Times New Roman"/>
              </a:rPr>
              <a:t>used </a:t>
            </a:r>
            <a:r>
              <a:rPr sz="2400" dirty="0">
                <a:latin typeface="Times New Roman"/>
                <a:cs typeface="Times New Roman"/>
              </a:rPr>
              <a:t>to improve </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10" dirty="0">
                <a:latin typeface="Times New Roman"/>
                <a:cs typeface="Times New Roman"/>
              </a:rPr>
              <a:t>accuracy</a:t>
            </a:r>
            <a:r>
              <a:rPr sz="2400" spc="45" dirty="0">
                <a:latin typeface="Times New Roman"/>
                <a:cs typeface="Times New Roman"/>
              </a:rPr>
              <a:t> </a:t>
            </a:r>
            <a:r>
              <a:rPr sz="2400" dirty="0">
                <a:latin typeface="Times New Roman"/>
                <a:cs typeface="Times New Roman"/>
              </a:rPr>
              <a:t>of </a:t>
            </a:r>
            <a:r>
              <a:rPr sz="2400" spc="-5" dirty="0">
                <a:latin typeface="Times New Roman"/>
                <a:cs typeface="Times New Roman"/>
              </a:rPr>
              <a:t>prediction.</a:t>
            </a:r>
            <a:endParaRPr sz="2400">
              <a:latin typeface="Times New Roman"/>
              <a:cs typeface="Times New Roman"/>
            </a:endParaRPr>
          </a:p>
        </p:txBody>
      </p:sp>
      <p:pic>
        <p:nvPicPr>
          <p:cNvPr id="4" name="Picture 3">
            <a:extLst>
              <a:ext uri="{FF2B5EF4-FFF2-40B4-BE49-F238E27FC236}">
                <a16:creationId xmlns:a16="http://schemas.microsoft.com/office/drawing/2014/main" id="{A2F6B946-685D-F5C2-2D79-59CC297F111C}"/>
              </a:ext>
            </a:extLst>
          </p:cNvPr>
          <p:cNvPicPr>
            <a:picLocks noChangeAspect="1"/>
          </p:cNvPicPr>
          <p:nvPr/>
        </p:nvPicPr>
        <p:blipFill>
          <a:blip r:embed="rId2"/>
          <a:srcRect/>
          <a:stretch>
            <a:fillRect/>
          </a:stretch>
        </p:blipFill>
        <p:spPr bwMode="auto">
          <a:xfrm>
            <a:off x="100965" y="0"/>
            <a:ext cx="1125855" cy="120873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9454" y="0"/>
            <a:ext cx="2502535" cy="695325"/>
          </a:xfrm>
          <a:prstGeom prst="rect">
            <a:avLst/>
          </a:prstGeom>
        </p:spPr>
        <p:txBody>
          <a:bodyPr vert="horz" wrap="square" lIns="0" tIns="12065" rIns="0" bIns="0" rtlCol="0">
            <a:spAutoFit/>
          </a:bodyPr>
          <a:lstStyle/>
          <a:p>
            <a:pPr marL="12700">
              <a:lnSpc>
                <a:spcPct val="100000"/>
              </a:lnSpc>
              <a:spcBef>
                <a:spcPts val="95"/>
              </a:spcBef>
            </a:pPr>
            <a:r>
              <a:rPr sz="4400" b="0" spc="-5" dirty="0">
                <a:latin typeface="Times New Roman"/>
                <a:cs typeface="Times New Roman"/>
              </a:rPr>
              <a:t>Ref</a:t>
            </a:r>
            <a:r>
              <a:rPr sz="4400" b="0" spc="-20" dirty="0">
                <a:latin typeface="Times New Roman"/>
                <a:cs typeface="Times New Roman"/>
              </a:rPr>
              <a:t>e</a:t>
            </a:r>
            <a:r>
              <a:rPr sz="4400" b="0" spc="-5" dirty="0">
                <a:latin typeface="Times New Roman"/>
                <a:cs typeface="Times New Roman"/>
              </a:rPr>
              <a:t>rences</a:t>
            </a:r>
            <a:endParaRPr sz="4400">
              <a:latin typeface="Times New Roman"/>
              <a:cs typeface="Times New Roman"/>
            </a:endParaRPr>
          </a:p>
        </p:txBody>
      </p:sp>
      <p:sp>
        <p:nvSpPr>
          <p:cNvPr id="6" name="object 6"/>
          <p:cNvSpPr txBox="1"/>
          <p:nvPr/>
        </p:nvSpPr>
        <p:spPr>
          <a:xfrm>
            <a:off x="723900" y="1106403"/>
            <a:ext cx="10856594" cy="6593472"/>
          </a:xfrm>
          <a:prstGeom prst="rect">
            <a:avLst/>
          </a:prstGeom>
        </p:spPr>
        <p:txBody>
          <a:bodyPr vert="horz" wrap="square" lIns="0" tIns="14605" rIns="0" bIns="0" rtlCol="0">
            <a:spAutoFit/>
          </a:bodyPr>
          <a:lstStyle/>
          <a:p>
            <a:pPr marL="469265" indent="-457200" algn="just">
              <a:lnSpc>
                <a:spcPts val="2135"/>
              </a:lnSpc>
              <a:spcBef>
                <a:spcPts val="115"/>
              </a:spcBef>
              <a:buFont typeface="+mj-lt"/>
              <a:buAutoNum type="arabicPeriod"/>
              <a:tabLst>
                <a:tab pos="792480" algn="l"/>
                <a:tab pos="793115" algn="l"/>
              </a:tabLst>
            </a:pPr>
            <a:r>
              <a:rPr lang="en-IN" sz="2200" dirty="0">
                <a:latin typeface="Times New Roman"/>
                <a:cs typeface="Times New Roman"/>
              </a:rPr>
              <a:t> </a:t>
            </a:r>
            <a:r>
              <a:rPr lang="en-IN" sz="2200" dirty="0">
                <a:latin typeface="Times New Roman" panose="02020603050405020304" pitchFamily="18" charset="0"/>
                <a:cs typeface="Times New Roman" panose="02020603050405020304" pitchFamily="18" charset="0"/>
              </a:rPr>
              <a:t>Zhang Rui, and Zheng Yan: “A Survey on Biometric Authentication: Toward Secure and Privacy - Preserving Identification”, IEEE, Digital Object Identifier 10.1109 /Access.2018.2889996, 2018.</a:t>
            </a:r>
          </a:p>
          <a:p>
            <a:pPr marL="469265" indent="-457200" algn="just">
              <a:lnSpc>
                <a:spcPts val="2135"/>
              </a:lnSpc>
              <a:spcBef>
                <a:spcPts val="115"/>
              </a:spcBef>
              <a:buFont typeface="+mj-lt"/>
              <a:buAutoNum type="arabicPeriod"/>
              <a:tabLst>
                <a:tab pos="792480" algn="l"/>
                <a:tab pos="793115" algn="l"/>
              </a:tabLst>
            </a:pPr>
            <a:r>
              <a:rPr lang="en-IN" sz="2200" dirty="0">
                <a:latin typeface="Times New Roman" panose="02020603050405020304" pitchFamily="18" charset="0"/>
                <a:cs typeface="Times New Roman" panose="02020603050405020304" pitchFamily="18" charset="0"/>
              </a:rPr>
              <a:t>Varun Kaushik, and </a:t>
            </a:r>
            <a:r>
              <a:rPr lang="en-IN" sz="2200" dirty="0" err="1">
                <a:latin typeface="Times New Roman" panose="02020603050405020304" pitchFamily="18" charset="0"/>
                <a:cs typeface="Times New Roman" panose="02020603050405020304" pitchFamily="18" charset="0"/>
              </a:rPr>
              <a:t>Suhas</a:t>
            </a:r>
            <a:r>
              <a:rPr lang="en-IN" sz="2200" dirty="0">
                <a:latin typeface="Times New Roman" panose="02020603050405020304" pitchFamily="18" charset="0"/>
                <a:cs typeface="Times New Roman" panose="02020603050405020304" pitchFamily="18" charset="0"/>
              </a:rPr>
              <a:t> P: “Fool Proof Ticketing System for Public Transport”, Proceedings of the International Conference on Communication and Electronics Systems (ICCES 2018), IEEE Xplore Part Number: CFP18AWO-ART; ISBN:978-1-5386-4765-3,2018.</a:t>
            </a:r>
          </a:p>
          <a:p>
            <a:pPr marL="469265" indent="-457200" algn="just">
              <a:lnSpc>
                <a:spcPts val="2135"/>
              </a:lnSpc>
              <a:spcBef>
                <a:spcPts val="115"/>
              </a:spcBef>
              <a:buFont typeface="+mj-lt"/>
              <a:buAutoNum type="arabicPeriod"/>
              <a:tabLst>
                <a:tab pos="792480" algn="l"/>
                <a:tab pos="793115" algn="l"/>
              </a:tabLst>
            </a:pPr>
            <a:r>
              <a:rPr lang="en-IN" sz="2200" dirty="0">
                <a:latin typeface="Times New Roman" panose="02020603050405020304" pitchFamily="18" charset="0"/>
                <a:cs typeface="Times New Roman" panose="02020603050405020304" pitchFamily="18" charset="0"/>
              </a:rPr>
              <a:t>Nataliya Boyko, Oleg </a:t>
            </a:r>
            <a:r>
              <a:rPr lang="en-IN" sz="2200" dirty="0" err="1">
                <a:latin typeface="Times New Roman" panose="02020603050405020304" pitchFamily="18" charset="0"/>
                <a:cs typeface="Times New Roman" panose="02020603050405020304" pitchFamily="18" charset="0"/>
              </a:rPr>
              <a:t>Basystiuk</a:t>
            </a:r>
            <a:r>
              <a:rPr lang="en-IN" sz="2200" dirty="0">
                <a:latin typeface="Times New Roman" panose="02020603050405020304" pitchFamily="18" charset="0"/>
                <a:cs typeface="Times New Roman" panose="02020603050405020304" pitchFamily="18" charset="0"/>
              </a:rPr>
              <a:t>, and Nataliya </a:t>
            </a:r>
            <a:r>
              <a:rPr lang="en-IN" sz="2200" dirty="0" err="1">
                <a:latin typeface="Times New Roman" panose="02020603050405020304" pitchFamily="18" charset="0"/>
                <a:cs typeface="Times New Roman" panose="02020603050405020304" pitchFamily="18" charset="0"/>
              </a:rPr>
              <a:t>Shakhovska</a:t>
            </a:r>
            <a:r>
              <a:rPr lang="en-IN" sz="2200" dirty="0">
                <a:latin typeface="Times New Roman" panose="02020603050405020304" pitchFamily="18" charset="0"/>
                <a:cs typeface="Times New Roman" panose="02020603050405020304" pitchFamily="18" charset="0"/>
              </a:rPr>
              <a:t> : “Performance Evaluation Comparison of Software for Face Recognition, based on </a:t>
            </a:r>
            <a:r>
              <a:rPr lang="en-IN" sz="2200" dirty="0" err="1">
                <a:latin typeface="Times New Roman" panose="02020603050405020304" pitchFamily="18" charset="0"/>
                <a:cs typeface="Times New Roman" panose="02020603050405020304" pitchFamily="18" charset="0"/>
              </a:rPr>
              <a:t>Dlib</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Opencv</a:t>
            </a:r>
            <a:r>
              <a:rPr lang="en-IN" sz="2200" dirty="0">
                <a:latin typeface="Times New Roman" panose="02020603050405020304" pitchFamily="18" charset="0"/>
                <a:cs typeface="Times New Roman" panose="02020603050405020304" pitchFamily="18" charset="0"/>
              </a:rPr>
              <a:t> Library”, IEEE Second International Conference on Data Stream Mining &amp; Processing, August 	21-25,2018,  Lviv, Ukraine.</a:t>
            </a:r>
          </a:p>
          <a:p>
            <a:pPr marL="469265" indent="-457200" algn="just">
              <a:lnSpc>
                <a:spcPts val="2135"/>
              </a:lnSpc>
              <a:spcBef>
                <a:spcPts val="115"/>
              </a:spcBef>
              <a:buFont typeface="+mj-lt"/>
              <a:buAutoNum type="arabicPeriod"/>
              <a:tabLst>
                <a:tab pos="792480" algn="l"/>
                <a:tab pos="793115" algn="l"/>
              </a:tabLst>
            </a:pPr>
            <a:r>
              <a:rPr lang="en-IN" sz="2200" dirty="0">
                <a:latin typeface="Times New Roman"/>
                <a:cs typeface="Times New Roman"/>
              </a:rPr>
              <a:t>Neel Ramakant Borkar, and Sonia </a:t>
            </a:r>
            <a:r>
              <a:rPr lang="en-IN" sz="2200" dirty="0" err="1">
                <a:latin typeface="Times New Roman"/>
                <a:cs typeface="Times New Roman"/>
              </a:rPr>
              <a:t>Kuwelkar</a:t>
            </a:r>
            <a:r>
              <a:rPr lang="en-IN" sz="2200" dirty="0">
                <a:latin typeface="Times New Roman"/>
                <a:cs typeface="Times New Roman"/>
              </a:rPr>
              <a:t> : “ Real-Time Implementation Of Face Recognition System”,  Proceedings of the IEEE 2017 International Conference on Computing Methodologies and Communication(ICCMC),ISBN: 978-1-5090-4890-8/17, ©2017 IEEE.</a:t>
            </a:r>
          </a:p>
          <a:p>
            <a:pPr marL="469265" indent="-457200" algn="just">
              <a:lnSpc>
                <a:spcPts val="2135"/>
              </a:lnSpc>
              <a:spcBef>
                <a:spcPts val="115"/>
              </a:spcBef>
              <a:buFont typeface="+mj-lt"/>
              <a:buAutoNum type="arabicPeriod"/>
              <a:tabLst>
                <a:tab pos="792480" algn="l"/>
                <a:tab pos="793115" algn="l"/>
              </a:tabLst>
            </a:pPr>
            <a:r>
              <a:rPr lang="en-IN" sz="2200" dirty="0">
                <a:latin typeface="Times New Roman"/>
                <a:cs typeface="Times New Roman"/>
              </a:rPr>
              <a:t>Radhika C </a:t>
            </a:r>
            <a:r>
              <a:rPr lang="en-IN" sz="2200" dirty="0" err="1">
                <a:latin typeface="Times New Roman"/>
                <a:cs typeface="Times New Roman"/>
              </a:rPr>
              <a:t>Damale</a:t>
            </a:r>
            <a:r>
              <a:rPr lang="en-IN" sz="2200" dirty="0">
                <a:latin typeface="Times New Roman"/>
                <a:cs typeface="Times New Roman"/>
              </a:rPr>
              <a:t>, and Prof. </a:t>
            </a:r>
            <a:r>
              <a:rPr lang="en-IN" sz="2200" dirty="0" err="1">
                <a:latin typeface="Times New Roman"/>
                <a:cs typeface="Times New Roman"/>
              </a:rPr>
              <a:t>Bageshree</a:t>
            </a:r>
            <a:r>
              <a:rPr lang="en-IN" sz="2200" dirty="0">
                <a:latin typeface="Times New Roman"/>
                <a:cs typeface="Times New Roman"/>
              </a:rPr>
              <a:t> V </a:t>
            </a:r>
            <a:r>
              <a:rPr lang="en-IN" sz="2200" dirty="0" err="1">
                <a:latin typeface="Times New Roman"/>
                <a:cs typeface="Times New Roman"/>
              </a:rPr>
              <a:t>Phatak</a:t>
            </a:r>
            <a:r>
              <a:rPr lang="en-IN" sz="2200" dirty="0">
                <a:latin typeface="Times New Roman"/>
                <a:cs typeface="Times New Roman"/>
              </a:rPr>
              <a:t>: “Face Recognition Based Attendance System Using Machine Learning Algorithms”, Proceedings of the second International Conference on Intelligent Computing and Control System (ICICCS 2018), 	IEEE Xplore Compliant Part Number: CFP18K74-ART; ISBN:978-1-5386-2842-3.</a:t>
            </a:r>
          </a:p>
          <a:p>
            <a:pPr marL="469265" indent="-457200" algn="just">
              <a:lnSpc>
                <a:spcPts val="2135"/>
              </a:lnSpc>
              <a:spcBef>
                <a:spcPts val="115"/>
              </a:spcBef>
              <a:buFont typeface="+mj-lt"/>
              <a:buAutoNum type="arabicPeriod"/>
              <a:tabLst>
                <a:tab pos="792480" algn="l"/>
                <a:tab pos="793115" algn="l"/>
              </a:tabLst>
            </a:pPr>
            <a:endParaRPr lang="en-IN" sz="2200" dirty="0">
              <a:latin typeface="Times New Roman"/>
              <a:cs typeface="Times New Roman"/>
            </a:endParaRPr>
          </a:p>
          <a:p>
            <a:pPr marL="469265" indent="-457200" algn="just">
              <a:lnSpc>
                <a:spcPts val="2135"/>
              </a:lnSpc>
              <a:spcBef>
                <a:spcPts val="115"/>
              </a:spcBef>
              <a:buFont typeface="+mj-lt"/>
              <a:buAutoNum type="arabicPeriod"/>
              <a:tabLst>
                <a:tab pos="792480" algn="l"/>
                <a:tab pos="793115" algn="l"/>
              </a:tabLst>
            </a:pPr>
            <a:endParaRPr lang="en-IN" sz="2200" dirty="0">
              <a:latin typeface="Times New Roman" panose="02020603050405020304" pitchFamily="18" charset="0"/>
              <a:cs typeface="Times New Roman" panose="02020603050405020304" pitchFamily="18" charset="0"/>
            </a:endParaRPr>
          </a:p>
          <a:p>
            <a:pPr marL="469265" indent="-457200" algn="just">
              <a:lnSpc>
                <a:spcPts val="2135"/>
              </a:lnSpc>
              <a:spcBef>
                <a:spcPts val="115"/>
              </a:spcBef>
              <a:buFont typeface="+mj-lt"/>
              <a:buAutoNum type="arabicPeriod"/>
              <a:tabLst>
                <a:tab pos="792480" algn="l"/>
                <a:tab pos="793115" algn="l"/>
              </a:tabLst>
            </a:pPr>
            <a:endParaRPr lang="en-IN" sz="2200" dirty="0">
              <a:latin typeface="Times New Roman" panose="02020603050405020304" pitchFamily="18" charset="0"/>
              <a:cs typeface="Times New Roman" panose="02020603050405020304" pitchFamily="18" charset="0"/>
            </a:endParaRPr>
          </a:p>
          <a:p>
            <a:pPr marL="469265" indent="-457200" algn="just">
              <a:lnSpc>
                <a:spcPts val="2135"/>
              </a:lnSpc>
              <a:spcBef>
                <a:spcPts val="115"/>
              </a:spcBef>
              <a:buFont typeface="+mj-lt"/>
              <a:buAutoNum type="arabicPeriod"/>
              <a:tabLst>
                <a:tab pos="792480" algn="l"/>
                <a:tab pos="793115" algn="l"/>
              </a:tabLst>
            </a:pPr>
            <a:endParaRPr lang="en-IN" sz="2200" dirty="0">
              <a:latin typeface="Times New Roman" panose="02020603050405020304" pitchFamily="18" charset="0"/>
              <a:cs typeface="Times New Roman" panose="02020603050405020304" pitchFamily="18" charset="0"/>
            </a:endParaRPr>
          </a:p>
          <a:p>
            <a:pPr marL="12065" algn="just">
              <a:lnSpc>
                <a:spcPts val="2135"/>
              </a:lnSpc>
              <a:spcBef>
                <a:spcPts val="115"/>
              </a:spcBef>
              <a:tabLst>
                <a:tab pos="792480" algn="l"/>
                <a:tab pos="793115" algn="l"/>
              </a:tabLst>
            </a:pPr>
            <a:endParaRPr sz="2200" dirty="0">
              <a:latin typeface="Times New Roman"/>
              <a:cs typeface="Times New Roman"/>
            </a:endParaRPr>
          </a:p>
        </p:txBody>
      </p:sp>
      <p:pic>
        <p:nvPicPr>
          <p:cNvPr id="9" name="Picture 8">
            <a:extLst>
              <a:ext uri="{FF2B5EF4-FFF2-40B4-BE49-F238E27FC236}">
                <a16:creationId xmlns:a16="http://schemas.microsoft.com/office/drawing/2014/main" id="{44C79E57-E176-DDED-E6D3-1DF80F3FE38A}"/>
              </a:ext>
            </a:extLst>
          </p:cNvPr>
          <p:cNvPicPr>
            <a:picLocks noChangeAspect="1"/>
          </p:cNvPicPr>
          <p:nvPr/>
        </p:nvPicPr>
        <p:blipFill>
          <a:blip r:embed="rId2"/>
          <a:srcRect/>
          <a:stretch>
            <a:fillRect/>
          </a:stretch>
        </p:blipFill>
        <p:spPr bwMode="auto">
          <a:xfrm>
            <a:off x="100965" y="0"/>
            <a:ext cx="874395" cy="938763"/>
          </a:xfrm>
          <a:prstGeom prst="rect">
            <a:avLst/>
          </a:prstGeom>
          <a:noFill/>
          <a:ln w="9525">
            <a:noFill/>
            <a:miter lim="800000"/>
            <a:headEnd/>
            <a:tailEnd/>
          </a:ln>
        </p:spPr>
      </p:pic>
    </p:spTree>
    <p:extLst>
      <p:ext uri="{BB962C8B-B14F-4D97-AF65-F5344CB8AC3E}">
        <p14:creationId xmlns:p14="http://schemas.microsoft.com/office/powerpoint/2010/main" val="3304983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FBF3-3451-47AA-BAED-4B4E30A61CDF}"/>
              </a:ext>
            </a:extLst>
          </p:cNvPr>
          <p:cNvSpPr>
            <a:spLocks noGrp="1"/>
          </p:cNvSpPr>
          <p:nvPr>
            <p:ph type="title"/>
          </p:nvPr>
        </p:nvSpPr>
        <p:spPr>
          <a:xfrm>
            <a:off x="939800" y="2313998"/>
            <a:ext cx="10515600" cy="1325563"/>
          </a:xfrm>
        </p:spPr>
        <p:txBody>
          <a:bodyPr/>
          <a:lstStyle/>
          <a:p>
            <a:pPr algn="ct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2433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44A6-3E1E-47FA-A0C1-B7FEE4C12D3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4D7DC33-9EFA-4551-B18C-A8AEB4DCEACA}"/>
              </a:ext>
            </a:extLst>
          </p:cNvPr>
          <p:cNvSpPr>
            <a:spLocks noGrp="1"/>
          </p:cNvSpPr>
          <p:nvPr>
            <p:ph idx="1"/>
          </p:nvPr>
        </p:nvSpPr>
        <p:spPr>
          <a:xfrm>
            <a:off x="838200" y="1825625"/>
            <a:ext cx="10515600" cy="4667250"/>
          </a:xfrm>
        </p:spPr>
        <p:txBody>
          <a:bodyPr numCol="2"/>
          <a:lstStyle/>
          <a:p>
            <a:pPr algn="just"/>
            <a:r>
              <a:rPr lang="en-IN" dirty="0">
                <a:latin typeface="Times New Roman" panose="02020603050405020304" pitchFamily="18" charset="0"/>
                <a:cs typeface="Times New Roman" panose="02020603050405020304" pitchFamily="18" charset="0"/>
              </a:rPr>
              <a:t>Today, everything in the world is smart and digitalized. Many advances have been made in the transportation sector. Public transportation in India has always been an area where such new advances have turned their faces out.</a:t>
            </a:r>
          </a:p>
          <a:p>
            <a:pPr algn="just"/>
            <a:r>
              <a:rPr lang="en-IN" dirty="0">
                <a:latin typeface="Times New Roman" panose="02020603050405020304" pitchFamily="18" charset="0"/>
                <a:cs typeface="Times New Roman" panose="02020603050405020304" pitchFamily="18" charset="0"/>
              </a:rPr>
              <a:t>There has been a significant increase in ridership in Metro train services.</a:t>
            </a:r>
          </a:p>
        </p:txBody>
      </p:sp>
      <p:graphicFrame>
        <p:nvGraphicFramePr>
          <p:cNvPr id="4" name="Table 5">
            <a:extLst>
              <a:ext uri="{FF2B5EF4-FFF2-40B4-BE49-F238E27FC236}">
                <a16:creationId xmlns:a16="http://schemas.microsoft.com/office/drawing/2014/main" id="{80301CA9-291D-252C-09ED-579AAF7EE9BD}"/>
              </a:ext>
            </a:extLst>
          </p:cNvPr>
          <p:cNvGraphicFramePr>
            <a:graphicFrameLocks noGrp="1"/>
          </p:cNvGraphicFramePr>
          <p:nvPr/>
        </p:nvGraphicFramePr>
        <p:xfrm>
          <a:off x="6221709" y="1964690"/>
          <a:ext cx="5533755" cy="2743200"/>
        </p:xfrm>
        <a:graphic>
          <a:graphicData uri="http://schemas.openxmlformats.org/drawingml/2006/table">
            <a:tbl>
              <a:tblPr firstRow="1" bandRow="1">
                <a:tableStyleId>{5C22544A-7EE6-4342-B048-85BDC9FD1C3A}</a:tableStyleId>
              </a:tblPr>
              <a:tblGrid>
                <a:gridCol w="1844585">
                  <a:extLst>
                    <a:ext uri="{9D8B030D-6E8A-4147-A177-3AD203B41FA5}">
                      <a16:colId xmlns:a16="http://schemas.microsoft.com/office/drawing/2014/main" val="295715370"/>
                    </a:ext>
                  </a:extLst>
                </a:gridCol>
                <a:gridCol w="1844585">
                  <a:extLst>
                    <a:ext uri="{9D8B030D-6E8A-4147-A177-3AD203B41FA5}">
                      <a16:colId xmlns:a16="http://schemas.microsoft.com/office/drawing/2014/main" val="1209857247"/>
                    </a:ext>
                  </a:extLst>
                </a:gridCol>
                <a:gridCol w="1844585">
                  <a:extLst>
                    <a:ext uri="{9D8B030D-6E8A-4147-A177-3AD203B41FA5}">
                      <a16:colId xmlns:a16="http://schemas.microsoft.com/office/drawing/2014/main" val="1035969871"/>
                    </a:ext>
                  </a:extLst>
                </a:gridCol>
              </a:tblGrid>
              <a:tr h="329344">
                <a:tc>
                  <a:txBody>
                    <a:bodyPr/>
                    <a:lstStyle/>
                    <a:p>
                      <a:r>
                        <a:rPr lang="en-IN" dirty="0"/>
                        <a:t>Year</a:t>
                      </a:r>
                    </a:p>
                  </a:txBody>
                  <a:tcPr/>
                </a:tc>
                <a:tc>
                  <a:txBody>
                    <a:bodyPr/>
                    <a:lstStyle/>
                    <a:p>
                      <a:r>
                        <a:rPr lang="en-IN" dirty="0"/>
                        <a:t>Ridership</a:t>
                      </a:r>
                    </a:p>
                    <a:p>
                      <a:r>
                        <a:rPr lang="en-IN" dirty="0"/>
                        <a:t>(in millions)</a:t>
                      </a:r>
                    </a:p>
                  </a:txBody>
                  <a:tcPr/>
                </a:tc>
                <a:tc>
                  <a:txBody>
                    <a:bodyPr/>
                    <a:lstStyle/>
                    <a:p>
                      <a:r>
                        <a:rPr lang="en-IN" dirty="0"/>
                        <a:t>Average daily ridership(in millions)</a:t>
                      </a:r>
                    </a:p>
                  </a:txBody>
                  <a:tcPr/>
                </a:tc>
                <a:extLst>
                  <a:ext uri="{0D108BD9-81ED-4DB2-BD59-A6C34878D82A}">
                    <a16:rowId xmlns:a16="http://schemas.microsoft.com/office/drawing/2014/main" val="1888820308"/>
                  </a:ext>
                </a:extLst>
              </a:tr>
              <a:tr h="329344">
                <a:tc>
                  <a:txBody>
                    <a:bodyPr/>
                    <a:lstStyle/>
                    <a:p>
                      <a:r>
                        <a:rPr lang="en-IN" dirty="0"/>
                        <a:t>2017-2018</a:t>
                      </a:r>
                    </a:p>
                  </a:txBody>
                  <a:tcPr/>
                </a:tc>
                <a:tc>
                  <a:txBody>
                    <a:bodyPr/>
                    <a:lstStyle/>
                    <a:p>
                      <a:r>
                        <a:rPr lang="en-IN" dirty="0"/>
                        <a:t>702.95</a:t>
                      </a:r>
                    </a:p>
                  </a:txBody>
                  <a:tcPr/>
                </a:tc>
                <a:tc>
                  <a:txBody>
                    <a:bodyPr/>
                    <a:lstStyle/>
                    <a:p>
                      <a:r>
                        <a:rPr lang="en-IN" dirty="0"/>
                        <a:t>1.93</a:t>
                      </a:r>
                    </a:p>
                  </a:txBody>
                  <a:tcPr/>
                </a:tc>
                <a:extLst>
                  <a:ext uri="{0D108BD9-81ED-4DB2-BD59-A6C34878D82A}">
                    <a16:rowId xmlns:a16="http://schemas.microsoft.com/office/drawing/2014/main" val="222479712"/>
                  </a:ext>
                </a:extLst>
              </a:tr>
              <a:tr h="329344">
                <a:tc>
                  <a:txBody>
                    <a:bodyPr/>
                    <a:lstStyle/>
                    <a:p>
                      <a:r>
                        <a:rPr lang="en-IN" dirty="0"/>
                        <a:t>2018-2019</a:t>
                      </a:r>
                    </a:p>
                  </a:txBody>
                  <a:tcPr/>
                </a:tc>
                <a:tc>
                  <a:txBody>
                    <a:bodyPr/>
                    <a:lstStyle/>
                    <a:p>
                      <a:r>
                        <a:rPr lang="en-IN" dirty="0"/>
                        <a:t>801.70</a:t>
                      </a:r>
                    </a:p>
                  </a:txBody>
                  <a:tcPr/>
                </a:tc>
                <a:tc>
                  <a:txBody>
                    <a:bodyPr/>
                    <a:lstStyle/>
                    <a:p>
                      <a:r>
                        <a:rPr lang="en-IN" dirty="0"/>
                        <a:t>2.20</a:t>
                      </a:r>
                    </a:p>
                  </a:txBody>
                  <a:tcPr/>
                </a:tc>
                <a:extLst>
                  <a:ext uri="{0D108BD9-81ED-4DB2-BD59-A6C34878D82A}">
                    <a16:rowId xmlns:a16="http://schemas.microsoft.com/office/drawing/2014/main" val="3356136928"/>
                  </a:ext>
                </a:extLst>
              </a:tr>
              <a:tr h="329344">
                <a:tc>
                  <a:txBody>
                    <a:bodyPr/>
                    <a:lstStyle/>
                    <a:p>
                      <a:r>
                        <a:rPr lang="en-IN" dirty="0"/>
                        <a:t>2019-2020</a:t>
                      </a:r>
                    </a:p>
                  </a:txBody>
                  <a:tcPr/>
                </a:tc>
                <a:tc>
                  <a:txBody>
                    <a:bodyPr/>
                    <a:lstStyle/>
                    <a:p>
                      <a:r>
                        <a:rPr lang="en-IN" dirty="0"/>
                        <a:t>870.91</a:t>
                      </a:r>
                    </a:p>
                  </a:txBody>
                  <a:tcPr/>
                </a:tc>
                <a:tc>
                  <a:txBody>
                    <a:bodyPr/>
                    <a:lstStyle/>
                    <a:p>
                      <a:r>
                        <a:rPr lang="en-IN" dirty="0"/>
                        <a:t>2.39</a:t>
                      </a:r>
                    </a:p>
                  </a:txBody>
                  <a:tcPr/>
                </a:tc>
                <a:extLst>
                  <a:ext uri="{0D108BD9-81ED-4DB2-BD59-A6C34878D82A}">
                    <a16:rowId xmlns:a16="http://schemas.microsoft.com/office/drawing/2014/main" val="488809466"/>
                  </a:ext>
                </a:extLst>
              </a:tr>
              <a:tr h="329344">
                <a:tc>
                  <a:txBody>
                    <a:bodyPr/>
                    <a:lstStyle/>
                    <a:p>
                      <a:r>
                        <a:rPr lang="en-IN" dirty="0"/>
                        <a:t>2020-2021</a:t>
                      </a:r>
                    </a:p>
                  </a:txBody>
                  <a:tcPr/>
                </a:tc>
                <a:tc>
                  <a:txBody>
                    <a:bodyPr/>
                    <a:lstStyle/>
                    <a:p>
                      <a:r>
                        <a:rPr lang="en-IN" dirty="0"/>
                        <a:t>946.95</a:t>
                      </a:r>
                    </a:p>
                  </a:txBody>
                  <a:tcPr/>
                </a:tc>
                <a:tc>
                  <a:txBody>
                    <a:bodyPr/>
                    <a:lstStyle/>
                    <a:p>
                      <a:r>
                        <a:rPr lang="en-IN" dirty="0"/>
                        <a:t>2.59</a:t>
                      </a:r>
                    </a:p>
                  </a:txBody>
                  <a:tcPr/>
                </a:tc>
                <a:extLst>
                  <a:ext uri="{0D108BD9-81ED-4DB2-BD59-A6C34878D82A}">
                    <a16:rowId xmlns:a16="http://schemas.microsoft.com/office/drawing/2014/main" val="3373506893"/>
                  </a:ext>
                </a:extLst>
              </a:tr>
              <a:tr h="329344">
                <a:tc>
                  <a:txBody>
                    <a:bodyPr/>
                    <a:lstStyle/>
                    <a:p>
                      <a:r>
                        <a:rPr lang="en-IN" dirty="0"/>
                        <a:t>2021-2022</a:t>
                      </a:r>
                    </a:p>
                  </a:txBody>
                  <a:tcPr/>
                </a:tc>
                <a:tc>
                  <a:txBody>
                    <a:bodyPr/>
                    <a:lstStyle/>
                    <a:p>
                      <a:r>
                        <a:rPr lang="en-IN" dirty="0"/>
                        <a:t>1001.65</a:t>
                      </a:r>
                    </a:p>
                  </a:txBody>
                  <a:tcPr/>
                </a:tc>
                <a:tc>
                  <a:txBody>
                    <a:bodyPr/>
                    <a:lstStyle/>
                    <a:p>
                      <a:r>
                        <a:rPr lang="en-IN" dirty="0"/>
                        <a:t>2.76</a:t>
                      </a:r>
                    </a:p>
                  </a:txBody>
                  <a:tcPr/>
                </a:tc>
                <a:extLst>
                  <a:ext uri="{0D108BD9-81ED-4DB2-BD59-A6C34878D82A}">
                    <a16:rowId xmlns:a16="http://schemas.microsoft.com/office/drawing/2014/main" val="2190624318"/>
                  </a:ext>
                </a:extLst>
              </a:tr>
            </a:tbl>
          </a:graphicData>
        </a:graphic>
      </p:graphicFrame>
      <p:pic>
        <p:nvPicPr>
          <p:cNvPr id="6" name="Picture 5">
            <a:extLst>
              <a:ext uri="{FF2B5EF4-FFF2-40B4-BE49-F238E27FC236}">
                <a16:creationId xmlns:a16="http://schemas.microsoft.com/office/drawing/2014/main" id="{6BFB1489-1AA1-5A47-4EEC-215BF31781FF}"/>
              </a:ext>
            </a:extLst>
          </p:cNvPr>
          <p:cNvPicPr>
            <a:picLocks noChangeAspect="1"/>
          </p:cNvPicPr>
          <p:nvPr/>
        </p:nvPicPr>
        <p:blipFill>
          <a:blip r:embed="rId2"/>
          <a:srcRect/>
          <a:stretch>
            <a:fillRect/>
          </a:stretch>
        </p:blipFill>
        <p:spPr bwMode="auto">
          <a:xfrm>
            <a:off x="838200" y="42228"/>
            <a:ext cx="1535430" cy="1648460"/>
          </a:xfrm>
          <a:prstGeom prst="rect">
            <a:avLst/>
          </a:prstGeom>
          <a:noFill/>
          <a:ln w="9525">
            <a:noFill/>
            <a:miter lim="800000"/>
            <a:headEnd/>
            <a:tailEnd/>
          </a:ln>
        </p:spPr>
      </p:pic>
    </p:spTree>
    <p:extLst>
      <p:ext uri="{BB962C8B-B14F-4D97-AF65-F5344CB8AC3E}">
        <p14:creationId xmlns:p14="http://schemas.microsoft.com/office/powerpoint/2010/main" val="312312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CC17-F0ED-4CF5-827E-C8B28A9C0CF5}"/>
              </a:ext>
            </a:extLst>
          </p:cNvPr>
          <p:cNvSpPr>
            <a:spLocks noGrp="1"/>
          </p:cNvSpPr>
          <p:nvPr>
            <p:ph type="title"/>
          </p:nvPr>
        </p:nvSpPr>
        <p:spPr>
          <a:xfrm>
            <a:off x="2093562" y="599485"/>
            <a:ext cx="10515600" cy="989986"/>
          </a:xfrm>
        </p:spPr>
        <p:txBody>
          <a:bodyPr/>
          <a:lstStyle/>
          <a:p>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p>
        </p:txBody>
      </p:sp>
      <p:sp>
        <p:nvSpPr>
          <p:cNvPr id="18" name="Content Placeholder 17">
            <a:extLst>
              <a:ext uri="{FF2B5EF4-FFF2-40B4-BE49-F238E27FC236}">
                <a16:creationId xmlns:a16="http://schemas.microsoft.com/office/drawing/2014/main" id="{939D7649-7587-4525-B902-DDE607B727AE}"/>
              </a:ext>
            </a:extLst>
          </p:cNvPr>
          <p:cNvSpPr>
            <a:spLocks noGrp="1"/>
          </p:cNvSpPr>
          <p:nvPr>
            <p:ph idx="1"/>
          </p:nvPr>
        </p:nvSpPr>
        <p:spPr>
          <a:xfrm>
            <a:off x="838200" y="1791855"/>
            <a:ext cx="10515600" cy="4701020"/>
          </a:xfrm>
        </p:spPr>
        <p:txBody>
          <a:bodyPr numCol="2"/>
          <a:lstStyle/>
          <a:p>
            <a:pPr algn="just"/>
            <a:r>
              <a:rPr lang="en-IN" dirty="0">
                <a:latin typeface="Times New Roman" panose="02020603050405020304" pitchFamily="18" charset="0"/>
                <a:cs typeface="Times New Roman" panose="02020603050405020304" pitchFamily="18" charset="0"/>
              </a:rPr>
              <a:t>In the past few years, face recognition owned significant consideration and appreciated as one of the most promising applications in the field of image analysis.</a:t>
            </a:r>
          </a:p>
          <a:p>
            <a:pPr algn="just"/>
            <a:r>
              <a:rPr lang="en-IN" dirty="0">
                <a:latin typeface="Times New Roman" panose="02020603050405020304" pitchFamily="18" charset="0"/>
                <a:cs typeface="Times New Roman" panose="02020603050405020304" pitchFamily="18" charset="0"/>
              </a:rPr>
              <a:t>Face recognition is a type of biometric application that can identify individual in a digital image by analysing and comparing patterns.</a:t>
            </a: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63ECCCCC-4AD1-4336-9C70-693FADD46959}"/>
              </a:ext>
            </a:extLst>
          </p:cNvPr>
          <p:cNvPicPr>
            <a:picLocks noChangeAspect="1"/>
          </p:cNvPicPr>
          <p:nvPr/>
        </p:nvPicPr>
        <p:blipFill rotWithShape="1">
          <a:blip r:embed="rId2">
            <a:extLst>
              <a:ext uri="{28A0092B-C50C-407E-A947-70E740481C1C}">
                <a14:useLocalDpi xmlns:a14="http://schemas.microsoft.com/office/drawing/2010/main" val="0"/>
              </a:ext>
            </a:extLst>
          </a:blip>
          <a:srcRect l="26604" t="14637" r="27681" b="10785"/>
          <a:stretch/>
        </p:blipFill>
        <p:spPr>
          <a:xfrm>
            <a:off x="7892936" y="1791855"/>
            <a:ext cx="2123436" cy="1950686"/>
          </a:xfrm>
          <a:prstGeom prst="rect">
            <a:avLst/>
          </a:prstGeom>
        </p:spPr>
      </p:pic>
      <p:pic>
        <p:nvPicPr>
          <p:cNvPr id="22" name="Picture 21">
            <a:extLst>
              <a:ext uri="{FF2B5EF4-FFF2-40B4-BE49-F238E27FC236}">
                <a16:creationId xmlns:a16="http://schemas.microsoft.com/office/drawing/2014/main" id="{6E667C9F-4EFA-412B-8C41-E6F0F6883B9C}"/>
              </a:ext>
            </a:extLst>
          </p:cNvPr>
          <p:cNvPicPr>
            <a:picLocks noChangeAspect="1"/>
          </p:cNvPicPr>
          <p:nvPr/>
        </p:nvPicPr>
        <p:blipFill rotWithShape="1">
          <a:blip r:embed="rId3">
            <a:extLst>
              <a:ext uri="{28A0092B-C50C-407E-A947-70E740481C1C}">
                <a14:useLocalDpi xmlns:a14="http://schemas.microsoft.com/office/drawing/2010/main" val="0"/>
              </a:ext>
            </a:extLst>
          </a:blip>
          <a:srcRect l="48126"/>
          <a:stretch/>
        </p:blipFill>
        <p:spPr>
          <a:xfrm>
            <a:off x="7464588" y="4179285"/>
            <a:ext cx="2968721" cy="2313590"/>
          </a:xfrm>
          <a:prstGeom prst="rect">
            <a:avLst/>
          </a:prstGeom>
        </p:spPr>
      </p:pic>
      <p:pic>
        <p:nvPicPr>
          <p:cNvPr id="4" name="Picture 3">
            <a:extLst>
              <a:ext uri="{FF2B5EF4-FFF2-40B4-BE49-F238E27FC236}">
                <a16:creationId xmlns:a16="http://schemas.microsoft.com/office/drawing/2014/main" id="{32F6B274-9C9D-BB54-8C8F-D6C69CDA5C73}"/>
              </a:ext>
            </a:extLst>
          </p:cNvPr>
          <p:cNvPicPr>
            <a:picLocks noChangeAspect="1"/>
          </p:cNvPicPr>
          <p:nvPr/>
        </p:nvPicPr>
        <p:blipFill>
          <a:blip r:embed="rId4"/>
          <a:srcRect/>
          <a:stretch>
            <a:fillRect/>
          </a:stretch>
        </p:blipFill>
        <p:spPr bwMode="auto">
          <a:xfrm>
            <a:off x="169545" y="42203"/>
            <a:ext cx="1535430" cy="1648460"/>
          </a:xfrm>
          <a:prstGeom prst="rect">
            <a:avLst/>
          </a:prstGeom>
          <a:noFill/>
          <a:ln w="9525">
            <a:noFill/>
            <a:miter lim="800000"/>
            <a:headEnd/>
            <a:tailEnd/>
          </a:ln>
        </p:spPr>
      </p:pic>
    </p:spTree>
    <p:extLst>
      <p:ext uri="{BB962C8B-B14F-4D97-AF65-F5344CB8AC3E}">
        <p14:creationId xmlns:p14="http://schemas.microsoft.com/office/powerpoint/2010/main" val="267116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7AAA-EBDD-4775-B7DE-4C3394CED4B4}"/>
              </a:ext>
            </a:extLst>
          </p:cNvPr>
          <p:cNvSpPr>
            <a:spLocks noGrp="1"/>
          </p:cNvSpPr>
          <p:nvPr>
            <p:ph type="title"/>
          </p:nvPr>
        </p:nvSpPr>
        <p:spPr>
          <a:xfrm>
            <a:off x="838200" y="373008"/>
            <a:ext cx="10515600" cy="1325563"/>
          </a:xfrm>
        </p:spPr>
        <p:txBody>
          <a:bodyPr/>
          <a:lstStyle/>
          <a:p>
            <a:pPr algn="ctr"/>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90BAB3CC-6810-4362-BAB2-AEB15E7B5480}"/>
              </a:ext>
            </a:extLst>
          </p:cNvPr>
          <p:cNvSpPr>
            <a:spLocks noGrp="1"/>
          </p:cNvSpPr>
          <p:nvPr>
            <p:ph idx="1"/>
          </p:nvPr>
        </p:nvSpPr>
        <p:spPr>
          <a:xfrm>
            <a:off x="993228" y="3831021"/>
            <a:ext cx="10360572" cy="2925848"/>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The existing System includes two modes of tickets:</a:t>
            </a:r>
          </a:p>
          <a:p>
            <a:pPr marL="971550" lvl="1" indent="-514350" algn="just">
              <a:buFont typeface="+mj-lt"/>
              <a:buAutoNum type="arabicPeriod"/>
            </a:pPr>
            <a:r>
              <a:rPr lang="en-IN" sz="2800" dirty="0">
                <a:latin typeface="Times New Roman" panose="02020603050405020304" pitchFamily="18" charset="0"/>
                <a:cs typeface="Times New Roman" panose="02020603050405020304" pitchFamily="18" charset="0"/>
              </a:rPr>
              <a:t>Card based system is used by daily commuters as it is a personalized mode of ticket. </a:t>
            </a:r>
          </a:p>
          <a:p>
            <a:pPr marL="971550" lvl="1" indent="-514350" algn="just">
              <a:buFont typeface="+mj-lt"/>
              <a:buAutoNum type="arabicPeriod"/>
            </a:pPr>
            <a:r>
              <a:rPr lang="en-IN" sz="2800" dirty="0">
                <a:latin typeface="Times New Roman" panose="02020603050405020304" pitchFamily="18" charset="0"/>
                <a:cs typeface="Times New Roman" panose="02020603050405020304" pitchFamily="18" charset="0"/>
              </a:rPr>
              <a:t>Coin based system is only for a single time use. </a:t>
            </a:r>
          </a:p>
          <a:p>
            <a:pPr algn="just"/>
            <a:r>
              <a:rPr lang="en-IN" dirty="0">
                <a:latin typeface="Times New Roman" panose="02020603050405020304" pitchFamily="18" charset="0"/>
                <a:cs typeface="Times New Roman" panose="02020603050405020304" pitchFamily="18" charset="0"/>
              </a:rPr>
              <a:t>These tickets are to be flashed at the AFC gates for check in and check out.</a:t>
            </a:r>
          </a:p>
        </p:txBody>
      </p:sp>
      <p:pic>
        <p:nvPicPr>
          <p:cNvPr id="4" name="Content Placeholder 5">
            <a:extLst>
              <a:ext uri="{FF2B5EF4-FFF2-40B4-BE49-F238E27FC236}">
                <a16:creationId xmlns:a16="http://schemas.microsoft.com/office/drawing/2014/main" id="{0E58EBD2-14D2-4F8C-8734-FB3F8E17C6CC}"/>
              </a:ext>
            </a:extLst>
          </p:cNvPr>
          <p:cNvPicPr>
            <a:picLocks noChangeAspect="1"/>
          </p:cNvPicPr>
          <p:nvPr/>
        </p:nvPicPr>
        <p:blipFill rotWithShape="1">
          <a:blip r:embed="rId2">
            <a:extLst>
              <a:ext uri="{28A0092B-C50C-407E-A947-70E740481C1C}">
                <a14:useLocalDpi xmlns:a14="http://schemas.microsoft.com/office/drawing/2010/main" val="0"/>
              </a:ext>
            </a:extLst>
          </a:blip>
          <a:srcRect t="24699" b="31850"/>
          <a:stretch/>
        </p:blipFill>
        <p:spPr>
          <a:xfrm>
            <a:off x="556237" y="1698571"/>
            <a:ext cx="3228615" cy="1402856"/>
          </a:xfrm>
          <a:prstGeom prst="rect">
            <a:avLst/>
          </a:prstGeom>
        </p:spPr>
      </p:pic>
      <p:pic>
        <p:nvPicPr>
          <p:cNvPr id="5" name="Picture 4">
            <a:extLst>
              <a:ext uri="{FF2B5EF4-FFF2-40B4-BE49-F238E27FC236}">
                <a16:creationId xmlns:a16="http://schemas.microsoft.com/office/drawing/2014/main" id="{019A3720-0B63-4DB1-BB97-EDB88FD8B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6834" y="926373"/>
            <a:ext cx="3216965" cy="3216965"/>
          </a:xfrm>
          <a:prstGeom prst="rect">
            <a:avLst/>
          </a:prstGeom>
        </p:spPr>
      </p:pic>
      <p:pic>
        <p:nvPicPr>
          <p:cNvPr id="6" name="Picture 5">
            <a:extLst>
              <a:ext uri="{FF2B5EF4-FFF2-40B4-BE49-F238E27FC236}">
                <a16:creationId xmlns:a16="http://schemas.microsoft.com/office/drawing/2014/main" id="{541C8B6B-7B3B-4B97-BE36-4A25A7D50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9669" y="1476005"/>
            <a:ext cx="3022348" cy="2117699"/>
          </a:xfrm>
          <a:prstGeom prst="rect">
            <a:avLst/>
          </a:prstGeom>
        </p:spPr>
      </p:pic>
      <p:pic>
        <p:nvPicPr>
          <p:cNvPr id="8" name="Picture 7">
            <a:extLst>
              <a:ext uri="{FF2B5EF4-FFF2-40B4-BE49-F238E27FC236}">
                <a16:creationId xmlns:a16="http://schemas.microsoft.com/office/drawing/2014/main" id="{D7E78D7E-B8D6-1068-24A2-04F8AAE8FD21}"/>
              </a:ext>
            </a:extLst>
          </p:cNvPr>
          <p:cNvPicPr>
            <a:picLocks noChangeAspect="1"/>
          </p:cNvPicPr>
          <p:nvPr/>
        </p:nvPicPr>
        <p:blipFill>
          <a:blip r:embed="rId5"/>
          <a:srcRect/>
          <a:stretch>
            <a:fillRect/>
          </a:stretch>
        </p:blipFill>
        <p:spPr bwMode="auto">
          <a:xfrm>
            <a:off x="0" y="0"/>
            <a:ext cx="1535430" cy="1648460"/>
          </a:xfrm>
          <a:prstGeom prst="rect">
            <a:avLst/>
          </a:prstGeom>
          <a:noFill/>
          <a:ln w="9525">
            <a:noFill/>
            <a:miter lim="800000"/>
            <a:headEnd/>
            <a:tailEnd/>
          </a:ln>
        </p:spPr>
      </p:pic>
    </p:spTree>
    <p:extLst>
      <p:ext uri="{BB962C8B-B14F-4D97-AF65-F5344CB8AC3E}">
        <p14:creationId xmlns:p14="http://schemas.microsoft.com/office/powerpoint/2010/main" val="374367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C287-7CB3-4A00-ACB9-3EDA268D9FC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Contd…</a:t>
            </a:r>
          </a:p>
        </p:txBody>
      </p:sp>
      <p:pic>
        <p:nvPicPr>
          <p:cNvPr id="5" name="Content Placeholder 4">
            <a:extLst>
              <a:ext uri="{FF2B5EF4-FFF2-40B4-BE49-F238E27FC236}">
                <a16:creationId xmlns:a16="http://schemas.microsoft.com/office/drawing/2014/main" id="{E6FCB01E-41A3-4B25-BC8D-1E3B748B2C1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9708"/>
          <a:stretch/>
        </p:blipFill>
        <p:spPr>
          <a:xfrm>
            <a:off x="0" y="343628"/>
            <a:ext cx="12192000" cy="6514372"/>
          </a:xfrm>
        </p:spPr>
      </p:pic>
      <p:sp>
        <p:nvSpPr>
          <p:cNvPr id="6" name="TextBox 5">
            <a:extLst>
              <a:ext uri="{FF2B5EF4-FFF2-40B4-BE49-F238E27FC236}">
                <a16:creationId xmlns:a16="http://schemas.microsoft.com/office/drawing/2014/main" id="{D5BE7720-B608-4DED-A100-D94A94E1413A}"/>
              </a:ext>
            </a:extLst>
          </p:cNvPr>
          <p:cNvSpPr txBox="1"/>
          <p:nvPr/>
        </p:nvSpPr>
        <p:spPr>
          <a:xfrm>
            <a:off x="3449551" y="220980"/>
            <a:ext cx="5292898" cy="769441"/>
          </a:xfrm>
          <a:prstGeom prst="rect">
            <a:avLst/>
          </a:prstGeom>
          <a:noFill/>
        </p:spPr>
        <p:txBody>
          <a:bodyPr wrap="square" rtlCol="0">
            <a:spAutoFit/>
          </a:bodyPr>
          <a:lstStyle/>
          <a:p>
            <a:pPr algn="ctr"/>
            <a:r>
              <a:rPr lang="en-GB" sz="4400" b="1" dirty="0">
                <a:latin typeface="Times New Roman"/>
                <a:cs typeface="Times New Roman"/>
              </a:rPr>
              <a:t>Proposed System</a:t>
            </a:r>
            <a:endParaRPr lang="en-GB" sz="4400" b="1" dirty="0">
              <a:cs typeface="Calibri"/>
            </a:endParaRPr>
          </a:p>
        </p:txBody>
      </p:sp>
      <p:pic>
        <p:nvPicPr>
          <p:cNvPr id="4" name="Picture 3">
            <a:extLst>
              <a:ext uri="{FF2B5EF4-FFF2-40B4-BE49-F238E27FC236}">
                <a16:creationId xmlns:a16="http://schemas.microsoft.com/office/drawing/2014/main" id="{31A3AF0E-DC95-0C38-4FEF-E2669BABCF38}"/>
              </a:ext>
            </a:extLst>
          </p:cNvPr>
          <p:cNvPicPr>
            <a:picLocks noChangeAspect="1"/>
          </p:cNvPicPr>
          <p:nvPr/>
        </p:nvPicPr>
        <p:blipFill>
          <a:blip r:embed="rId3"/>
          <a:srcRect/>
          <a:stretch>
            <a:fillRect/>
          </a:stretch>
        </p:blipFill>
        <p:spPr bwMode="auto">
          <a:xfrm>
            <a:off x="70485" y="0"/>
            <a:ext cx="1270635" cy="1364172"/>
          </a:xfrm>
          <a:prstGeom prst="rect">
            <a:avLst/>
          </a:prstGeom>
          <a:noFill/>
          <a:ln w="9525">
            <a:noFill/>
            <a:miter lim="800000"/>
            <a:headEnd/>
            <a:tailEnd/>
          </a:ln>
        </p:spPr>
      </p:pic>
    </p:spTree>
    <p:extLst>
      <p:ext uri="{BB962C8B-B14F-4D97-AF65-F5344CB8AC3E}">
        <p14:creationId xmlns:p14="http://schemas.microsoft.com/office/powerpoint/2010/main" val="290064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1CF6-8220-4E00-9C1E-E501D1E79005}"/>
              </a:ext>
            </a:extLst>
          </p:cNvPr>
          <p:cNvSpPr>
            <a:spLocks noGrp="1"/>
          </p:cNvSpPr>
          <p:nvPr>
            <p:ph type="title"/>
          </p:nvPr>
        </p:nvSpPr>
        <p:spPr>
          <a:xfrm>
            <a:off x="838200" y="2675731"/>
            <a:ext cx="10515600" cy="1325563"/>
          </a:xfrm>
        </p:spPr>
        <p:txBody>
          <a:bodyPr>
            <a:normAutofit/>
          </a:bodyPr>
          <a:lstStyle/>
          <a:p>
            <a:pPr algn="ctr"/>
            <a:r>
              <a:rPr lang="en-IN" sz="54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68379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5B56-62EE-4C21-B08C-F55865AC5558}"/>
              </a:ext>
            </a:extLst>
          </p:cNvPr>
          <p:cNvSpPr>
            <a:spLocks noGrp="1"/>
          </p:cNvSpPr>
          <p:nvPr>
            <p:ph type="title"/>
          </p:nvPr>
        </p:nvSpPr>
        <p:spPr>
          <a:xfrm>
            <a:off x="837045" y="0"/>
            <a:ext cx="10515600" cy="1325563"/>
          </a:xfrm>
        </p:spPr>
        <p:txBody>
          <a:bodyPr/>
          <a:lstStyle/>
          <a:p>
            <a:pPr algn="ctr"/>
            <a:r>
              <a:rPr lang="en-IN" dirty="0">
                <a:latin typeface="Times New Roman" panose="02020603050405020304" pitchFamily="18" charset="0"/>
                <a:cs typeface="Times New Roman" panose="02020603050405020304" pitchFamily="18" charset="0"/>
              </a:rPr>
              <a:t>Summary of Literature Survey</a:t>
            </a:r>
          </a:p>
        </p:txBody>
      </p:sp>
      <p:graphicFrame>
        <p:nvGraphicFramePr>
          <p:cNvPr id="19" name="Table 19">
            <a:extLst>
              <a:ext uri="{FF2B5EF4-FFF2-40B4-BE49-F238E27FC236}">
                <a16:creationId xmlns:a16="http://schemas.microsoft.com/office/drawing/2014/main" id="{10677F70-33A5-4207-AF90-B1C18C095D7C}"/>
              </a:ext>
            </a:extLst>
          </p:cNvPr>
          <p:cNvGraphicFramePr>
            <a:graphicFrameLocks noGrp="1"/>
          </p:cNvGraphicFramePr>
          <p:nvPr>
            <p:ph idx="1"/>
            <p:extLst>
              <p:ext uri="{D42A27DB-BD31-4B8C-83A1-F6EECF244321}">
                <p14:modId xmlns:p14="http://schemas.microsoft.com/office/powerpoint/2010/main" val="1056797904"/>
              </p:ext>
            </p:extLst>
          </p:nvPr>
        </p:nvGraphicFramePr>
        <p:xfrm>
          <a:off x="173181" y="1259840"/>
          <a:ext cx="11843328" cy="5303520"/>
        </p:xfrm>
        <a:graphic>
          <a:graphicData uri="http://schemas.openxmlformats.org/drawingml/2006/table">
            <a:tbl>
              <a:tblPr firstRow="1" bandRow="1">
                <a:tableStyleId>{5940675A-B579-460E-94D1-54222C63F5DA}</a:tableStyleId>
              </a:tblPr>
              <a:tblGrid>
                <a:gridCol w="796636">
                  <a:extLst>
                    <a:ext uri="{9D8B030D-6E8A-4147-A177-3AD203B41FA5}">
                      <a16:colId xmlns:a16="http://schemas.microsoft.com/office/drawing/2014/main" val="117258384"/>
                    </a:ext>
                  </a:extLst>
                </a:gridCol>
                <a:gridCol w="5190838">
                  <a:extLst>
                    <a:ext uri="{9D8B030D-6E8A-4147-A177-3AD203B41FA5}">
                      <a16:colId xmlns:a16="http://schemas.microsoft.com/office/drawing/2014/main" val="870892438"/>
                    </a:ext>
                  </a:extLst>
                </a:gridCol>
                <a:gridCol w="2641600">
                  <a:extLst>
                    <a:ext uri="{9D8B030D-6E8A-4147-A177-3AD203B41FA5}">
                      <a16:colId xmlns:a16="http://schemas.microsoft.com/office/drawing/2014/main" val="765443791"/>
                    </a:ext>
                  </a:extLst>
                </a:gridCol>
                <a:gridCol w="3214254">
                  <a:extLst>
                    <a:ext uri="{9D8B030D-6E8A-4147-A177-3AD203B41FA5}">
                      <a16:colId xmlns:a16="http://schemas.microsoft.com/office/drawing/2014/main" val="4101041032"/>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Paper No.</a:t>
                      </a:r>
                    </a:p>
                  </a:txBody>
                  <a:tcPr/>
                </a:tc>
                <a:tc>
                  <a:txBody>
                    <a:bodyPr/>
                    <a:lstStyle/>
                    <a:p>
                      <a:pPr algn="ctr"/>
                      <a:r>
                        <a:rPr lang="en-IN" dirty="0">
                          <a:latin typeface="Times New Roman" panose="02020603050405020304" pitchFamily="18" charset="0"/>
                          <a:cs typeface="Times New Roman" panose="02020603050405020304" pitchFamily="18" charset="0"/>
                        </a:rPr>
                        <a:t>Paper Name</a:t>
                      </a:r>
                    </a:p>
                  </a:txBody>
                  <a:tcPr/>
                </a:tc>
                <a:tc>
                  <a:txBody>
                    <a:bodyPr/>
                    <a:lstStyle/>
                    <a:p>
                      <a:pPr algn="ctr"/>
                      <a:r>
                        <a:rPr lang="en-IN" dirty="0">
                          <a:latin typeface="Times New Roman" panose="02020603050405020304" pitchFamily="18" charset="0"/>
                          <a:cs typeface="Times New Roman" panose="02020603050405020304" pitchFamily="18" charset="0"/>
                        </a:rPr>
                        <a:t>Implementation</a:t>
                      </a:r>
                    </a:p>
                  </a:txBody>
                  <a:tcPr/>
                </a:tc>
                <a:tc>
                  <a:txBody>
                    <a:bodyPr/>
                    <a:lstStyle/>
                    <a:p>
                      <a:pPr algn="ctr"/>
                      <a:r>
                        <a:rPr lang="en-IN"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1524518837"/>
                  </a:ext>
                </a:extLst>
              </a:tr>
              <a:tr h="370840">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Zhang Rui, and Zheng Yan: “A Survey on Biometric Authentication: Toward Secure and Privacy - Preserving Identification”, IEEE, Digital Object Identifier 10.1109 /Access.2018.2889996, 2018.</a:t>
                      </a:r>
                    </a:p>
                  </a:txBody>
                  <a:tcPr/>
                </a:tc>
                <a:tc>
                  <a:txBody>
                    <a:bodyPr/>
                    <a:lstStyle/>
                    <a:p>
                      <a:pPr algn="ctr"/>
                      <a:r>
                        <a:rPr lang="en-IN" dirty="0">
                          <a:latin typeface="Times New Roman" panose="02020603050405020304" pitchFamily="18" charset="0"/>
                          <a:cs typeface="Times New Roman" panose="02020603050405020304" pitchFamily="18" charset="0"/>
                        </a:rPr>
                        <a:t>Face Recognition as Biometric Authentication</a:t>
                      </a:r>
                    </a:p>
                  </a:txBody>
                  <a:tcPr/>
                </a:tc>
                <a:tc>
                  <a:txBody>
                    <a:bodyPr/>
                    <a:lstStyle/>
                    <a:p>
                      <a:pPr algn="ctr"/>
                      <a:r>
                        <a:rPr lang="en-IN" dirty="0">
                          <a:latin typeface="Times New Roman" panose="02020603050405020304" pitchFamily="18" charset="0"/>
                          <a:cs typeface="Times New Roman" panose="02020603050405020304" pitchFamily="18" charset="0"/>
                        </a:rPr>
                        <a:t>No Real World solutions</a:t>
                      </a:r>
                    </a:p>
                  </a:txBody>
                  <a:tcPr/>
                </a:tc>
                <a:extLst>
                  <a:ext uri="{0D108BD9-81ED-4DB2-BD59-A6C34878D82A}">
                    <a16:rowId xmlns:a16="http://schemas.microsoft.com/office/drawing/2014/main" val="361984594"/>
                  </a:ext>
                </a:extLst>
              </a:tr>
              <a:tr h="370840">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Varun Kaushik, and </a:t>
                      </a:r>
                      <a:r>
                        <a:rPr lang="en-IN" sz="1800" dirty="0" err="1">
                          <a:latin typeface="Times New Roman" panose="02020603050405020304" pitchFamily="18" charset="0"/>
                          <a:cs typeface="Times New Roman" panose="02020603050405020304" pitchFamily="18" charset="0"/>
                        </a:rPr>
                        <a:t>Suhas</a:t>
                      </a:r>
                      <a:r>
                        <a:rPr lang="en-IN" sz="1800" dirty="0">
                          <a:latin typeface="Times New Roman" panose="02020603050405020304" pitchFamily="18" charset="0"/>
                          <a:cs typeface="Times New Roman" panose="02020603050405020304" pitchFamily="18" charset="0"/>
                        </a:rPr>
                        <a:t> P: “Fool Proof Ticketing System for Public Transport”, Proceedings of the International Conference on Communication and Electronics Systems (ICCES 2018), IEEE Xplore Part Number: CFP18AWO-ART; ISBN:978-1-5386-4765-3,2018.</a:t>
                      </a:r>
                    </a:p>
                  </a:txBody>
                  <a:tcPr/>
                </a:tc>
                <a:tc>
                  <a:txBody>
                    <a:bodyPr/>
                    <a:lstStyle/>
                    <a:p>
                      <a:pPr algn="ctr"/>
                      <a:r>
                        <a:rPr lang="en-IN" dirty="0">
                          <a:latin typeface="Times New Roman" panose="02020603050405020304" pitchFamily="18" charset="0"/>
                          <a:cs typeface="Times New Roman" panose="02020603050405020304" pitchFamily="18" charset="0"/>
                        </a:rPr>
                        <a:t>Better way of Ticketing system using Biometric Authentication</a:t>
                      </a:r>
                    </a:p>
                  </a:txBody>
                  <a:tcPr/>
                </a:tc>
                <a:tc>
                  <a:txBody>
                    <a:bodyPr/>
                    <a:lstStyle/>
                    <a:p>
                      <a:pPr algn="ctr"/>
                      <a:r>
                        <a:rPr lang="en-IN" dirty="0">
                          <a:latin typeface="Times New Roman" panose="02020603050405020304" pitchFamily="18" charset="0"/>
                          <a:cs typeface="Times New Roman" panose="02020603050405020304" pitchFamily="18" charset="0"/>
                        </a:rPr>
                        <a:t>Inflexible implementation of fool proof</a:t>
                      </a:r>
                    </a:p>
                  </a:txBody>
                  <a:tcPr/>
                </a:tc>
                <a:extLst>
                  <a:ext uri="{0D108BD9-81ED-4DB2-BD59-A6C34878D82A}">
                    <a16:rowId xmlns:a16="http://schemas.microsoft.com/office/drawing/2014/main" val="850127797"/>
                  </a:ext>
                </a:extLst>
              </a:tr>
              <a:tr h="370840">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lvl="0" indent="0" algn="just">
                        <a:buNone/>
                      </a:pPr>
                      <a:r>
                        <a:rPr lang="en-IN" sz="1800" dirty="0">
                          <a:latin typeface="Times New Roman" panose="02020603050405020304" pitchFamily="18" charset="0"/>
                          <a:cs typeface="Times New Roman" panose="02020603050405020304" pitchFamily="18" charset="0"/>
                        </a:rPr>
                        <a:t>Nataliya Boyko, Oleg </a:t>
                      </a:r>
                      <a:r>
                        <a:rPr lang="en-IN" sz="1800" dirty="0" err="1">
                          <a:latin typeface="Times New Roman" panose="02020603050405020304" pitchFamily="18" charset="0"/>
                          <a:cs typeface="Times New Roman" panose="02020603050405020304" pitchFamily="18" charset="0"/>
                        </a:rPr>
                        <a:t>Basystiuk</a:t>
                      </a:r>
                      <a:r>
                        <a:rPr lang="en-IN" sz="1800" dirty="0">
                          <a:latin typeface="Times New Roman" panose="02020603050405020304" pitchFamily="18" charset="0"/>
                          <a:cs typeface="Times New Roman" panose="02020603050405020304" pitchFamily="18" charset="0"/>
                        </a:rPr>
                        <a:t>, and Nataliya </a:t>
                      </a:r>
                      <a:r>
                        <a:rPr lang="en-IN" sz="1800" dirty="0" err="1">
                          <a:latin typeface="Times New Roman" panose="02020603050405020304" pitchFamily="18" charset="0"/>
                          <a:cs typeface="Times New Roman" panose="02020603050405020304" pitchFamily="18" charset="0"/>
                        </a:rPr>
                        <a:t>Shakhovska</a:t>
                      </a:r>
                      <a:r>
                        <a:rPr lang="en-IN" sz="1800" dirty="0">
                          <a:latin typeface="Times New Roman" panose="02020603050405020304" pitchFamily="18" charset="0"/>
                          <a:cs typeface="Times New Roman" panose="02020603050405020304" pitchFamily="18" charset="0"/>
                        </a:rPr>
                        <a:t> : “Performance Evaluation Comparison of Software for Face Recognition, based on </a:t>
                      </a:r>
                      <a:r>
                        <a:rPr lang="en-IN" sz="1800" dirty="0" err="1">
                          <a:latin typeface="Times New Roman" panose="02020603050405020304" pitchFamily="18" charset="0"/>
                          <a:cs typeface="Times New Roman" panose="02020603050405020304" pitchFamily="18" charset="0"/>
                        </a:rPr>
                        <a:t>Dlib</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Opencv</a:t>
                      </a:r>
                      <a:r>
                        <a:rPr lang="en-IN" sz="1800" dirty="0">
                          <a:latin typeface="Times New Roman" panose="02020603050405020304" pitchFamily="18" charset="0"/>
                          <a:cs typeface="Times New Roman" panose="02020603050405020304" pitchFamily="18" charset="0"/>
                        </a:rPr>
                        <a:t> Library”, IEEE Second International Conference on Data Stream Mining &amp; Processing, August 	21-25,2018,  </a:t>
                      </a:r>
                      <a:r>
                        <a:rPr lang="en-IN" sz="1800" dirty="0" err="1">
                          <a:latin typeface="Times New Roman" panose="02020603050405020304" pitchFamily="18" charset="0"/>
                          <a:cs typeface="Times New Roman" panose="02020603050405020304" pitchFamily="18" charset="0"/>
                        </a:rPr>
                        <a:t>Lviv</a:t>
                      </a:r>
                      <a:r>
                        <a:rPr lang="en-IN" sz="1800" dirty="0">
                          <a:latin typeface="Times New Roman" panose="02020603050405020304" pitchFamily="18" charset="0"/>
                          <a:cs typeface="Times New Roman" panose="02020603050405020304" pitchFamily="18" charset="0"/>
                        </a:rPr>
                        <a:t>, Ukraine.</a:t>
                      </a:r>
                    </a:p>
                  </a:txBody>
                  <a:tcPr/>
                </a:tc>
                <a:tc>
                  <a:txBody>
                    <a:bodyPr/>
                    <a:lstStyle/>
                    <a:p>
                      <a:pPr algn="ctr"/>
                      <a:r>
                        <a:rPr lang="en-IN" dirty="0">
                          <a:latin typeface="Times New Roman" panose="02020603050405020304" pitchFamily="18" charset="0"/>
                          <a:cs typeface="Times New Roman" panose="02020603050405020304" pitchFamily="18" charset="0"/>
                        </a:rPr>
                        <a:t>Face Detection using </a:t>
                      </a:r>
                      <a:r>
                        <a:rPr lang="en-IN" dirty="0" err="1">
                          <a:latin typeface="Times New Roman" panose="02020603050405020304" pitchFamily="18" charset="0"/>
                          <a:cs typeface="Times New Roman" panose="02020603050405020304" pitchFamily="18" charset="0"/>
                        </a:rPr>
                        <a:t>Dlib</a:t>
                      </a:r>
                      <a:r>
                        <a:rPr lang="en-IN" dirty="0">
                          <a:latin typeface="Times New Roman" panose="02020603050405020304" pitchFamily="18" charset="0"/>
                          <a:cs typeface="Times New Roman" panose="02020603050405020304" pitchFamily="18" charset="0"/>
                        </a:rPr>
                        <a:t> Hog algorithm</a:t>
                      </a:r>
                    </a:p>
                    <a:p>
                      <a:pPr algn="ctr"/>
                      <a:r>
                        <a:rPr lang="en-IN" dirty="0">
                          <a:latin typeface="Times New Roman" panose="02020603050405020304" pitchFamily="18" charset="0"/>
                          <a:cs typeface="Times New Roman" panose="02020603050405020304" pitchFamily="18" charset="0"/>
                        </a:rPr>
                        <a:t>&amp;</a:t>
                      </a:r>
                    </a:p>
                    <a:p>
                      <a:pPr algn="ctr"/>
                      <a:r>
                        <a:rPr lang="en-IN" dirty="0">
                          <a:latin typeface="Times New Roman" panose="02020603050405020304" pitchFamily="18" charset="0"/>
                          <a:cs typeface="Times New Roman" panose="02020603050405020304" pitchFamily="18" charset="0"/>
                        </a:rPr>
                        <a:t>Dataset</a:t>
                      </a:r>
                    </a:p>
                  </a:txBody>
                  <a:tcPr/>
                </a:tc>
                <a:tc>
                  <a:txBody>
                    <a:bodyPr/>
                    <a:lstStyle/>
                    <a:p>
                      <a:pPr algn="ctr"/>
                      <a:r>
                        <a:rPr lang="en-IN" dirty="0">
                          <a:latin typeface="Times New Roman" panose="02020603050405020304" pitchFamily="18" charset="0"/>
                          <a:cs typeface="Times New Roman" panose="02020603050405020304" pitchFamily="18" charset="0"/>
                        </a:rPr>
                        <a:t>Different techniques of OpenCV and </a:t>
                      </a:r>
                      <a:r>
                        <a:rPr lang="en-IN" dirty="0" err="1">
                          <a:latin typeface="Times New Roman" panose="02020603050405020304" pitchFamily="18" charset="0"/>
                          <a:cs typeface="Times New Roman" panose="02020603050405020304" pitchFamily="18" charset="0"/>
                        </a:rPr>
                        <a:t>Dlib</a:t>
                      </a:r>
                      <a:r>
                        <a:rPr lang="en-IN" dirty="0">
                          <a:latin typeface="Times New Roman" panose="02020603050405020304" pitchFamily="18" charset="0"/>
                          <a:cs typeface="Times New Roman" panose="02020603050405020304" pitchFamily="18" charset="0"/>
                        </a:rPr>
                        <a:t> are not considered </a:t>
                      </a:r>
                    </a:p>
                  </a:txBody>
                  <a:tcPr/>
                </a:tc>
                <a:extLst>
                  <a:ext uri="{0D108BD9-81ED-4DB2-BD59-A6C34878D82A}">
                    <a16:rowId xmlns:a16="http://schemas.microsoft.com/office/drawing/2014/main" val="1985629323"/>
                  </a:ext>
                </a:extLst>
              </a:tr>
            </a:tbl>
          </a:graphicData>
        </a:graphic>
      </p:graphicFrame>
      <p:pic>
        <p:nvPicPr>
          <p:cNvPr id="4" name="Picture 3">
            <a:extLst>
              <a:ext uri="{FF2B5EF4-FFF2-40B4-BE49-F238E27FC236}">
                <a16:creationId xmlns:a16="http://schemas.microsoft.com/office/drawing/2014/main" id="{05CACA69-4846-76B6-BF00-C98B9B56FFAD}"/>
              </a:ext>
            </a:extLst>
          </p:cNvPr>
          <p:cNvPicPr>
            <a:picLocks noChangeAspect="1"/>
          </p:cNvPicPr>
          <p:nvPr/>
        </p:nvPicPr>
        <p:blipFill>
          <a:blip r:embed="rId2"/>
          <a:srcRect/>
          <a:stretch>
            <a:fillRect/>
          </a:stretch>
        </p:blipFill>
        <p:spPr bwMode="auto">
          <a:xfrm>
            <a:off x="0" y="0"/>
            <a:ext cx="1129688" cy="1212850"/>
          </a:xfrm>
          <a:prstGeom prst="rect">
            <a:avLst/>
          </a:prstGeom>
          <a:noFill/>
          <a:ln w="9525">
            <a:noFill/>
            <a:miter lim="800000"/>
            <a:headEnd/>
            <a:tailEnd/>
          </a:ln>
        </p:spPr>
      </p:pic>
    </p:spTree>
    <p:extLst>
      <p:ext uri="{BB962C8B-B14F-4D97-AF65-F5344CB8AC3E}">
        <p14:creationId xmlns:p14="http://schemas.microsoft.com/office/powerpoint/2010/main" val="353077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295F-2296-426C-B542-448E7E75EF08}"/>
              </a:ext>
            </a:extLst>
          </p:cNvPr>
          <p:cNvSpPr>
            <a:spLocks noGrp="1"/>
          </p:cNvSpPr>
          <p:nvPr>
            <p:ph type="title"/>
          </p:nvPr>
        </p:nvSpPr>
        <p:spPr>
          <a:xfrm>
            <a:off x="1143235" y="-195737"/>
            <a:ext cx="10515600" cy="1325563"/>
          </a:xfrm>
        </p:spPr>
        <p:txBody>
          <a:bodyPr/>
          <a:lstStyle/>
          <a:p>
            <a:r>
              <a:rPr lang="en-IN" dirty="0"/>
              <a:t>Contd…</a:t>
            </a:r>
          </a:p>
        </p:txBody>
      </p:sp>
      <p:graphicFrame>
        <p:nvGraphicFramePr>
          <p:cNvPr id="4" name="Table 4">
            <a:extLst>
              <a:ext uri="{FF2B5EF4-FFF2-40B4-BE49-F238E27FC236}">
                <a16:creationId xmlns:a16="http://schemas.microsoft.com/office/drawing/2014/main" id="{D9892567-4803-45E8-89F0-486EC4E0675C}"/>
              </a:ext>
            </a:extLst>
          </p:cNvPr>
          <p:cNvGraphicFramePr>
            <a:graphicFrameLocks noGrp="1"/>
          </p:cNvGraphicFramePr>
          <p:nvPr>
            <p:ph idx="1"/>
            <p:extLst>
              <p:ext uri="{D42A27DB-BD31-4B8C-83A1-F6EECF244321}">
                <p14:modId xmlns:p14="http://schemas.microsoft.com/office/powerpoint/2010/main" val="4259895671"/>
              </p:ext>
            </p:extLst>
          </p:nvPr>
        </p:nvGraphicFramePr>
        <p:xfrm>
          <a:off x="330201" y="1237442"/>
          <a:ext cx="11671300" cy="4934758"/>
        </p:xfrm>
        <a:graphic>
          <a:graphicData uri="http://schemas.openxmlformats.org/drawingml/2006/table">
            <a:tbl>
              <a:tblPr firstRow="1" bandRow="1">
                <a:tableStyleId>{5940675A-B579-460E-94D1-54222C63F5DA}</a:tableStyleId>
              </a:tblPr>
              <a:tblGrid>
                <a:gridCol w="746540">
                  <a:extLst>
                    <a:ext uri="{9D8B030D-6E8A-4147-A177-3AD203B41FA5}">
                      <a16:colId xmlns:a16="http://schemas.microsoft.com/office/drawing/2014/main" val="836433027"/>
                    </a:ext>
                  </a:extLst>
                </a:gridCol>
                <a:gridCol w="5255645">
                  <a:extLst>
                    <a:ext uri="{9D8B030D-6E8A-4147-A177-3AD203B41FA5}">
                      <a16:colId xmlns:a16="http://schemas.microsoft.com/office/drawing/2014/main" val="3345351066"/>
                    </a:ext>
                  </a:extLst>
                </a:gridCol>
                <a:gridCol w="2839151">
                  <a:extLst>
                    <a:ext uri="{9D8B030D-6E8A-4147-A177-3AD203B41FA5}">
                      <a16:colId xmlns:a16="http://schemas.microsoft.com/office/drawing/2014/main" val="2094271012"/>
                    </a:ext>
                  </a:extLst>
                </a:gridCol>
                <a:gridCol w="2829964">
                  <a:extLst>
                    <a:ext uri="{9D8B030D-6E8A-4147-A177-3AD203B41FA5}">
                      <a16:colId xmlns:a16="http://schemas.microsoft.com/office/drawing/2014/main" val="2201559336"/>
                    </a:ext>
                  </a:extLst>
                </a:gridCol>
              </a:tblGrid>
              <a:tr h="719652">
                <a:tc>
                  <a:txBody>
                    <a:bodyPr/>
                    <a:lstStyle/>
                    <a:p>
                      <a:pPr algn="ctr"/>
                      <a:r>
                        <a:rPr lang="en-IN" dirty="0">
                          <a:latin typeface="Times New Roman" panose="02020603050405020304" pitchFamily="18" charset="0"/>
                          <a:cs typeface="Times New Roman" panose="02020603050405020304" pitchFamily="18" charset="0"/>
                        </a:rPr>
                        <a:t>Paper No.</a:t>
                      </a:r>
                    </a:p>
                  </a:txBody>
                  <a:tcPr/>
                </a:tc>
                <a:tc>
                  <a:txBody>
                    <a:bodyPr/>
                    <a:lstStyle/>
                    <a:p>
                      <a:pPr algn="ctr"/>
                      <a:r>
                        <a:rPr lang="en-IN" dirty="0">
                          <a:latin typeface="Times New Roman" panose="02020603050405020304" pitchFamily="18" charset="0"/>
                          <a:cs typeface="Times New Roman" panose="02020603050405020304" pitchFamily="18" charset="0"/>
                        </a:rPr>
                        <a:t>Paper Name</a:t>
                      </a:r>
                    </a:p>
                  </a:txBody>
                  <a:tcPr/>
                </a:tc>
                <a:tc>
                  <a:txBody>
                    <a:bodyPr/>
                    <a:lstStyle/>
                    <a:p>
                      <a:pPr algn="ctr"/>
                      <a:r>
                        <a:rPr lang="en-IN" dirty="0">
                          <a:latin typeface="Times New Roman" panose="02020603050405020304" pitchFamily="18" charset="0"/>
                          <a:cs typeface="Times New Roman" panose="02020603050405020304" pitchFamily="18" charset="0"/>
                        </a:rPr>
                        <a:t>Implementation</a:t>
                      </a:r>
                    </a:p>
                  </a:txBody>
                  <a:tcPr/>
                </a:tc>
                <a:tc>
                  <a:txBody>
                    <a:bodyPr/>
                    <a:lstStyle/>
                    <a:p>
                      <a:pPr algn="ctr"/>
                      <a:r>
                        <a:rPr lang="en-IN" dirty="0">
                          <a:latin typeface="Times New Roman" panose="02020603050405020304" pitchFamily="18" charset="0"/>
                          <a:cs typeface="Times New Roman" panose="02020603050405020304" pitchFamily="18" charset="0"/>
                        </a:rPr>
                        <a:t>Limitation</a:t>
                      </a:r>
                    </a:p>
                  </a:txBody>
                  <a:tcPr/>
                </a:tc>
                <a:extLst>
                  <a:ext uri="{0D108BD9-81ED-4DB2-BD59-A6C34878D82A}">
                    <a16:rowId xmlns:a16="http://schemas.microsoft.com/office/drawing/2014/main" val="998523770"/>
                  </a:ext>
                </a:extLst>
              </a:tr>
              <a:tr h="1953342">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marL="0" marR="0" lvl="0" indent="0" algn="just" rtl="0" eaLnBrk="1" fontAlgn="auto" latinLnBrk="0" hangingPunct="1">
                        <a:lnSpc>
                          <a:spcPct val="100000"/>
                        </a:lnSpc>
                        <a:spcBef>
                          <a:spcPts val="0"/>
                        </a:spcBef>
                        <a:spcAft>
                          <a:spcPts val="0"/>
                        </a:spcAft>
                        <a:buClrTx/>
                        <a:buSzTx/>
                        <a:buFontTx/>
                        <a:buNone/>
                      </a:pPr>
                      <a:r>
                        <a:rPr lang="en-IN" sz="1800" dirty="0">
                          <a:latin typeface="Times New Roman"/>
                          <a:cs typeface="Times New Roman"/>
                        </a:rPr>
                        <a:t>Neel Ramakant Borkar, and Sonia </a:t>
                      </a:r>
                      <a:r>
                        <a:rPr lang="en-IN" sz="1800" dirty="0" err="1">
                          <a:latin typeface="Times New Roman"/>
                          <a:cs typeface="Times New Roman"/>
                        </a:rPr>
                        <a:t>Kuwelkar</a:t>
                      </a:r>
                      <a:r>
                        <a:rPr lang="en-IN" sz="1800" dirty="0">
                          <a:latin typeface="Times New Roman"/>
                          <a:cs typeface="Times New Roman"/>
                        </a:rPr>
                        <a:t> : “ Real-Time Implementation Of Face Recognition System”,  Proceedings of the IEEE 2017 International Conference on Computing Methodologies and Communication(ICCMC),ISBN: 978-1-5090-4890-8/17, ©2017 IEEE.</a:t>
                      </a:r>
                    </a:p>
                  </a:txBody>
                  <a:tcPr/>
                </a:tc>
                <a:tc>
                  <a:txBody>
                    <a:bodyPr/>
                    <a:lstStyle/>
                    <a:p>
                      <a:pPr algn="ctr"/>
                      <a:r>
                        <a:rPr lang="en-IN" dirty="0">
                          <a:latin typeface="Times New Roman" panose="02020603050405020304" pitchFamily="18" charset="0"/>
                          <a:cs typeface="Times New Roman" panose="02020603050405020304" pitchFamily="18" charset="0"/>
                        </a:rPr>
                        <a:t>Implementation of PCA and LDA algorithms for Face Recognition</a:t>
                      </a:r>
                    </a:p>
                  </a:txBody>
                  <a:tcPr/>
                </a:tc>
                <a:tc>
                  <a:txBody>
                    <a:bodyPr/>
                    <a:lstStyle/>
                    <a:p>
                      <a:pPr algn="ctr"/>
                      <a:r>
                        <a:rPr lang="en-IN" dirty="0">
                          <a:latin typeface="Times New Roman" panose="02020603050405020304" pitchFamily="18" charset="0"/>
                          <a:cs typeface="Times New Roman" panose="02020603050405020304" pitchFamily="18" charset="0"/>
                        </a:rPr>
                        <a:t>Less Accuracy compared to CNN</a:t>
                      </a:r>
                    </a:p>
                  </a:txBody>
                  <a:tcPr/>
                </a:tc>
                <a:extLst>
                  <a:ext uri="{0D108BD9-81ED-4DB2-BD59-A6C34878D82A}">
                    <a16:rowId xmlns:a16="http://schemas.microsoft.com/office/drawing/2014/main" val="4101846370"/>
                  </a:ext>
                </a:extLst>
              </a:tr>
              <a:tr h="2261764">
                <a:tc>
                  <a:txBody>
                    <a:bodyPr/>
                    <a:lstStyle/>
                    <a:p>
                      <a:pPr algn="ctr"/>
                      <a:r>
                        <a:rPr lang="en-IN" dirty="0">
                          <a:latin typeface="Times New Roman"/>
                          <a:cs typeface="Times New Roman"/>
                        </a:rPr>
                        <a:t>5</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dirty="0">
                          <a:latin typeface="Times New Roman"/>
                          <a:cs typeface="Times New Roman"/>
                        </a:rPr>
                        <a:t>Radhika C </a:t>
                      </a:r>
                      <a:r>
                        <a:rPr lang="en-IN" sz="1800" dirty="0" err="1">
                          <a:latin typeface="Times New Roman"/>
                          <a:cs typeface="Times New Roman"/>
                        </a:rPr>
                        <a:t>Damale</a:t>
                      </a:r>
                      <a:r>
                        <a:rPr lang="en-IN" sz="1800" dirty="0">
                          <a:latin typeface="Times New Roman"/>
                          <a:cs typeface="Times New Roman"/>
                        </a:rPr>
                        <a:t>, and Prof. Bageshree V Phatak: “Face Recognition Based Attendance System Using Machine Learning Algorithms”, Proceedings of the second International Conference on Intelligent Computing and Control System (ICICCS 2018), 	IEEE Xplore Compliant Part Number: CFP18K74-ART; ISBN:978-1-5386-2842-3.</a:t>
                      </a:r>
                      <a:endParaRPr lang="en-IN" dirty="0">
                        <a:latin typeface="Times New Roman"/>
                        <a:cs typeface="Times New Roman"/>
                      </a:endParaRPr>
                    </a:p>
                  </a:txBody>
                  <a:tcPr/>
                </a:tc>
                <a:tc>
                  <a:txBody>
                    <a:bodyPr/>
                    <a:lstStyle/>
                    <a:p>
                      <a:pPr algn="ctr"/>
                      <a:r>
                        <a:rPr lang="en-IN" dirty="0">
                          <a:latin typeface="Times New Roman" panose="02020603050405020304" pitchFamily="18" charset="0"/>
                          <a:cs typeface="Times New Roman" panose="02020603050405020304" pitchFamily="18" charset="0"/>
                        </a:rPr>
                        <a:t>Methodology</a:t>
                      </a:r>
                    </a:p>
                    <a:p>
                      <a:pPr algn="ctr"/>
                      <a:r>
                        <a:rPr lang="en-IN" dirty="0">
                          <a:latin typeface="Times New Roman" panose="02020603050405020304" pitchFamily="18" charset="0"/>
                          <a:cs typeface="Times New Roman" panose="02020603050405020304" pitchFamily="18" charset="0"/>
                        </a:rPr>
                        <a:t>&amp;</a:t>
                      </a:r>
                    </a:p>
                    <a:p>
                      <a:pPr algn="ctr"/>
                      <a:r>
                        <a:rPr lang="en-IN" dirty="0">
                          <a:latin typeface="Times New Roman" panose="02020603050405020304" pitchFamily="18" charset="0"/>
                          <a:cs typeface="Times New Roman" panose="02020603050405020304" pitchFamily="18" charset="0"/>
                        </a:rPr>
                        <a:t>Comparisons with respect to algorithms and classifiers</a:t>
                      </a:r>
                    </a:p>
                  </a:txBody>
                  <a:tcPr/>
                </a:tc>
                <a:tc>
                  <a:txBody>
                    <a:bodyPr/>
                    <a:lstStyle/>
                    <a:p>
                      <a:pPr algn="ctr"/>
                      <a:r>
                        <a:rPr lang="en-IN" dirty="0">
                          <a:latin typeface="Times New Roman" panose="02020603050405020304" pitchFamily="18" charset="0"/>
                          <a:cs typeface="Times New Roman" panose="02020603050405020304" pitchFamily="18" charset="0"/>
                        </a:rPr>
                        <a:t>Hardware is not Implemented</a:t>
                      </a:r>
                    </a:p>
                  </a:txBody>
                  <a:tcPr/>
                </a:tc>
                <a:extLst>
                  <a:ext uri="{0D108BD9-81ED-4DB2-BD59-A6C34878D82A}">
                    <a16:rowId xmlns:a16="http://schemas.microsoft.com/office/drawing/2014/main" val="3664350027"/>
                  </a:ext>
                </a:extLst>
              </a:tr>
            </a:tbl>
          </a:graphicData>
        </a:graphic>
      </p:graphicFrame>
      <p:pic>
        <p:nvPicPr>
          <p:cNvPr id="5" name="Picture 4">
            <a:extLst>
              <a:ext uri="{FF2B5EF4-FFF2-40B4-BE49-F238E27FC236}">
                <a16:creationId xmlns:a16="http://schemas.microsoft.com/office/drawing/2014/main" id="{AC016DA1-E8A6-930C-2E05-B057301938AC}"/>
              </a:ext>
            </a:extLst>
          </p:cNvPr>
          <p:cNvPicPr>
            <a:picLocks noChangeAspect="1"/>
          </p:cNvPicPr>
          <p:nvPr/>
        </p:nvPicPr>
        <p:blipFill>
          <a:blip r:embed="rId2"/>
          <a:srcRect/>
          <a:stretch>
            <a:fillRect/>
          </a:stretch>
        </p:blipFill>
        <p:spPr bwMode="auto">
          <a:xfrm>
            <a:off x="7357" y="10640"/>
            <a:ext cx="1051616" cy="1129030"/>
          </a:xfrm>
          <a:prstGeom prst="rect">
            <a:avLst/>
          </a:prstGeom>
          <a:noFill/>
          <a:ln w="9525">
            <a:noFill/>
            <a:miter lim="800000"/>
            <a:headEnd/>
            <a:tailEnd/>
          </a:ln>
        </p:spPr>
      </p:pic>
    </p:spTree>
    <p:extLst>
      <p:ext uri="{BB962C8B-B14F-4D97-AF65-F5344CB8AC3E}">
        <p14:creationId xmlns:p14="http://schemas.microsoft.com/office/powerpoint/2010/main" val="3884160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6610</TotalTime>
  <Words>1377</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MT</vt:lpstr>
      <vt:lpstr>Calibri</vt:lpstr>
      <vt:lpstr>Calibri Light</vt:lpstr>
      <vt:lpstr>Times New Roman</vt:lpstr>
      <vt:lpstr>Office Theme</vt:lpstr>
      <vt:lpstr>PowerPoint Presentation</vt:lpstr>
      <vt:lpstr>Problem Statement</vt:lpstr>
      <vt:lpstr>Introduction</vt:lpstr>
      <vt:lpstr>Contd…</vt:lpstr>
      <vt:lpstr>Existing System</vt:lpstr>
      <vt:lpstr>Contd…</vt:lpstr>
      <vt:lpstr>Literature Survey</vt:lpstr>
      <vt:lpstr>Summary of Literature Survey</vt:lpstr>
      <vt:lpstr>Contd…</vt:lpstr>
      <vt:lpstr>PowerPoint Presentation</vt:lpstr>
      <vt:lpstr>Data Flow Diagram</vt:lpstr>
      <vt:lpstr>PowerPoint Presentation</vt:lpstr>
      <vt:lpstr>PowerPoint Presentation</vt:lpstr>
      <vt:lpstr>     Modules</vt:lpstr>
      <vt:lpstr>     </vt:lpstr>
      <vt:lpstr>     </vt:lpstr>
      <vt:lpstr>Implementation</vt:lpstr>
      <vt:lpstr>Algorithm</vt:lpstr>
      <vt:lpstr>Contd..</vt:lpstr>
      <vt:lpstr>Contd..</vt:lpstr>
      <vt:lpstr>Contd..</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Darpan Raj</dc:creator>
  <cp:lastModifiedBy>sagar g u</cp:lastModifiedBy>
  <cp:revision>430</cp:revision>
  <dcterms:created xsi:type="dcterms:W3CDTF">2019-10-11T06:37:59Z</dcterms:created>
  <dcterms:modified xsi:type="dcterms:W3CDTF">2023-05-27T02:55:41Z</dcterms:modified>
</cp:coreProperties>
</file>