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5" d="100"/>
          <a:sy n="6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'Sheet2'!$B$5:$B$15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'Sheet2'!$C$5:$C$15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'Sheet2'!$D$5:$D$15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'Sheet2'!$E$5:$E$15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1"/>
        <c:axPos val="b"/>
        <c:numFmt formatCode="General" sourceLinked="1"/>
        <c:title>
          <c:tx>
            <c:rich>
              <a:bodyPr/>
              <a:lstStyle/>
              <a:p>
                <a:pPr>
                  <a:defRPr sz="1000" b="0" i="0" u="none" strike="noStrike" baseline="0">
                    <a:solidFill>
                      <a:srgbClr val="595959"/>
                    </a:solidFill>
                    <a:latin typeface="Droid Sans"/>
                    <a:ea typeface="Droid Sans"/>
                    <a:cs typeface="Lucida Sans"/>
                  </a:defRPr>
                </a:pPr>
                <a:r>
                  <a:rPr lang="zh-CN"/>
                  <a:t>坐标轴标题</a:t>
                </a:r>
              </a:p>
            </c:rich>
          </c:tx>
          <c:layout/>
          <c:overlay val="0"/>
          <c:spPr>
            <a:noFill/>
            <a:ln>
              <a:noFill/>
            </a:ln>
          </c:spPr>
        </c:title>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title>
          <c:tx>
            <c:rich>
              <a:bodyPr rot="-5400000" vert="horz"/>
              <a:lstStyle/>
              <a:p>
                <a:pPr>
                  <a:defRPr sz="1000" b="0" i="0" u="none" strike="noStrike" baseline="0">
                    <a:solidFill>
                      <a:srgbClr val="595959"/>
                    </a:solidFill>
                    <a:latin typeface="Droid Sans"/>
                    <a:ea typeface="Droid Sans"/>
                    <a:cs typeface="Lucida Sans"/>
                  </a:defRPr>
                </a:pPr>
                <a:r>
                  <a:rPr lang="zh-CN"/>
                  <a:t>坐标轴标题</a:t>
                </a:r>
              </a:p>
            </c:rich>
          </c:tx>
          <c:layout/>
          <c:overlay val="0"/>
          <c:spPr>
            <a:noFill/>
            <a:ln>
              <a:noFill/>
            </a:ln>
          </c:spPr>
        </c:title>
        <c:numFmt formatCode="General" sourceLinked="1"/>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30817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546607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286230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437355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650977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81213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160440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71643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16576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609607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575772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920894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553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847047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25933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846343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3498118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39437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115657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796041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96378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99158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678046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58457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97033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278558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96074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762000" y="2798305"/>
            <a:ext cx="8724899" cy="102260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 </a:t>
            </a:r>
            <a:r>
              <a:rPr lang="en-US" altLang="zh-CN" sz="2400" b="0" i="0" u="none" strike="noStrike" kern="1200" cap="none" spc="0" baseline="0">
                <a:solidFill>
                  <a:schemeClr val="tx1"/>
                </a:solidFill>
                <a:latin typeface="Calibri" pitchFamily="0" charset="0"/>
                <a:ea typeface="宋体" pitchFamily="0" charset="0"/>
                <a:cs typeface="Calibri" pitchFamily="0" charset="0"/>
              </a:rPr>
              <a:t>SUBBULAKSHMI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221337</a:t>
            </a:r>
            <a:r>
              <a:rPr lang="en-US" altLang="zh-CN" sz="2400" b="0" i="0" u="none" strike="noStrike" kern="1200" cap="none" spc="0" baseline="0">
                <a:solidFill>
                  <a:schemeClr val="tx1"/>
                </a:solidFill>
                <a:latin typeface="Calibri" pitchFamily="0" charset="0"/>
                <a:ea typeface="宋体" pitchFamily="0" charset="0"/>
                <a:cs typeface="Calibri" pitchFamily="0" charset="0"/>
              </a:rPr>
              <a:t>1036048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ID                 :   </a:t>
            </a:r>
            <a:r>
              <a:rPr lang="en-US" altLang="zh-CN" sz="2400" b="0" i="0" u="none" strike="noStrike" kern="1200" cap="none" spc="0" baseline="0">
                <a:solidFill>
                  <a:schemeClr val="tx1"/>
                </a:solidFill>
                <a:latin typeface="Calibri" pitchFamily="0" charset="0"/>
                <a:ea typeface="宋体" pitchFamily="0" charset="0"/>
                <a:cs typeface="Calibri" pitchFamily="0" charset="0"/>
              </a:rPr>
              <a:t>D8A371D01EA4CEDA9DE4BD8C24B236E7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Quaid -E -</a:t>
            </a:r>
            <a:r>
              <a:rPr lang="en-US" altLang="zh-CN" sz="2400" b="0" i="0" u="none" strike="noStrike" kern="1200" cap="none" spc="0" baseline="0">
                <a:solidFill>
                  <a:schemeClr val="tx1"/>
                </a:solidFill>
                <a:latin typeface="Calibri" pitchFamily="0" charset="0"/>
                <a:ea typeface="宋体" pitchFamily="0" charset="0"/>
                <a:cs typeface="Calibri" pitchFamily="0" charset="0"/>
              </a:rPr>
              <a:t>Millath</a:t>
            </a:r>
            <a:r>
              <a:rPr lang="en-US" altLang="zh-CN" sz="2400" b="0" i="0" u="none" strike="noStrike" kern="1200" cap="none" spc="0" baseline="0">
                <a:solidFill>
                  <a:schemeClr val="tx1"/>
                </a:solidFill>
                <a:latin typeface="Calibri" pitchFamily="0" charset="0"/>
                <a:ea typeface="宋体" pitchFamily="0" charset="0"/>
                <a:cs typeface="Calibri" pitchFamily="0" charset="0"/>
              </a:rPr>
              <a:t> Government College For Women (Autonomous)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314745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56981" y="1729007"/>
            <a:ext cx="7495383"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collection  1. Collected data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2400" b="0" i="0" u="none" strike="noStrike" kern="1200" cap="none" spc="0" baseline="0">
                <a:solidFill>
                  <a:schemeClr val="tx1"/>
                </a:solidFill>
                <a:latin typeface="Calibri" pitchFamily="0" charset="0"/>
                <a:ea typeface="宋体" pitchFamily="0" charset="0"/>
                <a:cs typeface="Calibri" pitchFamily="0" charset="0"/>
              </a:rPr>
              <a:t> dashboard</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5" name="矩形"/>
          <p:cNvSpPr>
            <a:spLocks/>
          </p:cNvSpPr>
          <p:nvPr/>
        </p:nvSpPr>
        <p:spPr>
          <a:xfrm rot="0">
            <a:off x="739774" y="2280416"/>
            <a:ext cx="8305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Feature collection 1 . Collected overall features from employee dataset excel 2. Selected particular features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6" name="矩形"/>
          <p:cNvSpPr>
            <a:spLocks/>
          </p:cNvSpPr>
          <p:nvPr/>
        </p:nvSpPr>
        <p:spPr>
          <a:xfrm rot="0">
            <a:off x="739774" y="3184455"/>
            <a:ext cx="8458302"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cleaning 1. Identified blank by applying conditional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formating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2 . Removed blank by applying filter</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7" name="矩形"/>
          <p:cNvSpPr>
            <a:spLocks/>
          </p:cNvSpPr>
          <p:nvPr/>
        </p:nvSpPr>
        <p:spPr>
          <a:xfrm rot="0">
            <a:off x="739774" y="4081169"/>
            <a:ext cx="6096000" cy="81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level1. Calculated performance level by using the current employee rating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8" name="矩形"/>
          <p:cNvSpPr>
            <a:spLocks/>
          </p:cNvSpPr>
          <p:nvPr/>
        </p:nvSpPr>
        <p:spPr>
          <a:xfrm rot="0">
            <a:off x="739774" y="5026449"/>
            <a:ext cx="6713296" cy="45338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Summary 1 . prepared pivot table 2 . Filtered pivot table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9" name="矩形"/>
          <p:cNvSpPr>
            <a:spLocks/>
          </p:cNvSpPr>
          <p:nvPr/>
        </p:nvSpPr>
        <p:spPr>
          <a:xfrm rot="0">
            <a:off x="739774" y="5577858"/>
            <a:ext cx="6096000" cy="11772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Visualization 1. Prepared a graph using pivot table data 2 . prepared </a:t>
            </a:r>
            <a:r>
              <a:rPr lang="en-US" altLang="zh-CN" sz="2400" b="0" i="0" u="none" strike="noStrike" kern="1200" cap="none" spc="0" baseline="0">
                <a:solidFill>
                  <a:schemeClr val="tx1"/>
                </a:solidFill>
                <a:latin typeface="Calibri" pitchFamily="0" charset="0"/>
                <a:ea typeface="宋体" pitchFamily="0" charset="0"/>
                <a:cs typeface="Calibri" pitchFamily="0" charset="0"/>
              </a:rPr>
              <a:t>trendlines</a:t>
            </a:r>
            <a:r>
              <a:rPr lang="en-US" altLang="zh-CN" sz="2400" b="0" i="0" u="none" strike="noStrike" kern="1200" cap="none" spc="0" baseline="0">
                <a:solidFill>
                  <a:schemeClr val="tx1"/>
                </a:solidFill>
                <a:latin typeface="Calibri" pitchFamily="0" charset="0"/>
                <a:ea typeface="宋体" pitchFamily="0" charset="0"/>
                <a:cs typeface="Calibri" pitchFamily="0" charset="0"/>
              </a:rPr>
              <a:t> for medium and low performance.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23172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8605838" y="602614"/>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对象"/>
          <p:cNvGraphicFramePr>
            <a:graphicFrameLocks/>
          </p:cNvGraphicFramePr>
          <p:nvPr/>
        </p:nvGraphicFramePr>
        <p:xfrm>
          <a:off x="609601" y="1600200"/>
          <a:ext cx="8153400" cy="494081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91684986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990600" y="2413338"/>
            <a:ext cx="81534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72753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7432617" y="89971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22366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7699880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09600" y="2362200"/>
            <a:ext cx="7162799" cy="25146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w="25400" cmpd="sng" cap="flat">
            <a:solidFill>
              <a:srgbClr val="FFFFFF"/>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宋体" pitchFamily="0" charset="0"/>
                <a:cs typeface="Calibri" pitchFamily="0" charset="0"/>
              </a:rPr>
              <a:t>To</a:t>
            </a:r>
            <a:r>
              <a:rPr lang="en-US" altLang="zh-CN" sz="1800" b="0" i="0" u="none" strike="noStrike" kern="1200" cap="none" spc="0" baseline="0">
                <a:solidFill>
                  <a:srgbClr val="000000"/>
                </a:solidFill>
                <a:latin typeface="Calibri" pitchFamily="0" charset="0"/>
                <a:ea typeface="宋体" pitchFamily="0" charset="0"/>
                <a:cs typeface="Calibri" pitchFamily="0" charset="0"/>
              </a:rPr>
              <a:t> </a:t>
            </a:r>
            <a:r>
              <a:rPr lang="en-US" altLang="zh-CN" sz="2400" b="0" i="0" u="none" strike="noStrike" kern="1200" cap="none" spc="0" baseline="0">
                <a:solidFill>
                  <a:srgbClr val="000000"/>
                </a:solidFill>
                <a:latin typeface="Calibri" pitchFamily="0" charset="0"/>
                <a:ea typeface="宋体" pitchFamily="0" charset="0"/>
                <a:cs typeface="Calibri" pitchFamily="0" charset="0"/>
              </a:rPr>
              <a:t>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 </a:t>
            </a:r>
            <a:endParaRPr lang="zh-CN" altLang="en-US" sz="2400" b="0" i="0" u="none" strike="noStrike" kern="1200" cap="none" spc="0" baseline="0">
              <a:solidFill>
                <a:srgbClr val="000000"/>
              </a:solidFill>
              <a:latin typeface="Calibri" pitchFamily="0" charset="0"/>
              <a:ea typeface="宋体" pitchFamily="0" charset="0"/>
              <a:cs typeface="Calibri" pitchFamily="0" charset="0"/>
            </a:endParaRPr>
          </a:p>
        </p:txBody>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172968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8763000" y="2047062"/>
            <a:ext cx="253642" cy="2095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676275" y="829626"/>
            <a:ext cx="532701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152400" y="6324599"/>
            <a:ext cx="7924800" cy="81534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3" name="矩形"/>
          <p:cNvSpPr>
            <a:spLocks/>
          </p:cNvSpPr>
          <p:nvPr/>
        </p:nvSpPr>
        <p:spPr>
          <a:xfrm rot="0">
            <a:off x="1015642" y="3000969"/>
            <a:ext cx="8000999"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To analyze the performance based on some factors like Gender of the employee, performance of the employee , employee type etc., in order to </a:t>
            </a:r>
            <a:r>
              <a:rPr lang="en-US" altLang="zh-CN" sz="2400" b="0" i="0" u="none" strike="noStrike" kern="1200" cap="none" spc="0" baseline="0">
                <a:solidFill>
                  <a:schemeClr val="tx1"/>
                </a:solidFill>
                <a:latin typeface="Calibri" pitchFamily="0" charset="0"/>
                <a:ea typeface="宋体" pitchFamily="0" charset="0"/>
                <a:cs typeface="Calibri" pitchFamily="0" charset="0"/>
              </a:rPr>
              <a:t>findout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
            </a:r>
            <a:r>
              <a:rPr lang="en-US" altLang="zh-CN" sz="2400" b="0" i="0" u="none" strike="noStrike" kern="1200" cap="none" spc="0" baseline="0">
                <a:solidFill>
                  <a:schemeClr val="tx1"/>
                </a:solidFill>
                <a:latin typeface="Calibri" pitchFamily="0" charset="0"/>
                <a:ea typeface="宋体" pitchFamily="0" charset="0"/>
                <a:cs typeface="Calibri" pitchFamily="0" charset="0"/>
              </a:rPr>
              <a:t>trendlines</a:t>
            </a:r>
            <a:r>
              <a:rPr lang="en-US" altLang="zh-CN" sz="2400" b="0" i="0" u="none" strike="noStrike" kern="1200" cap="none" spc="0" baseline="0">
                <a:solidFill>
                  <a:schemeClr val="tx1"/>
                </a:solidFill>
                <a:latin typeface="Calibri" pitchFamily="0" charset="0"/>
                <a:ea typeface="宋体" pitchFamily="0" charset="0"/>
                <a:cs typeface="Calibri" pitchFamily="0" charset="0"/>
              </a:rPr>
              <a:t> of medium and low employee performance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781788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7924800" y="729867"/>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6339"/>
            <a:ext cx="81534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end users of the Employee Performance Analysis project </a:t>
            </a:r>
            <a:r>
              <a:rPr lang="en-US" altLang="zh-CN" sz="2400" b="0" i="0" u="none" strike="noStrike" kern="1200" cap="none" spc="0" baseline="0">
                <a:solidFill>
                  <a:schemeClr val="tx1"/>
                </a:solidFill>
                <a:latin typeface="Calibri" pitchFamily="0" charset="0"/>
                <a:ea typeface="宋体" pitchFamily="0" charset="0"/>
                <a:cs typeface="Calibri" pitchFamily="0" charset="0"/>
              </a:rPr>
              <a:t>include:HR</a:t>
            </a:r>
            <a:r>
              <a:rPr lang="en-US" altLang="zh-CN" sz="2400" b="0" i="0" u="none" strike="noStrike" kern="1200" cap="none" spc="0" baseline="0">
                <a:solidFill>
                  <a:schemeClr val="tx1"/>
                </a:solidFill>
                <a:latin typeface="Calibri" pitchFamily="0" charset="0"/>
                <a:ea typeface="宋体" pitchFamily="0" charset="0"/>
                <a:cs typeface="Calibri" pitchFamily="0" charset="0"/>
              </a:rPr>
              <a:t> Managers: To evaluate employee performance, manage appraisals, and design improvement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plans.Team</a:t>
            </a:r>
            <a:r>
              <a:rPr lang="en-US" altLang="zh-CN" sz="2400" b="0" i="0" u="none" strike="noStrike" kern="1200" cap="none" spc="0" baseline="0">
                <a:solidFill>
                  <a:schemeClr val="tx1"/>
                </a:solidFill>
                <a:latin typeface="Calibri" pitchFamily="0" charset="0"/>
                <a:ea typeface="宋体" pitchFamily="0" charset="0"/>
                <a:cs typeface="Calibri" pitchFamily="0" charset="0"/>
              </a:rPr>
              <a:t> Leaders/Managers: To monitor team performance and provide feedback or </a:t>
            </a:r>
            <a:r>
              <a:rPr lang="en-US" altLang="zh-CN" sz="2400" b="0" i="0" u="none" strike="noStrike" kern="1200" cap="none" spc="0" baseline="0">
                <a:solidFill>
                  <a:schemeClr val="tx1"/>
                </a:solidFill>
                <a:latin typeface="Calibri" pitchFamily="0" charset="0"/>
                <a:ea typeface="宋体" pitchFamily="0" charset="0"/>
                <a:cs typeface="Calibri" pitchFamily="0" charset="0"/>
              </a:rPr>
              <a:t>support.Executives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make strategic decisions based on workforce efficiency 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productivity.Employees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gain insights into their performance and identify areas for personal </a:t>
            </a:r>
            <a:r>
              <a:rPr lang="en-US" altLang="zh-CN" sz="2400" b="0" i="0" u="none" strike="noStrike" kern="1200" cap="none" spc="0" baseline="0">
                <a:solidFill>
                  <a:schemeClr val="tx1"/>
                </a:solidFill>
                <a:latin typeface="Calibri" pitchFamily="0" charset="0"/>
                <a:ea typeface="宋体" pitchFamily="0" charset="0"/>
                <a:cs typeface="Calibri" pitchFamily="0" charset="0"/>
              </a:rPr>
              <a:t>growth.Analysts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analyze performance data for trends and optimization opportunities.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92302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7239000" y="171449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8000" y="2967335"/>
            <a:ext cx="6096000"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1 . Conditional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formating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 To identify blank 2 . Filter - to remove blank 3. Formula - To identify employee performance level4. Pivot table - summary 5. Graph - data visualization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05535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990600" y="2136339"/>
            <a:ext cx="81534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Employee dataset - </a:t>
            </a:r>
            <a:r>
              <a:rPr lang="en-US" altLang="zh-CN" sz="24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2400" b="0" i="0" u="none" strike="noStrike" kern="1200" cap="none" spc="0" baseline="0">
                <a:solidFill>
                  <a:schemeClr val="tx1"/>
                </a:solidFill>
                <a:latin typeface="Calibri" pitchFamily="0" charset="0"/>
                <a:ea typeface="宋体" pitchFamily="0" charset="0"/>
                <a:cs typeface="Calibri" pitchFamily="0" charset="0"/>
              </a:rPr>
              <a:t> dashboard 27 features  1. </a:t>
            </a:r>
            <a:r>
              <a:rPr lang="en-US" altLang="zh-CN" sz="2400" b="0" i="0" u="none" strike="noStrike" kern="1200" cap="none" spc="0" baseline="0">
                <a:solidFill>
                  <a:schemeClr val="tx1"/>
                </a:solidFill>
                <a:latin typeface="Calibri" pitchFamily="0" charset="0"/>
                <a:ea typeface="宋体" pitchFamily="0" charset="0"/>
                <a:cs typeface="Calibri" pitchFamily="0" charset="0"/>
              </a:rPr>
              <a:t>Empl</a:t>
            </a:r>
            <a:r>
              <a:rPr lang="en-US" altLang="zh-CN" sz="2400" b="0" i="0" u="none" strike="noStrike" kern="1200" cap="none" spc="0" baseline="0">
                <a:solidFill>
                  <a:schemeClr val="tx1"/>
                </a:solidFill>
                <a:latin typeface="Calibri" pitchFamily="0" charset="0"/>
                <a:ea typeface="宋体" pitchFamily="0" charset="0"/>
                <a:cs typeface="Calibri" pitchFamily="0" charset="0"/>
              </a:rPr>
              <a:t> I'd  2. First name 3. Last name4.business unit 5. Employee status 6. Employee type7.employee classification type8.gender code9.performance score10.current employee rating 11.performance level12.martial desc13.race desc14. Location code 15. Job function description 16. State 17. DOB18.division19.department type20.termination description 21.termination type22.payzone23.start date 24. Exit date25. Title 26 . Supervisor 27. </a:t>
            </a:r>
            <a:r>
              <a:rPr lang="en-US" altLang="zh-CN" sz="2400" b="0" i="0" u="none" strike="noStrike" kern="1200" cap="none" spc="0" baseline="0">
                <a:solidFill>
                  <a:schemeClr val="tx1"/>
                </a:solidFill>
                <a:latin typeface="Calibri" pitchFamily="0" charset="0"/>
                <a:ea typeface="宋体" pitchFamily="0" charset="0"/>
                <a:cs typeface="Calibri" pitchFamily="0" charset="0"/>
              </a:rPr>
              <a:t>ADEmail</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237601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9129712" y="1163709"/>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990600" y="2260416"/>
            <a:ext cx="10058018"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Performance level =IFS(Z8&gt;=5,”VERY</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HIGH”,Z8&gt;=4,”HIGH”,Z8&gt;=3,”MED”,TRUE,”LOW”)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868537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289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29</cp:revision>
  <dcterms:created xsi:type="dcterms:W3CDTF">2024-03-29T15:07:22Z</dcterms:created>
  <dcterms:modified xsi:type="dcterms:W3CDTF">2024-08-31T05:12:39Z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