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924413" cy="30243463"/>
  <p:notesSz cx="6997700" cy="92837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521299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1042599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563898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2085198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606497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3127797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649096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4170396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CC5C2"/>
    <a:srgbClr val="E5ADA9"/>
    <a:srgbClr val="A50021"/>
    <a:srgbClr val="FF0000"/>
    <a:srgbClr val="CC0000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24" autoAdjust="0"/>
    <p:restoredTop sz="99648" autoAdjust="0"/>
  </p:normalViewPr>
  <p:slideViewPr>
    <p:cSldViewPr>
      <p:cViewPr varScale="1">
        <p:scale>
          <a:sx n="25" d="100"/>
          <a:sy n="25" d="100"/>
        </p:scale>
        <p:origin x="-444" y="-174"/>
      </p:cViewPr>
      <p:guideLst>
        <p:guide orient="horz" pos="9526"/>
        <p:guide pos="13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1875" y="696913"/>
            <a:ext cx="4941888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E9F5CD98-98CE-4578-AB81-31D08FD384F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2129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4259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638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851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606497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7797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49096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0396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75D2E-CE4D-461C-A14C-B386BE2FA56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75" y="696913"/>
            <a:ext cx="4941888" cy="3481387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373" y="9395654"/>
            <a:ext cx="36485668" cy="6482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744" y="17138071"/>
            <a:ext cx="30046926" cy="7729563"/>
          </a:xfrm>
        </p:spPr>
        <p:txBody>
          <a:bodyPr/>
          <a:lstStyle>
            <a:lvl1pPr marL="0" indent="0" algn="ctr">
              <a:buNone/>
              <a:defRPr/>
            </a:lvl1pPr>
            <a:lvl2pPr marL="521299" indent="0" algn="ctr">
              <a:buNone/>
              <a:defRPr/>
            </a:lvl2pPr>
            <a:lvl3pPr marL="1042599" indent="0" algn="ctr">
              <a:buNone/>
              <a:defRPr/>
            </a:lvl3pPr>
            <a:lvl4pPr marL="1563898" indent="0" algn="ctr">
              <a:buNone/>
              <a:defRPr/>
            </a:lvl4pPr>
            <a:lvl5pPr marL="2085198" indent="0" algn="ctr">
              <a:buNone/>
              <a:defRPr/>
            </a:lvl5pPr>
            <a:lvl6pPr marL="2606497" indent="0" algn="ctr">
              <a:buNone/>
              <a:defRPr/>
            </a:lvl6pPr>
            <a:lvl7pPr marL="3127797" indent="0" algn="ctr">
              <a:buNone/>
              <a:defRPr/>
            </a:lvl7pPr>
            <a:lvl8pPr marL="3649096" indent="0" algn="ctr">
              <a:buNone/>
              <a:defRPr/>
            </a:lvl8pPr>
            <a:lvl9pPr marL="41703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F7C71-28EE-4807-9E61-A9BDD657C8E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88878-8743-4C17-8C92-73B1CFD21E5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22783" y="1208198"/>
            <a:ext cx="9659756" cy="258316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875" y="1208198"/>
            <a:ext cx="28823465" cy="258316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B3560-367C-49DB-9C70-75DC74D7070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6E25C-9FDF-4DA6-8A47-F97AE8F404D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935" y="19433964"/>
            <a:ext cx="36487309" cy="6007242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9935" y="12817806"/>
            <a:ext cx="36487309" cy="6616159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299" indent="0">
              <a:buNone/>
              <a:defRPr sz="2100"/>
            </a:lvl2pPr>
            <a:lvl3pPr marL="1042599" indent="0">
              <a:buNone/>
              <a:defRPr sz="1800"/>
            </a:lvl3pPr>
            <a:lvl4pPr marL="1563898" indent="0">
              <a:buNone/>
              <a:defRPr sz="1600"/>
            </a:lvl4pPr>
            <a:lvl5pPr marL="2085198" indent="0">
              <a:buNone/>
              <a:defRPr sz="1600"/>
            </a:lvl5pPr>
            <a:lvl6pPr marL="2606497" indent="0">
              <a:buNone/>
              <a:defRPr sz="1600"/>
            </a:lvl6pPr>
            <a:lvl7pPr marL="3127797" indent="0">
              <a:buNone/>
              <a:defRPr sz="1600"/>
            </a:lvl7pPr>
            <a:lvl8pPr marL="3649096" indent="0">
              <a:buNone/>
              <a:defRPr sz="1600"/>
            </a:lvl8pPr>
            <a:lvl9pPr marL="417039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6FAE2-E34D-4028-8979-A7698E51FEE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1874" y="7035493"/>
            <a:ext cx="19240790" cy="2000432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40108" y="7035493"/>
            <a:ext cx="19242431" cy="2000432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C86E8-D07F-4B12-8CBE-8D1031A45CC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796" y="1211409"/>
            <a:ext cx="38630822" cy="504004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6795" y="6770398"/>
            <a:ext cx="18965266" cy="28212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9" indent="0">
              <a:buNone/>
              <a:defRPr sz="2300" b="1"/>
            </a:lvl2pPr>
            <a:lvl3pPr marL="1042599" indent="0">
              <a:buNone/>
              <a:defRPr sz="2100" b="1"/>
            </a:lvl3pPr>
            <a:lvl4pPr marL="1563898" indent="0">
              <a:buNone/>
              <a:defRPr sz="1800" b="1"/>
            </a:lvl4pPr>
            <a:lvl5pPr marL="2085198" indent="0">
              <a:buNone/>
              <a:defRPr sz="1800" b="1"/>
            </a:lvl5pPr>
            <a:lvl6pPr marL="2606497" indent="0">
              <a:buNone/>
              <a:defRPr sz="1800" b="1"/>
            </a:lvl6pPr>
            <a:lvl7pPr marL="3127797" indent="0">
              <a:buNone/>
              <a:defRPr sz="1800" b="1"/>
            </a:lvl7pPr>
            <a:lvl8pPr marL="3649096" indent="0">
              <a:buNone/>
              <a:defRPr sz="1800" b="1"/>
            </a:lvl8pPr>
            <a:lvl9pPr marL="41703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6795" y="9591664"/>
            <a:ext cx="18965266" cy="174240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05792" y="6770398"/>
            <a:ext cx="18971826" cy="28212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9" indent="0">
              <a:buNone/>
              <a:defRPr sz="2300" b="1"/>
            </a:lvl2pPr>
            <a:lvl3pPr marL="1042599" indent="0">
              <a:buNone/>
              <a:defRPr sz="2100" b="1"/>
            </a:lvl3pPr>
            <a:lvl4pPr marL="1563898" indent="0">
              <a:buNone/>
              <a:defRPr sz="1800" b="1"/>
            </a:lvl4pPr>
            <a:lvl5pPr marL="2085198" indent="0">
              <a:buNone/>
              <a:defRPr sz="1800" b="1"/>
            </a:lvl5pPr>
            <a:lvl6pPr marL="2606497" indent="0">
              <a:buNone/>
              <a:defRPr sz="1800" b="1"/>
            </a:lvl6pPr>
            <a:lvl7pPr marL="3127797" indent="0">
              <a:buNone/>
              <a:defRPr sz="1800" b="1"/>
            </a:lvl7pPr>
            <a:lvl8pPr marL="3649096" indent="0">
              <a:buNone/>
              <a:defRPr sz="1800" b="1"/>
            </a:lvl8pPr>
            <a:lvl9pPr marL="41703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05792" y="9591664"/>
            <a:ext cx="18971826" cy="174240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75097-96D6-4EB4-8BAD-D1F4943F39A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1D191-5F68-4EB0-A4EA-E715102BF0F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E53E5-754D-4698-91F5-AC9571BBA30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796" y="1203377"/>
            <a:ext cx="14120628" cy="512519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2391" y="1203378"/>
            <a:ext cx="23995227" cy="2581233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6796" y="6328570"/>
            <a:ext cx="14120628" cy="20687146"/>
          </a:xfrm>
        </p:spPr>
        <p:txBody>
          <a:bodyPr/>
          <a:lstStyle>
            <a:lvl1pPr marL="0" indent="0">
              <a:buNone/>
              <a:defRPr sz="1600"/>
            </a:lvl1pPr>
            <a:lvl2pPr marL="521299" indent="0">
              <a:buNone/>
              <a:defRPr sz="1400"/>
            </a:lvl2pPr>
            <a:lvl3pPr marL="1042599" indent="0">
              <a:buNone/>
              <a:defRPr sz="1100"/>
            </a:lvl3pPr>
            <a:lvl4pPr marL="1563898" indent="0">
              <a:buNone/>
              <a:defRPr sz="1000"/>
            </a:lvl4pPr>
            <a:lvl5pPr marL="2085198" indent="0">
              <a:buNone/>
              <a:defRPr sz="1000"/>
            </a:lvl5pPr>
            <a:lvl6pPr marL="2606497" indent="0">
              <a:buNone/>
              <a:defRPr sz="1000"/>
            </a:lvl6pPr>
            <a:lvl7pPr marL="3127797" indent="0">
              <a:buNone/>
              <a:defRPr sz="1000"/>
            </a:lvl7pPr>
            <a:lvl8pPr marL="3649096" indent="0">
              <a:buNone/>
              <a:defRPr sz="1000"/>
            </a:lvl8pPr>
            <a:lvl9pPr marL="4170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6F150-6FE6-4492-83CB-0352F130BE8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336" y="21170747"/>
            <a:ext cx="25754976" cy="249833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13336" y="2702376"/>
            <a:ext cx="25754976" cy="18145435"/>
          </a:xfrm>
        </p:spPr>
        <p:txBody>
          <a:bodyPr/>
          <a:lstStyle>
            <a:lvl1pPr marL="0" indent="0">
              <a:buNone/>
              <a:defRPr sz="3600"/>
            </a:lvl1pPr>
            <a:lvl2pPr marL="521299" indent="0">
              <a:buNone/>
              <a:defRPr sz="3200"/>
            </a:lvl2pPr>
            <a:lvl3pPr marL="1042599" indent="0">
              <a:buNone/>
              <a:defRPr sz="2700"/>
            </a:lvl3pPr>
            <a:lvl4pPr marL="1563898" indent="0">
              <a:buNone/>
              <a:defRPr sz="2300"/>
            </a:lvl4pPr>
            <a:lvl5pPr marL="2085198" indent="0">
              <a:buNone/>
              <a:defRPr sz="2300"/>
            </a:lvl5pPr>
            <a:lvl6pPr marL="2606497" indent="0">
              <a:buNone/>
              <a:defRPr sz="2300"/>
            </a:lvl6pPr>
            <a:lvl7pPr marL="3127797" indent="0">
              <a:buNone/>
              <a:defRPr sz="2300"/>
            </a:lvl7pPr>
            <a:lvl8pPr marL="3649096" indent="0">
              <a:buNone/>
              <a:defRPr sz="2300"/>
            </a:lvl8pPr>
            <a:lvl9pPr marL="4170396" indent="0">
              <a:buNone/>
              <a:defRPr sz="23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3336" y="23669078"/>
            <a:ext cx="25754976" cy="3550683"/>
          </a:xfrm>
        </p:spPr>
        <p:txBody>
          <a:bodyPr/>
          <a:lstStyle>
            <a:lvl1pPr marL="0" indent="0">
              <a:buNone/>
              <a:defRPr sz="1600"/>
            </a:lvl1pPr>
            <a:lvl2pPr marL="521299" indent="0">
              <a:buNone/>
              <a:defRPr sz="1400"/>
            </a:lvl2pPr>
            <a:lvl3pPr marL="1042599" indent="0">
              <a:buNone/>
              <a:defRPr sz="1100"/>
            </a:lvl3pPr>
            <a:lvl4pPr marL="1563898" indent="0">
              <a:buNone/>
              <a:defRPr sz="1000"/>
            </a:lvl4pPr>
            <a:lvl5pPr marL="2085198" indent="0">
              <a:buNone/>
              <a:defRPr sz="1000"/>
            </a:lvl5pPr>
            <a:lvl6pPr marL="2606497" indent="0">
              <a:buNone/>
              <a:defRPr sz="1000"/>
            </a:lvl6pPr>
            <a:lvl7pPr marL="3127797" indent="0">
              <a:buNone/>
              <a:defRPr sz="1000"/>
            </a:lvl7pPr>
            <a:lvl8pPr marL="3649096" indent="0">
              <a:buNone/>
              <a:defRPr sz="1000"/>
            </a:lvl8pPr>
            <a:lvl9pPr marL="4170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ACCEE-3F92-480E-A58E-13011DB7F0A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1875" y="1208196"/>
            <a:ext cx="38640664" cy="50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1875" y="7035493"/>
            <a:ext cx="38640664" cy="2000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1875" y="27565188"/>
            <a:ext cx="10023842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defTabSz="4650064">
              <a:defRPr sz="7000" baseline="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61837" y="27565188"/>
            <a:ext cx="13600740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algn="ctr" defTabSz="4650064">
              <a:defRPr sz="7000" baseline="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758697" y="27565188"/>
            <a:ext cx="10023842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algn="r" defTabSz="4650064">
              <a:defRPr sz="7000" baseline="0"/>
            </a:lvl1pPr>
          </a:lstStyle>
          <a:p>
            <a:fld id="{7D446787-5878-49A1-A851-7818FA30508B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2pPr>
      <a:lvl3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3pPr>
      <a:lvl4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4pPr>
      <a:lvl5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5pPr>
      <a:lvl6pPr marL="521299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6pPr>
      <a:lvl7pPr marL="1042599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7pPr>
      <a:lvl8pPr marL="1563898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8pPr>
      <a:lvl9pPr marL="2085198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9pPr>
    </p:titleStyle>
    <p:bodyStyle>
      <a:lvl1pPr marL="1743096" indent="-1743096" algn="l" defTabSz="4650064" rtl="0" fontAlgn="base">
        <a:spcBef>
          <a:spcPct val="20000"/>
        </a:spcBef>
        <a:spcAft>
          <a:spcPct val="0"/>
        </a:spcAft>
        <a:buChar char="•"/>
        <a:defRPr sz="15800">
          <a:solidFill>
            <a:schemeClr val="tx1"/>
          </a:solidFill>
          <a:latin typeface="+mn-lt"/>
          <a:ea typeface="+mn-ea"/>
          <a:cs typeface="+mn-cs"/>
        </a:defRPr>
      </a:lvl1pPr>
      <a:lvl2pPr marL="3786661" indent="-1460725" algn="l" defTabSz="4650064" rtl="0" fontAlgn="base">
        <a:spcBef>
          <a:spcPct val="20000"/>
        </a:spcBef>
        <a:spcAft>
          <a:spcPct val="0"/>
        </a:spcAft>
        <a:buChar char="–"/>
        <a:defRPr sz="13900">
          <a:solidFill>
            <a:schemeClr val="tx1"/>
          </a:solidFill>
          <a:latin typeface="+mn-lt"/>
        </a:defRPr>
      </a:lvl2pPr>
      <a:lvl3pPr marL="5813937" indent="-1163874" algn="l" defTabSz="4650064" rtl="0" fontAlgn="base">
        <a:spcBef>
          <a:spcPct val="20000"/>
        </a:spcBef>
        <a:spcAft>
          <a:spcPct val="0"/>
        </a:spcAft>
        <a:buChar char="•"/>
        <a:defRPr sz="11900">
          <a:solidFill>
            <a:schemeClr val="tx1"/>
          </a:solidFill>
          <a:latin typeface="+mn-lt"/>
        </a:defRPr>
      </a:lvl3pPr>
      <a:lvl4pPr marL="8138063" indent="-1162063" algn="l" defTabSz="4650064" rtl="0" fontAlgn="base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</a:defRPr>
      </a:lvl4pPr>
      <a:lvl5pPr marL="10464001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5pPr>
      <a:lvl6pPr marL="10985300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6pPr>
      <a:lvl7pPr marL="11506600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7pPr>
      <a:lvl8pPr marL="12027899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8pPr>
      <a:lvl9pPr marL="12549199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99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599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898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198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497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797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096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396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bed-parser" TargetMode="External"/><Relationship Id="rId7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://www.classic-project.org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111"/>
          <p:cNvSpPr>
            <a:spLocks noChangeArrowheads="1"/>
          </p:cNvSpPr>
          <p:nvPr/>
        </p:nvSpPr>
        <p:spPr bwMode="auto">
          <a:xfrm>
            <a:off x="1380056" y="7952789"/>
            <a:ext cx="12450932" cy="2117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indent="-521299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indent="-521299" defTabSz="2128639"/>
            <a:r>
              <a:rPr lang="en-GB" sz="3200" b="1" baseline="0" dirty="0" smtClean="0"/>
              <a:t>Develop a fast semantic decoder for dialogue systems</a:t>
            </a:r>
          </a:p>
          <a:p>
            <a:pPr indent="-521299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lvl="1" indent="-521299" defTabSz="2128639"/>
            <a:r>
              <a:rPr lang="en-GB" sz="3200" baseline="0" dirty="0" smtClean="0"/>
              <a:t>	</a:t>
            </a:r>
          </a:p>
          <a:p>
            <a:pPr indent="-521299" defTabSz="2128639"/>
            <a:endParaRPr lang="en-GB" sz="3200" b="1" baseline="0" dirty="0" smtClean="0"/>
          </a:p>
          <a:p>
            <a:pPr lvl="1" indent="-521299" defTabSz="2128639"/>
            <a:endParaRPr lang="en-GB" sz="3200" b="1" baseline="0" dirty="0" smtClean="0"/>
          </a:p>
          <a:p>
            <a:pPr lvl="1" indent="-521299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lvl="1" indent="-521299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1299" indent="-521299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1299" indent="-521299" defTabSz="2128639"/>
            <a:r>
              <a:rPr lang="en-GB" sz="3200" b="1" baseline="0" dirty="0" smtClean="0"/>
              <a:t>Capability to parse 10 – 100 ASR hypothesis in real time</a:t>
            </a:r>
          </a:p>
          <a:p>
            <a:pPr marL="521299" indent="-521299" defTabSz="2128639"/>
            <a:endParaRPr lang="en-GB" sz="3200" b="1" baseline="0" dirty="0" smtClean="0"/>
          </a:p>
          <a:p>
            <a:pPr marL="521299" indent="-521299" defTabSz="2128639"/>
            <a:r>
              <a:rPr lang="en-GB" sz="3200" b="1" baseline="0" dirty="0" smtClean="0"/>
              <a:t>Robust to speech recognition noise</a:t>
            </a:r>
          </a:p>
          <a:p>
            <a:pPr marL="521299" indent="-521299" defTabSz="2128639"/>
            <a:endParaRPr lang="en-GB" sz="3200" b="1" baseline="0" dirty="0" smtClean="0"/>
          </a:p>
          <a:p>
            <a:pPr marL="521299" indent="-521299" defTabSz="2128639"/>
            <a:r>
              <a:rPr lang="en-GB" sz="3200" b="1" baseline="0" dirty="0" smtClean="0"/>
              <a:t>Trainable on different domains:</a:t>
            </a:r>
            <a:br>
              <a:rPr lang="en-GB" sz="3200" b="1" baseline="0" dirty="0" smtClean="0"/>
            </a:br>
            <a:r>
              <a:rPr lang="en-GB" sz="3200" b="1" baseline="0" dirty="0" smtClean="0"/>
              <a:t> </a:t>
            </a:r>
          </a:p>
          <a:p>
            <a:pPr marL="1042599" lvl="1" indent="-521299" defTabSz="2128639">
              <a:buFont typeface="Arial" pitchFamily="34" charset="0"/>
              <a:buChar char="•"/>
            </a:pPr>
            <a:r>
              <a:rPr lang="en-GB" sz="3200" b="1" baseline="0" dirty="0" smtClean="0"/>
              <a:t>Air travel information system (ATIS)</a:t>
            </a:r>
          </a:p>
          <a:p>
            <a:pPr marL="1042599" lvl="1" indent="-521299" defTabSz="2128639">
              <a:buFont typeface="Arial" pitchFamily="34" charset="0"/>
              <a:buChar char="•"/>
            </a:pPr>
            <a:r>
              <a:rPr lang="en-GB" sz="3200" b="1" baseline="0" dirty="0" smtClean="0"/>
              <a:t>Tourist information (TownInfo)</a:t>
            </a:r>
          </a:p>
          <a:p>
            <a:pPr marL="1042599" lvl="1" indent="-521299"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lvl="1" defTabSz="2128639"/>
            <a:endParaRPr lang="en-GB" sz="3200" b="1" baseline="0" dirty="0" smtClean="0"/>
          </a:p>
          <a:p>
            <a:pPr defTabSz="2128639"/>
            <a:r>
              <a:rPr lang="en-GB" sz="3200" b="1" baseline="0" dirty="0" smtClean="0"/>
              <a:t>Semantic parsing maps natural language to formal language</a:t>
            </a:r>
          </a:p>
          <a:p>
            <a:pPr defTabSz="2128639"/>
            <a:endParaRPr lang="en-GB" sz="3200" b="1" baseline="0" dirty="0" smtClean="0"/>
          </a:p>
          <a:p>
            <a:pPr defTabSz="2128639"/>
            <a:r>
              <a:rPr lang="en-GB" sz="3200" b="1" baseline="0" dirty="0" smtClean="0"/>
              <a:t>Most of the mapping is fairly simple</a:t>
            </a:r>
            <a:r>
              <a:rPr lang="en-GB" sz="3200" baseline="0" dirty="0" smtClean="0"/>
              <a:t> </a:t>
            </a:r>
            <a:r>
              <a:rPr lang="en-GB" sz="3200" b="1" baseline="0" dirty="0" smtClean="0"/>
              <a:t>(cities, times,  ... ) in current dialogue systems.</a:t>
            </a:r>
          </a:p>
          <a:p>
            <a:pPr lvl="2" defTabSz="2128639"/>
            <a:endParaRPr lang="en-GB" sz="3200" b="1" baseline="0" dirty="0" smtClean="0"/>
          </a:p>
          <a:p>
            <a:pPr lvl="3" defTabSz="2128639"/>
            <a:r>
              <a:rPr lang="en-GB" sz="3200" b="1" baseline="0" dirty="0" smtClean="0"/>
              <a:t>Inference of compact set of transformation rules which transforms the initial naive semantic hypothesis</a:t>
            </a:r>
            <a:endParaRPr lang="en-GB" sz="3200" b="1" i="1" baseline="0" dirty="0" smtClean="0"/>
          </a:p>
        </p:txBody>
      </p:sp>
      <p:sp>
        <p:nvSpPr>
          <p:cNvPr id="3046" name="Rectangle 998"/>
          <p:cNvSpPr>
            <a:spLocks noChangeArrowheads="1"/>
          </p:cNvSpPr>
          <p:nvPr/>
        </p:nvSpPr>
        <p:spPr bwMode="auto">
          <a:xfrm>
            <a:off x="29787170" y="8470134"/>
            <a:ext cx="12304881" cy="1709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en-GB" sz="3200" b="1" baseline="0" dirty="0" smtClean="0"/>
              <a:t>Compare TBL Semantic Parser </a:t>
            </a:r>
            <a:r>
              <a:rPr lang="en-GB" sz="3200" b="1" baseline="0" dirty="0" smtClean="0"/>
              <a:t>with:</a:t>
            </a:r>
            <a:br>
              <a:rPr lang="en-GB" sz="3200" b="1" baseline="0" dirty="0" smtClean="0"/>
            </a:br>
            <a:r>
              <a:rPr lang="en-GB" sz="3200" b="1" baseline="0" dirty="0" smtClean="0"/>
              <a:t> 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A handcrafted Phoenix grammar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The Hidden Vector State model (He &amp; Young, 2006)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Probabilistic Combinatory Categorial Grammar   Induction (Zettlemoyer &amp; Collins, 2007)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Markov Logic networks (Meza-Ruiz et al., 2008) 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Semantic Tuple Classifiers (Mairesse et al., 2008)</a:t>
            </a:r>
          </a:p>
          <a:p>
            <a:pPr lvl="1" indent="-521299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0" lvl="1" defTabSz="2128639"/>
            <a:r>
              <a:rPr lang="en-GB" sz="3200" b="1" baseline="0" dirty="0" smtClean="0"/>
              <a:t>Evaluation metrics is precision, recall and F-measure of  dialogue act items (e.g. </a:t>
            </a:r>
            <a:r>
              <a:rPr lang="en-GB" sz="3200" b="1" i="1" baseline="0" dirty="0" smtClean="0"/>
              <a:t>food=Chinese</a:t>
            </a:r>
            <a:r>
              <a:rPr lang="en-GB" sz="3200" b="1" baseline="0" dirty="0" smtClean="0"/>
              <a:t>, </a:t>
            </a:r>
            <a:r>
              <a:rPr lang="en-GB" sz="3200" b="1" i="1" baseline="0" dirty="0" smtClean="0"/>
              <a:t>toloc.city=New York)</a:t>
            </a:r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r>
              <a:rPr lang="en-GB" sz="3200" b="1" baseline="0" dirty="0" smtClean="0"/>
              <a:t>Conclusion: TBL Semantic Parser is robust to noise and competitive with the state of the art.</a:t>
            </a:r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r>
              <a:rPr lang="en-GB" sz="3200" b="1" baseline="0" dirty="0" smtClean="0"/>
              <a:t>The code is available at </a:t>
            </a:r>
            <a:r>
              <a:rPr lang="en-GB" sz="3200" b="1" baseline="0" dirty="0" smtClean="0">
                <a:hlinkClick r:id="rId3"/>
              </a:rPr>
              <a:t>http://code.google.com/p/tbed-parser</a:t>
            </a:r>
            <a:r>
              <a:rPr lang="en-GB" sz="3200" b="1" baseline="0" dirty="0" smtClean="0"/>
              <a:t>  </a:t>
            </a:r>
          </a:p>
          <a:p>
            <a:pPr defTabSz="2128639"/>
            <a:endParaRPr lang="en-GB" sz="3200" b="1" baseline="0" dirty="0"/>
          </a:p>
        </p:txBody>
      </p:sp>
      <p:sp>
        <p:nvSpPr>
          <p:cNvPr id="2134" name="Rectangle 86"/>
          <p:cNvSpPr>
            <a:spLocks noChangeArrowheads="1"/>
          </p:cNvSpPr>
          <p:nvPr/>
        </p:nvSpPr>
        <p:spPr bwMode="auto">
          <a:xfrm>
            <a:off x="0" y="6341424"/>
            <a:ext cx="42924413" cy="36310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4260" tIns="52130" rIns="104260" bIns="52130" anchor="ctr"/>
          <a:lstStyle/>
          <a:p>
            <a:endParaRPr lang="en-GB" dirty="0"/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5840134" y="1596819"/>
            <a:ext cx="33313281" cy="13363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4260" tIns="52130" rIns="104260" bIns="52130">
            <a:spAutoFit/>
          </a:bodyPr>
          <a:lstStyle/>
          <a:p>
            <a:pPr defTabSz="4650064"/>
            <a:r>
              <a:rPr lang="en-GB" sz="8000" b="1" baseline="0" dirty="0" smtClean="0">
                <a:solidFill>
                  <a:srgbClr val="CC0000"/>
                </a:solidFill>
                <a:latin typeface="Verdana" pitchFamily="34" charset="0"/>
              </a:rPr>
              <a:t>Transformation-based Learning for Semantic </a:t>
            </a:r>
            <a:r>
              <a:rPr lang="en-GB" sz="8000" b="1" baseline="0" dirty="0" smtClean="0">
                <a:solidFill>
                  <a:srgbClr val="CC0000"/>
                </a:solidFill>
                <a:latin typeface="Verdana" pitchFamily="34" charset="0"/>
              </a:rPr>
              <a:t>Parsing</a:t>
            </a:r>
            <a:endParaRPr lang="en-GB" sz="80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0" y="6084362"/>
            <a:ext cx="42924413" cy="327755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4260" tIns="52130" rIns="104260" bIns="52130" anchor="ctr"/>
          <a:lstStyle/>
          <a:p>
            <a:endParaRPr lang="en-GB" dirty="0"/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5968057" y="3333787"/>
            <a:ext cx="35281889" cy="15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defTabSz="4650064">
              <a:spcBef>
                <a:spcPct val="30000"/>
              </a:spcBef>
            </a:pPr>
            <a:r>
              <a:rPr lang="en-GB" sz="4000" b="1" baseline="0" dirty="0" smtClean="0">
                <a:latin typeface="Verdana" pitchFamily="34" charset="0"/>
              </a:rPr>
              <a:t>F. Jurcicek, M. Gasic, S. Keizer, F. Mairesse, B. Thomson, K. Yu, S. Young</a:t>
            </a:r>
          </a:p>
          <a:p>
            <a:pPr defTabSz="4650064">
              <a:spcBef>
                <a:spcPct val="30000"/>
              </a:spcBef>
            </a:pPr>
            <a:r>
              <a:rPr lang="en-GB" sz="4000" b="1" baseline="0" dirty="0" smtClean="0">
                <a:latin typeface="Verdana" pitchFamily="34" charset="0"/>
              </a:rPr>
              <a:t>Cambridge University Engineering Department | {fj228, mg436, sk561, f.mairesse, brmt2, ky219, sjy}@eng.cam.ac.uk</a:t>
            </a:r>
            <a:endParaRPr lang="en-GB" sz="4000" b="1" baseline="0" dirty="0">
              <a:latin typeface="Verdana" pitchFamily="34" charset="0"/>
            </a:endParaRP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640146" y="7249082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Goals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16256691" y="7250690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Example of parsing</a:t>
            </a:r>
            <a:endParaRPr lang="en-GB" sz="6200" b="1" baseline="0" dirty="0" smtClean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14451044" y="7069233"/>
            <a:ext cx="45719" cy="2214651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104260" tIns="52130" rIns="104260" bIns="52130"/>
          <a:lstStyle/>
          <a:p>
            <a:endParaRPr lang="en-GB" dirty="0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>
            <a:off x="29006381" y="7069233"/>
            <a:ext cx="50529" cy="2214651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104260" tIns="52130" rIns="104260" bIns="52130"/>
          <a:lstStyle/>
          <a:p>
            <a:endParaRPr lang="en-GB" dirty="0"/>
          </a:p>
        </p:txBody>
      </p:sp>
      <p:sp>
        <p:nvSpPr>
          <p:cNvPr id="2159" name="Rectangle 111"/>
          <p:cNvSpPr>
            <a:spLocks noChangeArrowheads="1"/>
          </p:cNvSpPr>
          <p:nvPr/>
        </p:nvSpPr>
        <p:spPr bwMode="auto">
          <a:xfrm>
            <a:off x="15035918" y="8446168"/>
            <a:ext cx="13473297" cy="2091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en-GB" sz="3200" baseline="0" dirty="0" smtClean="0"/>
              <a:t>find all the flights between Toronto and San Diego that arrive on Saturday</a:t>
            </a:r>
          </a:p>
          <a:p>
            <a:pPr defTabSz="2128639"/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en-GB" sz="3200" b="1" baseline="0" dirty="0" smtClean="0"/>
              <a:t>Parser  assigns to initial semantics to input sentence.</a:t>
            </a:r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en-GB" sz="3200" b="1" baseline="0" dirty="0" smtClean="0"/>
              <a:t>Rules, whose triggers match the sentence a the hypothesised semantics, are sequentially applied.</a:t>
            </a:r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en-GB" sz="3200" b="1" baseline="0" dirty="0" smtClean="0"/>
              <a:t>Additional rules can fix previous errors</a:t>
            </a:r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252000"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r>
              <a:rPr lang="en-GB" sz="3200" b="1" baseline="0" dirty="0" smtClean="0"/>
              <a:t>Inferred list of rules is very small for domains such as ATIS or TownInfo.</a:t>
            </a:r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defTabSz="2128639"/>
            <a:r>
              <a:rPr lang="en-GB" sz="3200" b="1" baseline="0" dirty="0" smtClean="0"/>
              <a:t/>
            </a:r>
            <a:br>
              <a:rPr lang="en-GB" sz="3200" b="1" baseline="0" dirty="0" smtClean="0"/>
            </a:br>
            <a:r>
              <a:rPr lang="en-GB" sz="3200" b="1" baseline="0" dirty="0" smtClean="0"/>
              <a:t>Average number of semantic concepts  in a sentence is 5.</a:t>
            </a:r>
          </a:p>
          <a:p>
            <a:pPr defTabSz="2128639"/>
            <a:endParaRPr lang="en-GB" sz="3200" b="1" baseline="0" dirty="0" smtClean="0"/>
          </a:p>
          <a:p>
            <a:pPr defTabSz="2128639"/>
            <a:r>
              <a:rPr lang="en-GB" sz="3200" b="1" baseline="0" dirty="0" smtClean="0"/>
              <a:t>Python implementation of the parser needs 6ms per sentence on Intel Pentium 2.8 GHz.</a:t>
            </a:r>
            <a:endParaRPr lang="en-GB" sz="3200" b="1" baseline="0" dirty="0" smtClean="0"/>
          </a:p>
        </p:txBody>
      </p:sp>
      <p:sp>
        <p:nvSpPr>
          <p:cNvPr id="2312" name="Text Box 264"/>
          <p:cNvSpPr txBox="1">
            <a:spLocks noChangeArrowheads="1"/>
          </p:cNvSpPr>
          <p:nvPr/>
        </p:nvSpPr>
        <p:spPr bwMode="auto">
          <a:xfrm>
            <a:off x="32061844" y="25600453"/>
            <a:ext cx="8929290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Acknowledgements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pic>
        <p:nvPicPr>
          <p:cNvPr id="2316" name="Picture 268" descr="crest"/>
          <p:cNvPicPr>
            <a:picLocks noChangeAspect="1" noChangeArrowheads="1"/>
          </p:cNvPicPr>
          <p:nvPr/>
        </p:nvPicPr>
        <p:blipFill>
          <a:blip r:embed="rId4" cstate="print">
            <a:lum bright="12000"/>
            <a:grayscl/>
          </a:blip>
          <a:srcRect/>
          <a:stretch>
            <a:fillRect/>
          </a:stretch>
        </p:blipFill>
        <p:spPr bwMode="auto">
          <a:xfrm>
            <a:off x="1889311" y="1619497"/>
            <a:ext cx="2879887" cy="3238994"/>
          </a:xfrm>
          <a:prstGeom prst="rect">
            <a:avLst/>
          </a:prstGeom>
          <a:noFill/>
        </p:spPr>
      </p:pic>
      <p:sp>
        <p:nvSpPr>
          <p:cNvPr id="2365" name="Rectangle 317"/>
          <p:cNvSpPr>
            <a:spLocks noChangeArrowheads="1"/>
          </p:cNvSpPr>
          <p:nvPr/>
        </p:nvSpPr>
        <p:spPr bwMode="auto">
          <a:xfrm>
            <a:off x="30477556" y="26811330"/>
            <a:ext cx="7959156" cy="247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en-GB" sz="2700" b="1" baseline="0" dirty="0" smtClean="0"/>
              <a:t>This research was partly funded by the UK EPSRC under grant agreement EP/F013930/1 and by the EU FP7 Programme under grant agreement 216594 (CLASSiC project: </a:t>
            </a:r>
            <a:r>
              <a:rPr lang="en-GB" sz="2700" b="1" baseline="0" dirty="0" smtClean="0">
                <a:hlinkClick r:id="rId5"/>
              </a:rPr>
              <a:t>www.classic-project.org</a:t>
            </a:r>
            <a:r>
              <a:rPr lang="en-GB" sz="3200" b="1" baseline="0" dirty="0" smtClean="0"/>
              <a:t>).</a:t>
            </a:r>
            <a:r>
              <a:rPr lang="en-GB" sz="3200" baseline="0" dirty="0" smtClean="0"/>
              <a:t> </a:t>
            </a:r>
            <a:endParaRPr lang="en-GB" sz="3200" baseline="0" dirty="0"/>
          </a:p>
        </p:txBody>
      </p:sp>
      <p:sp>
        <p:nvSpPr>
          <p:cNvPr id="3045" name="Text Box 997"/>
          <p:cNvSpPr txBox="1">
            <a:spLocks noChangeArrowheads="1"/>
          </p:cNvSpPr>
          <p:nvPr/>
        </p:nvSpPr>
        <p:spPr bwMode="auto">
          <a:xfrm>
            <a:off x="30552997" y="7250676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Evaluation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78" name="Text Box 73"/>
          <p:cNvSpPr txBox="1">
            <a:spLocks noChangeArrowheads="1"/>
          </p:cNvSpPr>
          <p:nvPr/>
        </p:nvSpPr>
        <p:spPr bwMode="auto">
          <a:xfrm>
            <a:off x="649796" y="16946872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Motivation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80" name="Bent Arrow 379"/>
          <p:cNvSpPr/>
          <p:nvPr/>
        </p:nvSpPr>
        <p:spPr bwMode="auto">
          <a:xfrm rot="10800000" flipH="1">
            <a:off x="1927751" y="20598681"/>
            <a:ext cx="792144" cy="739066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4260" tIns="52130" rIns="104260" bIns="52130" numCol="1" rtlCol="0" anchor="t" anchorCtr="0" compatLnSpc="1">
            <a:prstTxWarp prst="textNoShape">
              <a:avLst/>
            </a:prstTxWarp>
          </a:bodyPr>
          <a:lstStyle/>
          <a:p>
            <a:pPr defTabSz="4650064"/>
            <a:endParaRPr lang="en-GB" dirty="0" smtClean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82" name="Table 381"/>
          <p:cNvGraphicFramePr>
            <a:graphicFrameLocks noGrp="1"/>
          </p:cNvGraphicFramePr>
          <p:nvPr/>
        </p:nvGraphicFramePr>
        <p:xfrm>
          <a:off x="31539794" y="13989828"/>
          <a:ext cx="7866688" cy="8236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264"/>
                <a:gridCol w="1603854"/>
                <a:gridCol w="1157534"/>
                <a:gridCol w="1162036"/>
              </a:tblGrid>
              <a:tr h="832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baseline="0" dirty="0" smtClean="0"/>
                        <a:t>Semantic decoder </a:t>
                      </a:r>
                      <a:br>
                        <a:rPr lang="en-GB" sz="2400" kern="1200" baseline="0" dirty="0" smtClean="0"/>
                      </a:br>
                      <a:endParaRPr lang="en-GB" sz="2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Item precision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Item recall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Item </a:t>
                      </a:r>
                      <a:br>
                        <a:rPr lang="en-GB" sz="2400" dirty="0" smtClean="0"/>
                      </a:br>
                      <a:r>
                        <a:rPr lang="en-GB" sz="2400" dirty="0" smtClean="0"/>
                        <a:t>F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baseline="0" dirty="0" smtClean="0"/>
                        <a:t>ATIS dataset with transcribed utterances:</a:t>
                      </a: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Semantic Tuple Classifiers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96.7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92.4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94.5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kern="1200" baseline="0" dirty="0" smtClean="0"/>
                        <a:t>Hidden Vector State 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90.3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PCCG Induction  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95.1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96.7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95.9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Markov Logic Networks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93.4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89.8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91.6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TBL Semantic Parser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96.4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95.1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algn="l"/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 gridSpan="4">
                  <a:txBody>
                    <a:bodyPr/>
                    <a:lstStyle/>
                    <a:p>
                      <a:pPr algn="l"/>
                      <a:r>
                        <a:rPr lang="en-GB" sz="2400" b="1" kern="1200" baseline="0" dirty="0" smtClean="0"/>
                        <a:t>TownInfo dataset with transcribed utterances:</a:t>
                      </a: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Semantic Tuple</a:t>
                      </a:r>
                      <a:r>
                        <a:rPr lang="en-GB" sz="2400" baseline="0" dirty="0" smtClean="0"/>
                        <a:t> Classifiers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97.4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94.0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95.7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Phoenix grammar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96.3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94.2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TBL Semantic Parser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92.7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baseline="0" dirty="0" smtClean="0"/>
                        <a:t>TownInfo dataset with ASR output:</a:t>
                      </a: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Semantic Tuple Classifiers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94.0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83.7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88.6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Phoenix grammar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90.3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79.5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85.5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TBL Semantic Parser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92.7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83.4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87.8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</a:tbl>
          </a:graphicData>
        </a:graphic>
      </p:graphicFrame>
      <p:pic>
        <p:nvPicPr>
          <p:cNvPr id="3064" name="Picture 1016" descr="F:\Desktop\logo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323550" y="28038527"/>
            <a:ext cx="3206293" cy="739066"/>
          </a:xfrm>
          <a:prstGeom prst="rect">
            <a:avLst/>
          </a:prstGeom>
          <a:noFill/>
        </p:spPr>
      </p:pic>
      <p:pic>
        <p:nvPicPr>
          <p:cNvPr id="3068" name="Picture 1020" descr="F:\Desktop\FP7-General\colour\FP7-gen-RGB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153414" y="26785398"/>
            <a:ext cx="1433403" cy="114227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1927751" y="9140758"/>
            <a:ext cx="10762291" cy="30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what are the lowest airfare from Washington DC to Boston</a:t>
            </a:r>
          </a:p>
          <a:p>
            <a:r>
              <a:rPr lang="en-GB" sz="3200" baseline="0" dirty="0" smtClean="0"/>
              <a:t>GOAL		= 	airfare</a:t>
            </a:r>
          </a:p>
          <a:p>
            <a:r>
              <a:rPr lang="en-GB" sz="3200" baseline="0" dirty="0" smtClean="0"/>
              <a:t>airfare.type	= 	lowest</a:t>
            </a:r>
          </a:p>
          <a:p>
            <a:r>
              <a:rPr lang="en-GB" sz="3200" baseline="0" dirty="0" smtClean="0"/>
              <a:t>from.city		= 	Washington</a:t>
            </a:r>
          </a:p>
          <a:p>
            <a:r>
              <a:rPr lang="en-GB" sz="3200" baseline="0" dirty="0" smtClean="0"/>
              <a:t>from.state		= 	DC</a:t>
            </a:r>
          </a:p>
          <a:p>
            <a:r>
              <a:rPr lang="en-GB" sz="3200" baseline="0" dirty="0" smtClean="0"/>
              <a:t>to.city		= 	Boston</a:t>
            </a:r>
            <a:endParaRPr lang="en-GB" sz="3200" baseline="0" dirty="0" smtClean="0"/>
          </a:p>
        </p:txBody>
      </p:sp>
      <p:sp>
        <p:nvSpPr>
          <p:cNvPr id="48" name="Text Box 264"/>
          <p:cNvSpPr txBox="1">
            <a:spLocks noChangeArrowheads="1"/>
          </p:cNvSpPr>
          <p:nvPr/>
        </p:nvSpPr>
        <p:spPr bwMode="auto">
          <a:xfrm>
            <a:off x="33080313" y="23556234"/>
            <a:ext cx="5784198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Open source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50" name="Text Box 73"/>
          <p:cNvSpPr txBox="1">
            <a:spLocks noChangeArrowheads="1"/>
          </p:cNvSpPr>
          <p:nvPr/>
        </p:nvSpPr>
        <p:spPr bwMode="auto">
          <a:xfrm>
            <a:off x="686309" y="22131718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Transformations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53082" y="23300643"/>
            <a:ext cx="12743038" cy="4291039"/>
          </a:xfrm>
          <a:prstGeom prst="rect">
            <a:avLst/>
          </a:prstGeom>
          <a:noFill/>
        </p:spPr>
        <p:txBody>
          <a:bodyPr wrap="squar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Triggers			Transformations				 		  </a:t>
            </a:r>
          </a:p>
          <a:p>
            <a:pPr>
              <a:lnSpc>
                <a:spcPct val="150000"/>
              </a:lnSpc>
            </a:pPr>
            <a:r>
              <a:rPr lang="en-GB" sz="3200" baseline="0" dirty="0" smtClean="0"/>
              <a:t>„tickets“			replace the goal by „airfare“</a:t>
            </a:r>
          </a:p>
          <a:p>
            <a:pPr>
              <a:lnSpc>
                <a:spcPct val="150000"/>
              </a:lnSpc>
            </a:pPr>
            <a:r>
              <a:rPr lang="en-GB" sz="3200" baseline="0" dirty="0" smtClean="0"/>
              <a:t>„flights * from“	</a:t>
            </a:r>
          </a:p>
          <a:p>
            <a:pPr>
              <a:lnSpc>
                <a:spcPct val="150000"/>
              </a:lnSpc>
            </a:pPr>
            <a:r>
              <a:rPr lang="en-GB" sz="3200" baseline="0" dirty="0" smtClean="0"/>
              <a:t>&amp; GOAL=airfare	replace the goal by flight</a:t>
            </a:r>
          </a:p>
          <a:p>
            <a:pPr>
              <a:lnSpc>
                <a:spcPct val="150000"/>
              </a:lnSpc>
            </a:pPr>
            <a:r>
              <a:rPr lang="en-GB" sz="3200" baseline="0" dirty="0" smtClean="0"/>
              <a:t>„Seattle“			add the slot „to.city=Seattle“</a:t>
            </a:r>
          </a:p>
          <a:p>
            <a:pPr>
              <a:lnSpc>
                <a:spcPct val="150000"/>
              </a:lnSpc>
            </a:pPr>
            <a:r>
              <a:rPr lang="en-GB" sz="3200" baseline="0" dirty="0" smtClean="0"/>
              <a:t>„connecting“		replace the slot „to.city=*“ by „stop.city=*“</a:t>
            </a:r>
            <a:endParaRPr lang="en-GB" sz="3200" baseline="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116716" y="10215476"/>
            <a:ext cx="4769497" cy="59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baseline="0" dirty="0" smtClean="0"/>
              <a:t>GOAL		= 	flight</a:t>
            </a:r>
            <a:endParaRPr lang="en-GB" sz="3200" baseline="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8066497" y="14835820"/>
            <a:ext cx="5817861" cy="2075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baseline="0" dirty="0" smtClean="0"/>
              <a:t>GOAL		= 	flight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from.city		=	Toronto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to.city		=	San Diego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departure.day	=	Saturday</a:t>
            </a:r>
            <a:endParaRPr lang="en-GB" sz="3200" baseline="0" dirty="0" smtClean="0">
              <a:solidFill>
                <a:srgbClr val="0099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277360" y="12529308"/>
            <a:ext cx="12213842" cy="2075048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#	trigger			transformation						</a:t>
            </a:r>
          </a:p>
          <a:p>
            <a:pPr marL="514350" indent="-514350">
              <a:buAutoNum type="arabicPlain"/>
            </a:pPr>
            <a:r>
              <a:rPr lang="en-GB" sz="3200" baseline="0" dirty="0" smtClean="0"/>
              <a:t>„between </a:t>
            </a:r>
            <a:r>
              <a:rPr lang="en-GB" sz="3200" baseline="0" dirty="0" smtClean="0"/>
              <a:t>T</a:t>
            </a:r>
            <a:r>
              <a:rPr lang="en-GB" sz="3200" baseline="0" dirty="0" smtClean="0"/>
              <a:t>oronto“	add the slot „from.city=Toronto“</a:t>
            </a:r>
          </a:p>
          <a:p>
            <a:pPr marL="514350" indent="-514350">
              <a:buAutoNum type="arabicPlain"/>
            </a:pPr>
            <a:r>
              <a:rPr lang="en-GB" sz="3200" baseline="0" dirty="0" smtClean="0"/>
              <a:t>„and San Diego“		add the slot „to.city=Sand Diego“</a:t>
            </a:r>
          </a:p>
          <a:p>
            <a:pPr marL="514350" indent="-514350">
              <a:buAutoNum type="arabicPlain"/>
            </a:pPr>
            <a:r>
              <a:rPr lang="en-GB" sz="3200" baseline="0" dirty="0" smtClean="0"/>
              <a:t>„Saturday“			add the slot „departure.day=Saturday“</a:t>
            </a:r>
            <a:endParaRPr lang="en-GB" sz="3200" baseline="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6277360" y="18079284"/>
            <a:ext cx="12388570" cy="1582606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#	trigger			transformation						</a:t>
            </a:r>
          </a:p>
          <a:p>
            <a:pPr marL="514350" indent="-514350">
              <a:buFont typeface="Wingdings" pitchFamily="2" charset="2"/>
              <a:buAutoNum type="arabicPlain" startAt="4"/>
            </a:pPr>
            <a:r>
              <a:rPr lang="en-GB" sz="3200" baseline="0" dirty="0" smtClean="0"/>
              <a:t>„arrive“				replace the slot „departure.day=*“ by</a:t>
            </a:r>
          </a:p>
          <a:p>
            <a:pPr marL="514350" indent="-514350"/>
            <a:r>
              <a:rPr lang="en-GB" sz="3200" baseline="0" dirty="0" smtClean="0"/>
              <a:t>						„arrival.day=*“</a:t>
            </a:r>
            <a:endParaRPr lang="en-GB" sz="3200" baseline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8103010" y="19911127"/>
            <a:ext cx="5817861" cy="2075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baseline="0" dirty="0" smtClean="0"/>
              <a:t>GOAL		= 	flight</a:t>
            </a:r>
          </a:p>
          <a:p>
            <a:r>
              <a:rPr lang="en-GB" sz="3200" baseline="0" dirty="0" smtClean="0"/>
              <a:t>from.city		=	Toronto</a:t>
            </a:r>
          </a:p>
          <a:p>
            <a:r>
              <a:rPr lang="en-GB" sz="3200" baseline="0" dirty="0" smtClean="0"/>
              <a:t>to.city		=	San Diego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arrive.day</a:t>
            </a:r>
            <a:r>
              <a:rPr lang="en-GB" sz="3200" baseline="0" dirty="0" smtClean="0"/>
              <a:t>		=	Saturday</a:t>
            </a:r>
            <a:endParaRPr lang="en-GB" sz="3200" baseline="0" dirty="0" smtClean="0"/>
          </a:p>
        </p:txBody>
      </p:sp>
      <p:sp>
        <p:nvSpPr>
          <p:cNvPr id="31" name="Text Box 75"/>
          <p:cNvSpPr txBox="1">
            <a:spLocks noChangeArrowheads="1"/>
          </p:cNvSpPr>
          <p:nvPr/>
        </p:nvSpPr>
        <p:spPr bwMode="auto">
          <a:xfrm>
            <a:off x="16167821" y="22424331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Efficiency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20126" y="24724650"/>
            <a:ext cx="11958965" cy="1582606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Dataset	   # of </a:t>
            </a:r>
            <a:r>
              <a:rPr lang="en-GB" sz="3200" u="sng" baseline="0" dirty="0" smtClean="0"/>
              <a:t>inferred rules</a:t>
            </a:r>
            <a:r>
              <a:rPr lang="en-GB" sz="3200" u="sng" baseline="0" dirty="0" smtClean="0"/>
              <a:t>	concepts		# of rules/concepts</a:t>
            </a:r>
          </a:p>
          <a:p>
            <a:r>
              <a:rPr lang="en-GB" sz="3200" baseline="0" dirty="0" smtClean="0"/>
              <a:t>ATIS		   372			83			4.5</a:t>
            </a:r>
          </a:p>
          <a:p>
            <a:r>
              <a:rPr lang="en-GB" sz="3200" baseline="0" dirty="0" smtClean="0"/>
              <a:t>TownInfo	   195			28			6.9</a:t>
            </a:r>
            <a:endParaRPr lang="en-GB" sz="3200" baseline="0" dirty="0" smtClean="0"/>
          </a:p>
        </p:txBody>
      </p:sp>
      <p:sp>
        <p:nvSpPr>
          <p:cNvPr id="33" name="Bent Arrow 32"/>
          <p:cNvSpPr/>
          <p:nvPr/>
        </p:nvSpPr>
        <p:spPr bwMode="auto">
          <a:xfrm rot="10800000" flipH="1">
            <a:off x="16898081" y="15273976"/>
            <a:ext cx="792144" cy="739066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4260" tIns="52130" rIns="104260" bIns="52130" numCol="1" rtlCol="0" anchor="t" anchorCtr="0" compatLnSpc="1">
            <a:prstTxWarp prst="textNoShape">
              <a:avLst/>
            </a:prstTxWarp>
          </a:bodyPr>
          <a:lstStyle/>
          <a:p>
            <a:pPr defTabSz="4650064"/>
            <a:endParaRPr lang="en-GB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" name="Bent Arrow 33"/>
          <p:cNvSpPr/>
          <p:nvPr/>
        </p:nvSpPr>
        <p:spPr bwMode="auto">
          <a:xfrm rot="10800000" flipH="1">
            <a:off x="16861569" y="20413502"/>
            <a:ext cx="792144" cy="739066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4260" tIns="52130" rIns="104260" bIns="52130" numCol="1" rtlCol="0" anchor="t" anchorCtr="0" compatLnSpc="1">
            <a:prstTxWarp prst="textNoShape">
              <a:avLst/>
            </a:prstTxWarp>
          </a:bodyPr>
          <a:lstStyle/>
          <a:p>
            <a:pPr defTabSz="4650064"/>
            <a:endParaRPr lang="en-GB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8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8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4523</TotalTime>
  <Words>271</Words>
  <Application>Microsoft Office PowerPoint</Application>
  <PresentationFormat>Custom</PresentationFormat>
  <Paragraphs>186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Imperial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Jost</dc:creator>
  <cp:lastModifiedBy>Filip Jurcicek</cp:lastModifiedBy>
  <cp:revision>298</cp:revision>
  <dcterms:created xsi:type="dcterms:W3CDTF">2005-11-17T13:02:39Z</dcterms:created>
  <dcterms:modified xsi:type="dcterms:W3CDTF">2009-08-26T16:07:55Z</dcterms:modified>
</cp:coreProperties>
</file>