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924413" cy="30243463"/>
  <p:notesSz cx="6997700" cy="92837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521299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1042599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563898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2085198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606497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3127797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649096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4170396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CC5C2"/>
    <a:srgbClr val="E5ADA9"/>
    <a:srgbClr val="A50021"/>
    <a:srgbClr val="FF0000"/>
    <a:srgbClr val="CC0000"/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24" autoAdjust="0"/>
    <p:restoredTop sz="99648" autoAdjust="0"/>
  </p:normalViewPr>
  <p:slideViewPr>
    <p:cSldViewPr>
      <p:cViewPr varScale="1">
        <p:scale>
          <a:sx n="25" d="100"/>
          <a:sy n="25" d="100"/>
        </p:scale>
        <p:origin x="-444" y="-174"/>
      </p:cViewPr>
      <p:guideLst>
        <p:guide orient="horz" pos="9526"/>
        <p:guide pos="13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65C3D-C6D1-428B-B298-F41E7A7A8A0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2563A7-1B82-40C1-A61F-F9E390B3F19C}">
      <dgm:prSet phldrT="[Text]" custT="1"/>
      <dgm:spPr/>
      <dgm:t>
        <a:bodyPr/>
        <a:lstStyle/>
        <a:p>
          <a:r>
            <a:rPr lang="en-GB" sz="3200" b="1" dirty="0" smtClean="0"/>
            <a:t>Test  the rules</a:t>
          </a:r>
          <a:endParaRPr lang="en-GB" sz="3200" b="1" dirty="0"/>
        </a:p>
      </dgm:t>
    </dgm:pt>
    <dgm:pt modelId="{39F58D12-4167-404A-9D53-2C9F60856159}" type="parTrans" cxnId="{A7C3B032-75B0-4088-A33B-CA529B0B9565}">
      <dgm:prSet/>
      <dgm:spPr/>
      <dgm:t>
        <a:bodyPr/>
        <a:lstStyle/>
        <a:p>
          <a:endParaRPr lang="en-GB"/>
        </a:p>
      </dgm:t>
    </dgm:pt>
    <dgm:pt modelId="{FFEB3C72-76E4-4CD6-A8A1-9DEEE529899C}" type="sibTrans" cxnId="{A7C3B032-75B0-4088-A33B-CA529B0B9565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GB" dirty="0"/>
        </a:p>
      </dgm:t>
    </dgm:pt>
    <dgm:pt modelId="{E161CEA6-F372-4E39-A3F5-537EB62FBEED}">
      <dgm:prSet phldrT="[Text]" custT="1"/>
      <dgm:spPr/>
      <dgm:t>
        <a:bodyPr/>
        <a:lstStyle/>
        <a:p>
          <a:r>
            <a:rPr lang="en-GB" sz="3200" b="1" dirty="0" smtClean="0"/>
            <a:t>Select the best rule</a:t>
          </a:r>
          <a:endParaRPr lang="en-GB" sz="3200" b="1" dirty="0"/>
        </a:p>
      </dgm:t>
    </dgm:pt>
    <dgm:pt modelId="{5E687ABD-C928-42E9-A47C-AEFBE9CCED18}" type="parTrans" cxnId="{63F14E87-8050-4F69-8097-51F778758C4D}">
      <dgm:prSet/>
      <dgm:spPr/>
      <dgm:t>
        <a:bodyPr/>
        <a:lstStyle/>
        <a:p>
          <a:endParaRPr lang="en-GB"/>
        </a:p>
      </dgm:t>
    </dgm:pt>
    <dgm:pt modelId="{3EA0E7CC-8793-460F-B872-409C4BD30959}" type="sibTrans" cxnId="{63F14E87-8050-4F69-8097-51F778758C4D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GB" dirty="0"/>
        </a:p>
      </dgm:t>
    </dgm:pt>
    <dgm:pt modelId="{8704B45A-AB84-4C03-AA00-8680FB4BFA6F}">
      <dgm:prSet phldrT="[Text]" custT="1"/>
      <dgm:spPr/>
      <dgm:t>
        <a:bodyPr/>
        <a:lstStyle/>
        <a:p>
          <a:r>
            <a:rPr lang="en-GB" sz="3200" b="1" dirty="0" smtClean="0"/>
            <a:t>Apply the best rule</a:t>
          </a:r>
          <a:endParaRPr lang="en-GB" sz="3200" b="1" dirty="0"/>
        </a:p>
      </dgm:t>
    </dgm:pt>
    <dgm:pt modelId="{BBB7671C-FAFA-42AB-96FF-542427045CA2}" type="parTrans" cxnId="{87DE1473-8EA5-4E51-8B89-34CFDE8911B8}">
      <dgm:prSet/>
      <dgm:spPr/>
      <dgm:t>
        <a:bodyPr/>
        <a:lstStyle/>
        <a:p>
          <a:endParaRPr lang="en-GB"/>
        </a:p>
      </dgm:t>
    </dgm:pt>
    <dgm:pt modelId="{9E494898-73F0-4573-ABF9-7E0E17618AC2}" type="sibTrans" cxnId="{87DE1473-8EA5-4E51-8B89-34CFDE8911B8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GB" dirty="0"/>
        </a:p>
      </dgm:t>
    </dgm:pt>
    <dgm:pt modelId="{178D1CA8-EB11-43EA-A6D0-86D0B21C1412}">
      <dgm:prSet phldrT="[Text]" custT="1"/>
      <dgm:spPr/>
      <dgm:t>
        <a:bodyPr/>
        <a:lstStyle/>
        <a:p>
          <a:r>
            <a:rPr lang="en-GB" sz="3200" b="1" dirty="0" smtClean="0"/>
            <a:t>Exit, if no improvement</a:t>
          </a:r>
          <a:endParaRPr lang="en-GB" sz="3200" b="1" dirty="0"/>
        </a:p>
      </dgm:t>
    </dgm:pt>
    <dgm:pt modelId="{980FEE9D-9047-4E48-AB2D-5AF81058B516}" type="parTrans" cxnId="{64373CEF-A17B-442E-9664-C244F5C0FF3F}">
      <dgm:prSet/>
      <dgm:spPr/>
      <dgm:t>
        <a:bodyPr/>
        <a:lstStyle/>
        <a:p>
          <a:endParaRPr lang="en-GB"/>
        </a:p>
      </dgm:t>
    </dgm:pt>
    <dgm:pt modelId="{0492A759-DBED-4B4C-ADE1-A3749353B8F9}" type="sibTrans" cxnId="{64373CEF-A17B-442E-9664-C244F5C0FF3F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GB" dirty="0"/>
        </a:p>
      </dgm:t>
    </dgm:pt>
    <dgm:pt modelId="{168AD72D-E255-41F1-9F69-00763D987B3F}">
      <dgm:prSet phldrT="[Text]" custT="1"/>
      <dgm:spPr/>
      <dgm:t>
        <a:bodyPr/>
        <a:lstStyle/>
        <a:p>
          <a:r>
            <a:rPr lang="en-GB" sz="3200" b="1" dirty="0" smtClean="0"/>
            <a:t>Generate applicable rules</a:t>
          </a:r>
          <a:endParaRPr lang="en-GB" sz="3200" b="1" dirty="0"/>
        </a:p>
      </dgm:t>
    </dgm:pt>
    <dgm:pt modelId="{1161804B-C29E-41C5-AADC-B9294289DEB7}" type="parTrans" cxnId="{8A8E43F2-949C-4954-8FA1-70B4A0E0F72C}">
      <dgm:prSet/>
      <dgm:spPr/>
      <dgm:t>
        <a:bodyPr/>
        <a:lstStyle/>
        <a:p>
          <a:endParaRPr lang="en-GB"/>
        </a:p>
      </dgm:t>
    </dgm:pt>
    <dgm:pt modelId="{38543AA3-61A8-404E-885F-153342460C01}" type="sibTrans" cxnId="{8A8E43F2-949C-4954-8FA1-70B4A0E0F72C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GB" dirty="0"/>
        </a:p>
      </dgm:t>
    </dgm:pt>
    <dgm:pt modelId="{31B201AB-D5E6-4DEA-A9C7-A9990F3B5135}" type="pres">
      <dgm:prSet presAssocID="{87D65C3D-C6D1-428B-B298-F41E7A7A8A0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213C7EB-50F9-4545-B026-0417ABDCF20E}" type="pres">
      <dgm:prSet presAssocID="{F02563A7-1B82-40C1-A61F-F9E390B3F19C}" presName="node" presStyleLbl="node1" presStyleIdx="0" presStyleCnt="5" custScaleX="153594" custScaleY="8455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389847B-9D34-4A46-8D54-B589AE4CA4C8}" type="pres">
      <dgm:prSet presAssocID="{F02563A7-1B82-40C1-A61F-F9E390B3F19C}" presName="spNode" presStyleCnt="0"/>
      <dgm:spPr/>
    </dgm:pt>
    <dgm:pt modelId="{A87490F5-9BFB-40B8-86E3-E1425B3BA269}" type="pres">
      <dgm:prSet presAssocID="{FFEB3C72-76E4-4CD6-A8A1-9DEEE529899C}" presName="sibTrans" presStyleLbl="sibTrans1D1" presStyleIdx="0" presStyleCnt="5"/>
      <dgm:spPr/>
      <dgm:t>
        <a:bodyPr/>
        <a:lstStyle/>
        <a:p>
          <a:endParaRPr lang="en-GB"/>
        </a:p>
      </dgm:t>
    </dgm:pt>
    <dgm:pt modelId="{BC2CC8FD-EEF0-4F75-8F94-E629A064EE60}" type="pres">
      <dgm:prSet presAssocID="{E161CEA6-F372-4E39-A3F5-537EB62FBEED}" presName="node" presStyleLbl="node1" presStyleIdx="1" presStyleCnt="5" custScaleX="152013" custScaleY="8455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DE2A96-FC76-4C76-828A-69F138885CB7}" type="pres">
      <dgm:prSet presAssocID="{E161CEA6-F372-4E39-A3F5-537EB62FBEED}" presName="spNode" presStyleCnt="0"/>
      <dgm:spPr/>
    </dgm:pt>
    <dgm:pt modelId="{516AB618-53FF-4DFC-A01F-1CD14F4C63A4}" type="pres">
      <dgm:prSet presAssocID="{3EA0E7CC-8793-460F-B872-409C4BD30959}" presName="sibTrans" presStyleLbl="sibTrans1D1" presStyleIdx="1" presStyleCnt="5"/>
      <dgm:spPr/>
      <dgm:t>
        <a:bodyPr/>
        <a:lstStyle/>
        <a:p>
          <a:endParaRPr lang="en-GB"/>
        </a:p>
      </dgm:t>
    </dgm:pt>
    <dgm:pt modelId="{13C7D8D8-3F31-4F16-8F60-8B56B88C8794}" type="pres">
      <dgm:prSet presAssocID="{8704B45A-AB84-4C03-AA00-8680FB4BFA6F}" presName="node" presStyleLbl="node1" presStyleIdx="2" presStyleCnt="5" custScaleX="121486" custScaleY="84555" custRadScaleRad="104502" custRadScaleInc="-765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1831999-ED47-4C28-9FAD-C230295C9F01}" type="pres">
      <dgm:prSet presAssocID="{8704B45A-AB84-4C03-AA00-8680FB4BFA6F}" presName="spNode" presStyleCnt="0"/>
      <dgm:spPr/>
    </dgm:pt>
    <dgm:pt modelId="{82080A7D-0EC5-4A43-BDA1-9289D9C45DE8}" type="pres">
      <dgm:prSet presAssocID="{9E494898-73F0-4573-ABF9-7E0E17618AC2}" presName="sibTrans" presStyleLbl="sibTrans1D1" presStyleIdx="2" presStyleCnt="5"/>
      <dgm:spPr/>
      <dgm:t>
        <a:bodyPr/>
        <a:lstStyle/>
        <a:p>
          <a:endParaRPr lang="en-GB"/>
        </a:p>
      </dgm:t>
    </dgm:pt>
    <dgm:pt modelId="{84AFBF01-0AE7-454A-9D7C-6EB6D3B5A0AD}" type="pres">
      <dgm:prSet presAssocID="{178D1CA8-EB11-43EA-A6D0-86D0B21C1412}" presName="node" presStyleLbl="node1" presStyleIdx="3" presStyleCnt="5" custScaleX="147654" custScaleY="84555" custRadScaleRad="95625" custRadScaleInc="4741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4BE05C-9951-4EB9-94C7-754F6BE3EB6D}" type="pres">
      <dgm:prSet presAssocID="{178D1CA8-EB11-43EA-A6D0-86D0B21C1412}" presName="spNode" presStyleCnt="0"/>
      <dgm:spPr/>
    </dgm:pt>
    <dgm:pt modelId="{D4DBC04A-E694-4ABF-9A66-5D246212F707}" type="pres">
      <dgm:prSet presAssocID="{0492A759-DBED-4B4C-ADE1-A3749353B8F9}" presName="sibTrans" presStyleLbl="sibTrans1D1" presStyleIdx="3" presStyleCnt="5"/>
      <dgm:spPr/>
      <dgm:t>
        <a:bodyPr/>
        <a:lstStyle/>
        <a:p>
          <a:endParaRPr lang="en-GB"/>
        </a:p>
      </dgm:t>
    </dgm:pt>
    <dgm:pt modelId="{793BDEEE-9D53-457E-B99E-6FF334F09ADD}" type="pres">
      <dgm:prSet presAssocID="{168AD72D-E255-41F1-9F69-00763D987B3F}" presName="node" presStyleLbl="node1" presStyleIdx="4" presStyleCnt="5" custScaleX="176153" custScaleY="8455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21A3FB-FC6F-44EB-A612-B8E530EAEFB6}" type="pres">
      <dgm:prSet presAssocID="{168AD72D-E255-41F1-9F69-00763D987B3F}" presName="spNode" presStyleCnt="0"/>
      <dgm:spPr/>
    </dgm:pt>
    <dgm:pt modelId="{3498C1EE-CF45-4AF8-AD0F-87450E79C4F7}" type="pres">
      <dgm:prSet presAssocID="{38543AA3-61A8-404E-885F-153342460C01}" presName="sibTrans" presStyleLbl="sibTrans1D1" presStyleIdx="4" presStyleCnt="5"/>
      <dgm:spPr/>
      <dgm:t>
        <a:bodyPr/>
        <a:lstStyle/>
        <a:p>
          <a:endParaRPr lang="en-GB"/>
        </a:p>
      </dgm:t>
    </dgm:pt>
  </dgm:ptLst>
  <dgm:cxnLst>
    <dgm:cxn modelId="{ED425692-CC49-4060-96DC-CD691DCFA588}" type="presOf" srcId="{3EA0E7CC-8793-460F-B872-409C4BD30959}" destId="{516AB618-53FF-4DFC-A01F-1CD14F4C63A4}" srcOrd="0" destOrd="0" presId="urn:microsoft.com/office/officeart/2005/8/layout/cycle5"/>
    <dgm:cxn modelId="{950588B9-1388-4823-AD96-36AA565ED5EC}" type="presOf" srcId="{178D1CA8-EB11-43EA-A6D0-86D0B21C1412}" destId="{84AFBF01-0AE7-454A-9D7C-6EB6D3B5A0AD}" srcOrd="0" destOrd="0" presId="urn:microsoft.com/office/officeart/2005/8/layout/cycle5"/>
    <dgm:cxn modelId="{49A40B2C-1A15-4076-8E3E-2931821069CE}" type="presOf" srcId="{8704B45A-AB84-4C03-AA00-8680FB4BFA6F}" destId="{13C7D8D8-3F31-4F16-8F60-8B56B88C8794}" srcOrd="0" destOrd="0" presId="urn:microsoft.com/office/officeart/2005/8/layout/cycle5"/>
    <dgm:cxn modelId="{24DA519F-EFE6-4D2A-8F8B-164FE1DAEF63}" type="presOf" srcId="{168AD72D-E255-41F1-9F69-00763D987B3F}" destId="{793BDEEE-9D53-457E-B99E-6FF334F09ADD}" srcOrd="0" destOrd="0" presId="urn:microsoft.com/office/officeart/2005/8/layout/cycle5"/>
    <dgm:cxn modelId="{8A8E43F2-949C-4954-8FA1-70B4A0E0F72C}" srcId="{87D65C3D-C6D1-428B-B298-F41E7A7A8A09}" destId="{168AD72D-E255-41F1-9F69-00763D987B3F}" srcOrd="4" destOrd="0" parTransId="{1161804B-C29E-41C5-AADC-B9294289DEB7}" sibTransId="{38543AA3-61A8-404E-885F-153342460C01}"/>
    <dgm:cxn modelId="{CC75008F-6DFE-4721-B3DF-227A7A598C3B}" type="presOf" srcId="{0492A759-DBED-4B4C-ADE1-A3749353B8F9}" destId="{D4DBC04A-E694-4ABF-9A66-5D246212F707}" srcOrd="0" destOrd="0" presId="urn:microsoft.com/office/officeart/2005/8/layout/cycle5"/>
    <dgm:cxn modelId="{F20B92BD-9345-4B31-890B-285192467A44}" type="presOf" srcId="{38543AA3-61A8-404E-885F-153342460C01}" destId="{3498C1EE-CF45-4AF8-AD0F-87450E79C4F7}" srcOrd="0" destOrd="0" presId="urn:microsoft.com/office/officeart/2005/8/layout/cycle5"/>
    <dgm:cxn modelId="{F60C7AB8-6B39-484C-B0B8-077126AD5976}" type="presOf" srcId="{FFEB3C72-76E4-4CD6-A8A1-9DEEE529899C}" destId="{A87490F5-9BFB-40B8-86E3-E1425B3BA269}" srcOrd="0" destOrd="0" presId="urn:microsoft.com/office/officeart/2005/8/layout/cycle5"/>
    <dgm:cxn modelId="{101CD9A7-556A-41D6-BB11-6093F8071ED8}" type="presOf" srcId="{E161CEA6-F372-4E39-A3F5-537EB62FBEED}" destId="{BC2CC8FD-EEF0-4F75-8F94-E629A064EE60}" srcOrd="0" destOrd="0" presId="urn:microsoft.com/office/officeart/2005/8/layout/cycle5"/>
    <dgm:cxn modelId="{64373CEF-A17B-442E-9664-C244F5C0FF3F}" srcId="{87D65C3D-C6D1-428B-B298-F41E7A7A8A09}" destId="{178D1CA8-EB11-43EA-A6D0-86D0B21C1412}" srcOrd="3" destOrd="0" parTransId="{980FEE9D-9047-4E48-AB2D-5AF81058B516}" sibTransId="{0492A759-DBED-4B4C-ADE1-A3749353B8F9}"/>
    <dgm:cxn modelId="{63F14E87-8050-4F69-8097-51F778758C4D}" srcId="{87D65C3D-C6D1-428B-B298-F41E7A7A8A09}" destId="{E161CEA6-F372-4E39-A3F5-537EB62FBEED}" srcOrd="1" destOrd="0" parTransId="{5E687ABD-C928-42E9-A47C-AEFBE9CCED18}" sibTransId="{3EA0E7CC-8793-460F-B872-409C4BD30959}"/>
    <dgm:cxn modelId="{325DE7FA-E586-4BC4-AF00-E7B857B7FF2A}" type="presOf" srcId="{9E494898-73F0-4573-ABF9-7E0E17618AC2}" destId="{82080A7D-0EC5-4A43-BDA1-9289D9C45DE8}" srcOrd="0" destOrd="0" presId="urn:microsoft.com/office/officeart/2005/8/layout/cycle5"/>
    <dgm:cxn modelId="{87DE1473-8EA5-4E51-8B89-34CFDE8911B8}" srcId="{87D65C3D-C6D1-428B-B298-F41E7A7A8A09}" destId="{8704B45A-AB84-4C03-AA00-8680FB4BFA6F}" srcOrd="2" destOrd="0" parTransId="{BBB7671C-FAFA-42AB-96FF-542427045CA2}" sibTransId="{9E494898-73F0-4573-ABF9-7E0E17618AC2}"/>
    <dgm:cxn modelId="{9CA814B3-6CE9-474A-AAB7-357A33E79547}" type="presOf" srcId="{87D65C3D-C6D1-428B-B298-F41E7A7A8A09}" destId="{31B201AB-D5E6-4DEA-A9C7-A9990F3B5135}" srcOrd="0" destOrd="0" presId="urn:microsoft.com/office/officeart/2005/8/layout/cycle5"/>
    <dgm:cxn modelId="{A7C3B032-75B0-4088-A33B-CA529B0B9565}" srcId="{87D65C3D-C6D1-428B-B298-F41E7A7A8A09}" destId="{F02563A7-1B82-40C1-A61F-F9E390B3F19C}" srcOrd="0" destOrd="0" parTransId="{39F58D12-4167-404A-9D53-2C9F60856159}" sibTransId="{FFEB3C72-76E4-4CD6-A8A1-9DEEE529899C}"/>
    <dgm:cxn modelId="{E1026780-AC7D-42BE-9A20-F991C4F8D483}" type="presOf" srcId="{F02563A7-1B82-40C1-A61F-F9E390B3F19C}" destId="{6213C7EB-50F9-4545-B026-0417ABDCF20E}" srcOrd="0" destOrd="0" presId="urn:microsoft.com/office/officeart/2005/8/layout/cycle5"/>
    <dgm:cxn modelId="{1398DE79-CF85-4A0C-B5B7-673792DD129F}" type="presParOf" srcId="{31B201AB-D5E6-4DEA-A9C7-A9990F3B5135}" destId="{6213C7EB-50F9-4545-B026-0417ABDCF20E}" srcOrd="0" destOrd="0" presId="urn:microsoft.com/office/officeart/2005/8/layout/cycle5"/>
    <dgm:cxn modelId="{CD693AF1-2246-4E2B-AAAC-7B199AA94167}" type="presParOf" srcId="{31B201AB-D5E6-4DEA-A9C7-A9990F3B5135}" destId="{3389847B-9D34-4A46-8D54-B589AE4CA4C8}" srcOrd="1" destOrd="0" presId="urn:microsoft.com/office/officeart/2005/8/layout/cycle5"/>
    <dgm:cxn modelId="{C3ACE2F0-66EF-4699-AFB9-07DF7CFBC090}" type="presParOf" srcId="{31B201AB-D5E6-4DEA-A9C7-A9990F3B5135}" destId="{A87490F5-9BFB-40B8-86E3-E1425B3BA269}" srcOrd="2" destOrd="0" presId="urn:microsoft.com/office/officeart/2005/8/layout/cycle5"/>
    <dgm:cxn modelId="{49A5E153-F845-4DEC-9F85-012444F9F35D}" type="presParOf" srcId="{31B201AB-D5E6-4DEA-A9C7-A9990F3B5135}" destId="{BC2CC8FD-EEF0-4F75-8F94-E629A064EE60}" srcOrd="3" destOrd="0" presId="urn:microsoft.com/office/officeart/2005/8/layout/cycle5"/>
    <dgm:cxn modelId="{178ADB00-B53C-45A2-8CF0-519D86568FE4}" type="presParOf" srcId="{31B201AB-D5E6-4DEA-A9C7-A9990F3B5135}" destId="{4CDE2A96-FC76-4C76-828A-69F138885CB7}" srcOrd="4" destOrd="0" presId="urn:microsoft.com/office/officeart/2005/8/layout/cycle5"/>
    <dgm:cxn modelId="{7CD96B32-F394-491F-8E35-2287F524AEE7}" type="presParOf" srcId="{31B201AB-D5E6-4DEA-A9C7-A9990F3B5135}" destId="{516AB618-53FF-4DFC-A01F-1CD14F4C63A4}" srcOrd="5" destOrd="0" presId="urn:microsoft.com/office/officeart/2005/8/layout/cycle5"/>
    <dgm:cxn modelId="{0F46C7BB-3418-41D4-B581-189501E8BDC6}" type="presParOf" srcId="{31B201AB-D5E6-4DEA-A9C7-A9990F3B5135}" destId="{13C7D8D8-3F31-4F16-8F60-8B56B88C8794}" srcOrd="6" destOrd="0" presId="urn:microsoft.com/office/officeart/2005/8/layout/cycle5"/>
    <dgm:cxn modelId="{30E9008B-40D9-43C4-95B3-D0EEB3D20713}" type="presParOf" srcId="{31B201AB-D5E6-4DEA-A9C7-A9990F3B5135}" destId="{A1831999-ED47-4C28-9FAD-C230295C9F01}" srcOrd="7" destOrd="0" presId="urn:microsoft.com/office/officeart/2005/8/layout/cycle5"/>
    <dgm:cxn modelId="{0A0A3B74-D3FC-44E8-A89E-804CE551F075}" type="presParOf" srcId="{31B201AB-D5E6-4DEA-A9C7-A9990F3B5135}" destId="{82080A7D-0EC5-4A43-BDA1-9289D9C45DE8}" srcOrd="8" destOrd="0" presId="urn:microsoft.com/office/officeart/2005/8/layout/cycle5"/>
    <dgm:cxn modelId="{E6417327-A7AE-48A9-9B46-6875C876BD39}" type="presParOf" srcId="{31B201AB-D5E6-4DEA-A9C7-A9990F3B5135}" destId="{84AFBF01-0AE7-454A-9D7C-6EB6D3B5A0AD}" srcOrd="9" destOrd="0" presId="urn:microsoft.com/office/officeart/2005/8/layout/cycle5"/>
    <dgm:cxn modelId="{BCEF879F-2A35-422C-8848-1938EEA7BBF5}" type="presParOf" srcId="{31B201AB-D5E6-4DEA-A9C7-A9990F3B5135}" destId="{3B4BE05C-9951-4EB9-94C7-754F6BE3EB6D}" srcOrd="10" destOrd="0" presId="urn:microsoft.com/office/officeart/2005/8/layout/cycle5"/>
    <dgm:cxn modelId="{82DF241F-FF03-4A6C-A47C-85174753E577}" type="presParOf" srcId="{31B201AB-D5E6-4DEA-A9C7-A9990F3B5135}" destId="{D4DBC04A-E694-4ABF-9A66-5D246212F707}" srcOrd="11" destOrd="0" presId="urn:microsoft.com/office/officeart/2005/8/layout/cycle5"/>
    <dgm:cxn modelId="{607B9E90-6680-4D03-98E4-D2D62517A502}" type="presParOf" srcId="{31B201AB-D5E6-4DEA-A9C7-A9990F3B5135}" destId="{793BDEEE-9D53-457E-B99E-6FF334F09ADD}" srcOrd="12" destOrd="0" presId="urn:microsoft.com/office/officeart/2005/8/layout/cycle5"/>
    <dgm:cxn modelId="{04490344-4A8E-4429-9250-4CC2C2246BE2}" type="presParOf" srcId="{31B201AB-D5E6-4DEA-A9C7-A9990F3B5135}" destId="{2021A3FB-FC6F-44EB-A612-B8E530EAEFB6}" srcOrd="13" destOrd="0" presId="urn:microsoft.com/office/officeart/2005/8/layout/cycle5"/>
    <dgm:cxn modelId="{318B9B86-18AC-4146-A52C-6B82BCEAFC40}" type="presParOf" srcId="{31B201AB-D5E6-4DEA-A9C7-A9990F3B5135}" destId="{3498C1EE-CF45-4AF8-AD0F-87450E79C4F7}" srcOrd="14" destOrd="0" presId="urn:microsoft.com/office/officeart/2005/8/layout/cycle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27C88-3AF1-4AFF-89A3-0F228B99AF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0BB9191-08B4-435F-A859-F3DAC14281FB}">
      <dgm:prSet phldrT="[Text]" custT="1"/>
      <dgm:spPr/>
      <dgm:t>
        <a:bodyPr/>
        <a:lstStyle/>
        <a:p>
          <a:r>
            <a:rPr lang="en-GB" sz="3200" b="1" dirty="0" smtClean="0"/>
            <a:t>Initial semantics</a:t>
          </a:r>
          <a:endParaRPr lang="en-GB" sz="3200" b="1" dirty="0"/>
        </a:p>
      </dgm:t>
    </dgm:pt>
    <dgm:pt modelId="{6137C401-273E-48F3-B6E8-DB823E9E6BCE}" type="parTrans" cxnId="{0112A854-AEA7-4047-A5CB-C6D8CFAF3121}">
      <dgm:prSet/>
      <dgm:spPr/>
      <dgm:t>
        <a:bodyPr/>
        <a:lstStyle/>
        <a:p>
          <a:endParaRPr lang="en-GB"/>
        </a:p>
      </dgm:t>
    </dgm:pt>
    <dgm:pt modelId="{9774B3D3-8242-4080-AB16-2B5745F61E70}" type="sibTrans" cxnId="{0112A854-AEA7-4047-A5CB-C6D8CFAF3121}">
      <dgm:prSet/>
      <dgm:spPr/>
      <dgm:t>
        <a:bodyPr/>
        <a:lstStyle/>
        <a:p>
          <a:endParaRPr lang="en-GB"/>
        </a:p>
      </dgm:t>
    </dgm:pt>
    <dgm:pt modelId="{459F06AB-E283-4F3B-8D44-07F804328F50}" type="pres">
      <dgm:prSet presAssocID="{74E27C88-3AF1-4AFF-89A3-0F228B99AFD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1B7430D-1318-468C-8A51-D9A2248A0921}" type="pres">
      <dgm:prSet presAssocID="{70BB9191-08B4-435F-A859-F3DAC14281FB}" presName="node" presStyleLbl="node1" presStyleIdx="0" presStyleCnt="1" custScaleX="11522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112A854-AEA7-4047-A5CB-C6D8CFAF3121}" srcId="{74E27C88-3AF1-4AFF-89A3-0F228B99AFDC}" destId="{70BB9191-08B4-435F-A859-F3DAC14281FB}" srcOrd="0" destOrd="0" parTransId="{6137C401-273E-48F3-B6E8-DB823E9E6BCE}" sibTransId="{9774B3D3-8242-4080-AB16-2B5745F61E70}"/>
    <dgm:cxn modelId="{92D15380-0EE4-4F0E-A4A0-8D2D5BA43DAB}" type="presOf" srcId="{74E27C88-3AF1-4AFF-89A3-0F228B99AFDC}" destId="{459F06AB-E283-4F3B-8D44-07F804328F50}" srcOrd="0" destOrd="0" presId="urn:microsoft.com/office/officeart/2005/8/layout/cycle5"/>
    <dgm:cxn modelId="{F7408F82-070F-4228-B4E7-E0AF1CC158EC}" type="presOf" srcId="{70BB9191-08B4-435F-A859-F3DAC14281FB}" destId="{D1B7430D-1318-468C-8A51-D9A2248A0921}" srcOrd="0" destOrd="0" presId="urn:microsoft.com/office/officeart/2005/8/layout/cycle5"/>
    <dgm:cxn modelId="{E2A704EF-98DE-4C14-ADB8-E6011657D0FD}" type="presParOf" srcId="{459F06AB-E283-4F3B-8D44-07F804328F50}" destId="{D1B7430D-1318-468C-8A51-D9A2248A0921}" srcOrd="0" destOrd="0" presId="urn:microsoft.com/office/officeart/2005/8/layout/cycle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1875" y="696913"/>
            <a:ext cx="4941888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E9F5CD98-98CE-4578-AB81-31D08FD384F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21299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42599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5638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851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606497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7797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49096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0396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75D2E-CE4D-461C-A14C-B386BE2FA56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75" y="696913"/>
            <a:ext cx="4941888" cy="3481387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373" y="9395654"/>
            <a:ext cx="36485668" cy="6482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744" y="17138071"/>
            <a:ext cx="30046926" cy="7729563"/>
          </a:xfrm>
        </p:spPr>
        <p:txBody>
          <a:bodyPr/>
          <a:lstStyle>
            <a:lvl1pPr marL="0" indent="0" algn="ctr">
              <a:buNone/>
              <a:defRPr/>
            </a:lvl1pPr>
            <a:lvl2pPr marL="521299" indent="0" algn="ctr">
              <a:buNone/>
              <a:defRPr/>
            </a:lvl2pPr>
            <a:lvl3pPr marL="1042599" indent="0" algn="ctr">
              <a:buNone/>
              <a:defRPr/>
            </a:lvl3pPr>
            <a:lvl4pPr marL="1563898" indent="0" algn="ctr">
              <a:buNone/>
              <a:defRPr/>
            </a:lvl4pPr>
            <a:lvl5pPr marL="2085198" indent="0" algn="ctr">
              <a:buNone/>
              <a:defRPr/>
            </a:lvl5pPr>
            <a:lvl6pPr marL="2606497" indent="0" algn="ctr">
              <a:buNone/>
              <a:defRPr/>
            </a:lvl6pPr>
            <a:lvl7pPr marL="3127797" indent="0" algn="ctr">
              <a:buNone/>
              <a:defRPr/>
            </a:lvl7pPr>
            <a:lvl8pPr marL="3649096" indent="0" algn="ctr">
              <a:buNone/>
              <a:defRPr/>
            </a:lvl8pPr>
            <a:lvl9pPr marL="41703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F7C71-28EE-4807-9E61-A9BDD657C8E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88878-8743-4C17-8C92-73B1CFD21E5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22783" y="1208198"/>
            <a:ext cx="9659756" cy="258316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875" y="1208198"/>
            <a:ext cx="28823465" cy="258316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B3560-367C-49DB-9C70-75DC74D7070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6E25C-9FDF-4DA6-8A47-F97AE8F404D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935" y="19433964"/>
            <a:ext cx="36487309" cy="6007242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9935" y="12817806"/>
            <a:ext cx="36487309" cy="6616159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299" indent="0">
              <a:buNone/>
              <a:defRPr sz="2100"/>
            </a:lvl2pPr>
            <a:lvl3pPr marL="1042599" indent="0">
              <a:buNone/>
              <a:defRPr sz="1800"/>
            </a:lvl3pPr>
            <a:lvl4pPr marL="1563898" indent="0">
              <a:buNone/>
              <a:defRPr sz="1600"/>
            </a:lvl4pPr>
            <a:lvl5pPr marL="2085198" indent="0">
              <a:buNone/>
              <a:defRPr sz="1600"/>
            </a:lvl5pPr>
            <a:lvl6pPr marL="2606497" indent="0">
              <a:buNone/>
              <a:defRPr sz="1600"/>
            </a:lvl6pPr>
            <a:lvl7pPr marL="3127797" indent="0">
              <a:buNone/>
              <a:defRPr sz="1600"/>
            </a:lvl7pPr>
            <a:lvl8pPr marL="3649096" indent="0">
              <a:buNone/>
              <a:defRPr sz="1600"/>
            </a:lvl8pPr>
            <a:lvl9pPr marL="417039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6FAE2-E34D-4028-8979-A7698E51FEE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1874" y="7035493"/>
            <a:ext cx="19240790" cy="2000432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40108" y="7035493"/>
            <a:ext cx="19242431" cy="2000432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C86E8-D07F-4B12-8CBE-8D1031A45CC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796" y="1211409"/>
            <a:ext cx="38630822" cy="504004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6795" y="6770398"/>
            <a:ext cx="18965266" cy="28212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9" indent="0">
              <a:buNone/>
              <a:defRPr sz="2300" b="1"/>
            </a:lvl2pPr>
            <a:lvl3pPr marL="1042599" indent="0">
              <a:buNone/>
              <a:defRPr sz="2100" b="1"/>
            </a:lvl3pPr>
            <a:lvl4pPr marL="1563898" indent="0">
              <a:buNone/>
              <a:defRPr sz="1800" b="1"/>
            </a:lvl4pPr>
            <a:lvl5pPr marL="2085198" indent="0">
              <a:buNone/>
              <a:defRPr sz="1800" b="1"/>
            </a:lvl5pPr>
            <a:lvl6pPr marL="2606497" indent="0">
              <a:buNone/>
              <a:defRPr sz="1800" b="1"/>
            </a:lvl6pPr>
            <a:lvl7pPr marL="3127797" indent="0">
              <a:buNone/>
              <a:defRPr sz="1800" b="1"/>
            </a:lvl7pPr>
            <a:lvl8pPr marL="3649096" indent="0">
              <a:buNone/>
              <a:defRPr sz="1800" b="1"/>
            </a:lvl8pPr>
            <a:lvl9pPr marL="41703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6795" y="9591664"/>
            <a:ext cx="18965266" cy="1742405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05792" y="6770398"/>
            <a:ext cx="18971826" cy="28212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9" indent="0">
              <a:buNone/>
              <a:defRPr sz="2300" b="1"/>
            </a:lvl2pPr>
            <a:lvl3pPr marL="1042599" indent="0">
              <a:buNone/>
              <a:defRPr sz="2100" b="1"/>
            </a:lvl3pPr>
            <a:lvl4pPr marL="1563898" indent="0">
              <a:buNone/>
              <a:defRPr sz="1800" b="1"/>
            </a:lvl4pPr>
            <a:lvl5pPr marL="2085198" indent="0">
              <a:buNone/>
              <a:defRPr sz="1800" b="1"/>
            </a:lvl5pPr>
            <a:lvl6pPr marL="2606497" indent="0">
              <a:buNone/>
              <a:defRPr sz="1800" b="1"/>
            </a:lvl6pPr>
            <a:lvl7pPr marL="3127797" indent="0">
              <a:buNone/>
              <a:defRPr sz="1800" b="1"/>
            </a:lvl7pPr>
            <a:lvl8pPr marL="3649096" indent="0">
              <a:buNone/>
              <a:defRPr sz="1800" b="1"/>
            </a:lvl8pPr>
            <a:lvl9pPr marL="41703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05792" y="9591664"/>
            <a:ext cx="18971826" cy="1742405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75097-96D6-4EB4-8BAD-D1F4943F39A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1D191-5F68-4EB0-A4EA-E715102BF0F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E53E5-754D-4698-91F5-AC9571BBA30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796" y="1203377"/>
            <a:ext cx="14120628" cy="512519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2391" y="1203378"/>
            <a:ext cx="23995227" cy="2581233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6796" y="6328570"/>
            <a:ext cx="14120628" cy="20687146"/>
          </a:xfrm>
        </p:spPr>
        <p:txBody>
          <a:bodyPr/>
          <a:lstStyle>
            <a:lvl1pPr marL="0" indent="0">
              <a:buNone/>
              <a:defRPr sz="1600"/>
            </a:lvl1pPr>
            <a:lvl2pPr marL="521299" indent="0">
              <a:buNone/>
              <a:defRPr sz="1400"/>
            </a:lvl2pPr>
            <a:lvl3pPr marL="1042599" indent="0">
              <a:buNone/>
              <a:defRPr sz="1100"/>
            </a:lvl3pPr>
            <a:lvl4pPr marL="1563898" indent="0">
              <a:buNone/>
              <a:defRPr sz="1000"/>
            </a:lvl4pPr>
            <a:lvl5pPr marL="2085198" indent="0">
              <a:buNone/>
              <a:defRPr sz="1000"/>
            </a:lvl5pPr>
            <a:lvl6pPr marL="2606497" indent="0">
              <a:buNone/>
              <a:defRPr sz="1000"/>
            </a:lvl6pPr>
            <a:lvl7pPr marL="3127797" indent="0">
              <a:buNone/>
              <a:defRPr sz="1000"/>
            </a:lvl7pPr>
            <a:lvl8pPr marL="3649096" indent="0">
              <a:buNone/>
              <a:defRPr sz="1000"/>
            </a:lvl8pPr>
            <a:lvl9pPr marL="4170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6F150-6FE6-4492-83CB-0352F130BE8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336" y="21170747"/>
            <a:ext cx="25754976" cy="249833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13336" y="2702376"/>
            <a:ext cx="25754976" cy="18145435"/>
          </a:xfrm>
        </p:spPr>
        <p:txBody>
          <a:bodyPr/>
          <a:lstStyle>
            <a:lvl1pPr marL="0" indent="0">
              <a:buNone/>
              <a:defRPr sz="3600"/>
            </a:lvl1pPr>
            <a:lvl2pPr marL="521299" indent="0">
              <a:buNone/>
              <a:defRPr sz="3200"/>
            </a:lvl2pPr>
            <a:lvl3pPr marL="1042599" indent="0">
              <a:buNone/>
              <a:defRPr sz="2700"/>
            </a:lvl3pPr>
            <a:lvl4pPr marL="1563898" indent="0">
              <a:buNone/>
              <a:defRPr sz="2300"/>
            </a:lvl4pPr>
            <a:lvl5pPr marL="2085198" indent="0">
              <a:buNone/>
              <a:defRPr sz="2300"/>
            </a:lvl5pPr>
            <a:lvl6pPr marL="2606497" indent="0">
              <a:buNone/>
              <a:defRPr sz="2300"/>
            </a:lvl6pPr>
            <a:lvl7pPr marL="3127797" indent="0">
              <a:buNone/>
              <a:defRPr sz="2300"/>
            </a:lvl7pPr>
            <a:lvl8pPr marL="3649096" indent="0">
              <a:buNone/>
              <a:defRPr sz="2300"/>
            </a:lvl8pPr>
            <a:lvl9pPr marL="4170396" indent="0">
              <a:buNone/>
              <a:defRPr sz="23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3336" y="23669078"/>
            <a:ext cx="25754976" cy="3550683"/>
          </a:xfrm>
        </p:spPr>
        <p:txBody>
          <a:bodyPr/>
          <a:lstStyle>
            <a:lvl1pPr marL="0" indent="0">
              <a:buNone/>
              <a:defRPr sz="1600"/>
            </a:lvl1pPr>
            <a:lvl2pPr marL="521299" indent="0">
              <a:buNone/>
              <a:defRPr sz="1400"/>
            </a:lvl2pPr>
            <a:lvl3pPr marL="1042599" indent="0">
              <a:buNone/>
              <a:defRPr sz="1100"/>
            </a:lvl3pPr>
            <a:lvl4pPr marL="1563898" indent="0">
              <a:buNone/>
              <a:defRPr sz="1000"/>
            </a:lvl4pPr>
            <a:lvl5pPr marL="2085198" indent="0">
              <a:buNone/>
              <a:defRPr sz="1000"/>
            </a:lvl5pPr>
            <a:lvl6pPr marL="2606497" indent="0">
              <a:buNone/>
              <a:defRPr sz="1000"/>
            </a:lvl6pPr>
            <a:lvl7pPr marL="3127797" indent="0">
              <a:buNone/>
              <a:defRPr sz="1000"/>
            </a:lvl7pPr>
            <a:lvl8pPr marL="3649096" indent="0">
              <a:buNone/>
              <a:defRPr sz="1000"/>
            </a:lvl8pPr>
            <a:lvl9pPr marL="4170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ACCEE-3F92-480E-A58E-13011DB7F0A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1875" y="1208196"/>
            <a:ext cx="38640664" cy="50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1875" y="7035493"/>
            <a:ext cx="38640664" cy="2000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1875" y="27565188"/>
            <a:ext cx="10023842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defTabSz="4650064">
              <a:defRPr sz="7000" baseline="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61837" y="27565188"/>
            <a:ext cx="13600740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algn="ctr" defTabSz="4650064">
              <a:defRPr sz="7000" baseline="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758697" y="27565188"/>
            <a:ext cx="10023842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algn="r" defTabSz="4650064">
              <a:defRPr sz="7000" baseline="0"/>
            </a:lvl1pPr>
          </a:lstStyle>
          <a:p>
            <a:fld id="{7D446787-5878-49A1-A851-7818FA30508B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2pPr>
      <a:lvl3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3pPr>
      <a:lvl4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4pPr>
      <a:lvl5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5pPr>
      <a:lvl6pPr marL="521299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6pPr>
      <a:lvl7pPr marL="1042599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7pPr>
      <a:lvl8pPr marL="1563898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8pPr>
      <a:lvl9pPr marL="2085198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9pPr>
    </p:titleStyle>
    <p:bodyStyle>
      <a:lvl1pPr marL="1743096" indent="-1743096" algn="l" defTabSz="4650064" rtl="0" fontAlgn="base">
        <a:spcBef>
          <a:spcPct val="20000"/>
        </a:spcBef>
        <a:spcAft>
          <a:spcPct val="0"/>
        </a:spcAft>
        <a:buChar char="•"/>
        <a:defRPr sz="15800">
          <a:solidFill>
            <a:schemeClr val="tx1"/>
          </a:solidFill>
          <a:latin typeface="+mn-lt"/>
          <a:ea typeface="+mn-ea"/>
          <a:cs typeface="+mn-cs"/>
        </a:defRPr>
      </a:lvl1pPr>
      <a:lvl2pPr marL="3786661" indent="-1460725" algn="l" defTabSz="4650064" rtl="0" fontAlgn="base">
        <a:spcBef>
          <a:spcPct val="20000"/>
        </a:spcBef>
        <a:spcAft>
          <a:spcPct val="0"/>
        </a:spcAft>
        <a:buChar char="–"/>
        <a:defRPr sz="13900">
          <a:solidFill>
            <a:schemeClr val="tx1"/>
          </a:solidFill>
          <a:latin typeface="+mn-lt"/>
        </a:defRPr>
      </a:lvl2pPr>
      <a:lvl3pPr marL="5813937" indent="-1163874" algn="l" defTabSz="4650064" rtl="0" fontAlgn="base">
        <a:spcBef>
          <a:spcPct val="20000"/>
        </a:spcBef>
        <a:spcAft>
          <a:spcPct val="0"/>
        </a:spcAft>
        <a:buChar char="•"/>
        <a:defRPr sz="11900">
          <a:solidFill>
            <a:schemeClr val="tx1"/>
          </a:solidFill>
          <a:latin typeface="+mn-lt"/>
        </a:defRPr>
      </a:lvl3pPr>
      <a:lvl4pPr marL="8138063" indent="-1162063" algn="l" defTabSz="4650064" rtl="0" fontAlgn="base">
        <a:spcBef>
          <a:spcPct val="20000"/>
        </a:spcBef>
        <a:spcAft>
          <a:spcPct val="0"/>
        </a:spcAft>
        <a:buChar char="–"/>
        <a:defRPr sz="9900">
          <a:solidFill>
            <a:schemeClr val="tx1"/>
          </a:solidFill>
          <a:latin typeface="+mn-lt"/>
        </a:defRPr>
      </a:lvl4pPr>
      <a:lvl5pPr marL="10464001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5pPr>
      <a:lvl6pPr marL="10985300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6pPr>
      <a:lvl7pPr marL="11506600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7pPr>
      <a:lvl8pPr marL="12027899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8pPr>
      <a:lvl9pPr marL="12549199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299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599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898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198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497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7797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096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396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diagramLayout" Target="../diagrams/layout2.xml"/><Relationship Id="rId3" Type="http://schemas.openxmlformats.org/officeDocument/2006/relationships/hyperlink" Target="http://code.google.com/p/tbed-parser" TargetMode="External"/><Relationship Id="rId7" Type="http://schemas.openxmlformats.org/officeDocument/2006/relationships/image" Target="../media/image3.gif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diagramColors" Target="../diagrams/colors1.xml"/><Relationship Id="rId5" Type="http://schemas.openxmlformats.org/officeDocument/2006/relationships/hyperlink" Target="http://www.classic-project.org/" TargetMode="External"/><Relationship Id="rId15" Type="http://schemas.openxmlformats.org/officeDocument/2006/relationships/diagramColors" Target="../diagrams/colors2.xml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.png"/><Relationship Id="rId9" Type="http://schemas.openxmlformats.org/officeDocument/2006/relationships/diagramLayout" Target="../diagrams/layout1.xml"/><Relationship Id="rId1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111"/>
          <p:cNvSpPr>
            <a:spLocks noChangeArrowheads="1"/>
          </p:cNvSpPr>
          <p:nvPr/>
        </p:nvSpPr>
        <p:spPr bwMode="auto">
          <a:xfrm>
            <a:off x="1380056" y="7257269"/>
            <a:ext cx="12779550" cy="2263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indent="-521299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indent="-521299" defTabSz="2128639">
              <a:buFont typeface="Arial" pitchFamily="34" charset="0"/>
              <a:buChar char="•"/>
            </a:pPr>
            <a:r>
              <a:rPr lang="en-GB" sz="3200" b="1" baseline="0" dirty="0" smtClean="0"/>
              <a:t>Develop a fast semantic decoder for dialogue systems</a:t>
            </a:r>
          </a:p>
          <a:p>
            <a:pPr marL="521299" indent="-521299" defTabSz="2128639">
              <a:buFont typeface="Arial" pitchFamily="34" charset="0"/>
              <a:buChar char="•"/>
            </a:pPr>
            <a:r>
              <a:rPr lang="en-GB" sz="3200" b="1" baseline="0" dirty="0" smtClean="0"/>
              <a:t>Capability to parse 10 – 100 ASR hypotheses in real time</a:t>
            </a:r>
          </a:p>
          <a:p>
            <a:pPr marL="521299" indent="-521299" defTabSz="2128639">
              <a:buFont typeface="Arial" pitchFamily="34" charset="0"/>
              <a:buChar char="•"/>
            </a:pPr>
            <a:r>
              <a:rPr lang="en-GB" sz="3200" b="1" baseline="0" dirty="0" smtClean="0"/>
              <a:t>Robust to speech recognition noise</a:t>
            </a:r>
          </a:p>
          <a:p>
            <a:pPr lvl="1" defTabSz="2128639"/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Semantic parsing maps natural language to formal language</a:t>
            </a:r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In current dialogue systems, most of the mapping is fairly simple</a:t>
            </a:r>
            <a:r>
              <a:rPr lang="en-GB" sz="3200" baseline="0" dirty="0" smtClean="0"/>
              <a:t> </a:t>
            </a:r>
            <a:r>
              <a:rPr lang="en-GB" sz="3200" b="1" baseline="0" dirty="0" smtClean="0"/>
              <a:t>(cities, times,  ... )</a:t>
            </a:r>
          </a:p>
          <a:p>
            <a:pPr marL="522000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lvl="3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lvl="3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lvl="3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Transformation based – error driven learning was shown to be efficient  and fast on this type of task</a:t>
            </a:r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r>
              <a:rPr lang="en-GB" sz="3200" baseline="0" dirty="0" smtClean="0"/>
              <a:t>find all flights between Toronto and San Diego that arrive on Saturday</a:t>
            </a:r>
          </a:p>
          <a:p>
            <a:pPr defTabSz="2128639"/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en-GB" sz="3200" b="1" baseline="0" dirty="0" smtClean="0"/>
              <a:t>Parser  assigns initial semantics to input sentence</a:t>
            </a:r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en-GB" sz="3200" b="1" baseline="0" dirty="0" smtClean="0"/>
              <a:t>Rules are sequentially applied, whenever a trigger matches the sentence </a:t>
            </a:r>
            <a:r>
              <a:rPr lang="en-GB" sz="3200" b="1" baseline="0" dirty="0" smtClean="0"/>
              <a:t>and </a:t>
            </a:r>
            <a:r>
              <a:rPr lang="en-GB" sz="3200" b="1" baseline="0" dirty="0" smtClean="0"/>
              <a:t>the hypothesised semantics</a:t>
            </a:r>
          </a:p>
          <a:p>
            <a:pPr defTabSz="2128639"/>
            <a:endParaRPr lang="en-GB" sz="3200" b="1" baseline="0" dirty="0" smtClean="0"/>
          </a:p>
        </p:txBody>
      </p:sp>
      <p:sp>
        <p:nvSpPr>
          <p:cNvPr id="3046" name="Rectangle 998"/>
          <p:cNvSpPr>
            <a:spLocks noChangeArrowheads="1"/>
          </p:cNvSpPr>
          <p:nvPr/>
        </p:nvSpPr>
        <p:spPr bwMode="auto">
          <a:xfrm>
            <a:off x="29531580" y="7774614"/>
            <a:ext cx="12560472" cy="1709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defTabSz="2128639"/>
            <a:r>
              <a:rPr lang="en-GB" sz="3200" b="1" baseline="0" dirty="0" smtClean="0"/>
              <a:t>Compare TBL Semantic Parser with</a:t>
            </a:r>
            <a:r>
              <a:rPr lang="en-GB" sz="3200" b="1" baseline="0" dirty="0" smtClean="0"/>
              <a:t>: 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A handcrafted Phoenix grammar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The </a:t>
            </a:r>
            <a:r>
              <a:rPr lang="en-GB" sz="3000" b="1" baseline="0" dirty="0" smtClean="0"/>
              <a:t>Hidden Vector State model (He &amp; Young, 2006)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Probabilistic Combinatory Categorial Grammar   Induction (Zettlemoyer &amp; Collins, 2007)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Markov Logic networks (Meza-Ruiz et al., 2008) 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Semantic Tuple Classifiers (Mairesse et al., 2008)</a:t>
            </a:r>
          </a:p>
          <a:p>
            <a:pPr lvl="1" indent="-521299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0" lvl="1" defTabSz="2128639"/>
            <a:r>
              <a:rPr lang="en-GB" sz="3200" b="1" baseline="0" dirty="0" smtClean="0"/>
              <a:t>Evaluation metrics </a:t>
            </a:r>
            <a:r>
              <a:rPr lang="en-GB" sz="3200" b="1" baseline="0" dirty="0" smtClean="0"/>
              <a:t>used are precision</a:t>
            </a:r>
            <a:r>
              <a:rPr lang="en-GB" sz="3200" b="1" baseline="0" dirty="0" smtClean="0"/>
              <a:t>, recall and F-measure of  dialogue act items (e.g. </a:t>
            </a:r>
            <a:r>
              <a:rPr lang="en-GB" sz="3200" b="1" i="1" baseline="0" dirty="0" smtClean="0"/>
              <a:t>food=Chinese</a:t>
            </a:r>
            <a:r>
              <a:rPr lang="en-GB" sz="3200" b="1" baseline="0" dirty="0" smtClean="0"/>
              <a:t>, </a:t>
            </a:r>
            <a:r>
              <a:rPr lang="en-GB" sz="3200" b="1" i="1" baseline="0" dirty="0" smtClean="0"/>
              <a:t>toloc.city=New York)</a:t>
            </a:r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r>
              <a:rPr lang="en-GB" sz="3200" b="1" baseline="0" dirty="0" smtClean="0"/>
              <a:t>Conclusion: TBL Semantic Parser is robust to noise and competitive with the state of the art.</a:t>
            </a:r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r>
              <a:rPr lang="en-GB" sz="3200" b="1" baseline="0" dirty="0" smtClean="0"/>
              <a:t>The code is available at </a:t>
            </a:r>
            <a:r>
              <a:rPr lang="en-GB" sz="3200" b="1" baseline="0" dirty="0" smtClean="0">
                <a:hlinkClick r:id="rId3"/>
              </a:rPr>
              <a:t>http://code.google.com/p/tbed-parser</a:t>
            </a:r>
            <a:r>
              <a:rPr lang="en-GB" sz="3200" b="1" baseline="0" dirty="0" smtClean="0"/>
              <a:t>  </a:t>
            </a:r>
          </a:p>
          <a:p>
            <a:pPr defTabSz="2128639"/>
            <a:endParaRPr lang="en-GB" sz="3200" b="1" baseline="0" dirty="0"/>
          </a:p>
        </p:txBody>
      </p:sp>
      <p:sp>
        <p:nvSpPr>
          <p:cNvPr id="2134" name="Rectangle 86"/>
          <p:cNvSpPr>
            <a:spLocks noChangeArrowheads="1"/>
          </p:cNvSpPr>
          <p:nvPr/>
        </p:nvSpPr>
        <p:spPr bwMode="auto">
          <a:xfrm>
            <a:off x="0" y="5991396"/>
            <a:ext cx="42924413" cy="36310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4260" tIns="52130" rIns="104260" bIns="52130" anchor="ctr"/>
          <a:lstStyle/>
          <a:p>
            <a:endParaRPr lang="en-GB" dirty="0"/>
          </a:p>
        </p:txBody>
      </p:sp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5840134" y="1246791"/>
            <a:ext cx="33313281" cy="13363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4260" tIns="52130" rIns="104260" bIns="52130">
            <a:spAutoFit/>
          </a:bodyPr>
          <a:lstStyle/>
          <a:p>
            <a:pPr defTabSz="4650064"/>
            <a:r>
              <a:rPr lang="en-GB" sz="8000" b="1" baseline="0" dirty="0" smtClean="0">
                <a:solidFill>
                  <a:srgbClr val="CC0000"/>
                </a:solidFill>
                <a:latin typeface="Verdana" pitchFamily="34" charset="0"/>
              </a:rPr>
              <a:t>Transformation-based Learning for Semantic Parsing</a:t>
            </a:r>
            <a:endParaRPr lang="en-GB" sz="80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0" y="5734334"/>
            <a:ext cx="42924413" cy="327755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4260" tIns="52130" rIns="104260" bIns="52130" anchor="ctr"/>
          <a:lstStyle/>
          <a:p>
            <a:endParaRPr lang="en-GB" dirty="0"/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5968057" y="2983759"/>
            <a:ext cx="35281889" cy="15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defTabSz="4650064">
              <a:spcBef>
                <a:spcPct val="30000"/>
              </a:spcBef>
            </a:pPr>
            <a:r>
              <a:rPr lang="en-GB" sz="4000" b="1" baseline="0" dirty="0" smtClean="0">
                <a:latin typeface="Verdana" pitchFamily="34" charset="0"/>
              </a:rPr>
              <a:t>F. Jurcicek, M. Gasic, S. Keizer, F. Mairesse, B. Thomson, K. Yu, S. Young</a:t>
            </a:r>
          </a:p>
          <a:p>
            <a:pPr defTabSz="4650064">
              <a:spcBef>
                <a:spcPct val="30000"/>
              </a:spcBef>
            </a:pPr>
            <a:r>
              <a:rPr lang="en-GB" sz="4000" b="1" baseline="0" dirty="0" smtClean="0">
                <a:latin typeface="Verdana" pitchFamily="34" charset="0"/>
              </a:rPr>
              <a:t>Cambridge University Engineering Department | {fj228, mg436, sk561, f.mairesse, brmt2, ky219, sjy}@eng.cam.ac.uk</a:t>
            </a:r>
            <a:endParaRPr lang="en-GB" sz="4000" b="1" baseline="0" dirty="0">
              <a:latin typeface="Verdana" pitchFamily="34" charset="0"/>
            </a:endParaRPr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663228" y="6553562"/>
            <a:ext cx="1323829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Goals &amp; Motivation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123" name="Text Box 75"/>
          <p:cNvSpPr txBox="1">
            <a:spLocks noChangeArrowheads="1"/>
          </p:cNvSpPr>
          <p:nvPr/>
        </p:nvSpPr>
        <p:spPr bwMode="auto">
          <a:xfrm>
            <a:off x="1926048" y="19797801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Example of parsing</a:t>
            </a:r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>
            <a:off x="14515530" y="6373713"/>
            <a:ext cx="45719" cy="22930164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104260" tIns="52130" rIns="104260" bIns="52130"/>
          <a:lstStyle/>
          <a:p>
            <a:endParaRPr lang="en-GB" dirty="0"/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>
            <a:off x="28947371" y="6373712"/>
            <a:ext cx="45719" cy="22893651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104260" tIns="52130" rIns="104260" bIns="52130"/>
          <a:lstStyle/>
          <a:p>
            <a:endParaRPr lang="en-GB" dirty="0"/>
          </a:p>
        </p:txBody>
      </p:sp>
      <p:sp>
        <p:nvSpPr>
          <p:cNvPr id="2159" name="Rectangle 111"/>
          <p:cNvSpPr>
            <a:spLocks noChangeArrowheads="1"/>
          </p:cNvSpPr>
          <p:nvPr/>
        </p:nvSpPr>
        <p:spPr bwMode="auto">
          <a:xfrm>
            <a:off x="15035918" y="7750648"/>
            <a:ext cx="13473297" cy="2151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marL="742950" indent="-742950" defTabSz="2128639">
              <a:buFont typeface="+mj-lt"/>
              <a:buAutoNum type="arabicPeriod" startAt="3"/>
            </a:pPr>
            <a:r>
              <a:rPr lang="en-GB" sz="3200" b="1" baseline="0" dirty="0" smtClean="0"/>
              <a:t>Rules can correct previous errors</a:t>
            </a:r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252000"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On average 1 million </a:t>
            </a:r>
            <a:r>
              <a:rPr lang="en-GB" sz="3200" b="1" baseline="0" dirty="0" smtClean="0"/>
              <a:t>rules </a:t>
            </a:r>
            <a:r>
              <a:rPr lang="en-GB" sz="3200" b="1" baseline="0" dirty="0" smtClean="0"/>
              <a:t>is tested in each iteration</a:t>
            </a:r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Training takes about 24 hours on an Intel Pentium 2.8 GHz</a:t>
            </a:r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Inferred list of rules is very small for domains such as ATIS or TownInfo</a:t>
            </a:r>
          </a:p>
          <a:p>
            <a:pPr marL="522000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Average number of semantic concepts  in a sentence is 5</a:t>
            </a:r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Python implementation of the parser needs 6ms per sentence</a:t>
            </a:r>
          </a:p>
        </p:txBody>
      </p:sp>
      <p:sp>
        <p:nvSpPr>
          <p:cNvPr id="2312" name="Text Box 264"/>
          <p:cNvSpPr txBox="1">
            <a:spLocks noChangeArrowheads="1"/>
          </p:cNvSpPr>
          <p:nvPr/>
        </p:nvSpPr>
        <p:spPr bwMode="auto">
          <a:xfrm>
            <a:off x="31444678" y="25381375"/>
            <a:ext cx="8929290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Acknowledgements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pic>
        <p:nvPicPr>
          <p:cNvPr id="2316" name="Picture 268" descr="crest"/>
          <p:cNvPicPr>
            <a:picLocks noChangeAspect="1" noChangeArrowheads="1"/>
          </p:cNvPicPr>
          <p:nvPr/>
        </p:nvPicPr>
        <p:blipFill>
          <a:blip r:embed="rId4" cstate="print">
            <a:lum bright="12000"/>
            <a:grayscl/>
          </a:blip>
          <a:srcRect/>
          <a:stretch>
            <a:fillRect/>
          </a:stretch>
        </p:blipFill>
        <p:spPr bwMode="auto">
          <a:xfrm>
            <a:off x="1889311" y="1269469"/>
            <a:ext cx="2879887" cy="3238994"/>
          </a:xfrm>
          <a:prstGeom prst="rect">
            <a:avLst/>
          </a:prstGeom>
          <a:noFill/>
        </p:spPr>
      </p:pic>
      <p:sp>
        <p:nvSpPr>
          <p:cNvPr id="2365" name="Rectangle 317"/>
          <p:cNvSpPr>
            <a:spLocks noChangeArrowheads="1"/>
          </p:cNvSpPr>
          <p:nvPr/>
        </p:nvSpPr>
        <p:spPr bwMode="auto">
          <a:xfrm>
            <a:off x="30477556" y="26592252"/>
            <a:ext cx="7959156" cy="247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defTabSz="2128639"/>
            <a:r>
              <a:rPr lang="en-GB" sz="2700" b="1" baseline="0" dirty="0" smtClean="0"/>
              <a:t>This research was partly funded by the UK EPSRC under grant agreement EP/F013930/1 and by the EU FP7 Programme under grant agreement 216594 (CLASSiC project: </a:t>
            </a:r>
            <a:r>
              <a:rPr lang="en-GB" sz="2700" b="1" baseline="0" dirty="0" smtClean="0">
                <a:hlinkClick r:id="rId5"/>
              </a:rPr>
              <a:t>www.classic-project.org</a:t>
            </a:r>
            <a:r>
              <a:rPr lang="en-GB" sz="3200" b="1" baseline="0" dirty="0" smtClean="0"/>
              <a:t>).</a:t>
            </a:r>
            <a:r>
              <a:rPr lang="en-GB" sz="3200" baseline="0" dirty="0" smtClean="0"/>
              <a:t> </a:t>
            </a:r>
            <a:endParaRPr lang="en-GB" sz="3200" baseline="0" dirty="0"/>
          </a:p>
        </p:txBody>
      </p:sp>
      <p:sp>
        <p:nvSpPr>
          <p:cNvPr id="3045" name="Text Box 997"/>
          <p:cNvSpPr txBox="1">
            <a:spLocks noChangeArrowheads="1"/>
          </p:cNvSpPr>
          <p:nvPr/>
        </p:nvSpPr>
        <p:spPr bwMode="auto">
          <a:xfrm>
            <a:off x="30552997" y="6555156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Evaluation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graphicFrame>
        <p:nvGraphicFramePr>
          <p:cNvPr id="382" name="Table 381"/>
          <p:cNvGraphicFramePr>
            <a:graphicFrameLocks noGrp="1"/>
          </p:cNvGraphicFramePr>
          <p:nvPr/>
        </p:nvGraphicFramePr>
        <p:xfrm>
          <a:off x="30919073" y="12857925"/>
          <a:ext cx="10077589" cy="925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502"/>
                <a:gridCol w="2054611"/>
                <a:gridCol w="1482854"/>
                <a:gridCol w="1488622"/>
              </a:tblGrid>
              <a:tr h="832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kern="1200" baseline="0" dirty="0" smtClean="0"/>
                        <a:t>Semantic decoder </a:t>
                      </a:r>
                      <a:br>
                        <a:rPr lang="en-GB" sz="2800" kern="1200" baseline="0" dirty="0" smtClean="0"/>
                      </a:br>
                      <a:endParaRPr lang="en-GB" sz="2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Item precision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Item recall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Item </a:t>
                      </a:r>
                      <a:br>
                        <a:rPr lang="en-GB" sz="2800" dirty="0" smtClean="0"/>
                      </a:br>
                      <a:r>
                        <a:rPr lang="en-GB" sz="2800" dirty="0" smtClean="0"/>
                        <a:t>F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/>
                </a:tc>
              </a:tr>
              <a:tr h="462713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kern="1200" baseline="0" dirty="0" smtClean="0"/>
                        <a:t>ATIS dataset with transcribed utterances:</a:t>
                      </a:r>
                      <a:endParaRPr lang="en-GB" sz="2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Semantic Tuple Classifiers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96.7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92.4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94.5</a:t>
                      </a:r>
                      <a:endParaRPr lang="en-GB" sz="28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kern="1200" baseline="0" dirty="0" smtClean="0"/>
                        <a:t>Hidden Vector State 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90.3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PCCG Induction  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95.1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96.7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95.9</a:t>
                      </a:r>
                      <a:endParaRPr lang="en-GB" sz="28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Markov Logic Networks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93.4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89.8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91.6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TBL Semantic Parser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96.4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95.1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95.7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</a:tr>
              <a:tr h="462713">
                <a:tc gridSpan="4">
                  <a:txBody>
                    <a:bodyPr/>
                    <a:lstStyle/>
                    <a:p>
                      <a:pPr algn="l"/>
                      <a:endParaRPr lang="en-GB" sz="2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 gridSpan="4">
                  <a:txBody>
                    <a:bodyPr/>
                    <a:lstStyle/>
                    <a:p>
                      <a:pPr algn="l"/>
                      <a:r>
                        <a:rPr lang="en-GB" sz="2800" b="1" kern="1200" baseline="0" dirty="0" smtClean="0"/>
                        <a:t>TownInfo dataset with transcribed utterances:</a:t>
                      </a:r>
                      <a:endParaRPr lang="en-GB" sz="2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/>
                        <a:t>Semantic Tuple</a:t>
                      </a:r>
                      <a:r>
                        <a:rPr lang="en-GB" sz="2800" baseline="0" dirty="0" smtClean="0"/>
                        <a:t> Classifiers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97.4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94.0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95.7</a:t>
                      </a:r>
                      <a:endParaRPr lang="en-GB" sz="28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Phoenix grammar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96.3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94.2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95.3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TBL Semantic Parser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92.7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94.7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95.4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</a:tr>
              <a:tr h="462713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62713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kern="1200" baseline="0" dirty="0" smtClean="0"/>
                        <a:t>TownInfo dataset with ASR output:</a:t>
                      </a:r>
                      <a:endParaRPr lang="en-GB" sz="2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Semantic Tuple Classifiers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94.0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83.7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88.6</a:t>
                      </a:r>
                      <a:endParaRPr lang="en-GB" sz="28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Phoenix grammar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90.3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79.5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85.5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TBL Semantic Parser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92.7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83.4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87.8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</a:tr>
            </a:tbl>
          </a:graphicData>
        </a:graphic>
      </p:graphicFrame>
      <p:pic>
        <p:nvPicPr>
          <p:cNvPr id="3064" name="Picture 1016" descr="F:\Desktop\logo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323550" y="27819449"/>
            <a:ext cx="3206293" cy="739066"/>
          </a:xfrm>
          <a:prstGeom prst="rect">
            <a:avLst/>
          </a:prstGeom>
          <a:noFill/>
        </p:spPr>
      </p:pic>
      <p:pic>
        <p:nvPicPr>
          <p:cNvPr id="3068" name="Picture 1020" descr="F:\Desktop\FP7-General\colour\FP7-gen-RGB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153414" y="26566320"/>
            <a:ext cx="1433403" cy="114227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2365907" y="11412507"/>
            <a:ext cx="10260552" cy="2567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what are the lowest airfares from Washington to Boston</a:t>
            </a:r>
          </a:p>
          <a:p>
            <a:r>
              <a:rPr lang="en-GB" sz="3200" baseline="0" dirty="0" smtClean="0"/>
              <a:t>GOAL		= 	airfare</a:t>
            </a:r>
          </a:p>
          <a:p>
            <a:r>
              <a:rPr lang="en-GB" sz="3200" baseline="0" dirty="0" smtClean="0"/>
              <a:t>airfare.type	= 	lowest</a:t>
            </a:r>
          </a:p>
          <a:p>
            <a:r>
              <a:rPr lang="en-GB" sz="3200" baseline="0" dirty="0" smtClean="0"/>
              <a:t>from.city		= 	Washington</a:t>
            </a:r>
          </a:p>
          <a:p>
            <a:r>
              <a:rPr lang="en-GB" sz="3200" baseline="0" dirty="0" smtClean="0"/>
              <a:t>to.city		= 	Boston</a:t>
            </a:r>
          </a:p>
        </p:txBody>
      </p:sp>
      <p:sp>
        <p:nvSpPr>
          <p:cNvPr id="48" name="Text Box 264"/>
          <p:cNvSpPr txBox="1">
            <a:spLocks noChangeArrowheads="1"/>
          </p:cNvSpPr>
          <p:nvPr/>
        </p:nvSpPr>
        <p:spPr bwMode="auto">
          <a:xfrm>
            <a:off x="33017224" y="23483208"/>
            <a:ext cx="5784198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Open source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50" name="Text Box 73"/>
          <p:cNvSpPr txBox="1">
            <a:spLocks noChangeArrowheads="1"/>
          </p:cNvSpPr>
          <p:nvPr/>
        </p:nvSpPr>
        <p:spPr bwMode="auto">
          <a:xfrm>
            <a:off x="663228" y="15721041"/>
            <a:ext cx="1323829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Transformations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53082" y="16765011"/>
            <a:ext cx="12743038" cy="2813712"/>
          </a:xfrm>
          <a:prstGeom prst="rect">
            <a:avLst/>
          </a:prstGeom>
          <a:noFill/>
        </p:spPr>
        <p:txBody>
          <a:bodyPr wrap="squar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Triggers			Transformations				 		  </a:t>
            </a:r>
          </a:p>
          <a:p>
            <a:pPr>
              <a:lnSpc>
                <a:spcPct val="150000"/>
              </a:lnSpc>
            </a:pPr>
            <a:r>
              <a:rPr lang="en-GB" sz="3200" baseline="0" dirty="0" smtClean="0"/>
              <a:t>“Seattle"			add the slot "to.city=Seattle"</a:t>
            </a:r>
          </a:p>
          <a:p>
            <a:pPr>
              <a:lnSpc>
                <a:spcPct val="150000"/>
              </a:lnSpc>
            </a:pPr>
            <a:r>
              <a:rPr lang="en-GB" sz="3200" baseline="0" dirty="0" smtClean="0"/>
              <a:t>“connecting"		replace the slot “to.city=*" by “stop.city=*“</a:t>
            </a:r>
          </a:p>
          <a:p>
            <a:pPr>
              <a:lnSpc>
                <a:spcPct val="150000"/>
              </a:lnSpc>
            </a:pPr>
            <a:r>
              <a:rPr lang="en-GB" sz="3200" baseline="0" dirty="0" smtClean="0"/>
              <a:t>“from * Francisco”	delete the slot “toloc.city=San Francisco"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72418" y="22585485"/>
            <a:ext cx="4769497" cy="597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4260" tIns="52130" rIns="104260" bIns="52130" rtlCol="0">
            <a:spAutoFit/>
          </a:bodyPr>
          <a:lstStyle/>
          <a:p>
            <a:r>
              <a:rPr lang="en-GB" sz="3200" baseline="0" dirty="0" smtClean="0"/>
              <a:t>GOAL		= 	flight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34323" y="27040071"/>
            <a:ext cx="5817861" cy="2075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4260" tIns="52130" rIns="104260" bIns="52130" rtlCol="0">
            <a:spAutoFit/>
          </a:bodyPr>
          <a:lstStyle/>
          <a:p>
            <a:r>
              <a:rPr lang="en-GB" sz="3200" baseline="0" dirty="0" smtClean="0"/>
              <a:t>GOAL		= 	flight</a:t>
            </a:r>
          </a:p>
          <a:p>
            <a:r>
              <a:rPr lang="en-GB" sz="3200" baseline="0" dirty="0" smtClean="0">
                <a:solidFill>
                  <a:srgbClr val="009900"/>
                </a:solidFill>
              </a:rPr>
              <a:t>from.city		=	Toronto</a:t>
            </a:r>
          </a:p>
          <a:p>
            <a:r>
              <a:rPr lang="en-GB" sz="3200" baseline="0" dirty="0" smtClean="0">
                <a:solidFill>
                  <a:srgbClr val="009900"/>
                </a:solidFill>
              </a:rPr>
              <a:t>to.city		=	San Diego</a:t>
            </a:r>
          </a:p>
          <a:p>
            <a:r>
              <a:rPr lang="en-GB" sz="3200" baseline="0" dirty="0" smtClean="0">
                <a:solidFill>
                  <a:srgbClr val="009900"/>
                </a:solidFill>
              </a:rPr>
              <a:t>departure.day	=	Saturday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72160" y="24630213"/>
            <a:ext cx="12213842" cy="2075048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#	Trigger			Transformation						</a:t>
            </a:r>
          </a:p>
          <a:p>
            <a:pPr marL="514350" indent="-514350">
              <a:buAutoNum type="arabicPlain"/>
            </a:pPr>
            <a:r>
              <a:rPr lang="en-GB" sz="3200" baseline="0" dirty="0" smtClean="0"/>
              <a:t>“between Toronto"	add the slot “from.city=Toronto“</a:t>
            </a:r>
          </a:p>
          <a:p>
            <a:pPr marL="514350" indent="-514350">
              <a:buAutoNum type="arabicPlain"/>
            </a:pPr>
            <a:r>
              <a:rPr lang="en-GB" sz="3200" baseline="0" dirty="0" smtClean="0"/>
              <a:t>“and San Diego"		add the slot “to.city=Sand Diego“</a:t>
            </a:r>
          </a:p>
          <a:p>
            <a:pPr marL="514350" indent="-514350">
              <a:buAutoNum type="arabicPlain"/>
            </a:pPr>
            <a:r>
              <a:rPr lang="en-GB" sz="3200" baseline="0" dirty="0" smtClean="0"/>
              <a:t>“Saturday"			add the slot “departure.day=Saturday"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167821" y="8527980"/>
            <a:ext cx="12388570" cy="1582606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#	Trigger			Transformation						</a:t>
            </a:r>
          </a:p>
          <a:p>
            <a:pPr marL="514350" indent="-514350">
              <a:buFont typeface="Wingdings" pitchFamily="2" charset="2"/>
              <a:buAutoNum type="arabicPlain" startAt="4"/>
            </a:pPr>
            <a:r>
              <a:rPr lang="en-GB" sz="3200" baseline="0" dirty="0" smtClean="0"/>
              <a:t>“arrive"				replace the slot “departure.day=*" by</a:t>
            </a:r>
          </a:p>
          <a:p>
            <a:pPr marL="514350" indent="-514350"/>
            <a:r>
              <a:rPr lang="en-GB" sz="3200" baseline="0" dirty="0" smtClean="0"/>
              <a:t>						“arrival.day=*"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931108" y="10359823"/>
            <a:ext cx="5817861" cy="2075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4260" tIns="52130" rIns="104260" bIns="52130" rtlCol="0">
            <a:spAutoFit/>
          </a:bodyPr>
          <a:lstStyle/>
          <a:p>
            <a:r>
              <a:rPr lang="en-GB" sz="3200" baseline="0" dirty="0" smtClean="0"/>
              <a:t>GOAL		= 	flight</a:t>
            </a:r>
          </a:p>
          <a:p>
            <a:r>
              <a:rPr lang="en-GB" sz="3200" baseline="0" dirty="0" smtClean="0"/>
              <a:t>from.city		=	Toronto</a:t>
            </a:r>
          </a:p>
          <a:p>
            <a:r>
              <a:rPr lang="en-GB" sz="3200" baseline="0" dirty="0" smtClean="0"/>
              <a:t>to.city		=	San Diego</a:t>
            </a:r>
          </a:p>
          <a:p>
            <a:r>
              <a:rPr lang="en-GB" sz="3200" baseline="0" dirty="0" smtClean="0">
                <a:solidFill>
                  <a:srgbClr val="009900"/>
                </a:solidFill>
              </a:rPr>
              <a:t>arrive.day</a:t>
            </a:r>
            <a:r>
              <a:rPr lang="en-GB" sz="3200" baseline="0" dirty="0" smtClean="0"/>
              <a:t>		=	Saturday</a:t>
            </a:r>
          </a:p>
        </p:txBody>
      </p:sp>
      <p:sp>
        <p:nvSpPr>
          <p:cNvPr id="31" name="Text Box 75"/>
          <p:cNvSpPr txBox="1">
            <a:spLocks noChangeArrowheads="1"/>
          </p:cNvSpPr>
          <p:nvPr/>
        </p:nvSpPr>
        <p:spPr bwMode="auto">
          <a:xfrm>
            <a:off x="16167821" y="23191104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Efficiency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20126" y="25579551"/>
            <a:ext cx="12882295" cy="1582606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Dataset	   # of inferred rules		concepts		# of rules/concepts</a:t>
            </a:r>
          </a:p>
          <a:p>
            <a:r>
              <a:rPr lang="en-GB" sz="3200" baseline="0" dirty="0" smtClean="0"/>
              <a:t>ATIS		   372				83			4.5</a:t>
            </a:r>
          </a:p>
          <a:p>
            <a:r>
              <a:rPr lang="en-GB" sz="3200" baseline="0" dirty="0" smtClean="0"/>
              <a:t>TownInfo	   195				28			6.9</a:t>
            </a:r>
          </a:p>
        </p:txBody>
      </p:sp>
      <p:sp>
        <p:nvSpPr>
          <p:cNvPr id="35" name="Text Box 75"/>
          <p:cNvSpPr txBox="1">
            <a:spLocks noChangeArrowheads="1"/>
          </p:cNvSpPr>
          <p:nvPr/>
        </p:nvSpPr>
        <p:spPr bwMode="auto">
          <a:xfrm>
            <a:off x="16167821" y="13092105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Learning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7" name="Bent Arrow 36"/>
          <p:cNvSpPr/>
          <p:nvPr/>
        </p:nvSpPr>
        <p:spPr bwMode="auto">
          <a:xfrm flipV="1">
            <a:off x="16726179" y="10834492"/>
            <a:ext cx="813816" cy="86868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0782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7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2" name="Diagram 41"/>
          <p:cNvGraphicFramePr/>
          <p:nvPr/>
        </p:nvGraphicFramePr>
        <p:xfrm>
          <a:off x="15839203" y="14917755"/>
          <a:ext cx="12012777" cy="6645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6" name="Diagram 45"/>
          <p:cNvGraphicFramePr/>
          <p:nvPr/>
        </p:nvGraphicFramePr>
        <p:xfrm>
          <a:off x="13830989" y="14479599"/>
          <a:ext cx="4600638" cy="135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61" name="Straight Arrow Connector 60"/>
          <p:cNvCxnSpPr/>
          <p:nvPr/>
        </p:nvCxnSpPr>
        <p:spPr bwMode="auto">
          <a:xfrm rot="16200000" flipH="1">
            <a:off x="16569464" y="16159197"/>
            <a:ext cx="730264" cy="6572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ent Arrow 64"/>
          <p:cNvSpPr/>
          <p:nvPr/>
        </p:nvSpPr>
        <p:spPr bwMode="auto">
          <a:xfrm flipV="1">
            <a:off x="2183342" y="27551253"/>
            <a:ext cx="813816" cy="86868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0782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7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8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7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8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7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4689</TotalTime>
  <Words>483</Words>
  <Application>Microsoft Office PowerPoint</Application>
  <PresentationFormat>Custom</PresentationFormat>
  <Paragraphs>202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Imperial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Jost</dc:creator>
  <cp:lastModifiedBy>Filip Jurcicek</cp:lastModifiedBy>
  <cp:revision>337</cp:revision>
  <dcterms:created xsi:type="dcterms:W3CDTF">2005-11-17T13:02:39Z</dcterms:created>
  <dcterms:modified xsi:type="dcterms:W3CDTF">2009-09-02T11:34:13Z</dcterms:modified>
</cp:coreProperties>
</file>