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999"/>
    <a:srgbClr val="DF1621"/>
    <a:srgbClr val="1467A2"/>
    <a:srgbClr val="121416"/>
    <a:srgbClr val="63C9D7"/>
    <a:srgbClr val="5FC8D6"/>
    <a:srgbClr val="00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p:scale>
          <a:sx n="33" d="100"/>
          <a:sy n="33" d="100"/>
        </p:scale>
        <p:origin x="-217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56EA23-CE66-4DC6-881B-D7E352E240D8}"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318121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6EA23-CE66-4DC6-881B-D7E352E240D8}"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331321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6EA23-CE66-4DC6-881B-D7E352E240D8}"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286412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6EA23-CE66-4DC6-881B-D7E352E240D8}"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44881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6EA23-CE66-4DC6-881B-D7E352E240D8}"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354612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6EA23-CE66-4DC6-881B-D7E352E240D8}"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363019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6EA23-CE66-4DC6-881B-D7E352E240D8}"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145090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6EA23-CE66-4DC6-881B-D7E352E240D8}"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484103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6EA23-CE66-4DC6-881B-D7E352E240D8}"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254102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EE56EA23-CE66-4DC6-881B-D7E352E240D8}"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240094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EE56EA23-CE66-4DC6-881B-D7E352E240D8}"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FAE73-91AC-4C14-8046-EC6A7B521672}" type="slidenum">
              <a:rPr lang="en-US" smtClean="0"/>
              <a:t>‹#›</a:t>
            </a:fld>
            <a:endParaRPr lang="en-US"/>
          </a:p>
        </p:txBody>
      </p:sp>
    </p:spTree>
    <p:extLst>
      <p:ext uri="{BB962C8B-B14F-4D97-AF65-F5344CB8AC3E}">
        <p14:creationId xmlns:p14="http://schemas.microsoft.com/office/powerpoint/2010/main" val="76177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E56EA23-CE66-4DC6-881B-D7E352E240D8}" type="datetimeFigureOut">
              <a:rPr lang="en-US" smtClean="0"/>
              <a:t>2/23/2024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A7FAE73-91AC-4C14-8046-EC6A7B521672}" type="slidenum">
              <a:rPr lang="en-US" smtClean="0"/>
              <a:t>‹#›</a:t>
            </a:fld>
            <a:endParaRPr lang="en-US"/>
          </a:p>
        </p:txBody>
      </p:sp>
    </p:spTree>
    <p:extLst>
      <p:ext uri="{BB962C8B-B14F-4D97-AF65-F5344CB8AC3E}">
        <p14:creationId xmlns:p14="http://schemas.microsoft.com/office/powerpoint/2010/main" val="366263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5" Type="http://schemas.openxmlformats.org/officeDocument/2006/relationships/image" Target="../media/image23.png"/><Relationship Id="rId2" Type="http://schemas.openxmlformats.org/officeDocument/2006/relationships/hyperlink" Target="mailto:debruinz@gvsu.edu" TargetMode="External"/><Relationship Id="rId16" Type="http://schemas.openxmlformats.org/officeDocument/2006/relationships/image" Target="../media/image14.png"/><Relationship Id="rId20" Type="http://schemas.openxmlformats.org/officeDocument/2006/relationships/image" Target="../media/image18.jpe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jpeg"/><Relationship Id="rId5" Type="http://schemas.openxmlformats.org/officeDocument/2006/relationships/image" Target="../media/image3.jpeg"/><Relationship Id="rId15" Type="http://schemas.openxmlformats.org/officeDocument/2006/relationships/image" Target="../media/image13.jpe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svg"/><Relationship Id="rId19" Type="http://schemas.openxmlformats.org/officeDocument/2006/relationships/image" Target="../media/image17.sv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a:extLst>
              <a:ext uri="{FF2B5EF4-FFF2-40B4-BE49-F238E27FC236}">
                <a16:creationId xmlns:a16="http://schemas.microsoft.com/office/drawing/2014/main" id="{530A1BFB-5018-A0EF-D089-5BF974861D91}"/>
              </a:ext>
            </a:extLst>
          </p:cNvPr>
          <p:cNvSpPr txBox="1"/>
          <p:nvPr/>
        </p:nvSpPr>
        <p:spPr>
          <a:xfrm>
            <a:off x="11770134" y="7105916"/>
            <a:ext cx="20360648" cy="1107996"/>
          </a:xfrm>
          <a:prstGeom prst="rect">
            <a:avLst/>
          </a:prstGeom>
          <a:noFill/>
        </p:spPr>
        <p:txBody>
          <a:bodyPr wrap="square" rtlCol="0">
            <a:spAutoFit/>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Historically, rare diseases are studied </a:t>
            </a:r>
            <a:r>
              <a:rPr lang="en-US" sz="2200" u="sng" dirty="0">
                <a:latin typeface="Open Sans" panose="020B0606030504020204" pitchFamily="34" charset="0"/>
                <a:ea typeface="Open Sans" panose="020B0606030504020204" pitchFamily="34" charset="0"/>
                <a:cs typeface="Open Sans" panose="020B0606030504020204" pitchFamily="34" charset="0"/>
              </a:rPr>
              <a:t>individually</a:t>
            </a:r>
            <a:r>
              <a:rPr lang="en-US" sz="2200" dirty="0">
                <a:latin typeface="Open Sans" panose="020B0606030504020204" pitchFamily="34" charset="0"/>
                <a:ea typeface="Open Sans" panose="020B0606030504020204" pitchFamily="34" charset="0"/>
                <a:cs typeface="Open Sans" panose="020B0606030504020204" pitchFamily="34" charset="0"/>
              </a:rPr>
              <a:t>.</a:t>
            </a:r>
          </a:p>
          <a:p>
            <a:pPr algn="ctr"/>
            <a:r>
              <a:rPr lang="en-US" sz="2200" dirty="0">
                <a:latin typeface="Open Sans" panose="020B0606030504020204" pitchFamily="34" charset="0"/>
                <a:ea typeface="Open Sans" panose="020B0606030504020204" pitchFamily="34" charset="0"/>
                <a:cs typeface="Open Sans" panose="020B0606030504020204" pitchFamily="34" charset="0"/>
              </a:rPr>
              <a:t>Artificial Intelligence can give insights into rare diseases </a:t>
            </a:r>
            <a:r>
              <a:rPr lang="en-US" sz="2200" u="sng" dirty="0">
                <a:latin typeface="Open Sans" panose="020B0606030504020204" pitchFamily="34" charset="0"/>
                <a:ea typeface="Open Sans" panose="020B0606030504020204" pitchFamily="34" charset="0"/>
                <a:cs typeface="Open Sans" panose="020B0606030504020204" pitchFamily="34" charset="0"/>
              </a:rPr>
              <a:t>collectively</a:t>
            </a:r>
            <a:r>
              <a:rPr lang="en-US" sz="2200" dirty="0">
                <a:latin typeface="Open Sans" panose="020B0606030504020204" pitchFamily="34" charset="0"/>
                <a:ea typeface="Open Sans" panose="020B0606030504020204" pitchFamily="34" charset="0"/>
                <a:cs typeface="Open Sans" panose="020B0606030504020204" pitchFamily="34" charset="0"/>
              </a:rPr>
              <a:t>. </a:t>
            </a:r>
          </a:p>
          <a:p>
            <a:pPr algn="ctr"/>
            <a:r>
              <a:rPr lang="en-US" sz="2200" dirty="0">
                <a:latin typeface="Open Sans" panose="020B0606030504020204" pitchFamily="34" charset="0"/>
                <a:ea typeface="Open Sans" panose="020B0606030504020204" pitchFamily="34" charset="0"/>
                <a:cs typeface="Open Sans" panose="020B0606030504020204" pitchFamily="34" charset="0"/>
              </a:rPr>
              <a:t>AI promises a breakthrough in personalized medicine.</a:t>
            </a:r>
          </a:p>
        </p:txBody>
      </p:sp>
      <p:sp>
        <p:nvSpPr>
          <p:cNvPr id="4" name="TextBox 3">
            <a:extLst>
              <a:ext uri="{FF2B5EF4-FFF2-40B4-BE49-F238E27FC236}">
                <a16:creationId xmlns:a16="http://schemas.microsoft.com/office/drawing/2014/main" id="{F825C661-6FC2-DE8F-CC12-4074C6B0620C}"/>
              </a:ext>
            </a:extLst>
          </p:cNvPr>
          <p:cNvSpPr txBox="1"/>
          <p:nvPr/>
        </p:nvSpPr>
        <p:spPr>
          <a:xfrm>
            <a:off x="1302963" y="1798991"/>
            <a:ext cx="36898730" cy="2308324"/>
          </a:xfrm>
          <a:prstGeom prst="rect">
            <a:avLst/>
          </a:prstGeom>
          <a:noFill/>
        </p:spPr>
        <p:txBody>
          <a:bodyPr wrap="square" lIns="0" tIns="0" rIns="0" bIns="0" rtlCol="0">
            <a:spAutoFit/>
          </a:bodyPr>
          <a:lstStyle/>
          <a:p>
            <a:r>
              <a:rPr lang="en-US" sz="7500" dirty="0">
                <a:latin typeface="Open Sans" panose="020B0606030504020204" pitchFamily="2" charset="0"/>
                <a:ea typeface="Open Sans" panose="020B0606030504020204" pitchFamily="2" charset="0"/>
                <a:cs typeface="Open Sans" panose="020B0606030504020204" pitchFamily="2" charset="0"/>
              </a:rPr>
              <a:t>Building Artificial Intelligence Solutions</a:t>
            </a:r>
          </a:p>
          <a:p>
            <a:r>
              <a:rPr lang="en-US" sz="7500" dirty="0">
                <a:latin typeface="Open Sans" panose="020B0606030504020204" pitchFamily="2" charset="0"/>
                <a:ea typeface="Open Sans" panose="020B0606030504020204" pitchFamily="2" charset="0"/>
                <a:cs typeface="Open Sans" panose="020B0606030504020204" pitchFamily="2" charset="0"/>
              </a:rPr>
              <a:t>For Personalized Rare Disease Healthcare</a:t>
            </a:r>
          </a:p>
        </p:txBody>
      </p:sp>
      <p:sp>
        <p:nvSpPr>
          <p:cNvPr id="5" name="TextBox 4">
            <a:extLst>
              <a:ext uri="{FF2B5EF4-FFF2-40B4-BE49-F238E27FC236}">
                <a16:creationId xmlns:a16="http://schemas.microsoft.com/office/drawing/2014/main" id="{50173A54-EFA0-242E-29B6-AEEDFACDF73A}"/>
              </a:ext>
            </a:extLst>
          </p:cNvPr>
          <p:cNvSpPr txBox="1"/>
          <p:nvPr/>
        </p:nvSpPr>
        <p:spPr>
          <a:xfrm>
            <a:off x="1302963" y="4055218"/>
            <a:ext cx="21298620" cy="1461939"/>
          </a:xfrm>
          <a:prstGeom prst="rect">
            <a:avLst/>
          </a:prstGeom>
          <a:noFill/>
        </p:spPr>
        <p:txBody>
          <a:bodyPr wrap="square" lIns="0" tIns="0" rIns="0" bIns="0" rtlCol="0">
            <a:spAutoFit/>
          </a:bodyPr>
          <a:lstStyle/>
          <a:p>
            <a:r>
              <a:rPr lang="en-US" sz="3500" dirty="0">
                <a:latin typeface="Open Sans" panose="020B0606030504020204" pitchFamily="2" charset="0"/>
                <a:ea typeface="Open Sans" panose="020B0606030504020204" pitchFamily="2" charset="0"/>
                <a:cs typeface="Open Sans" panose="020B0606030504020204" pitchFamily="2" charset="0"/>
              </a:rPr>
              <a:t>Gautam Subedi</a:t>
            </a:r>
            <a:r>
              <a:rPr lang="en-US" sz="3500" baseline="30000" dirty="0">
                <a:latin typeface="Open Sans" panose="020B0606030504020204" pitchFamily="2" charset="0"/>
                <a:ea typeface="Open Sans" panose="020B0606030504020204" pitchFamily="2" charset="0"/>
                <a:cs typeface="Open Sans" panose="020B0606030504020204" pitchFamily="2" charset="0"/>
              </a:rPr>
              <a:t>1</a:t>
            </a:r>
            <a:r>
              <a:rPr lang="en-US" sz="3500" dirty="0">
                <a:latin typeface="Open Sans" panose="020B0606030504020204" pitchFamily="2" charset="0"/>
                <a:ea typeface="Open Sans" panose="020B0606030504020204" pitchFamily="2" charset="0"/>
                <a:cs typeface="Open Sans" panose="020B0606030504020204" pitchFamily="2" charset="0"/>
              </a:rPr>
              <a:t>, Unai </a:t>
            </a:r>
            <a:r>
              <a:rPr lang="en-US" sz="3500" dirty="0" err="1">
                <a:latin typeface="Open Sans" panose="020B0606030504020204" pitchFamily="2" charset="0"/>
                <a:ea typeface="Open Sans" panose="020B0606030504020204" pitchFamily="2" charset="0"/>
                <a:cs typeface="Open Sans" panose="020B0606030504020204" pitchFamily="2" charset="0"/>
              </a:rPr>
              <a:t>Amilleta</a:t>
            </a:r>
            <a:r>
              <a:rPr lang="en-US" sz="3500" dirty="0">
                <a:latin typeface="Open Sans" panose="020B0606030504020204" pitchFamily="2" charset="0"/>
                <a:ea typeface="Open Sans" panose="020B0606030504020204" pitchFamily="2" charset="0"/>
                <a:cs typeface="Open Sans" panose="020B0606030504020204" pitchFamily="2" charset="0"/>
              </a:rPr>
              <a:t> Gonzalez</a:t>
            </a:r>
            <a:r>
              <a:rPr lang="en-US" sz="3500" baseline="30000" dirty="0">
                <a:latin typeface="Open Sans" panose="020B0606030504020204" pitchFamily="2" charset="0"/>
                <a:ea typeface="Open Sans" panose="020B0606030504020204" pitchFamily="2" charset="0"/>
                <a:cs typeface="Open Sans" panose="020B0606030504020204" pitchFamily="2" charset="0"/>
              </a:rPr>
              <a:t>1</a:t>
            </a:r>
            <a:r>
              <a:rPr lang="en-US" sz="3500" dirty="0">
                <a:latin typeface="Open Sans" panose="020B0606030504020204" pitchFamily="2" charset="0"/>
                <a:ea typeface="Open Sans" panose="020B0606030504020204" pitchFamily="2" charset="0"/>
                <a:cs typeface="Open Sans" panose="020B0606030504020204" pitchFamily="2" charset="0"/>
              </a:rPr>
              <a:t>, GVSU </a:t>
            </a:r>
            <a:r>
              <a:rPr lang="en-US" sz="3500" dirty="0" err="1">
                <a:latin typeface="Open Sans" panose="020B0606030504020204" pitchFamily="2" charset="0"/>
                <a:ea typeface="Open Sans" panose="020B0606030504020204" pitchFamily="2" charset="0"/>
                <a:cs typeface="Open Sans" panose="020B0606030504020204" pitchFamily="2" charset="0"/>
              </a:rPr>
              <a:t>GenAI</a:t>
            </a:r>
            <a:r>
              <a:rPr lang="en-US" sz="3500" dirty="0">
                <a:latin typeface="Open Sans" panose="020B0606030504020204" pitchFamily="2" charset="0"/>
                <a:ea typeface="Open Sans" panose="020B0606030504020204" pitchFamily="2" charset="0"/>
                <a:cs typeface="Open Sans" panose="020B0606030504020204" pitchFamily="2" charset="0"/>
              </a:rPr>
              <a:t> Research Team, Zach DeBruine</a:t>
            </a:r>
            <a:r>
              <a:rPr lang="en-US" sz="3500" baseline="30000" dirty="0">
                <a:latin typeface="Open Sans" panose="020B0606030504020204" pitchFamily="2" charset="0"/>
                <a:ea typeface="Open Sans" panose="020B0606030504020204" pitchFamily="2" charset="0"/>
                <a:cs typeface="Open Sans" panose="020B0606030504020204" pitchFamily="2" charset="0"/>
              </a:rPr>
              <a:t>1,2</a:t>
            </a:r>
          </a:p>
          <a:p>
            <a:r>
              <a:rPr lang="en-US" sz="2000" baseline="30000" dirty="0">
                <a:latin typeface="Open Sans" panose="020B0606030504020204" pitchFamily="2" charset="0"/>
                <a:ea typeface="Open Sans" panose="020B0606030504020204" pitchFamily="2" charset="0"/>
                <a:cs typeface="Open Sans" panose="020B0606030504020204" pitchFamily="2" charset="0"/>
              </a:rPr>
              <a:t>1</a:t>
            </a:r>
            <a:r>
              <a:rPr lang="en-US" sz="2000" dirty="0">
                <a:latin typeface="Open Sans" panose="020B0606030504020204" pitchFamily="2" charset="0"/>
                <a:ea typeface="Open Sans" panose="020B0606030504020204" pitchFamily="2" charset="0"/>
                <a:cs typeface="Open Sans" panose="020B0606030504020204" pitchFamily="2" charset="0"/>
              </a:rPr>
              <a:t>Health Informatics and Bioinformatics Program, Grand Valley State University, MI</a:t>
            </a:r>
          </a:p>
          <a:p>
            <a:r>
              <a:rPr lang="en-US" sz="2000" baseline="30000" dirty="0">
                <a:latin typeface="Open Sans" panose="020B0606030504020204" pitchFamily="2" charset="0"/>
                <a:ea typeface="Open Sans" panose="020B0606030504020204" pitchFamily="2" charset="0"/>
                <a:cs typeface="Open Sans" panose="020B0606030504020204" pitchFamily="2" charset="0"/>
              </a:rPr>
              <a:t>2</a:t>
            </a:r>
            <a:r>
              <a:rPr lang="en-US" sz="2000" dirty="0">
                <a:latin typeface="Open Sans" panose="020B0606030504020204" pitchFamily="2" charset="0"/>
                <a:ea typeface="Open Sans" panose="020B0606030504020204" pitchFamily="2" charset="0"/>
                <a:cs typeface="Open Sans" panose="020B0606030504020204" pitchFamily="2" charset="0"/>
              </a:rPr>
              <a:t>Applied Computing Institute, Grand Valley State University, MI</a:t>
            </a:r>
          </a:p>
          <a:p>
            <a:r>
              <a:rPr lang="en-US" sz="2000" dirty="0">
                <a:solidFill>
                  <a:srgbClr val="1467A2"/>
                </a:solidFill>
                <a:latin typeface="Open Sans" panose="020B0606030504020204" pitchFamily="2" charset="0"/>
                <a:ea typeface="Open Sans" panose="020B0606030504020204" pitchFamily="2" charset="0"/>
                <a:cs typeface="Open Sans" panose="020B0606030504020204" pitchFamily="2" charset="0"/>
                <a:hlinkClick r:id="rId2">
                  <a:extLst>
                    <a:ext uri="{A12FA001-AC4F-418D-AE19-62706E023703}">
                      <ahyp:hlinkClr xmlns:ahyp="http://schemas.microsoft.com/office/drawing/2018/hyperlinkcolor" val="tx"/>
                    </a:ext>
                  </a:extLst>
                </a:hlinkClick>
              </a:rPr>
              <a:t>debruinz@gvsu.edu</a:t>
            </a:r>
            <a:endParaRPr lang="en-US" sz="2000" dirty="0">
              <a:solidFill>
                <a:srgbClr val="1467A2"/>
              </a:solidFill>
              <a:latin typeface="Open Sans" panose="020B0606030504020204" pitchFamily="2" charset="0"/>
              <a:ea typeface="Open Sans" panose="020B0606030504020204" pitchFamily="2" charset="0"/>
              <a:cs typeface="Open Sans" panose="020B0606030504020204" pitchFamily="2" charset="0"/>
            </a:endParaRPr>
          </a:p>
        </p:txBody>
      </p:sp>
      <p:sp>
        <p:nvSpPr>
          <p:cNvPr id="14" name="Rectangle 13">
            <a:extLst>
              <a:ext uri="{FF2B5EF4-FFF2-40B4-BE49-F238E27FC236}">
                <a16:creationId xmlns:a16="http://schemas.microsoft.com/office/drawing/2014/main" id="{45FE287F-0BDD-21FC-ACD6-164E252CF869}"/>
              </a:ext>
            </a:extLst>
          </p:cNvPr>
          <p:cNvSpPr/>
          <p:nvPr/>
        </p:nvSpPr>
        <p:spPr>
          <a:xfrm>
            <a:off x="11770134" y="5697069"/>
            <a:ext cx="20360648" cy="1119144"/>
          </a:xfrm>
          <a:prstGeom prst="rect">
            <a:avLst/>
          </a:prstGeom>
          <a:solidFill>
            <a:srgbClr val="14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rlow Condensed" panose="00000506000000000000" pitchFamily="2" charset="0"/>
                <a:ea typeface="Open Sans" panose="020B0606030504020204" pitchFamily="2" charset="0"/>
                <a:cs typeface="Open Sans" panose="020B0606030504020204" pitchFamily="2" charset="0"/>
              </a:rPr>
              <a:t>Personalizing rare disease healthcare with AI</a:t>
            </a:r>
          </a:p>
        </p:txBody>
      </p:sp>
      <p:sp>
        <p:nvSpPr>
          <p:cNvPr id="25" name="Rectangle 24">
            <a:extLst>
              <a:ext uri="{FF2B5EF4-FFF2-40B4-BE49-F238E27FC236}">
                <a16:creationId xmlns:a16="http://schemas.microsoft.com/office/drawing/2014/main" id="{5B08626D-C856-8BA5-5322-D0D78917EFE3}"/>
              </a:ext>
            </a:extLst>
          </p:cNvPr>
          <p:cNvSpPr/>
          <p:nvPr/>
        </p:nvSpPr>
        <p:spPr>
          <a:xfrm>
            <a:off x="32670974" y="5697069"/>
            <a:ext cx="9875520" cy="1119144"/>
          </a:xfrm>
          <a:prstGeom prst="rect">
            <a:avLst/>
          </a:prstGeom>
          <a:solidFill>
            <a:srgbClr val="14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rlow Condensed" panose="00000506000000000000" pitchFamily="2" charset="0"/>
                <a:ea typeface="Open Sans" panose="020B0606030504020204" pitchFamily="2" charset="0"/>
                <a:cs typeface="Open Sans" panose="020B0606030504020204" pitchFamily="2" charset="0"/>
              </a:rPr>
              <a:t>Prototyping a clinician-facing web application</a:t>
            </a:r>
          </a:p>
        </p:txBody>
      </p:sp>
      <p:sp>
        <p:nvSpPr>
          <p:cNvPr id="208" name="Rectangle 207">
            <a:extLst>
              <a:ext uri="{FF2B5EF4-FFF2-40B4-BE49-F238E27FC236}">
                <a16:creationId xmlns:a16="http://schemas.microsoft.com/office/drawing/2014/main" id="{D0053ABF-DA95-4218-9959-39BBF495B4B8}"/>
              </a:ext>
            </a:extLst>
          </p:cNvPr>
          <p:cNvSpPr/>
          <p:nvPr/>
        </p:nvSpPr>
        <p:spPr>
          <a:xfrm>
            <a:off x="3471329" y="7230825"/>
            <a:ext cx="1497495" cy="1616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2" charset="0"/>
              <a:ea typeface="Open Sans" panose="020B0606030504020204" pitchFamily="2" charset="0"/>
              <a:cs typeface="Open Sans" panose="020B0606030504020204" pitchFamily="2" charset="0"/>
            </a:endParaRPr>
          </a:p>
        </p:txBody>
      </p:sp>
      <p:sp>
        <p:nvSpPr>
          <p:cNvPr id="29" name="Rectangle 28">
            <a:extLst>
              <a:ext uri="{FF2B5EF4-FFF2-40B4-BE49-F238E27FC236}">
                <a16:creationId xmlns:a16="http://schemas.microsoft.com/office/drawing/2014/main" id="{E5F0223D-9921-0F00-B80B-5B72DEBB88E9}"/>
              </a:ext>
            </a:extLst>
          </p:cNvPr>
          <p:cNvSpPr/>
          <p:nvPr/>
        </p:nvSpPr>
        <p:spPr>
          <a:xfrm>
            <a:off x="32678986" y="18977711"/>
            <a:ext cx="9875520" cy="1119144"/>
          </a:xfrm>
          <a:prstGeom prst="rect">
            <a:avLst/>
          </a:prstGeom>
          <a:solidFill>
            <a:srgbClr val="14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rlow Condensed" panose="00000506000000000000" pitchFamily="2" charset="0"/>
                <a:ea typeface="Open Sans" panose="020B0606030504020204" pitchFamily="2" charset="0"/>
                <a:cs typeface="Open Sans" panose="020B0606030504020204" pitchFamily="2" charset="0"/>
              </a:rPr>
              <a:t>Acknowledgements</a:t>
            </a:r>
          </a:p>
        </p:txBody>
      </p:sp>
      <p:sp>
        <p:nvSpPr>
          <p:cNvPr id="33" name="Rectangle 32">
            <a:extLst>
              <a:ext uri="{FF2B5EF4-FFF2-40B4-BE49-F238E27FC236}">
                <a16:creationId xmlns:a16="http://schemas.microsoft.com/office/drawing/2014/main" id="{71EFBD75-631F-1441-D4E7-34998D93FB83}"/>
              </a:ext>
            </a:extLst>
          </p:cNvPr>
          <p:cNvSpPr/>
          <p:nvPr/>
        </p:nvSpPr>
        <p:spPr>
          <a:xfrm>
            <a:off x="1237419" y="5697069"/>
            <a:ext cx="9875520" cy="1119144"/>
          </a:xfrm>
          <a:prstGeom prst="rect">
            <a:avLst/>
          </a:prstGeom>
          <a:solidFill>
            <a:srgbClr val="14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rlow Condensed" panose="00000506000000000000" pitchFamily="2" charset="0"/>
                <a:ea typeface="Open Sans" panose="020B0606030504020204" pitchFamily="2" charset="0"/>
                <a:cs typeface="Open Sans" panose="020B0606030504020204" pitchFamily="2" charset="0"/>
              </a:rPr>
              <a:t>Abstract</a:t>
            </a:r>
          </a:p>
        </p:txBody>
      </p:sp>
      <p:pic>
        <p:nvPicPr>
          <p:cNvPr id="10" name="Graphic 9">
            <a:extLst>
              <a:ext uri="{FF2B5EF4-FFF2-40B4-BE49-F238E27FC236}">
                <a16:creationId xmlns:a16="http://schemas.microsoft.com/office/drawing/2014/main" id="{82735306-46AD-8D9D-80DD-CBB6E0F604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52108" y="1810072"/>
            <a:ext cx="7398852" cy="2286162"/>
          </a:xfrm>
          <a:prstGeom prst="rect">
            <a:avLst/>
          </a:prstGeom>
        </p:spPr>
      </p:pic>
      <p:sp>
        <p:nvSpPr>
          <p:cNvPr id="13" name="TextBox 12">
            <a:extLst>
              <a:ext uri="{FF2B5EF4-FFF2-40B4-BE49-F238E27FC236}">
                <a16:creationId xmlns:a16="http://schemas.microsoft.com/office/drawing/2014/main" id="{1FB5B6C3-005B-A061-ED70-8870AF4D8C3C}"/>
              </a:ext>
            </a:extLst>
          </p:cNvPr>
          <p:cNvSpPr txBox="1"/>
          <p:nvPr/>
        </p:nvSpPr>
        <p:spPr>
          <a:xfrm>
            <a:off x="1237419" y="7073967"/>
            <a:ext cx="9809977" cy="9233297"/>
          </a:xfrm>
          <a:prstGeom prst="rect">
            <a:avLst/>
          </a:prstGeom>
          <a:noFill/>
        </p:spPr>
        <p:txBody>
          <a:bodyPr wrap="square">
            <a:spAutoFit/>
          </a:bodyPr>
          <a:lstStyle/>
          <a:p>
            <a:pPr algn="just" rtl="0">
              <a:spcBef>
                <a:spcPts val="0"/>
              </a:spcBef>
              <a:spcAft>
                <a:spcPts val="0"/>
              </a:spcAft>
            </a:pPr>
            <a:r>
              <a:rPr lang="en-US" sz="2200" b="1"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Rare diseases </a:t>
            </a:r>
            <a:r>
              <a:rPr lang="en-US" sz="2200" b="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often remain poorly understood or even undiagnosed despite the widespread adoption of whole-exome and whole-genome sequencing. This presents a major challenge for patients and their care providers, as rare diseases can have very complex clinical manifestations. </a:t>
            </a:r>
          </a:p>
          <a:p>
            <a:pPr algn="just" rtl="0">
              <a:spcBef>
                <a:spcPts val="0"/>
              </a:spcBef>
              <a:spcAft>
                <a:spcPts val="0"/>
              </a:spcAft>
            </a:pPr>
            <a:endParaRPr lang="en-US" sz="2200" dirty="0">
              <a:solidFill>
                <a:srgbClr val="1D1C1D"/>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n-US" sz="2200" b="1"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Our goal</a:t>
            </a:r>
            <a:r>
              <a:rPr lang="en-US" sz="2200" b="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 is to build AI that will provide </a:t>
            </a:r>
            <a:r>
              <a:rPr lang="en-US" sz="2200" i="0" u="sng"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personalized healthcare insights </a:t>
            </a:r>
            <a:r>
              <a:rPr lang="en-US" sz="2200" b="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for rare disease patients by </a:t>
            </a:r>
            <a:r>
              <a:rPr lang="en-US" sz="2200" i="0" u="sng"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prioritizing clinical conditions for screening</a:t>
            </a:r>
            <a:r>
              <a:rPr lang="en-US" sz="2200" b="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 This will facilitate more timely treatment and better quality of life. </a:t>
            </a:r>
          </a:p>
          <a:p>
            <a:pPr algn="just" rtl="0">
              <a:spcBef>
                <a:spcPts val="0"/>
              </a:spcBef>
              <a:spcAft>
                <a:spcPts val="0"/>
              </a:spcAft>
            </a:pPr>
            <a:endParaRPr lang="en-US" sz="2200" dirty="0">
              <a:solidFill>
                <a:srgbClr val="1D1C1D"/>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n-US" sz="2200" b="1"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Our approach </a:t>
            </a:r>
            <a:r>
              <a:rPr lang="en-US" sz="220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is to train a generative AI model </a:t>
            </a:r>
            <a:r>
              <a:rPr lang="en-US" sz="2200" b="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on human and mouse genetic data that will gain insights from models of human disease in mouse to predict the corresponding human phenotypes. Further, our model will broadly understand the rules of gene regulation and, when presented with gene expression data from a patient blood sample, can identify patterns of gene expression altered in disease and predict disease-equivalent data for every other human organ, cell type, or trained biological context. </a:t>
            </a:r>
          </a:p>
          <a:p>
            <a:pPr algn="just" rtl="0">
              <a:spcBef>
                <a:spcPts val="0"/>
              </a:spcBef>
              <a:spcAft>
                <a:spcPts val="0"/>
              </a:spcAft>
            </a:pPr>
            <a:endParaRPr lang="en-US" sz="2200" dirty="0">
              <a:solidFill>
                <a:srgbClr val="1D1C1D"/>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n-US" sz="2200" b="1"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This novel ability </a:t>
            </a:r>
            <a:r>
              <a:rPr lang="en-US" sz="220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to generate disease data for comparison with healthy reference data will allow us to</a:t>
            </a:r>
            <a:r>
              <a:rPr lang="en-US" sz="2200" b="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 estimate the magnitude of effect of </a:t>
            </a:r>
            <a:r>
              <a:rPr lang="en-US" sz="2200" dirty="0">
                <a:solidFill>
                  <a:srgbClr val="1D1C1D"/>
                </a:solidFill>
                <a:latin typeface="Open Sans" panose="020B0606030504020204" pitchFamily="34" charset="0"/>
                <a:ea typeface="Open Sans" panose="020B0606030504020204" pitchFamily="34" charset="0"/>
                <a:cs typeface="Open Sans" panose="020B0606030504020204" pitchFamily="34" charset="0"/>
              </a:rPr>
              <a:t>a</a:t>
            </a:r>
            <a:r>
              <a:rPr lang="en-US" sz="2200" b="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 disease in any given biological context, regardless of whether it has been measured. </a:t>
            </a:r>
          </a:p>
          <a:p>
            <a:pPr algn="just" rtl="0">
              <a:spcBef>
                <a:spcPts val="0"/>
              </a:spcBef>
              <a:spcAft>
                <a:spcPts val="0"/>
              </a:spcAft>
            </a:pPr>
            <a:endParaRPr lang="en-US" sz="2200" dirty="0">
              <a:solidFill>
                <a:srgbClr val="1D1C1D"/>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n-US" sz="2200" b="1"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Accessibility </a:t>
            </a:r>
            <a:r>
              <a:rPr lang="en-US" sz="220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to our models is ensured through a</a:t>
            </a:r>
            <a:r>
              <a:rPr lang="en-US" sz="2200" b="0" i="0" u="none" strike="noStrike"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 web dashboard that will help clinicians easily use the model for proof-of-concept testing. Currently we are architecting and training our first full-scale models and anticipate testing on human samples later this year.</a:t>
            </a:r>
            <a:endParaRPr lang="en-US" sz="22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0CC9E4D7-7D46-AC55-D1CB-7FEDD50E073F}"/>
              </a:ext>
            </a:extLst>
          </p:cNvPr>
          <p:cNvSpPr txBox="1"/>
          <p:nvPr/>
        </p:nvSpPr>
        <p:spPr>
          <a:xfrm>
            <a:off x="32678987" y="15181560"/>
            <a:ext cx="9875519" cy="3477875"/>
          </a:xfrm>
          <a:prstGeom prst="rect">
            <a:avLst/>
          </a:prstGeom>
          <a:noFill/>
        </p:spPr>
        <p:txBody>
          <a:bodyPr wrap="square">
            <a:spAutoFit/>
          </a:bodyPr>
          <a:lstStyle/>
          <a:p>
            <a:pPr marL="0" lvl="0" indent="0" rtl="0">
              <a:spcBef>
                <a:spcPts val="0"/>
              </a:spcBef>
              <a:spcAft>
                <a:spcPts val="0"/>
              </a:spcAft>
              <a:buNone/>
            </a:pPr>
            <a:r>
              <a:rPr lang="en-US" sz="2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This project is in the early stages of development.  To date, we have achieved stable training of our novel multimodal variational autoencoder architecture and are currently optimizing the architecture prior to training on the full dataset.  In the meantime, we are:</a:t>
            </a:r>
          </a:p>
          <a:p>
            <a:pPr marL="342900" lvl="0" indent="-342900" rtl="0">
              <a:spcBef>
                <a:spcPts val="0"/>
              </a:spcBef>
              <a:spcAft>
                <a:spcPts val="0"/>
              </a:spcAft>
              <a:buFont typeface="Arial" panose="020B0604020202020204" pitchFamily="34" charset="0"/>
              <a:buChar char="•"/>
            </a:pPr>
            <a:r>
              <a:rPr lang="en-US" sz="2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Implementing functions for </a:t>
            </a:r>
            <a:r>
              <a:rPr lang="en-US" sz="2200" u="sng"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automatic report generation </a:t>
            </a:r>
            <a:r>
              <a:rPr lang="en-US" sz="2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(summary statistics for dashboard outputs)</a:t>
            </a:r>
          </a:p>
          <a:p>
            <a:pPr marL="342900" lvl="0" indent="-342900" rtl="0">
              <a:spcBef>
                <a:spcPts val="0"/>
              </a:spcBef>
              <a:spcAft>
                <a:spcPts val="0"/>
              </a:spcAft>
              <a:buFont typeface="Arial" panose="020B0604020202020204" pitchFamily="34" charset="0"/>
              <a:buChar char="•"/>
            </a:pPr>
            <a:r>
              <a:rPr lang="en-US" sz="2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Architecting a computational pipeline for a </a:t>
            </a:r>
            <a:r>
              <a:rPr lang="en-US" sz="2200" u="sng"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web application that serves our AI model </a:t>
            </a:r>
            <a:r>
              <a:rPr lang="en-US" sz="2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asynchronously</a:t>
            </a:r>
            <a:endParaRPr lang="en-US" sz="2200" u="sng"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endParaRPr>
          </a:p>
          <a:p>
            <a:pPr marL="342900" lvl="0" indent="-342900" rtl="0">
              <a:spcBef>
                <a:spcPts val="0"/>
              </a:spcBef>
              <a:spcAft>
                <a:spcPts val="0"/>
              </a:spcAft>
              <a:buFont typeface="Arial" panose="020B0604020202020204" pitchFamily="34" charset="0"/>
              <a:buChar char="•"/>
            </a:pPr>
            <a:r>
              <a:rPr lang="en-US" sz="2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Implementing </a:t>
            </a:r>
            <a:r>
              <a:rPr lang="en-US" sz="2200" u="sng"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encryption, security, and privacy measures</a:t>
            </a:r>
            <a:r>
              <a:rPr lang="en-US" sz="2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 to appropriately handle sensitive patient data</a:t>
            </a:r>
          </a:p>
        </p:txBody>
      </p:sp>
      <p:sp>
        <p:nvSpPr>
          <p:cNvPr id="7" name="Rectangle 6">
            <a:extLst>
              <a:ext uri="{FF2B5EF4-FFF2-40B4-BE49-F238E27FC236}">
                <a16:creationId xmlns:a16="http://schemas.microsoft.com/office/drawing/2014/main" id="{C5E301AE-503C-BDD2-B997-048070C2B065}"/>
              </a:ext>
            </a:extLst>
          </p:cNvPr>
          <p:cNvSpPr/>
          <p:nvPr/>
        </p:nvSpPr>
        <p:spPr>
          <a:xfrm>
            <a:off x="11765276" y="15570118"/>
            <a:ext cx="20360648" cy="1119144"/>
          </a:xfrm>
          <a:prstGeom prst="rect">
            <a:avLst/>
          </a:prstGeom>
          <a:solidFill>
            <a:srgbClr val="14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rlow Condensed" panose="00000506000000000000" pitchFamily="2" charset="0"/>
                <a:ea typeface="Open Sans" panose="020B0606030504020204" pitchFamily="2" charset="0"/>
                <a:cs typeface="Open Sans" panose="020B0606030504020204" pitchFamily="2" charset="0"/>
              </a:rPr>
              <a:t>How our AI model works</a:t>
            </a:r>
          </a:p>
        </p:txBody>
      </p:sp>
      <p:sp>
        <p:nvSpPr>
          <p:cNvPr id="18" name="Rectangle 17">
            <a:extLst>
              <a:ext uri="{FF2B5EF4-FFF2-40B4-BE49-F238E27FC236}">
                <a16:creationId xmlns:a16="http://schemas.microsoft.com/office/drawing/2014/main" id="{DA2F8FB6-4879-A551-D2C2-B05DF2E92892}"/>
              </a:ext>
            </a:extLst>
          </p:cNvPr>
          <p:cNvSpPr/>
          <p:nvPr/>
        </p:nvSpPr>
        <p:spPr>
          <a:xfrm>
            <a:off x="32678986" y="26802135"/>
            <a:ext cx="9875520" cy="1119144"/>
          </a:xfrm>
          <a:prstGeom prst="rect">
            <a:avLst/>
          </a:prstGeom>
          <a:solidFill>
            <a:srgbClr val="14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rlow Condensed" panose="00000506000000000000" pitchFamily="2" charset="0"/>
                <a:ea typeface="Open Sans" panose="020B0606030504020204" pitchFamily="2" charset="0"/>
                <a:cs typeface="Open Sans" panose="020B0606030504020204" pitchFamily="2" charset="0"/>
              </a:rPr>
              <a:t>Funding</a:t>
            </a:r>
          </a:p>
        </p:txBody>
      </p:sp>
      <p:grpSp>
        <p:nvGrpSpPr>
          <p:cNvPr id="82" name="Group 81">
            <a:extLst>
              <a:ext uri="{FF2B5EF4-FFF2-40B4-BE49-F238E27FC236}">
                <a16:creationId xmlns:a16="http://schemas.microsoft.com/office/drawing/2014/main" id="{D25932FA-8FEE-D9A9-448C-BC886FEC7B77}"/>
              </a:ext>
            </a:extLst>
          </p:cNvPr>
          <p:cNvGrpSpPr/>
          <p:nvPr/>
        </p:nvGrpSpPr>
        <p:grpSpPr>
          <a:xfrm>
            <a:off x="32573352" y="28225141"/>
            <a:ext cx="9935152" cy="3306553"/>
            <a:chOff x="32573352" y="28861348"/>
            <a:chExt cx="9935152" cy="3306553"/>
          </a:xfrm>
        </p:grpSpPr>
        <p:sp>
          <p:nvSpPr>
            <p:cNvPr id="76" name="TextBox 75">
              <a:extLst>
                <a:ext uri="{FF2B5EF4-FFF2-40B4-BE49-F238E27FC236}">
                  <a16:creationId xmlns:a16="http://schemas.microsoft.com/office/drawing/2014/main" id="{ABA35AF6-6BC0-8AE7-D538-149CE1682011}"/>
                </a:ext>
              </a:extLst>
            </p:cNvPr>
            <p:cNvSpPr txBox="1"/>
            <p:nvPr/>
          </p:nvSpPr>
          <p:spPr>
            <a:xfrm>
              <a:off x="32573352" y="29028580"/>
              <a:ext cx="7524220" cy="3139321"/>
            </a:xfrm>
            <a:prstGeom prst="rect">
              <a:avLst/>
            </a:prstGeom>
            <a:noFill/>
          </p:spPr>
          <p:txBody>
            <a:bodyPr wrap="square" rtlCol="0">
              <a:spAutoFit/>
            </a:bodyPr>
            <a:lstStyle/>
            <a:p>
              <a:r>
                <a:rPr lang="en-US" sz="2200" b="1" dirty="0">
                  <a:latin typeface="Open Sans" panose="020B0606030504020204" pitchFamily="2" charset="0"/>
                  <a:ea typeface="Open Sans" panose="020B0606030504020204" pitchFamily="2" charset="0"/>
                  <a:cs typeface="Open Sans" panose="020B0606030504020204" pitchFamily="2" charset="0"/>
                </a:rPr>
                <a:t>Chan Zuckerberg Initiative </a:t>
              </a:r>
              <a:r>
                <a:rPr lang="en-US" sz="2200" dirty="0">
                  <a:latin typeface="Open Sans" panose="020B0606030504020204" pitchFamily="2" charset="0"/>
                  <a:ea typeface="Open Sans" panose="020B0606030504020204" pitchFamily="2" charset="0"/>
                  <a:cs typeface="Open Sans" panose="020B0606030504020204" pitchFamily="2" charset="0"/>
                </a:rPr>
                <a:t>Single-Cell Data </a:t>
              </a:r>
            </a:p>
            <a:p>
              <a:r>
                <a:rPr lang="en-US" sz="2200" dirty="0">
                  <a:latin typeface="Open Sans" panose="020B0606030504020204" pitchFamily="2" charset="0"/>
                  <a:ea typeface="Open Sans" panose="020B0606030504020204" pitchFamily="2" charset="0"/>
                  <a:cs typeface="Open Sans" panose="020B0606030504020204" pitchFamily="2" charset="0"/>
                </a:rPr>
                <a:t>Insights Grant:  “High-Performance Data </a:t>
              </a:r>
            </a:p>
            <a:p>
              <a:r>
                <a:rPr lang="en-US" sz="2200" dirty="0">
                  <a:latin typeface="Open Sans" panose="020B0606030504020204" pitchFamily="2" charset="0"/>
                  <a:ea typeface="Open Sans" panose="020B0606030504020204" pitchFamily="2" charset="0"/>
                  <a:cs typeface="Open Sans" panose="020B0606030504020204" pitchFamily="2" charset="0"/>
                </a:rPr>
                <a:t>Structures for Single-Cell Data Integration”</a:t>
              </a:r>
            </a:p>
            <a:p>
              <a:endParaRPr lang="en-US" sz="2200" b="1" dirty="0">
                <a:latin typeface="Open Sans" panose="020B0606030504020204" pitchFamily="2" charset="0"/>
                <a:ea typeface="Open Sans" panose="020B0606030504020204" pitchFamily="2" charset="0"/>
                <a:cs typeface="Open Sans" panose="020B0606030504020204" pitchFamily="2" charset="0"/>
              </a:endParaRPr>
            </a:p>
            <a:p>
              <a:r>
                <a:rPr lang="en-US" sz="2200" b="1" dirty="0">
                  <a:latin typeface="Open Sans" panose="020B0606030504020204" pitchFamily="2" charset="0"/>
                  <a:ea typeface="Open Sans" panose="020B0606030504020204" pitchFamily="2" charset="0"/>
                  <a:cs typeface="Open Sans" panose="020B0606030504020204" pitchFamily="2" charset="0"/>
                </a:rPr>
                <a:t>National Institutes of Health </a:t>
              </a:r>
              <a:r>
                <a:rPr lang="en-US" sz="2200" dirty="0">
                  <a:latin typeface="Open Sans" panose="020B0606030504020204" pitchFamily="2" charset="0"/>
                  <a:ea typeface="Open Sans" panose="020B0606030504020204" pitchFamily="2" charset="0"/>
                  <a:cs typeface="Open Sans" panose="020B0606030504020204" pitchFamily="2" charset="0"/>
                </a:rPr>
                <a:t>Transformative R01  “Genetic Mechanisms of Phenotypic Variability”</a:t>
              </a:r>
            </a:p>
            <a:p>
              <a:endParaRPr lang="en-US" sz="2200" b="1" dirty="0">
                <a:latin typeface="Open Sans" panose="020B0606030504020204" pitchFamily="2" charset="0"/>
                <a:ea typeface="Open Sans" panose="020B0606030504020204" pitchFamily="2" charset="0"/>
                <a:cs typeface="Open Sans" panose="020B0606030504020204" pitchFamily="2" charset="0"/>
              </a:endParaRPr>
            </a:p>
            <a:p>
              <a:r>
                <a:rPr lang="en-US" sz="2200" b="1" dirty="0">
                  <a:latin typeface="Open Sans" panose="020B0606030504020204" pitchFamily="2" charset="0"/>
                  <a:ea typeface="Open Sans" panose="020B0606030504020204" pitchFamily="2" charset="0"/>
                  <a:cs typeface="Open Sans" panose="020B0606030504020204" pitchFamily="2" charset="0"/>
                </a:rPr>
                <a:t>Grand Valley State University </a:t>
              </a:r>
              <a:r>
                <a:rPr lang="en-US" sz="2200" dirty="0">
                  <a:latin typeface="Open Sans" panose="020B0606030504020204" pitchFamily="2" charset="0"/>
                  <a:ea typeface="Open Sans" panose="020B0606030504020204" pitchFamily="2" charset="0"/>
                  <a:cs typeface="Open Sans" panose="020B0606030504020204" pitchFamily="2" charset="0"/>
                </a:rPr>
                <a:t>Presidential </a:t>
              </a:r>
            </a:p>
            <a:p>
              <a:r>
                <a:rPr lang="en-US" sz="2200" dirty="0">
                  <a:latin typeface="Open Sans" panose="020B0606030504020204" pitchFamily="2" charset="0"/>
                  <a:ea typeface="Open Sans" panose="020B0606030504020204" pitchFamily="2" charset="0"/>
                  <a:cs typeface="Open Sans" panose="020B0606030504020204" pitchFamily="2" charset="0"/>
                </a:rPr>
                <a:t>Innovation Award:  “AI for Rare Diseases”</a:t>
              </a:r>
              <a:endParaRPr lang="en-US" sz="2200" b="1" dirty="0">
                <a:latin typeface="Open Sans" panose="020B0606030504020204" pitchFamily="2" charset="0"/>
                <a:ea typeface="Open Sans" panose="020B0606030504020204" pitchFamily="2" charset="0"/>
                <a:cs typeface="Open Sans" panose="020B0606030504020204" pitchFamily="2" charset="0"/>
              </a:endParaRPr>
            </a:p>
          </p:txBody>
        </p:sp>
        <p:pic>
          <p:nvPicPr>
            <p:cNvPr id="1030" name="Picture 6" descr="Cold Spring Harbor Laboratory to boost sharing of global scientific  research in collaboration with the Chan Zuckerberg Initiative - Cold Spring  Harbor Laboratory">
              <a:extLst>
                <a:ext uri="{FF2B5EF4-FFF2-40B4-BE49-F238E27FC236}">
                  <a16:creationId xmlns:a16="http://schemas.microsoft.com/office/drawing/2014/main" id="{07CE7A4C-A7BA-155A-4FCA-18B7EC7D06F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53" t="15966" r="6428" b="17443"/>
            <a:stretch/>
          </p:blipFill>
          <p:spPr bwMode="auto">
            <a:xfrm>
              <a:off x="39383971" y="28861348"/>
              <a:ext cx="2252930" cy="10875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0FE8FBA8-D17A-ED8C-A99F-7950C6CB6A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39391" y="30030412"/>
              <a:ext cx="1246495" cy="1246495"/>
            </a:xfrm>
            <a:prstGeom prst="rect">
              <a:avLst/>
            </a:prstGeom>
            <a:noFill/>
            <a:extLst>
              <a:ext uri="{909E8E84-426E-40DD-AFC4-6F175D3DCCD1}">
                <a14:hiddenFill xmlns:a14="http://schemas.microsoft.com/office/drawing/2010/main">
                  <a:solidFill>
                    <a:srgbClr val="FFFFFF"/>
                  </a:solidFill>
                </a14:hiddenFill>
              </a:ext>
            </a:extLst>
          </p:spPr>
        </p:pic>
        <p:pic>
          <p:nvPicPr>
            <p:cNvPr id="19" name="Graphic 18">
              <a:extLst>
                <a:ext uri="{FF2B5EF4-FFF2-40B4-BE49-F238E27FC236}">
                  <a16:creationId xmlns:a16="http://schemas.microsoft.com/office/drawing/2014/main" id="{DC7C1739-4019-A589-836B-950D989300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39391" y="31170239"/>
              <a:ext cx="3069113" cy="948322"/>
            </a:xfrm>
            <a:prstGeom prst="rect">
              <a:avLst/>
            </a:prstGeom>
          </p:spPr>
        </p:pic>
      </p:grpSp>
      <p:sp>
        <p:nvSpPr>
          <p:cNvPr id="70" name="Rectangle 69">
            <a:extLst>
              <a:ext uri="{FF2B5EF4-FFF2-40B4-BE49-F238E27FC236}">
                <a16:creationId xmlns:a16="http://schemas.microsoft.com/office/drawing/2014/main" id="{8BDF61BC-D403-7700-8BD8-2AA31E81F47C}"/>
              </a:ext>
            </a:extLst>
          </p:cNvPr>
          <p:cNvSpPr/>
          <p:nvPr/>
        </p:nvSpPr>
        <p:spPr>
          <a:xfrm>
            <a:off x="1237419" y="16775770"/>
            <a:ext cx="9875520" cy="1119144"/>
          </a:xfrm>
          <a:prstGeom prst="rect">
            <a:avLst/>
          </a:prstGeom>
          <a:solidFill>
            <a:srgbClr val="14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rlow Condensed" panose="00000506000000000000" pitchFamily="2" charset="0"/>
                <a:ea typeface="Open Sans" panose="020B0606030504020204" pitchFamily="2" charset="0"/>
                <a:cs typeface="Open Sans" panose="020B0606030504020204" pitchFamily="2" charset="0"/>
              </a:rPr>
              <a:t>A web application for AI-guided clinical care</a:t>
            </a:r>
          </a:p>
        </p:txBody>
      </p:sp>
      <p:sp>
        <p:nvSpPr>
          <p:cNvPr id="71" name="Rectangle 70">
            <a:extLst>
              <a:ext uri="{FF2B5EF4-FFF2-40B4-BE49-F238E27FC236}">
                <a16:creationId xmlns:a16="http://schemas.microsoft.com/office/drawing/2014/main" id="{0B0F20D8-2687-A25D-136C-B337284DB698}"/>
              </a:ext>
            </a:extLst>
          </p:cNvPr>
          <p:cNvSpPr/>
          <p:nvPr/>
        </p:nvSpPr>
        <p:spPr>
          <a:xfrm>
            <a:off x="32678986" y="13898392"/>
            <a:ext cx="9875520" cy="1119144"/>
          </a:xfrm>
          <a:prstGeom prst="rect">
            <a:avLst/>
          </a:prstGeom>
          <a:solidFill>
            <a:srgbClr val="14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rlow Condensed" panose="00000506000000000000" pitchFamily="2" charset="0"/>
                <a:ea typeface="Open Sans" panose="020B0606030504020204" pitchFamily="2" charset="0"/>
                <a:cs typeface="Open Sans" panose="020B0606030504020204" pitchFamily="2" charset="0"/>
              </a:rPr>
              <a:t>Ongoing work</a:t>
            </a:r>
          </a:p>
        </p:txBody>
      </p:sp>
      <p:grpSp>
        <p:nvGrpSpPr>
          <p:cNvPr id="1027" name="Group 1026">
            <a:extLst>
              <a:ext uri="{FF2B5EF4-FFF2-40B4-BE49-F238E27FC236}">
                <a16:creationId xmlns:a16="http://schemas.microsoft.com/office/drawing/2014/main" id="{CA670BD5-C372-E025-49F8-9BC9D8F5368A}"/>
              </a:ext>
            </a:extLst>
          </p:cNvPr>
          <p:cNvGrpSpPr/>
          <p:nvPr/>
        </p:nvGrpSpPr>
        <p:grpSpPr>
          <a:xfrm>
            <a:off x="17406593" y="8736629"/>
            <a:ext cx="9087731" cy="5860166"/>
            <a:chOff x="17627004" y="8558212"/>
            <a:chExt cx="9087731" cy="5860166"/>
          </a:xfrm>
        </p:grpSpPr>
        <p:grpSp>
          <p:nvGrpSpPr>
            <p:cNvPr id="116" name="Group 115">
              <a:extLst>
                <a:ext uri="{FF2B5EF4-FFF2-40B4-BE49-F238E27FC236}">
                  <a16:creationId xmlns:a16="http://schemas.microsoft.com/office/drawing/2014/main" id="{D7A4E892-FAD7-CBAE-8368-0414AFB2426F}"/>
                </a:ext>
              </a:extLst>
            </p:cNvPr>
            <p:cNvGrpSpPr/>
            <p:nvPr/>
          </p:nvGrpSpPr>
          <p:grpSpPr>
            <a:xfrm>
              <a:off x="20452241" y="8558212"/>
              <a:ext cx="3173886" cy="1471595"/>
              <a:chOff x="19895075" y="10288398"/>
              <a:chExt cx="3173886" cy="1471595"/>
            </a:xfrm>
          </p:grpSpPr>
          <p:sp>
            <p:nvSpPr>
              <p:cNvPr id="74" name="TextBox 73">
                <a:extLst>
                  <a:ext uri="{FF2B5EF4-FFF2-40B4-BE49-F238E27FC236}">
                    <a16:creationId xmlns:a16="http://schemas.microsoft.com/office/drawing/2014/main" id="{69ABC209-CA51-2310-2E12-B0C33CDC072B}"/>
                  </a:ext>
                </a:extLst>
              </p:cNvPr>
              <p:cNvSpPr txBox="1"/>
              <p:nvPr/>
            </p:nvSpPr>
            <p:spPr>
              <a:xfrm>
                <a:off x="19895075" y="10898219"/>
                <a:ext cx="3173886" cy="861774"/>
              </a:xfrm>
              <a:prstGeom prst="rect">
                <a:avLst/>
              </a:prstGeom>
              <a:noFill/>
            </p:spPr>
            <p:txBody>
              <a:bodyPr wrap="square" rtlCol="0">
                <a:spAutoFit/>
              </a:bodyPr>
              <a:lstStyle/>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rare disease</a:t>
                </a:r>
              </a:p>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patient</a:t>
                </a:r>
              </a:p>
            </p:txBody>
          </p:sp>
          <p:pic>
            <p:nvPicPr>
              <p:cNvPr id="104" name="Graphic 103" descr="Office worker female with solid fill">
                <a:extLst>
                  <a:ext uri="{FF2B5EF4-FFF2-40B4-BE49-F238E27FC236}">
                    <a16:creationId xmlns:a16="http://schemas.microsoft.com/office/drawing/2014/main" id="{A72C52BF-1210-45B0-8D34-AE5F06849F6C}"/>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161978" y="10288398"/>
                <a:ext cx="640080" cy="640080"/>
              </a:xfrm>
              <a:prstGeom prst="rect">
                <a:avLst/>
              </a:prstGeom>
            </p:spPr>
          </p:pic>
        </p:grpSp>
        <p:grpSp>
          <p:nvGrpSpPr>
            <p:cNvPr id="107" name="Group 106">
              <a:extLst>
                <a:ext uri="{FF2B5EF4-FFF2-40B4-BE49-F238E27FC236}">
                  <a16:creationId xmlns:a16="http://schemas.microsoft.com/office/drawing/2014/main" id="{54FEC060-2601-E580-747A-859EA2764488}"/>
                </a:ext>
              </a:extLst>
            </p:cNvPr>
            <p:cNvGrpSpPr/>
            <p:nvPr/>
          </p:nvGrpSpPr>
          <p:grpSpPr>
            <a:xfrm>
              <a:off x="20452241" y="10886632"/>
              <a:ext cx="3173886" cy="1131489"/>
              <a:chOff x="20368373" y="8558212"/>
              <a:chExt cx="3173886" cy="1131489"/>
            </a:xfrm>
          </p:grpSpPr>
          <p:sp>
            <p:nvSpPr>
              <p:cNvPr id="73" name="TextBox 72">
                <a:extLst>
                  <a:ext uri="{FF2B5EF4-FFF2-40B4-BE49-F238E27FC236}">
                    <a16:creationId xmlns:a16="http://schemas.microsoft.com/office/drawing/2014/main" id="{9F34586E-FF5F-989B-88D7-301CF0B401CE}"/>
                  </a:ext>
                </a:extLst>
              </p:cNvPr>
              <p:cNvSpPr txBox="1"/>
              <p:nvPr/>
            </p:nvSpPr>
            <p:spPr>
              <a:xfrm>
                <a:off x="20368373" y="9212647"/>
                <a:ext cx="3173886" cy="477054"/>
              </a:xfrm>
              <a:prstGeom prst="rect">
                <a:avLst/>
              </a:prstGeom>
              <a:noFill/>
            </p:spPr>
            <p:txBody>
              <a:bodyPr wrap="square" rtlCol="0">
                <a:spAutoFit/>
              </a:bodyPr>
              <a:lstStyle/>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clinician</a:t>
                </a:r>
              </a:p>
            </p:txBody>
          </p:sp>
          <p:pic>
            <p:nvPicPr>
              <p:cNvPr id="94" name="Graphic 93" descr="Doctor male with solid fill">
                <a:extLst>
                  <a:ext uri="{FF2B5EF4-FFF2-40B4-BE49-F238E27FC236}">
                    <a16:creationId xmlns:a16="http://schemas.microsoft.com/office/drawing/2014/main" id="{F4F65AF4-C7B6-F37C-52A2-3E07AF0D5DE7}"/>
                  </a:ext>
                </a:extLst>
              </p:cNvPr>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635276" y="8558212"/>
                <a:ext cx="640080" cy="640080"/>
              </a:xfrm>
              <a:prstGeom prst="rect">
                <a:avLst/>
              </a:prstGeom>
            </p:spPr>
          </p:pic>
        </p:grpSp>
        <p:grpSp>
          <p:nvGrpSpPr>
            <p:cNvPr id="117" name="Group 116">
              <a:extLst>
                <a:ext uri="{FF2B5EF4-FFF2-40B4-BE49-F238E27FC236}">
                  <a16:creationId xmlns:a16="http://schemas.microsoft.com/office/drawing/2014/main" id="{FC27E95C-EFAA-303D-97B9-17216E6EAC69}"/>
                </a:ext>
              </a:extLst>
            </p:cNvPr>
            <p:cNvGrpSpPr/>
            <p:nvPr/>
          </p:nvGrpSpPr>
          <p:grpSpPr>
            <a:xfrm>
              <a:off x="20452241" y="12931646"/>
              <a:ext cx="3173886" cy="1486732"/>
              <a:chOff x="21200558" y="11917222"/>
              <a:chExt cx="3173886" cy="1486732"/>
            </a:xfrm>
          </p:grpSpPr>
          <p:sp>
            <p:nvSpPr>
              <p:cNvPr id="77" name="TextBox 76">
                <a:extLst>
                  <a:ext uri="{FF2B5EF4-FFF2-40B4-BE49-F238E27FC236}">
                    <a16:creationId xmlns:a16="http://schemas.microsoft.com/office/drawing/2014/main" id="{126250A6-7DEC-2485-9096-31A4E7BFC185}"/>
                  </a:ext>
                </a:extLst>
              </p:cNvPr>
              <p:cNvSpPr txBox="1"/>
              <p:nvPr/>
            </p:nvSpPr>
            <p:spPr>
              <a:xfrm>
                <a:off x="21200558" y="12542180"/>
                <a:ext cx="3173886" cy="861774"/>
              </a:xfrm>
              <a:prstGeom prst="rect">
                <a:avLst/>
              </a:prstGeom>
              <a:noFill/>
            </p:spPr>
            <p:txBody>
              <a:bodyPr wrap="square" rtlCol="0">
                <a:spAutoFit/>
              </a:bodyPr>
              <a:lstStyle/>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upload data</a:t>
                </a:r>
              </a:p>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to web app</a:t>
                </a:r>
              </a:p>
            </p:txBody>
          </p:sp>
          <p:pic>
            <p:nvPicPr>
              <p:cNvPr id="96" name="Graphic 95" descr="Upload with solid fill">
                <a:extLst>
                  <a:ext uri="{FF2B5EF4-FFF2-40B4-BE49-F238E27FC236}">
                    <a16:creationId xmlns:a16="http://schemas.microsoft.com/office/drawing/2014/main" id="{BAB968F7-4396-D515-3448-AA2CF172526A}"/>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467461" y="11917222"/>
                <a:ext cx="640080" cy="640080"/>
              </a:xfrm>
              <a:prstGeom prst="rect">
                <a:avLst/>
              </a:prstGeom>
            </p:spPr>
          </p:pic>
        </p:grpSp>
        <p:grpSp>
          <p:nvGrpSpPr>
            <p:cNvPr id="119" name="Group 118">
              <a:extLst>
                <a:ext uri="{FF2B5EF4-FFF2-40B4-BE49-F238E27FC236}">
                  <a16:creationId xmlns:a16="http://schemas.microsoft.com/office/drawing/2014/main" id="{F3EEAF69-32EC-2F68-741B-FCBFF3A3221D}"/>
                </a:ext>
              </a:extLst>
            </p:cNvPr>
            <p:cNvGrpSpPr/>
            <p:nvPr/>
          </p:nvGrpSpPr>
          <p:grpSpPr>
            <a:xfrm>
              <a:off x="23322461" y="9529864"/>
              <a:ext cx="3173886" cy="1562973"/>
              <a:chOff x="23440430" y="8276468"/>
              <a:chExt cx="3173886" cy="1562973"/>
            </a:xfrm>
          </p:grpSpPr>
          <p:sp>
            <p:nvSpPr>
              <p:cNvPr id="79" name="TextBox 78">
                <a:extLst>
                  <a:ext uri="{FF2B5EF4-FFF2-40B4-BE49-F238E27FC236}">
                    <a16:creationId xmlns:a16="http://schemas.microsoft.com/office/drawing/2014/main" id="{71E8BAE6-B973-9F2F-133F-E7A50B56AC64}"/>
                  </a:ext>
                </a:extLst>
              </p:cNvPr>
              <p:cNvSpPr txBox="1"/>
              <p:nvPr/>
            </p:nvSpPr>
            <p:spPr>
              <a:xfrm>
                <a:off x="23440430" y="8977667"/>
                <a:ext cx="3173886" cy="861774"/>
              </a:xfrm>
              <a:prstGeom prst="rect">
                <a:avLst/>
              </a:prstGeom>
              <a:noFill/>
            </p:spPr>
            <p:txBody>
              <a:bodyPr wrap="square" rtlCol="0">
                <a:spAutoFit/>
              </a:bodyPr>
              <a:lstStyle/>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dashboard of</a:t>
                </a:r>
              </a:p>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results</a:t>
                </a:r>
              </a:p>
            </p:txBody>
          </p:sp>
          <p:pic>
            <p:nvPicPr>
              <p:cNvPr id="102" name="Graphic 101" descr="Cloud Computing with solid fill">
                <a:extLst>
                  <a:ext uri="{FF2B5EF4-FFF2-40B4-BE49-F238E27FC236}">
                    <a16:creationId xmlns:a16="http://schemas.microsoft.com/office/drawing/2014/main" id="{3DF51B0F-3314-338B-D841-F3B3B7C9807F}"/>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707333" y="8276468"/>
                <a:ext cx="640080" cy="640080"/>
              </a:xfrm>
              <a:prstGeom prst="rect">
                <a:avLst/>
              </a:prstGeom>
            </p:spPr>
          </p:pic>
        </p:grpSp>
        <p:grpSp>
          <p:nvGrpSpPr>
            <p:cNvPr id="120" name="Group 119">
              <a:extLst>
                <a:ext uri="{FF2B5EF4-FFF2-40B4-BE49-F238E27FC236}">
                  <a16:creationId xmlns:a16="http://schemas.microsoft.com/office/drawing/2014/main" id="{0F2400DE-D556-0C8D-CE8B-176C74DEC4C9}"/>
                </a:ext>
              </a:extLst>
            </p:cNvPr>
            <p:cNvGrpSpPr/>
            <p:nvPr/>
          </p:nvGrpSpPr>
          <p:grpSpPr>
            <a:xfrm>
              <a:off x="23056574" y="12117518"/>
              <a:ext cx="3658161" cy="1530572"/>
              <a:chOff x="24214475" y="10614141"/>
              <a:chExt cx="3658161" cy="1530572"/>
            </a:xfrm>
          </p:grpSpPr>
          <p:pic>
            <p:nvPicPr>
              <p:cNvPr id="1032" name="Picture 8">
                <a:extLst>
                  <a:ext uri="{FF2B5EF4-FFF2-40B4-BE49-F238E27FC236}">
                    <a16:creationId xmlns:a16="http://schemas.microsoft.com/office/drawing/2014/main" id="{1FEF13D4-3195-C296-275C-0DC1AE8CA855}"/>
                  </a:ext>
                </a:extLst>
              </p:cNvPr>
              <p:cNvPicPr>
                <a:picLocks noChangeAspect="1" noChangeArrowheads="1"/>
              </p:cNvPicPr>
              <p:nvPr/>
            </p:nvPicPr>
            <p:blipFill rotWithShape="1">
              <a:blip r:embed="rId15">
                <a:duotone>
                  <a:schemeClr val="accent1">
                    <a:shade val="45000"/>
                    <a:satMod val="135000"/>
                  </a:schemeClr>
                  <a:prstClr val="white"/>
                </a:duotone>
                <a:extLst>
                  <a:ext uri="{28A0092B-C50C-407E-A947-70E740481C1C}">
                    <a14:useLocalDpi xmlns:a14="http://schemas.microsoft.com/office/drawing/2010/main" val="0"/>
                  </a:ext>
                </a:extLst>
              </a:blip>
              <a:srcRect l="32561" t="7074" r="32992"/>
              <a:stretch/>
            </p:blipFill>
            <p:spPr bwMode="auto">
              <a:xfrm>
                <a:off x="25747265" y="10614141"/>
                <a:ext cx="640080" cy="755919"/>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9F23FB26-0361-6223-2FC6-68C9999F51E1}"/>
                  </a:ext>
                </a:extLst>
              </p:cNvPr>
              <p:cNvSpPr txBox="1"/>
              <p:nvPr/>
            </p:nvSpPr>
            <p:spPr>
              <a:xfrm>
                <a:off x="24214475" y="11282939"/>
                <a:ext cx="3658161" cy="861774"/>
              </a:xfrm>
              <a:prstGeom prst="rect">
                <a:avLst/>
              </a:prstGeom>
              <a:noFill/>
            </p:spPr>
            <p:txBody>
              <a:bodyPr wrap="square" rtlCol="0">
                <a:spAutoFit/>
              </a:bodyPr>
              <a:lstStyle/>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AI-generated “cell atlas” of disease patient</a:t>
                </a:r>
              </a:p>
            </p:txBody>
          </p:sp>
        </p:grpSp>
        <p:grpSp>
          <p:nvGrpSpPr>
            <p:cNvPr id="111" name="Group 110">
              <a:extLst>
                <a:ext uri="{FF2B5EF4-FFF2-40B4-BE49-F238E27FC236}">
                  <a16:creationId xmlns:a16="http://schemas.microsoft.com/office/drawing/2014/main" id="{85F175A5-6719-A5EC-3763-4D3C380ADCFE}"/>
                </a:ext>
              </a:extLst>
            </p:cNvPr>
            <p:cNvGrpSpPr/>
            <p:nvPr/>
          </p:nvGrpSpPr>
          <p:grpSpPr>
            <a:xfrm>
              <a:off x="17627004" y="9665025"/>
              <a:ext cx="3173886" cy="1117134"/>
              <a:chOff x="12598053" y="8660542"/>
              <a:chExt cx="3173886" cy="1117134"/>
            </a:xfrm>
          </p:grpSpPr>
          <p:pic>
            <p:nvPicPr>
              <p:cNvPr id="90" name="Graphic 89" descr="Needle with solid fill">
                <a:extLst>
                  <a:ext uri="{FF2B5EF4-FFF2-40B4-BE49-F238E27FC236}">
                    <a16:creationId xmlns:a16="http://schemas.microsoft.com/office/drawing/2014/main" id="{9D726E9E-E7B6-81A9-7FC3-20443DFEF245}"/>
                  </a:ext>
                </a:extLst>
              </p:cNvPr>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13864956" y="8660542"/>
                <a:ext cx="640080" cy="640080"/>
              </a:xfrm>
              <a:prstGeom prst="rect">
                <a:avLst/>
              </a:prstGeom>
            </p:spPr>
          </p:pic>
          <p:sp>
            <p:nvSpPr>
              <p:cNvPr id="109" name="TextBox 108">
                <a:extLst>
                  <a:ext uri="{FF2B5EF4-FFF2-40B4-BE49-F238E27FC236}">
                    <a16:creationId xmlns:a16="http://schemas.microsoft.com/office/drawing/2014/main" id="{77477ABC-BC0F-B63F-5E65-6B3775AA2F69}"/>
                  </a:ext>
                </a:extLst>
              </p:cNvPr>
              <p:cNvSpPr txBox="1"/>
              <p:nvPr/>
            </p:nvSpPr>
            <p:spPr>
              <a:xfrm>
                <a:off x="12598053" y="9300622"/>
                <a:ext cx="3173886" cy="477054"/>
              </a:xfrm>
              <a:prstGeom prst="rect">
                <a:avLst/>
              </a:prstGeom>
              <a:noFill/>
            </p:spPr>
            <p:txBody>
              <a:bodyPr wrap="square" rtlCol="0">
                <a:spAutoFit/>
              </a:bodyPr>
              <a:lstStyle/>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blood draw</a:t>
                </a:r>
              </a:p>
            </p:txBody>
          </p:sp>
        </p:grpSp>
        <p:grpSp>
          <p:nvGrpSpPr>
            <p:cNvPr id="115" name="Group 114">
              <a:extLst>
                <a:ext uri="{FF2B5EF4-FFF2-40B4-BE49-F238E27FC236}">
                  <a16:creationId xmlns:a16="http://schemas.microsoft.com/office/drawing/2014/main" id="{78D60C21-D6B4-C2C8-A0DA-1B5514C0FD11}"/>
                </a:ext>
              </a:extLst>
            </p:cNvPr>
            <p:cNvGrpSpPr/>
            <p:nvPr/>
          </p:nvGrpSpPr>
          <p:grpSpPr>
            <a:xfrm>
              <a:off x="17627004" y="12147241"/>
              <a:ext cx="3173886" cy="1093724"/>
              <a:chOff x="12355473" y="11379383"/>
              <a:chExt cx="3173886" cy="1093724"/>
            </a:xfrm>
          </p:grpSpPr>
          <p:pic>
            <p:nvPicPr>
              <p:cNvPr id="100" name="Graphic 99" descr="DNA with solid fill">
                <a:extLst>
                  <a:ext uri="{FF2B5EF4-FFF2-40B4-BE49-F238E27FC236}">
                    <a16:creationId xmlns:a16="http://schemas.microsoft.com/office/drawing/2014/main" id="{824200FB-8A8F-6424-F7D7-448AAE485BFE}"/>
                  </a:ext>
                </a:extLst>
              </p:cNvPr>
              <p:cNvPicPr>
                <a:picLocks noChangeAspect="1"/>
              </p:cNvPicPr>
              <p:nvPr/>
            </p:nvPicPr>
            <p:blipFill>
              <a:blip r:embed="rId18">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3622376" y="11379383"/>
                <a:ext cx="640080" cy="640080"/>
              </a:xfrm>
              <a:prstGeom prst="rect">
                <a:avLst/>
              </a:prstGeom>
            </p:spPr>
          </p:pic>
          <p:sp>
            <p:nvSpPr>
              <p:cNvPr id="114" name="TextBox 113">
                <a:extLst>
                  <a:ext uri="{FF2B5EF4-FFF2-40B4-BE49-F238E27FC236}">
                    <a16:creationId xmlns:a16="http://schemas.microsoft.com/office/drawing/2014/main" id="{959B5718-7FE6-EDF1-37F3-8946C8AE61F6}"/>
                  </a:ext>
                </a:extLst>
              </p:cNvPr>
              <p:cNvSpPr txBox="1"/>
              <p:nvPr/>
            </p:nvSpPr>
            <p:spPr>
              <a:xfrm>
                <a:off x="12355473" y="11996053"/>
                <a:ext cx="3173886" cy="477054"/>
              </a:xfrm>
              <a:prstGeom prst="rect">
                <a:avLst/>
              </a:prstGeom>
              <a:noFill/>
            </p:spPr>
            <p:txBody>
              <a:bodyPr wrap="square" rtlCol="0">
                <a:spAutoFit/>
              </a:bodyPr>
              <a:lstStyle/>
              <a:p>
                <a:pPr algn="ctr"/>
                <a:r>
                  <a:rPr lang="en-US" sz="2500" dirty="0">
                    <a:solidFill>
                      <a:srgbClr val="1D4999"/>
                    </a:solidFill>
                    <a:latin typeface="Barlow Condensed" panose="00000506000000000000" pitchFamily="2" charset="0"/>
                    <a:ea typeface="Open Sans" panose="020B0606030504020204" pitchFamily="34" charset="0"/>
                    <a:cs typeface="Open Sans" panose="020B0606030504020204" pitchFamily="34" charset="0"/>
                  </a:rPr>
                  <a:t>genomics assay</a:t>
                </a:r>
              </a:p>
            </p:txBody>
          </p:sp>
        </p:grpSp>
        <p:sp>
          <p:nvSpPr>
            <p:cNvPr id="122" name="Arc 121">
              <a:extLst>
                <a:ext uri="{FF2B5EF4-FFF2-40B4-BE49-F238E27FC236}">
                  <a16:creationId xmlns:a16="http://schemas.microsoft.com/office/drawing/2014/main" id="{766DB964-F22A-9ADF-B515-DBAD17C94BCE}"/>
                </a:ext>
              </a:extLst>
            </p:cNvPr>
            <p:cNvSpPr/>
            <p:nvPr/>
          </p:nvSpPr>
          <p:spPr>
            <a:xfrm rot="15935646">
              <a:off x="19866482" y="8406586"/>
              <a:ext cx="3477468" cy="4679370"/>
            </a:xfrm>
            <a:custGeom>
              <a:avLst/>
              <a:gdLst>
                <a:gd name="connsiteX0" fmla="*/ 2989450 w 3477468"/>
                <a:gd name="connsiteY0" fmla="*/ 714369 h 4679370"/>
                <a:gd name="connsiteX1" fmla="*/ 3450565 w 3477468"/>
                <a:gd name="connsiteY1" fmla="*/ 1929700 h 4679370"/>
                <a:gd name="connsiteX2" fmla="*/ 1738734 w 3477468"/>
                <a:gd name="connsiteY2" fmla="*/ 2339685 h 4679370"/>
                <a:gd name="connsiteX3" fmla="*/ 2989450 w 3477468"/>
                <a:gd name="connsiteY3" fmla="*/ 714369 h 4679370"/>
                <a:gd name="connsiteX0" fmla="*/ 2989450 w 3477468"/>
                <a:gd name="connsiteY0" fmla="*/ 714369 h 4679370"/>
                <a:gd name="connsiteX1" fmla="*/ 3450565 w 3477468"/>
                <a:gd name="connsiteY1" fmla="*/ 1929700 h 4679370"/>
              </a:gdLst>
              <a:ahLst/>
              <a:cxnLst>
                <a:cxn ang="0">
                  <a:pos x="connsiteX0" y="connsiteY0"/>
                </a:cxn>
                <a:cxn ang="0">
                  <a:pos x="connsiteX1" y="connsiteY1"/>
                </a:cxn>
              </a:cxnLst>
              <a:rect l="l" t="t" r="r" b="b"/>
              <a:pathLst>
                <a:path w="3477468" h="4679370" stroke="0" extrusionOk="0">
                  <a:moveTo>
                    <a:pt x="2989450" y="714369"/>
                  </a:moveTo>
                  <a:cubicBezTo>
                    <a:pt x="3174929" y="1051160"/>
                    <a:pt x="3444953" y="1525946"/>
                    <a:pt x="3450565" y="1929700"/>
                  </a:cubicBezTo>
                  <a:cubicBezTo>
                    <a:pt x="3055796" y="2165624"/>
                    <a:pt x="2023159" y="2151820"/>
                    <a:pt x="1738734" y="2339685"/>
                  </a:cubicBezTo>
                  <a:cubicBezTo>
                    <a:pt x="2058264" y="1750116"/>
                    <a:pt x="2434574" y="1447978"/>
                    <a:pt x="2989450" y="714369"/>
                  </a:cubicBezTo>
                  <a:close/>
                </a:path>
                <a:path w="3477468" h="4679370" fill="none" extrusionOk="0">
                  <a:moveTo>
                    <a:pt x="2989450" y="714369"/>
                  </a:moveTo>
                  <a:cubicBezTo>
                    <a:pt x="3304790" y="1054384"/>
                    <a:pt x="3413301" y="1512660"/>
                    <a:pt x="3450565" y="1929700"/>
                  </a:cubicBezTo>
                </a:path>
                <a:path w="3477468" h="4679370" fill="none" stroke="0" extrusionOk="0">
                  <a:moveTo>
                    <a:pt x="2989450" y="714369"/>
                  </a:moveTo>
                  <a:cubicBezTo>
                    <a:pt x="3235704" y="1025688"/>
                    <a:pt x="3399752" y="1490085"/>
                    <a:pt x="3450565" y="1929700"/>
                  </a:cubicBezTo>
                </a:path>
              </a:pathLst>
            </a:custGeom>
            <a:ln w="38100">
              <a:solidFill>
                <a:srgbClr val="1D4999"/>
              </a:solidFill>
              <a:headEnd type="triangle" w="med" len="med"/>
              <a:tailEnd type="none" w="med" len="med"/>
              <a:extLst>
                <a:ext uri="{C807C97D-BFC1-408E-A445-0C87EB9F89A2}">
                  <ask:lineSketchStyleProps xmlns:ask="http://schemas.microsoft.com/office/drawing/2018/sketchyshapes" sd="2650216993">
                    <a:prstGeom prst="arc">
                      <a:avLst>
                        <a:gd name="adj1" fmla="val 18454744"/>
                        <a:gd name="adj2" fmla="val 2079187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a:extLst>
                <a:ext uri="{FF2B5EF4-FFF2-40B4-BE49-F238E27FC236}">
                  <a16:creationId xmlns:a16="http://schemas.microsoft.com/office/drawing/2014/main" id="{FCFB5131-0C4F-5941-BCE7-95670D1889C9}"/>
                </a:ext>
              </a:extLst>
            </p:cNvPr>
            <p:cNvSpPr/>
            <p:nvPr/>
          </p:nvSpPr>
          <p:spPr>
            <a:xfrm rot="11973032">
              <a:off x="18987581" y="8668252"/>
              <a:ext cx="3477468" cy="4679370"/>
            </a:xfrm>
            <a:custGeom>
              <a:avLst/>
              <a:gdLst>
                <a:gd name="connsiteX0" fmla="*/ 2989450 w 3477468"/>
                <a:gd name="connsiteY0" fmla="*/ 714369 h 4679370"/>
                <a:gd name="connsiteX1" fmla="*/ 3450565 w 3477468"/>
                <a:gd name="connsiteY1" fmla="*/ 1929700 h 4679370"/>
                <a:gd name="connsiteX2" fmla="*/ 1738734 w 3477468"/>
                <a:gd name="connsiteY2" fmla="*/ 2339685 h 4679370"/>
                <a:gd name="connsiteX3" fmla="*/ 2989450 w 3477468"/>
                <a:gd name="connsiteY3" fmla="*/ 714369 h 4679370"/>
                <a:gd name="connsiteX0" fmla="*/ 2989450 w 3477468"/>
                <a:gd name="connsiteY0" fmla="*/ 714369 h 4679370"/>
                <a:gd name="connsiteX1" fmla="*/ 3450565 w 3477468"/>
                <a:gd name="connsiteY1" fmla="*/ 1929700 h 4679370"/>
              </a:gdLst>
              <a:ahLst/>
              <a:cxnLst>
                <a:cxn ang="0">
                  <a:pos x="connsiteX0" y="connsiteY0"/>
                </a:cxn>
                <a:cxn ang="0">
                  <a:pos x="connsiteX1" y="connsiteY1"/>
                </a:cxn>
              </a:cxnLst>
              <a:rect l="l" t="t" r="r" b="b"/>
              <a:pathLst>
                <a:path w="3477468" h="4679370" stroke="0" extrusionOk="0">
                  <a:moveTo>
                    <a:pt x="2989450" y="714369"/>
                  </a:moveTo>
                  <a:cubicBezTo>
                    <a:pt x="3174929" y="1051160"/>
                    <a:pt x="3444953" y="1525946"/>
                    <a:pt x="3450565" y="1929700"/>
                  </a:cubicBezTo>
                  <a:cubicBezTo>
                    <a:pt x="3055796" y="2165624"/>
                    <a:pt x="2023159" y="2151820"/>
                    <a:pt x="1738734" y="2339685"/>
                  </a:cubicBezTo>
                  <a:cubicBezTo>
                    <a:pt x="2058264" y="1750116"/>
                    <a:pt x="2434574" y="1447978"/>
                    <a:pt x="2989450" y="714369"/>
                  </a:cubicBezTo>
                  <a:close/>
                </a:path>
                <a:path w="3477468" h="4679370" fill="none" extrusionOk="0">
                  <a:moveTo>
                    <a:pt x="2989450" y="714369"/>
                  </a:moveTo>
                  <a:cubicBezTo>
                    <a:pt x="3304790" y="1054384"/>
                    <a:pt x="3413301" y="1512660"/>
                    <a:pt x="3450565" y="1929700"/>
                  </a:cubicBezTo>
                </a:path>
                <a:path w="3477468" h="4679370" fill="none" stroke="0" extrusionOk="0">
                  <a:moveTo>
                    <a:pt x="2989450" y="714369"/>
                  </a:moveTo>
                  <a:cubicBezTo>
                    <a:pt x="3235704" y="1025688"/>
                    <a:pt x="3399752" y="1490085"/>
                    <a:pt x="3450565" y="1929700"/>
                  </a:cubicBezTo>
                </a:path>
              </a:pathLst>
            </a:custGeom>
            <a:ln w="38100">
              <a:solidFill>
                <a:srgbClr val="1D4999"/>
              </a:solidFill>
              <a:headEnd type="triangle" w="med" len="med"/>
              <a:tailEnd type="none" w="med" len="med"/>
              <a:extLst>
                <a:ext uri="{C807C97D-BFC1-408E-A445-0C87EB9F89A2}">
                  <ask:lineSketchStyleProps xmlns:ask="http://schemas.microsoft.com/office/drawing/2018/sketchyshapes" sd="2650216993">
                    <a:prstGeom prst="arc">
                      <a:avLst>
                        <a:gd name="adj1" fmla="val 18454744"/>
                        <a:gd name="adj2" fmla="val 2079187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Arc 124">
              <a:extLst>
                <a:ext uri="{FF2B5EF4-FFF2-40B4-BE49-F238E27FC236}">
                  <a16:creationId xmlns:a16="http://schemas.microsoft.com/office/drawing/2014/main" id="{CAB0A40E-1683-9D0B-EA54-B81952E0C53C}"/>
                </a:ext>
              </a:extLst>
            </p:cNvPr>
            <p:cNvSpPr/>
            <p:nvPr/>
          </p:nvSpPr>
          <p:spPr>
            <a:xfrm rot="7915509">
              <a:off x="19064566" y="9489957"/>
              <a:ext cx="3477468" cy="4679370"/>
            </a:xfrm>
            <a:custGeom>
              <a:avLst/>
              <a:gdLst>
                <a:gd name="connsiteX0" fmla="*/ 2989450 w 3477468"/>
                <a:gd name="connsiteY0" fmla="*/ 714369 h 4679370"/>
                <a:gd name="connsiteX1" fmla="*/ 3450565 w 3477468"/>
                <a:gd name="connsiteY1" fmla="*/ 1929700 h 4679370"/>
                <a:gd name="connsiteX2" fmla="*/ 1738734 w 3477468"/>
                <a:gd name="connsiteY2" fmla="*/ 2339685 h 4679370"/>
                <a:gd name="connsiteX3" fmla="*/ 2989450 w 3477468"/>
                <a:gd name="connsiteY3" fmla="*/ 714369 h 4679370"/>
                <a:gd name="connsiteX0" fmla="*/ 2989450 w 3477468"/>
                <a:gd name="connsiteY0" fmla="*/ 714369 h 4679370"/>
                <a:gd name="connsiteX1" fmla="*/ 3450565 w 3477468"/>
                <a:gd name="connsiteY1" fmla="*/ 1929700 h 4679370"/>
              </a:gdLst>
              <a:ahLst/>
              <a:cxnLst>
                <a:cxn ang="0">
                  <a:pos x="connsiteX0" y="connsiteY0"/>
                </a:cxn>
                <a:cxn ang="0">
                  <a:pos x="connsiteX1" y="connsiteY1"/>
                </a:cxn>
              </a:cxnLst>
              <a:rect l="l" t="t" r="r" b="b"/>
              <a:pathLst>
                <a:path w="3477468" h="4679370" stroke="0" extrusionOk="0">
                  <a:moveTo>
                    <a:pt x="2989450" y="714369"/>
                  </a:moveTo>
                  <a:cubicBezTo>
                    <a:pt x="3174929" y="1051160"/>
                    <a:pt x="3444953" y="1525946"/>
                    <a:pt x="3450565" y="1929700"/>
                  </a:cubicBezTo>
                  <a:cubicBezTo>
                    <a:pt x="3055796" y="2165624"/>
                    <a:pt x="2023159" y="2151820"/>
                    <a:pt x="1738734" y="2339685"/>
                  </a:cubicBezTo>
                  <a:cubicBezTo>
                    <a:pt x="2058264" y="1750116"/>
                    <a:pt x="2434574" y="1447978"/>
                    <a:pt x="2989450" y="714369"/>
                  </a:cubicBezTo>
                  <a:close/>
                </a:path>
                <a:path w="3477468" h="4679370" fill="none" extrusionOk="0">
                  <a:moveTo>
                    <a:pt x="2989450" y="714369"/>
                  </a:moveTo>
                  <a:cubicBezTo>
                    <a:pt x="3304790" y="1054384"/>
                    <a:pt x="3413301" y="1512660"/>
                    <a:pt x="3450565" y="1929700"/>
                  </a:cubicBezTo>
                </a:path>
                <a:path w="3477468" h="4679370" fill="none" stroke="0" extrusionOk="0">
                  <a:moveTo>
                    <a:pt x="2989450" y="714369"/>
                  </a:moveTo>
                  <a:cubicBezTo>
                    <a:pt x="3235704" y="1025688"/>
                    <a:pt x="3399752" y="1490085"/>
                    <a:pt x="3450565" y="1929700"/>
                  </a:cubicBezTo>
                </a:path>
              </a:pathLst>
            </a:custGeom>
            <a:ln w="38100">
              <a:solidFill>
                <a:srgbClr val="1D4999"/>
              </a:solidFill>
              <a:headEnd type="triangle" w="med" len="med"/>
              <a:tailEnd type="none" w="med" len="med"/>
              <a:extLst>
                <a:ext uri="{C807C97D-BFC1-408E-A445-0C87EB9F89A2}">
                  <ask:lineSketchStyleProps xmlns:ask="http://schemas.microsoft.com/office/drawing/2018/sketchyshapes" sd="2650216993">
                    <a:prstGeom prst="arc">
                      <a:avLst>
                        <a:gd name="adj1" fmla="val 18454744"/>
                        <a:gd name="adj2" fmla="val 2079187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a:extLst>
                <a:ext uri="{FF2B5EF4-FFF2-40B4-BE49-F238E27FC236}">
                  <a16:creationId xmlns:a16="http://schemas.microsoft.com/office/drawing/2014/main" id="{2A56712C-6BCD-051A-F627-81D785B81CFD}"/>
                </a:ext>
              </a:extLst>
            </p:cNvPr>
            <p:cNvSpPr/>
            <p:nvPr/>
          </p:nvSpPr>
          <p:spPr>
            <a:xfrm rot="4997422">
              <a:off x="20461302" y="9906309"/>
              <a:ext cx="3477468" cy="4679370"/>
            </a:xfrm>
            <a:custGeom>
              <a:avLst/>
              <a:gdLst>
                <a:gd name="connsiteX0" fmla="*/ 2989450 w 3477468"/>
                <a:gd name="connsiteY0" fmla="*/ 714369 h 4679370"/>
                <a:gd name="connsiteX1" fmla="*/ 3450565 w 3477468"/>
                <a:gd name="connsiteY1" fmla="*/ 1929700 h 4679370"/>
                <a:gd name="connsiteX2" fmla="*/ 1738734 w 3477468"/>
                <a:gd name="connsiteY2" fmla="*/ 2339685 h 4679370"/>
                <a:gd name="connsiteX3" fmla="*/ 2989450 w 3477468"/>
                <a:gd name="connsiteY3" fmla="*/ 714369 h 4679370"/>
                <a:gd name="connsiteX0" fmla="*/ 2989450 w 3477468"/>
                <a:gd name="connsiteY0" fmla="*/ 714369 h 4679370"/>
                <a:gd name="connsiteX1" fmla="*/ 3450565 w 3477468"/>
                <a:gd name="connsiteY1" fmla="*/ 1929700 h 4679370"/>
              </a:gdLst>
              <a:ahLst/>
              <a:cxnLst>
                <a:cxn ang="0">
                  <a:pos x="connsiteX0" y="connsiteY0"/>
                </a:cxn>
                <a:cxn ang="0">
                  <a:pos x="connsiteX1" y="connsiteY1"/>
                </a:cxn>
              </a:cxnLst>
              <a:rect l="l" t="t" r="r" b="b"/>
              <a:pathLst>
                <a:path w="3477468" h="4679370" stroke="0" extrusionOk="0">
                  <a:moveTo>
                    <a:pt x="2989450" y="714369"/>
                  </a:moveTo>
                  <a:cubicBezTo>
                    <a:pt x="3174929" y="1051160"/>
                    <a:pt x="3444953" y="1525946"/>
                    <a:pt x="3450565" y="1929700"/>
                  </a:cubicBezTo>
                  <a:cubicBezTo>
                    <a:pt x="3055796" y="2165624"/>
                    <a:pt x="2023159" y="2151820"/>
                    <a:pt x="1738734" y="2339685"/>
                  </a:cubicBezTo>
                  <a:cubicBezTo>
                    <a:pt x="2058264" y="1750116"/>
                    <a:pt x="2434574" y="1447978"/>
                    <a:pt x="2989450" y="714369"/>
                  </a:cubicBezTo>
                  <a:close/>
                </a:path>
                <a:path w="3477468" h="4679370" fill="none" extrusionOk="0">
                  <a:moveTo>
                    <a:pt x="2989450" y="714369"/>
                  </a:moveTo>
                  <a:cubicBezTo>
                    <a:pt x="3304790" y="1054384"/>
                    <a:pt x="3413301" y="1512660"/>
                    <a:pt x="3450565" y="1929700"/>
                  </a:cubicBezTo>
                </a:path>
                <a:path w="3477468" h="4679370" fill="none" stroke="0" extrusionOk="0">
                  <a:moveTo>
                    <a:pt x="2989450" y="714369"/>
                  </a:moveTo>
                  <a:cubicBezTo>
                    <a:pt x="3235704" y="1025688"/>
                    <a:pt x="3399752" y="1490085"/>
                    <a:pt x="3450565" y="1929700"/>
                  </a:cubicBezTo>
                </a:path>
              </a:pathLst>
            </a:custGeom>
            <a:ln w="38100">
              <a:solidFill>
                <a:srgbClr val="1D4999"/>
              </a:solidFill>
              <a:headEnd type="triangle" w="med" len="med"/>
              <a:tailEnd type="none" w="med" len="med"/>
              <a:extLst>
                <a:ext uri="{C807C97D-BFC1-408E-A445-0C87EB9F89A2}">
                  <ask:lineSketchStyleProps xmlns:ask="http://schemas.microsoft.com/office/drawing/2018/sketchyshapes" sd="2650216993">
                    <a:prstGeom prst="arc">
                      <a:avLst>
                        <a:gd name="adj1" fmla="val 18454744"/>
                        <a:gd name="adj2" fmla="val 2079187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Arc 126">
              <a:extLst>
                <a:ext uri="{FF2B5EF4-FFF2-40B4-BE49-F238E27FC236}">
                  <a16:creationId xmlns:a16="http://schemas.microsoft.com/office/drawing/2014/main" id="{42D20AD1-64BE-B513-E21B-6976AD038E87}"/>
                </a:ext>
              </a:extLst>
            </p:cNvPr>
            <p:cNvSpPr/>
            <p:nvPr/>
          </p:nvSpPr>
          <p:spPr>
            <a:xfrm rot="2330783">
              <a:off x="22422651" y="10215635"/>
              <a:ext cx="2594688" cy="2337833"/>
            </a:xfrm>
            <a:custGeom>
              <a:avLst/>
              <a:gdLst>
                <a:gd name="connsiteX0" fmla="*/ 2036552 w 2594688"/>
                <a:gd name="connsiteY0" fmla="*/ 208309 h 2337833"/>
                <a:gd name="connsiteX1" fmla="*/ 2551148 w 2594688"/>
                <a:gd name="connsiteY1" fmla="*/ 868630 h 2337833"/>
                <a:gd name="connsiteX2" fmla="*/ 1297344 w 2594688"/>
                <a:gd name="connsiteY2" fmla="*/ 1168917 h 2337833"/>
                <a:gd name="connsiteX3" fmla="*/ 2036552 w 2594688"/>
                <a:gd name="connsiteY3" fmla="*/ 208309 h 2337833"/>
                <a:gd name="connsiteX0" fmla="*/ 2036552 w 2594688"/>
                <a:gd name="connsiteY0" fmla="*/ 208309 h 2337833"/>
                <a:gd name="connsiteX1" fmla="*/ 2551148 w 2594688"/>
                <a:gd name="connsiteY1" fmla="*/ 868630 h 2337833"/>
              </a:gdLst>
              <a:ahLst/>
              <a:cxnLst>
                <a:cxn ang="0">
                  <a:pos x="connsiteX0" y="connsiteY0"/>
                </a:cxn>
                <a:cxn ang="0">
                  <a:pos x="connsiteX1" y="connsiteY1"/>
                </a:cxn>
              </a:cxnLst>
              <a:rect l="l" t="t" r="r" b="b"/>
              <a:pathLst>
                <a:path w="2594688" h="2337833" stroke="0" extrusionOk="0">
                  <a:moveTo>
                    <a:pt x="2036552" y="208309"/>
                  </a:moveTo>
                  <a:cubicBezTo>
                    <a:pt x="2258141" y="367756"/>
                    <a:pt x="2499843" y="627808"/>
                    <a:pt x="2551148" y="868630"/>
                  </a:cubicBezTo>
                  <a:cubicBezTo>
                    <a:pt x="2433427" y="1007983"/>
                    <a:pt x="1800554" y="1006761"/>
                    <a:pt x="1297344" y="1168917"/>
                  </a:cubicBezTo>
                  <a:cubicBezTo>
                    <a:pt x="1619050" y="878029"/>
                    <a:pt x="1837767" y="612179"/>
                    <a:pt x="2036552" y="208309"/>
                  </a:cubicBezTo>
                  <a:close/>
                </a:path>
                <a:path w="2594688" h="2337833" fill="none" extrusionOk="0">
                  <a:moveTo>
                    <a:pt x="2036552" y="208309"/>
                  </a:moveTo>
                  <a:cubicBezTo>
                    <a:pt x="2330431" y="369420"/>
                    <a:pt x="2495710" y="641877"/>
                    <a:pt x="2551148" y="868630"/>
                  </a:cubicBezTo>
                </a:path>
                <a:path w="2594688" h="2337833" fill="none" stroke="0" extrusionOk="0">
                  <a:moveTo>
                    <a:pt x="2036552" y="208309"/>
                  </a:moveTo>
                  <a:cubicBezTo>
                    <a:pt x="2294238" y="349269"/>
                    <a:pt x="2497930" y="648746"/>
                    <a:pt x="2551148" y="868630"/>
                  </a:cubicBezTo>
                </a:path>
              </a:pathLst>
            </a:custGeom>
            <a:ln w="38100">
              <a:solidFill>
                <a:srgbClr val="1D4999"/>
              </a:solidFill>
              <a:headEnd type="triangle" w="med" len="med"/>
              <a:tailEnd type="none" w="med" len="med"/>
              <a:extLst>
                <a:ext uri="{C807C97D-BFC1-408E-A445-0C87EB9F89A2}">
                  <ask:lineSketchStyleProps xmlns:ask="http://schemas.microsoft.com/office/drawing/2018/sketchyshapes" sd="2650216993">
                    <a:prstGeom prst="arc">
                      <a:avLst>
                        <a:gd name="adj1" fmla="val 18454744"/>
                        <a:gd name="adj2" fmla="val 2079187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4" name="Arc 1023">
              <a:extLst>
                <a:ext uri="{FF2B5EF4-FFF2-40B4-BE49-F238E27FC236}">
                  <a16:creationId xmlns:a16="http://schemas.microsoft.com/office/drawing/2014/main" id="{4FBEC140-B4DD-A3D2-EB5D-861A01A3D920}"/>
                </a:ext>
              </a:extLst>
            </p:cNvPr>
            <p:cNvSpPr/>
            <p:nvPr/>
          </p:nvSpPr>
          <p:spPr>
            <a:xfrm rot="19095545">
              <a:off x="21423472" y="8851220"/>
              <a:ext cx="3477468" cy="4679370"/>
            </a:xfrm>
            <a:custGeom>
              <a:avLst/>
              <a:gdLst>
                <a:gd name="connsiteX0" fmla="*/ 2989450 w 3477468"/>
                <a:gd name="connsiteY0" fmla="*/ 714369 h 4679370"/>
                <a:gd name="connsiteX1" fmla="*/ 3450565 w 3477468"/>
                <a:gd name="connsiteY1" fmla="*/ 1929700 h 4679370"/>
                <a:gd name="connsiteX2" fmla="*/ 1738734 w 3477468"/>
                <a:gd name="connsiteY2" fmla="*/ 2339685 h 4679370"/>
                <a:gd name="connsiteX3" fmla="*/ 2989450 w 3477468"/>
                <a:gd name="connsiteY3" fmla="*/ 714369 h 4679370"/>
                <a:gd name="connsiteX0" fmla="*/ 2989450 w 3477468"/>
                <a:gd name="connsiteY0" fmla="*/ 714369 h 4679370"/>
                <a:gd name="connsiteX1" fmla="*/ 3450565 w 3477468"/>
                <a:gd name="connsiteY1" fmla="*/ 1929700 h 4679370"/>
              </a:gdLst>
              <a:ahLst/>
              <a:cxnLst>
                <a:cxn ang="0">
                  <a:pos x="connsiteX0" y="connsiteY0"/>
                </a:cxn>
                <a:cxn ang="0">
                  <a:pos x="connsiteX1" y="connsiteY1"/>
                </a:cxn>
              </a:cxnLst>
              <a:rect l="l" t="t" r="r" b="b"/>
              <a:pathLst>
                <a:path w="3477468" h="4679370" stroke="0" extrusionOk="0">
                  <a:moveTo>
                    <a:pt x="2989450" y="714369"/>
                  </a:moveTo>
                  <a:cubicBezTo>
                    <a:pt x="3174929" y="1051160"/>
                    <a:pt x="3444953" y="1525946"/>
                    <a:pt x="3450565" y="1929700"/>
                  </a:cubicBezTo>
                  <a:cubicBezTo>
                    <a:pt x="3055796" y="2165624"/>
                    <a:pt x="2023159" y="2151820"/>
                    <a:pt x="1738734" y="2339685"/>
                  </a:cubicBezTo>
                  <a:cubicBezTo>
                    <a:pt x="2058264" y="1750116"/>
                    <a:pt x="2434574" y="1447978"/>
                    <a:pt x="2989450" y="714369"/>
                  </a:cubicBezTo>
                  <a:close/>
                </a:path>
                <a:path w="3477468" h="4679370" fill="none" extrusionOk="0">
                  <a:moveTo>
                    <a:pt x="2989450" y="714369"/>
                  </a:moveTo>
                  <a:cubicBezTo>
                    <a:pt x="3304790" y="1054384"/>
                    <a:pt x="3413301" y="1512660"/>
                    <a:pt x="3450565" y="1929700"/>
                  </a:cubicBezTo>
                </a:path>
                <a:path w="3477468" h="4679370" fill="none" stroke="0" extrusionOk="0">
                  <a:moveTo>
                    <a:pt x="2989450" y="714369"/>
                  </a:moveTo>
                  <a:cubicBezTo>
                    <a:pt x="3235704" y="1025688"/>
                    <a:pt x="3399752" y="1490085"/>
                    <a:pt x="3450565" y="1929700"/>
                  </a:cubicBezTo>
                </a:path>
              </a:pathLst>
            </a:custGeom>
            <a:ln w="38100">
              <a:solidFill>
                <a:srgbClr val="1D4999"/>
              </a:solidFill>
              <a:headEnd type="triangle" w="med" len="med"/>
              <a:tailEnd type="none" w="med" len="med"/>
              <a:extLst>
                <a:ext uri="{C807C97D-BFC1-408E-A445-0C87EB9F89A2}">
                  <ask:lineSketchStyleProps xmlns:ask="http://schemas.microsoft.com/office/drawing/2018/sketchyshapes" sd="2650216993">
                    <a:prstGeom prst="arc">
                      <a:avLst>
                        <a:gd name="adj1" fmla="val 18454744"/>
                        <a:gd name="adj2" fmla="val 2079187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BD47E874-7483-0DD8-4A22-49323BB4BE85}"/>
              </a:ext>
            </a:extLst>
          </p:cNvPr>
          <p:cNvSpPr/>
          <p:nvPr/>
        </p:nvSpPr>
        <p:spPr>
          <a:xfrm>
            <a:off x="1527237" y="21979104"/>
            <a:ext cx="1667631" cy="98298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Barlow Condensed" panose="00000506000000000000" pitchFamily="2" charset="0"/>
              </a:rPr>
              <a:t>Patient Data</a:t>
            </a:r>
          </a:p>
        </p:txBody>
      </p:sp>
      <p:grpSp>
        <p:nvGrpSpPr>
          <p:cNvPr id="61" name="Group 60">
            <a:extLst>
              <a:ext uri="{FF2B5EF4-FFF2-40B4-BE49-F238E27FC236}">
                <a16:creationId xmlns:a16="http://schemas.microsoft.com/office/drawing/2014/main" id="{F4F238CD-05A6-91AA-CBA6-40C7DF6894AC}"/>
              </a:ext>
            </a:extLst>
          </p:cNvPr>
          <p:cNvGrpSpPr/>
          <p:nvPr/>
        </p:nvGrpSpPr>
        <p:grpSpPr>
          <a:xfrm>
            <a:off x="2986580" y="18499055"/>
            <a:ext cx="2286000" cy="9986235"/>
            <a:chOff x="1237419" y="18201875"/>
            <a:chExt cx="2286000" cy="9986235"/>
          </a:xfrm>
        </p:grpSpPr>
        <p:cxnSp>
          <p:nvCxnSpPr>
            <p:cNvPr id="42" name="Straight Arrow Connector 41">
              <a:extLst>
                <a:ext uri="{FF2B5EF4-FFF2-40B4-BE49-F238E27FC236}">
                  <a16:creationId xmlns:a16="http://schemas.microsoft.com/office/drawing/2014/main" id="{C9EA8386-B792-07C8-0803-B15D2C1F0A2A}"/>
                </a:ext>
              </a:extLst>
            </p:cNvPr>
            <p:cNvCxnSpPr>
              <a:cxnSpLocks/>
            </p:cNvCxnSpPr>
            <p:nvPr/>
          </p:nvCxnSpPr>
          <p:spPr>
            <a:xfrm flipH="1">
              <a:off x="2380419" y="19401616"/>
              <a:ext cx="0" cy="457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12523F1A-00DA-AFD9-3E72-BA13242BBF9D}"/>
                </a:ext>
              </a:extLst>
            </p:cNvPr>
            <p:cNvGrpSpPr/>
            <p:nvPr/>
          </p:nvGrpSpPr>
          <p:grpSpPr>
            <a:xfrm>
              <a:off x="1237419" y="18201875"/>
              <a:ext cx="2286000" cy="9986235"/>
              <a:chOff x="1237419" y="18201875"/>
              <a:chExt cx="2286000" cy="9986235"/>
            </a:xfrm>
          </p:grpSpPr>
          <p:sp>
            <p:nvSpPr>
              <p:cNvPr id="24" name="Rectangle 23">
                <a:extLst>
                  <a:ext uri="{FF2B5EF4-FFF2-40B4-BE49-F238E27FC236}">
                    <a16:creationId xmlns:a16="http://schemas.microsoft.com/office/drawing/2014/main" id="{D731230E-DA62-B5FA-4687-D27C09441F2B}"/>
                  </a:ext>
                </a:extLst>
              </p:cNvPr>
              <p:cNvSpPr/>
              <p:nvPr/>
            </p:nvSpPr>
            <p:spPr>
              <a:xfrm>
                <a:off x="1237419" y="18201875"/>
                <a:ext cx="2286000" cy="98298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Barlow Condensed" panose="00000506000000000000" pitchFamily="2" charset="0"/>
                  </a:rPr>
                  <a:t>Human Cell Atlas Data</a:t>
                </a:r>
              </a:p>
            </p:txBody>
          </p:sp>
          <p:sp>
            <p:nvSpPr>
              <p:cNvPr id="26" name="Rectangle 25">
                <a:extLst>
                  <a:ext uri="{FF2B5EF4-FFF2-40B4-BE49-F238E27FC236}">
                    <a16:creationId xmlns:a16="http://schemas.microsoft.com/office/drawing/2014/main" id="{6408CBA9-E6F2-B2C6-F60F-6560E5088C34}"/>
                  </a:ext>
                </a:extLst>
              </p:cNvPr>
              <p:cNvSpPr/>
              <p:nvPr/>
            </p:nvSpPr>
            <p:spPr>
              <a:xfrm>
                <a:off x="1237419" y="20213362"/>
                <a:ext cx="2286000" cy="98298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Barlow Condensed" panose="00000506000000000000" pitchFamily="2" charset="0"/>
                  </a:rPr>
                  <a:t>Pre-trained AI Model</a:t>
                </a:r>
              </a:p>
            </p:txBody>
          </p:sp>
          <p:sp>
            <p:nvSpPr>
              <p:cNvPr id="27" name="Rectangle 26">
                <a:extLst>
                  <a:ext uri="{FF2B5EF4-FFF2-40B4-BE49-F238E27FC236}">
                    <a16:creationId xmlns:a16="http://schemas.microsoft.com/office/drawing/2014/main" id="{92AE1275-FF6D-D377-F1C7-876D64F81DF2}"/>
                  </a:ext>
                </a:extLst>
              </p:cNvPr>
              <p:cNvSpPr/>
              <p:nvPr/>
            </p:nvSpPr>
            <p:spPr>
              <a:xfrm>
                <a:off x="1237419" y="23126059"/>
                <a:ext cx="2286000" cy="1080033"/>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Barlow Condensed" panose="00000506000000000000" pitchFamily="2" charset="0"/>
                  </a:rPr>
                  <a:t>Fine-tuned AI model</a:t>
                </a:r>
              </a:p>
            </p:txBody>
          </p:sp>
          <p:sp>
            <p:nvSpPr>
              <p:cNvPr id="45" name="Rectangle 44">
                <a:extLst>
                  <a:ext uri="{FF2B5EF4-FFF2-40B4-BE49-F238E27FC236}">
                    <a16:creationId xmlns:a16="http://schemas.microsoft.com/office/drawing/2014/main" id="{29FFDC06-E3B1-930E-8536-EA500E18790C}"/>
                  </a:ext>
                </a:extLst>
              </p:cNvPr>
              <p:cNvSpPr/>
              <p:nvPr/>
            </p:nvSpPr>
            <p:spPr>
              <a:xfrm>
                <a:off x="1237419" y="25105298"/>
                <a:ext cx="2286000" cy="1080033"/>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Barlow Condensed" panose="00000506000000000000" pitchFamily="2" charset="0"/>
                  </a:rPr>
                  <a:t>AI-generated </a:t>
                </a:r>
              </a:p>
              <a:p>
                <a:pPr algn="ctr"/>
                <a:r>
                  <a:rPr lang="en-US" sz="2500" dirty="0">
                    <a:solidFill>
                      <a:schemeClr val="tx1"/>
                    </a:solidFill>
                    <a:latin typeface="Barlow Condensed" panose="00000506000000000000" pitchFamily="2" charset="0"/>
                  </a:rPr>
                  <a:t>“Patient Cell Atlas”</a:t>
                </a:r>
              </a:p>
            </p:txBody>
          </p:sp>
          <p:sp>
            <p:nvSpPr>
              <p:cNvPr id="46" name="Rectangle 45">
                <a:extLst>
                  <a:ext uri="{FF2B5EF4-FFF2-40B4-BE49-F238E27FC236}">
                    <a16:creationId xmlns:a16="http://schemas.microsoft.com/office/drawing/2014/main" id="{E1A281D5-D85A-AFBD-90F8-92506401E02F}"/>
                  </a:ext>
                </a:extLst>
              </p:cNvPr>
              <p:cNvSpPr/>
              <p:nvPr/>
            </p:nvSpPr>
            <p:spPr>
              <a:xfrm>
                <a:off x="1237419" y="27108077"/>
                <a:ext cx="2286000" cy="1080033"/>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Barlow Condensed" panose="00000506000000000000" pitchFamily="2" charset="0"/>
                  </a:rPr>
                  <a:t>Summary Statistics</a:t>
                </a:r>
              </a:p>
              <a:p>
                <a:pPr algn="ctr"/>
                <a:r>
                  <a:rPr lang="en-US" sz="2500" dirty="0">
                    <a:solidFill>
                      <a:schemeClr val="tx1"/>
                    </a:solidFill>
                    <a:latin typeface="Barlow Condensed" panose="00000506000000000000" pitchFamily="2" charset="0"/>
                  </a:rPr>
                  <a:t>Clinical Insights</a:t>
                </a:r>
              </a:p>
            </p:txBody>
          </p:sp>
        </p:grpSp>
        <p:cxnSp>
          <p:nvCxnSpPr>
            <p:cNvPr id="54" name="Straight Arrow Connector 53">
              <a:extLst>
                <a:ext uri="{FF2B5EF4-FFF2-40B4-BE49-F238E27FC236}">
                  <a16:creationId xmlns:a16="http://schemas.microsoft.com/office/drawing/2014/main" id="{0313E565-A46B-CCA4-E204-60C62A2A714F}"/>
                </a:ext>
              </a:extLst>
            </p:cNvPr>
            <p:cNvCxnSpPr>
              <a:cxnSpLocks/>
            </p:cNvCxnSpPr>
            <p:nvPr/>
          </p:nvCxnSpPr>
          <p:spPr>
            <a:xfrm>
              <a:off x="2380419" y="21444128"/>
              <a:ext cx="0" cy="14268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BAAD60B-02FB-CB02-2E3D-57C063BC2B08}"/>
                </a:ext>
              </a:extLst>
            </p:cNvPr>
            <p:cNvCxnSpPr>
              <a:cxnSpLocks/>
            </p:cNvCxnSpPr>
            <p:nvPr/>
          </p:nvCxnSpPr>
          <p:spPr>
            <a:xfrm flipH="1">
              <a:off x="2380419" y="24460552"/>
              <a:ext cx="0" cy="457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5587BDC-9550-F6F8-9A97-4E01C2D98803}"/>
                </a:ext>
              </a:extLst>
            </p:cNvPr>
            <p:cNvCxnSpPr>
              <a:cxnSpLocks/>
            </p:cNvCxnSpPr>
            <p:nvPr/>
          </p:nvCxnSpPr>
          <p:spPr>
            <a:xfrm flipH="1">
              <a:off x="2380419" y="26407726"/>
              <a:ext cx="0" cy="457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169D82CC-5703-DF84-0AFA-8C88A7A5747D}"/>
              </a:ext>
            </a:extLst>
          </p:cNvPr>
          <p:cNvSpPr txBox="1"/>
          <p:nvPr/>
        </p:nvSpPr>
        <p:spPr>
          <a:xfrm>
            <a:off x="5574350" y="19642783"/>
            <a:ext cx="4398654" cy="769441"/>
          </a:xfrm>
          <a:prstGeom prst="rect">
            <a:avLst/>
          </a:prstGeom>
          <a:noFill/>
        </p:spPr>
        <p:txBody>
          <a:bodyPr wrap="square" rtlCol="0">
            <a:spAutoFit/>
          </a:bodyPr>
          <a:lstStyle/>
          <a:p>
            <a:r>
              <a:rPr lang="en-US" sz="2200" b="1" dirty="0">
                <a:latin typeface="Open Sans" panose="020B0606030504020204" pitchFamily="34" charset="0"/>
                <a:ea typeface="Open Sans" panose="020B0606030504020204" pitchFamily="34" charset="0"/>
                <a:cs typeface="Open Sans" panose="020B0606030504020204" pitchFamily="34" charset="0"/>
              </a:rPr>
              <a:t>Train AI model</a:t>
            </a:r>
            <a:r>
              <a:rPr lang="en-US" sz="2200" dirty="0">
                <a:latin typeface="Open Sans" panose="020B0606030504020204" pitchFamily="34" charset="0"/>
                <a:ea typeface="Open Sans" panose="020B0606030504020204" pitchFamily="34" charset="0"/>
                <a:cs typeface="Open Sans" panose="020B0606030504020204" pitchFamily="34" charset="0"/>
              </a:rPr>
              <a:t> on a large reference dataset</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8FD8FAC4-3DD3-ABB0-4835-928DF3393B77}"/>
              </a:ext>
            </a:extLst>
          </p:cNvPr>
          <p:cNvSpPr txBox="1"/>
          <p:nvPr/>
        </p:nvSpPr>
        <p:spPr>
          <a:xfrm>
            <a:off x="5574350" y="21932741"/>
            <a:ext cx="4879101" cy="1107996"/>
          </a:xfrm>
          <a:prstGeom prst="rect">
            <a:avLst/>
          </a:prstGeom>
          <a:noFill/>
        </p:spPr>
        <p:txBody>
          <a:bodyPr wrap="square" rtlCol="0">
            <a:spAutoFit/>
          </a:bodyPr>
          <a:lstStyle/>
          <a:p>
            <a:r>
              <a:rPr lang="en-US" sz="2200" b="1" dirty="0">
                <a:latin typeface="Open Sans" panose="020B0606030504020204" pitchFamily="34" charset="0"/>
                <a:ea typeface="Open Sans" panose="020B0606030504020204" pitchFamily="34" charset="0"/>
                <a:cs typeface="Open Sans" panose="020B0606030504020204" pitchFamily="34" charset="0"/>
              </a:rPr>
              <a:t>Fine-tune AI model </a:t>
            </a:r>
            <a:r>
              <a:rPr lang="en-US" sz="2200" dirty="0">
                <a:latin typeface="Open Sans" panose="020B0606030504020204" pitchFamily="34" charset="0"/>
                <a:ea typeface="Open Sans" panose="020B0606030504020204" pitchFamily="34" charset="0"/>
                <a:cs typeface="Open Sans" panose="020B0606030504020204" pitchFamily="34" charset="0"/>
              </a:rPr>
              <a:t>to generate patient blood data from matched blood data from healthy donors</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64" name="Straight Arrow Connector 63">
            <a:extLst>
              <a:ext uri="{FF2B5EF4-FFF2-40B4-BE49-F238E27FC236}">
                <a16:creationId xmlns:a16="http://schemas.microsoft.com/office/drawing/2014/main" id="{CCFA0BFC-E821-7B22-A843-1C2A3321CF4F}"/>
              </a:ext>
            </a:extLst>
          </p:cNvPr>
          <p:cNvCxnSpPr>
            <a:cxnSpLocks/>
          </p:cNvCxnSpPr>
          <p:nvPr/>
        </p:nvCxnSpPr>
        <p:spPr>
          <a:xfrm>
            <a:off x="3305587" y="22451651"/>
            <a:ext cx="71932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2A09361-ADCB-598B-7863-89408081D115}"/>
              </a:ext>
            </a:extLst>
          </p:cNvPr>
          <p:cNvSpPr txBox="1"/>
          <p:nvPr/>
        </p:nvSpPr>
        <p:spPr>
          <a:xfrm>
            <a:off x="5574350" y="24415040"/>
            <a:ext cx="4398654" cy="1107996"/>
          </a:xfrm>
          <a:prstGeom prst="rect">
            <a:avLst/>
          </a:prstGeom>
          <a:noFill/>
        </p:spPr>
        <p:txBody>
          <a:bodyPr wrap="square" rtlCol="0">
            <a:spAutoFit/>
          </a:bodyPr>
          <a:lstStyle/>
          <a:p>
            <a:r>
              <a:rPr lang="en-US" sz="2200" dirty="0">
                <a:latin typeface="Open Sans" panose="020B0606030504020204" pitchFamily="34" charset="0"/>
                <a:ea typeface="Open Sans" panose="020B0606030504020204" pitchFamily="34" charset="0"/>
                <a:cs typeface="Open Sans" panose="020B0606030504020204" pitchFamily="34" charset="0"/>
              </a:rPr>
              <a:t>Use </a:t>
            </a:r>
            <a:r>
              <a:rPr lang="en-US" sz="2200" b="1" dirty="0">
                <a:latin typeface="Open Sans" panose="020B0606030504020204" pitchFamily="34" charset="0"/>
                <a:ea typeface="Open Sans" panose="020B0606030504020204" pitchFamily="34" charset="0"/>
                <a:cs typeface="Open Sans" panose="020B0606030504020204" pitchFamily="34" charset="0"/>
              </a:rPr>
              <a:t>fine-tuned AI model </a:t>
            </a:r>
            <a:r>
              <a:rPr lang="en-US" sz="2200" dirty="0">
                <a:latin typeface="Open Sans" panose="020B0606030504020204" pitchFamily="34" charset="0"/>
                <a:ea typeface="Open Sans" panose="020B0606030504020204" pitchFamily="34" charset="0"/>
                <a:cs typeface="Open Sans" panose="020B0606030504020204" pitchFamily="34" charset="0"/>
              </a:rPr>
              <a:t>to generate equivalent patient data for more than just blood</a:t>
            </a:r>
          </a:p>
        </p:txBody>
      </p:sp>
      <p:sp>
        <p:nvSpPr>
          <p:cNvPr id="72" name="TextBox 71">
            <a:extLst>
              <a:ext uri="{FF2B5EF4-FFF2-40B4-BE49-F238E27FC236}">
                <a16:creationId xmlns:a16="http://schemas.microsoft.com/office/drawing/2014/main" id="{AB355F74-A014-44D2-0350-3D37B0D589CD}"/>
              </a:ext>
            </a:extLst>
          </p:cNvPr>
          <p:cNvSpPr txBox="1"/>
          <p:nvPr/>
        </p:nvSpPr>
        <p:spPr>
          <a:xfrm>
            <a:off x="5574350" y="26484124"/>
            <a:ext cx="4398654" cy="1107996"/>
          </a:xfrm>
          <a:prstGeom prst="rect">
            <a:avLst/>
          </a:prstGeom>
          <a:noFill/>
        </p:spPr>
        <p:txBody>
          <a:bodyPr wrap="square" rtlCol="0">
            <a:spAutoFit/>
          </a:bodyPr>
          <a:lstStyle/>
          <a:p>
            <a:r>
              <a:rPr lang="en-US" sz="2200" b="1" dirty="0">
                <a:latin typeface="Open Sans" panose="020B0606030504020204" pitchFamily="34" charset="0"/>
                <a:ea typeface="Open Sans" panose="020B0606030504020204" pitchFamily="34" charset="0"/>
                <a:cs typeface="Open Sans" panose="020B0606030504020204" pitchFamily="34" charset="0"/>
              </a:rPr>
              <a:t>Summarize findings</a:t>
            </a:r>
            <a:r>
              <a:rPr lang="en-US" sz="2200" dirty="0">
                <a:latin typeface="Open Sans" panose="020B0606030504020204" pitchFamily="34" charset="0"/>
                <a:ea typeface="Open Sans" panose="020B0606030504020204" pitchFamily="34" charset="0"/>
                <a:cs typeface="Open Sans" panose="020B0606030504020204" pitchFamily="34" charset="0"/>
              </a:rPr>
              <a:t> from generated patient data to draw clinically meaningful insights</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TextBox 74">
            <a:extLst>
              <a:ext uri="{FF2B5EF4-FFF2-40B4-BE49-F238E27FC236}">
                <a16:creationId xmlns:a16="http://schemas.microsoft.com/office/drawing/2014/main" id="{BB03D57F-B7EE-41A9-71FB-15A1857F5D10}"/>
              </a:ext>
            </a:extLst>
          </p:cNvPr>
          <p:cNvSpPr txBox="1"/>
          <p:nvPr/>
        </p:nvSpPr>
        <p:spPr>
          <a:xfrm>
            <a:off x="1237419" y="29408036"/>
            <a:ext cx="9875520" cy="2123658"/>
          </a:xfrm>
          <a:prstGeom prst="rect">
            <a:avLst/>
          </a:prstGeom>
          <a:noFill/>
        </p:spPr>
        <p:txBody>
          <a:bodyPr wrap="square" rtlCol="0">
            <a:spAutoFit/>
          </a:bodyPr>
          <a:lstStyle/>
          <a:p>
            <a:r>
              <a:rPr lang="en-US" sz="2200" dirty="0">
                <a:latin typeface="Open Sans" panose="020B0606030504020204" pitchFamily="34" charset="0"/>
                <a:ea typeface="Open Sans" panose="020B0606030504020204" pitchFamily="34" charset="0"/>
                <a:cs typeface="Open Sans" panose="020B0606030504020204" pitchFamily="34" charset="0"/>
              </a:rPr>
              <a:t>On the back-end, patient data upload to our web app is transferred to a local compute instance where model fine-tuning is performed.  The reference data is loaded and a high-performance matching algorithm is used across all healthy donor data.  The model is queried on our HPC instances, followed by generation of summary statistics, which are then returned to the user.</a:t>
            </a:r>
          </a:p>
        </p:txBody>
      </p:sp>
      <p:grpSp>
        <p:nvGrpSpPr>
          <p:cNvPr id="91" name="Group 90">
            <a:extLst>
              <a:ext uri="{FF2B5EF4-FFF2-40B4-BE49-F238E27FC236}">
                <a16:creationId xmlns:a16="http://schemas.microsoft.com/office/drawing/2014/main" id="{D67CFE57-D4E1-598E-2F5F-4097345EB10C}"/>
              </a:ext>
            </a:extLst>
          </p:cNvPr>
          <p:cNvGrpSpPr/>
          <p:nvPr/>
        </p:nvGrpSpPr>
        <p:grpSpPr>
          <a:xfrm>
            <a:off x="32670975" y="20298909"/>
            <a:ext cx="9842361" cy="6147255"/>
            <a:chOff x="32670975" y="20406110"/>
            <a:chExt cx="9842361" cy="6147255"/>
          </a:xfrm>
        </p:grpSpPr>
        <p:sp>
          <p:nvSpPr>
            <p:cNvPr id="8" name="TextBox 7">
              <a:extLst>
                <a:ext uri="{FF2B5EF4-FFF2-40B4-BE49-F238E27FC236}">
                  <a16:creationId xmlns:a16="http://schemas.microsoft.com/office/drawing/2014/main" id="{1DE2E11C-7BF0-5445-89EB-E70641E70A07}"/>
                </a:ext>
              </a:extLst>
            </p:cNvPr>
            <p:cNvSpPr txBox="1"/>
            <p:nvPr/>
          </p:nvSpPr>
          <p:spPr>
            <a:xfrm>
              <a:off x="35942985" y="20406110"/>
              <a:ext cx="6086167" cy="3139321"/>
            </a:xfrm>
            <a:prstGeom prst="rect">
              <a:avLst/>
            </a:prstGeom>
            <a:noFill/>
          </p:spPr>
          <p:txBody>
            <a:bodyPr wrap="square">
              <a:spAutoFit/>
            </a:bodyPr>
            <a:lstStyle/>
            <a:p>
              <a:r>
                <a:rPr lang="en-US" sz="2200" b="1" dirty="0">
                  <a:latin typeface="Open Sans" panose="020B0606030504020204" pitchFamily="2" charset="0"/>
                  <a:ea typeface="Open Sans" panose="020B0606030504020204" pitchFamily="2" charset="0"/>
                  <a:cs typeface="Open Sans" panose="020B0606030504020204" pitchFamily="2" charset="0"/>
                </a:rPr>
                <a:t>GVSU Applied</a:t>
              </a:r>
            </a:p>
            <a:p>
              <a:r>
                <a:rPr lang="en-US" sz="2200" b="1" dirty="0">
                  <a:latin typeface="Open Sans" panose="020B0606030504020204" pitchFamily="2" charset="0"/>
                  <a:ea typeface="Open Sans" panose="020B0606030504020204" pitchFamily="2" charset="0"/>
                  <a:cs typeface="Open Sans" panose="020B0606030504020204" pitchFamily="2" charset="0"/>
                </a:rPr>
                <a:t>Computing Institute</a:t>
              </a:r>
            </a:p>
            <a:p>
              <a:r>
                <a:rPr lang="en-US" sz="2200" dirty="0">
                  <a:latin typeface="Open Sans" panose="020B0606030504020204" pitchFamily="2" charset="0"/>
                  <a:ea typeface="Open Sans" panose="020B0606030504020204" pitchFamily="2" charset="0"/>
                  <a:cs typeface="Open Sans" panose="020B0606030504020204" pitchFamily="2" charset="0"/>
                </a:rPr>
                <a:t>Jonathan </a:t>
              </a:r>
              <a:r>
                <a:rPr lang="en-US" sz="2200" dirty="0" err="1">
                  <a:latin typeface="Open Sans" panose="020B0606030504020204" pitchFamily="2" charset="0"/>
                  <a:ea typeface="Open Sans" panose="020B0606030504020204" pitchFamily="2" charset="0"/>
                  <a:cs typeface="Open Sans" panose="020B0606030504020204" pitchFamily="2" charset="0"/>
                </a:rPr>
                <a:t>Engelsma</a:t>
              </a:r>
              <a:endParaRPr lang="en-US" sz="2200" dirty="0">
                <a:latin typeface="Open Sans" panose="020B0606030504020204" pitchFamily="2" charset="0"/>
                <a:ea typeface="Open Sans" panose="020B0606030504020204" pitchFamily="2" charset="0"/>
                <a:cs typeface="Open Sans" panose="020B0606030504020204" pitchFamily="2" charset="0"/>
              </a:endParaRPr>
            </a:p>
            <a:p>
              <a:r>
                <a:rPr lang="en-US" sz="2200" dirty="0">
                  <a:latin typeface="Open Sans" panose="020B0606030504020204" pitchFamily="2" charset="0"/>
                  <a:ea typeface="Open Sans" panose="020B0606030504020204" pitchFamily="2" charset="0"/>
                  <a:cs typeface="Open Sans" panose="020B0606030504020204" pitchFamily="2" charset="0"/>
                </a:rPr>
                <a:t>Paul Doyle</a:t>
              </a:r>
            </a:p>
            <a:p>
              <a:r>
                <a:rPr lang="en-US" sz="2200" dirty="0">
                  <a:latin typeface="Open Sans" panose="020B0606030504020204" pitchFamily="2" charset="0"/>
                  <a:ea typeface="Open Sans" panose="020B0606030504020204" pitchFamily="2" charset="0"/>
                  <a:cs typeface="Open Sans" panose="020B0606030504020204" pitchFamily="2" charset="0"/>
                </a:rPr>
                <a:t>Linda Chamberlain</a:t>
              </a:r>
            </a:p>
            <a:p>
              <a:endParaRPr lang="en-US" sz="2200" dirty="0">
                <a:latin typeface="Open Sans" panose="020B0606030504020204" pitchFamily="2" charset="0"/>
                <a:ea typeface="Open Sans" panose="020B0606030504020204" pitchFamily="2" charset="0"/>
                <a:cs typeface="Open Sans" panose="020B0606030504020204" pitchFamily="2" charset="0"/>
              </a:endParaRPr>
            </a:p>
            <a:p>
              <a:r>
                <a:rPr lang="en-US" sz="2200" b="1" dirty="0">
                  <a:latin typeface="Open Sans" panose="020B0606030504020204" pitchFamily="2" charset="0"/>
                  <a:ea typeface="Open Sans" panose="020B0606030504020204" pitchFamily="2" charset="0"/>
                  <a:cs typeface="Open Sans" panose="020B0606030504020204" pitchFamily="2" charset="0"/>
                </a:rPr>
                <a:t>GVSU Information Technology</a:t>
              </a:r>
            </a:p>
            <a:p>
              <a:r>
                <a:rPr lang="en-US" sz="2200" dirty="0">
                  <a:latin typeface="Open Sans" panose="020B0606030504020204" pitchFamily="2" charset="0"/>
                  <a:ea typeface="Open Sans" panose="020B0606030504020204" pitchFamily="2" charset="0"/>
                  <a:cs typeface="Open Sans" panose="020B0606030504020204" pitchFamily="2" charset="0"/>
                </a:rPr>
                <a:t>Cody </a:t>
              </a:r>
              <a:r>
                <a:rPr lang="en-US" sz="2200" dirty="0" err="1">
                  <a:latin typeface="Open Sans" panose="020B0606030504020204" pitchFamily="2" charset="0"/>
                  <a:ea typeface="Open Sans" panose="020B0606030504020204" pitchFamily="2" charset="0"/>
                  <a:cs typeface="Open Sans" panose="020B0606030504020204" pitchFamily="2" charset="0"/>
                </a:rPr>
                <a:t>Eding</a:t>
              </a:r>
              <a:endParaRPr lang="en-US" sz="2200" dirty="0">
                <a:latin typeface="Open Sans" panose="020B0606030504020204" pitchFamily="2" charset="0"/>
                <a:ea typeface="Open Sans" panose="020B0606030504020204" pitchFamily="2" charset="0"/>
                <a:cs typeface="Open Sans" panose="020B0606030504020204" pitchFamily="2" charset="0"/>
              </a:endParaRPr>
            </a:p>
            <a:p>
              <a:r>
                <a:rPr lang="en-US" sz="2200" dirty="0">
                  <a:latin typeface="Open Sans" panose="020B0606030504020204" pitchFamily="2" charset="0"/>
                  <a:ea typeface="Open Sans" panose="020B0606030504020204" pitchFamily="2" charset="0"/>
                  <a:cs typeface="Open Sans" panose="020B0606030504020204" pitchFamily="2" charset="0"/>
                </a:rPr>
                <a:t>Eric Bellmore</a:t>
              </a:r>
            </a:p>
          </p:txBody>
        </p:sp>
        <p:sp>
          <p:nvSpPr>
            <p:cNvPr id="249" name="TextBox 248">
              <a:extLst>
                <a:ext uri="{FF2B5EF4-FFF2-40B4-BE49-F238E27FC236}">
                  <a16:creationId xmlns:a16="http://schemas.microsoft.com/office/drawing/2014/main" id="{BE8D3AEC-FFBE-191D-CE05-2102E2A5810A}"/>
                </a:ext>
              </a:extLst>
            </p:cNvPr>
            <p:cNvSpPr txBox="1"/>
            <p:nvPr/>
          </p:nvSpPr>
          <p:spPr>
            <a:xfrm>
              <a:off x="32670975" y="20406110"/>
              <a:ext cx="3426474" cy="3139321"/>
            </a:xfrm>
            <a:prstGeom prst="rect">
              <a:avLst/>
            </a:prstGeom>
            <a:noFill/>
          </p:spPr>
          <p:txBody>
            <a:bodyPr wrap="square" rtlCol="0">
              <a:spAutoFit/>
            </a:bodyPr>
            <a:lstStyle/>
            <a:p>
              <a:r>
                <a:rPr lang="en-US" sz="2200" b="1" dirty="0">
                  <a:latin typeface="Open Sans" panose="020B0606030504020204" pitchFamily="2" charset="0"/>
                  <a:ea typeface="Open Sans" panose="020B0606030504020204" pitchFamily="2" charset="0"/>
                  <a:cs typeface="Open Sans" panose="020B0606030504020204" pitchFamily="2" charset="0"/>
                </a:rPr>
                <a:t>DeBruine Lab</a:t>
              </a:r>
            </a:p>
            <a:p>
              <a:r>
                <a:rPr lang="en-US" sz="2200" dirty="0">
                  <a:latin typeface="Open Sans" panose="020B0606030504020204" pitchFamily="2" charset="0"/>
                  <a:ea typeface="Open Sans" panose="020B0606030504020204" pitchFamily="2" charset="0"/>
                  <a:cs typeface="Open Sans" panose="020B0606030504020204" pitchFamily="2" charset="0"/>
                </a:rPr>
                <a:t>Tony Boos</a:t>
              </a:r>
            </a:p>
            <a:p>
              <a:r>
                <a:rPr lang="en-US" sz="2200" dirty="0">
                  <a:latin typeface="Open Sans" panose="020B0606030504020204" pitchFamily="2" charset="0"/>
                  <a:ea typeface="Open Sans" panose="020B0606030504020204" pitchFamily="2" charset="0"/>
                  <a:cs typeface="Open Sans" panose="020B0606030504020204" pitchFamily="2" charset="0"/>
                </a:rPr>
                <a:t>Cardell Taylor</a:t>
              </a:r>
            </a:p>
            <a:p>
              <a:r>
                <a:rPr lang="en-US" sz="2200" dirty="0" err="1">
                  <a:latin typeface="Open Sans" panose="020B0606030504020204" pitchFamily="2" charset="0"/>
                  <a:ea typeface="Open Sans" panose="020B0606030504020204" pitchFamily="2" charset="0"/>
                  <a:cs typeface="Open Sans" panose="020B0606030504020204" pitchFamily="2" charset="0"/>
                </a:rPr>
                <a:t>Aliah</a:t>
              </a:r>
              <a:r>
                <a:rPr lang="en-US" sz="2200" dirty="0">
                  <a:latin typeface="Open Sans" panose="020B0606030504020204" pitchFamily="2" charset="0"/>
                  <a:ea typeface="Open Sans" panose="020B0606030504020204" pitchFamily="2" charset="0"/>
                  <a:cs typeface="Open Sans" panose="020B0606030504020204" pitchFamily="2" charset="0"/>
                </a:rPr>
                <a:t> Lloyd</a:t>
              </a:r>
            </a:p>
            <a:p>
              <a:r>
                <a:rPr lang="en-US" sz="2200" dirty="0">
                  <a:latin typeface="Open Sans" panose="020B0606030504020204" pitchFamily="2" charset="0"/>
                  <a:ea typeface="Open Sans" panose="020B0606030504020204" pitchFamily="2" charset="0"/>
                  <a:cs typeface="Open Sans" panose="020B0606030504020204" pitchFamily="2" charset="0"/>
                </a:rPr>
                <a:t>Marcos Diaz</a:t>
              </a:r>
            </a:p>
            <a:p>
              <a:r>
                <a:rPr lang="en-US" sz="2200" dirty="0">
                  <a:latin typeface="Open Sans" panose="020B0606030504020204" pitchFamily="2" charset="0"/>
                  <a:ea typeface="Open Sans" panose="020B0606030504020204" pitchFamily="2" charset="0"/>
                  <a:cs typeface="Open Sans" panose="020B0606030504020204" pitchFamily="2" charset="0"/>
                </a:rPr>
                <a:t>Dat Nguyen</a:t>
              </a:r>
            </a:p>
            <a:p>
              <a:r>
                <a:rPr lang="en-US" sz="2200" dirty="0">
                  <a:latin typeface="Open Sans" panose="020B0606030504020204" pitchFamily="2" charset="0"/>
                  <a:ea typeface="Open Sans" panose="020B0606030504020204" pitchFamily="2" charset="0"/>
                  <a:cs typeface="Open Sans" panose="020B0606030504020204" pitchFamily="2" charset="0"/>
                </a:rPr>
                <a:t>Skyler Ruiter</a:t>
              </a:r>
            </a:p>
            <a:p>
              <a:r>
                <a:rPr lang="en-US" sz="2200" dirty="0">
                  <a:latin typeface="Open Sans" panose="020B0606030504020204" pitchFamily="2" charset="0"/>
                  <a:ea typeface="Open Sans" panose="020B0606030504020204" pitchFamily="2" charset="0"/>
                  <a:cs typeface="Open Sans" panose="020B0606030504020204" pitchFamily="2" charset="0"/>
                </a:rPr>
                <a:t>Seth Wolfgang</a:t>
              </a:r>
            </a:p>
            <a:p>
              <a:r>
                <a:rPr lang="en-US" sz="2200" i="1" dirty="0">
                  <a:latin typeface="Open Sans" panose="020B0606030504020204" pitchFamily="2" charset="0"/>
                  <a:ea typeface="Open Sans" panose="020B0606030504020204" pitchFamily="2" charset="0"/>
                  <a:cs typeface="Open Sans" panose="020B0606030504020204" pitchFamily="2" charset="0"/>
                </a:rPr>
                <a:t>The </a:t>
              </a:r>
              <a:r>
                <a:rPr lang="en-US" sz="2200" i="1" dirty="0" err="1">
                  <a:latin typeface="Open Sans" panose="020B0606030504020204" pitchFamily="2" charset="0"/>
                  <a:ea typeface="Open Sans" panose="020B0606030504020204" pitchFamily="2" charset="0"/>
                  <a:cs typeface="Open Sans" panose="020B0606030504020204" pitchFamily="2" charset="0"/>
                </a:rPr>
                <a:t>GenAI</a:t>
              </a:r>
              <a:r>
                <a:rPr lang="en-US" sz="2200" i="1" dirty="0">
                  <a:latin typeface="Open Sans" panose="020B0606030504020204" pitchFamily="2" charset="0"/>
                  <a:ea typeface="Open Sans" panose="020B0606030504020204" pitchFamily="2" charset="0"/>
                  <a:cs typeface="Open Sans" panose="020B0606030504020204" pitchFamily="2" charset="0"/>
                </a:rPr>
                <a:t> Team</a:t>
              </a:r>
            </a:p>
          </p:txBody>
        </p:sp>
        <p:pic>
          <p:nvPicPr>
            <p:cNvPr id="1026" name="Picture 2">
              <a:extLst>
                <a:ext uri="{FF2B5EF4-FFF2-40B4-BE49-F238E27FC236}">
                  <a16:creationId xmlns:a16="http://schemas.microsoft.com/office/drawing/2014/main" id="{26C0264F-316D-874D-9055-5BED76ABAB8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299934" y="23979629"/>
              <a:ext cx="2643757" cy="8538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E4F8048-4BD0-838C-E917-85F043EA40B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99934" y="25106815"/>
              <a:ext cx="3213402" cy="1030561"/>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3CCE12B0-8B9D-A637-21CC-0119BA53D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299934" y="20406110"/>
              <a:ext cx="3206113" cy="990653"/>
            </a:xfrm>
            <a:prstGeom prst="rect">
              <a:avLst/>
            </a:prstGeom>
          </p:spPr>
        </p:pic>
        <p:sp>
          <p:nvSpPr>
            <p:cNvPr id="85" name="TextBox 84">
              <a:extLst>
                <a:ext uri="{FF2B5EF4-FFF2-40B4-BE49-F238E27FC236}">
                  <a16:creationId xmlns:a16="http://schemas.microsoft.com/office/drawing/2014/main" id="{8D83A6BB-12DE-B445-06E3-1CADDECEBE76}"/>
                </a:ext>
              </a:extLst>
            </p:cNvPr>
            <p:cNvSpPr txBox="1"/>
            <p:nvPr/>
          </p:nvSpPr>
          <p:spPr>
            <a:xfrm>
              <a:off x="32678986" y="23725499"/>
              <a:ext cx="3920165" cy="1107996"/>
            </a:xfrm>
            <a:prstGeom prst="rect">
              <a:avLst/>
            </a:prstGeom>
            <a:noFill/>
          </p:spPr>
          <p:txBody>
            <a:bodyPr wrap="square">
              <a:spAutoFit/>
            </a:bodyPr>
            <a:lstStyle/>
            <a:p>
              <a:r>
                <a:rPr lang="en-US" sz="2200" b="1" dirty="0">
                  <a:latin typeface="Open Sans" panose="020B0606030504020204" pitchFamily="2" charset="0"/>
                  <a:ea typeface="Open Sans" panose="020B0606030504020204" pitchFamily="2" charset="0"/>
                  <a:cs typeface="Open Sans" panose="020B0606030504020204" pitchFamily="2" charset="0"/>
                </a:rPr>
                <a:t>Van Andel Institute</a:t>
              </a:r>
            </a:p>
            <a:p>
              <a:r>
                <a:rPr lang="en-US" sz="2200" dirty="0">
                  <a:latin typeface="Open Sans" panose="020B0606030504020204" pitchFamily="2" charset="0"/>
                  <a:ea typeface="Open Sans" panose="020B0606030504020204" pitchFamily="2" charset="0"/>
                  <a:cs typeface="Open Sans" panose="020B0606030504020204" pitchFamily="2" charset="0"/>
                </a:rPr>
                <a:t>Andrew </a:t>
              </a:r>
              <a:r>
                <a:rPr lang="en-US" sz="2200" dirty="0" err="1">
                  <a:latin typeface="Open Sans" panose="020B0606030504020204" pitchFamily="2" charset="0"/>
                  <a:ea typeface="Open Sans" panose="020B0606030504020204" pitchFamily="2" charset="0"/>
                  <a:cs typeface="Open Sans" panose="020B0606030504020204" pitchFamily="2" charset="0"/>
                </a:rPr>
                <a:t>Pospisilik</a:t>
              </a:r>
              <a:endParaRPr lang="en-US" sz="2200" dirty="0">
                <a:latin typeface="Open Sans" panose="020B0606030504020204" pitchFamily="2" charset="0"/>
                <a:ea typeface="Open Sans" panose="020B0606030504020204" pitchFamily="2" charset="0"/>
                <a:cs typeface="Open Sans" panose="020B0606030504020204" pitchFamily="2" charset="0"/>
              </a:endParaRPr>
            </a:p>
            <a:p>
              <a:r>
                <a:rPr lang="en-US" sz="2200" dirty="0">
                  <a:latin typeface="Open Sans" panose="020B0606030504020204" pitchFamily="2" charset="0"/>
                  <a:ea typeface="Open Sans" panose="020B0606030504020204" pitchFamily="2" charset="0"/>
                  <a:cs typeface="Open Sans" panose="020B0606030504020204" pitchFamily="2" charset="0"/>
                </a:rPr>
                <a:t>Tim </a:t>
              </a:r>
              <a:r>
                <a:rPr lang="en-US" sz="2200" dirty="0" err="1">
                  <a:latin typeface="Open Sans" panose="020B0606030504020204" pitchFamily="2" charset="0"/>
                  <a:ea typeface="Open Sans" panose="020B0606030504020204" pitchFamily="2" charset="0"/>
                  <a:cs typeface="Open Sans" panose="020B0606030504020204" pitchFamily="2" charset="0"/>
                </a:rPr>
                <a:t>Triche</a:t>
              </a:r>
              <a:endParaRPr lang="en-US" sz="2200" dirty="0">
                <a:latin typeface="Open Sans" panose="020B0606030504020204" pitchFamily="2" charset="0"/>
                <a:ea typeface="Open Sans" panose="020B0606030504020204" pitchFamily="2" charset="0"/>
                <a:cs typeface="Open Sans" panose="020B0606030504020204" pitchFamily="2" charset="0"/>
              </a:endParaRPr>
            </a:p>
          </p:txBody>
        </p:sp>
        <p:sp>
          <p:nvSpPr>
            <p:cNvPr id="87" name="TextBox 86">
              <a:extLst>
                <a:ext uri="{FF2B5EF4-FFF2-40B4-BE49-F238E27FC236}">
                  <a16:creationId xmlns:a16="http://schemas.microsoft.com/office/drawing/2014/main" id="{D9F5DEE3-CCAB-9360-5B1D-4C962D3BE4F2}"/>
                </a:ext>
              </a:extLst>
            </p:cNvPr>
            <p:cNvSpPr txBox="1"/>
            <p:nvPr/>
          </p:nvSpPr>
          <p:spPr>
            <a:xfrm>
              <a:off x="32678986" y="25106815"/>
              <a:ext cx="6086168" cy="1446550"/>
            </a:xfrm>
            <a:prstGeom prst="rect">
              <a:avLst/>
            </a:prstGeom>
            <a:noFill/>
          </p:spPr>
          <p:txBody>
            <a:bodyPr wrap="square">
              <a:spAutoFit/>
            </a:bodyPr>
            <a:lstStyle/>
            <a:p>
              <a:r>
                <a:rPr lang="en-US" sz="2200" b="1" dirty="0">
                  <a:latin typeface="Open Sans" panose="020B0606030504020204" pitchFamily="2" charset="0"/>
                  <a:ea typeface="Open Sans" panose="020B0606030504020204" pitchFamily="2" charset="0"/>
                  <a:cs typeface="Open Sans" panose="020B0606030504020204" pitchFamily="2" charset="0"/>
                </a:rPr>
                <a:t>Corewell Health</a:t>
              </a:r>
            </a:p>
            <a:p>
              <a:r>
                <a:rPr lang="en-US" sz="2200" dirty="0">
                  <a:latin typeface="Open Sans" panose="020B0606030504020204" pitchFamily="2" charset="0"/>
                  <a:ea typeface="Open Sans" panose="020B0606030504020204" pitchFamily="2" charset="0"/>
                  <a:cs typeface="Open Sans" panose="020B0606030504020204" pitchFamily="2" charset="0"/>
                </a:rPr>
                <a:t>Jeremy Prokop</a:t>
              </a:r>
            </a:p>
            <a:p>
              <a:r>
                <a:rPr lang="en-US" sz="2200" dirty="0">
                  <a:latin typeface="Open Sans" panose="020B0606030504020204" pitchFamily="2" charset="0"/>
                  <a:ea typeface="Open Sans" panose="020B0606030504020204" pitchFamily="2" charset="0"/>
                  <a:cs typeface="Open Sans" panose="020B0606030504020204" pitchFamily="2" charset="0"/>
                </a:rPr>
                <a:t>Surender </a:t>
              </a:r>
              <a:r>
                <a:rPr lang="en-US" sz="2200" dirty="0" err="1">
                  <a:latin typeface="Open Sans" panose="020B0606030504020204" pitchFamily="2" charset="0"/>
                  <a:ea typeface="Open Sans" panose="020B0606030504020204" pitchFamily="2" charset="0"/>
                  <a:cs typeface="Open Sans" panose="020B0606030504020204" pitchFamily="2" charset="0"/>
                </a:rPr>
                <a:t>Rajasekaran</a:t>
              </a:r>
              <a:endParaRPr lang="en-US" sz="2200" dirty="0">
                <a:latin typeface="Open Sans" panose="020B0606030504020204" pitchFamily="2" charset="0"/>
                <a:ea typeface="Open Sans" panose="020B0606030504020204" pitchFamily="2" charset="0"/>
                <a:cs typeface="Open Sans" panose="020B0606030504020204" pitchFamily="2" charset="0"/>
              </a:endParaRPr>
            </a:p>
            <a:p>
              <a:r>
                <a:rPr lang="en-US" sz="2200" dirty="0">
                  <a:latin typeface="Open Sans" panose="020B0606030504020204" pitchFamily="2" charset="0"/>
                  <a:ea typeface="Open Sans" panose="020B0606030504020204" pitchFamily="2" charset="0"/>
                  <a:cs typeface="Open Sans" panose="020B0606030504020204" pitchFamily="2" charset="0"/>
                </a:rPr>
                <a:t>Caleb </a:t>
              </a:r>
              <a:r>
                <a:rPr lang="en-US" sz="2200" dirty="0" err="1">
                  <a:latin typeface="Open Sans" panose="020B0606030504020204" pitchFamily="2" charset="0"/>
                  <a:ea typeface="Open Sans" panose="020B0606030504020204" pitchFamily="2" charset="0"/>
                  <a:cs typeface="Open Sans" panose="020B0606030504020204" pitchFamily="2" charset="0"/>
                </a:rPr>
                <a:t>Bupp</a:t>
              </a:r>
              <a:endParaRPr lang="en-US" sz="2200" dirty="0"/>
            </a:p>
          </p:txBody>
        </p:sp>
        <p:sp>
          <p:nvSpPr>
            <p:cNvPr id="89" name="TextBox 88">
              <a:extLst>
                <a:ext uri="{FF2B5EF4-FFF2-40B4-BE49-F238E27FC236}">
                  <a16:creationId xmlns:a16="http://schemas.microsoft.com/office/drawing/2014/main" id="{75BDBB6D-E8AC-DCEF-9E55-AD46D422EC57}"/>
                </a:ext>
              </a:extLst>
            </p:cNvPr>
            <p:cNvSpPr txBox="1"/>
            <p:nvPr/>
          </p:nvSpPr>
          <p:spPr>
            <a:xfrm>
              <a:off x="35942986" y="24064054"/>
              <a:ext cx="2463233" cy="769441"/>
            </a:xfrm>
            <a:prstGeom prst="rect">
              <a:avLst/>
            </a:prstGeom>
            <a:noFill/>
          </p:spPr>
          <p:txBody>
            <a:bodyPr wrap="square">
              <a:spAutoFit/>
            </a:bodyPr>
            <a:lstStyle/>
            <a:p>
              <a:r>
                <a:rPr lang="en-US" sz="2200" dirty="0">
                  <a:latin typeface="Open Sans" panose="020B0606030504020204" pitchFamily="2" charset="0"/>
                  <a:ea typeface="Open Sans" panose="020B0606030504020204" pitchFamily="2" charset="0"/>
                  <a:cs typeface="Open Sans" panose="020B0606030504020204" pitchFamily="2" charset="0"/>
                </a:rPr>
                <a:t>Stefanos Apostle</a:t>
              </a:r>
            </a:p>
            <a:p>
              <a:r>
                <a:rPr lang="en-US" sz="2200" dirty="0">
                  <a:latin typeface="Open Sans" panose="020B0606030504020204" pitchFamily="2" charset="0"/>
                  <a:ea typeface="Open Sans" panose="020B0606030504020204" pitchFamily="2" charset="0"/>
                  <a:cs typeface="Open Sans" panose="020B0606030504020204" pitchFamily="2" charset="0"/>
                </a:rPr>
                <a:t>Noah Kessler</a:t>
              </a:r>
            </a:p>
          </p:txBody>
        </p:sp>
      </p:grpSp>
      <p:pic>
        <p:nvPicPr>
          <p:cNvPr id="92" name="Picture 2">
            <a:extLst>
              <a:ext uri="{FF2B5EF4-FFF2-40B4-BE49-F238E27FC236}">
                <a16:creationId xmlns:a16="http://schemas.microsoft.com/office/drawing/2014/main" id="{25C2B758-A155-AB04-1AC0-6AB6681277C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107126" y="29472807"/>
            <a:ext cx="1681497" cy="109260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4">
            <a:extLst>
              <a:ext uri="{FF2B5EF4-FFF2-40B4-BE49-F238E27FC236}">
                <a16:creationId xmlns:a16="http://schemas.microsoft.com/office/drawing/2014/main" id="{4A1C9EFB-914C-5D33-C109-5588E749FE9F}"/>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b="14393"/>
          <a:stretch/>
        </p:blipFill>
        <p:spPr bwMode="auto">
          <a:xfrm>
            <a:off x="19070240" y="29362271"/>
            <a:ext cx="2481367" cy="119487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a:extLst>
              <a:ext uri="{FF2B5EF4-FFF2-40B4-BE49-F238E27FC236}">
                <a16:creationId xmlns:a16="http://schemas.microsoft.com/office/drawing/2014/main" id="{DE5E7EA3-8E23-D575-487C-D3DE87734EE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904493" y="29899776"/>
            <a:ext cx="1632909" cy="56573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8">
            <a:extLst>
              <a:ext uri="{FF2B5EF4-FFF2-40B4-BE49-F238E27FC236}">
                <a16:creationId xmlns:a16="http://schemas.microsoft.com/office/drawing/2014/main" id="{7F5E969B-84A0-EACE-6E73-26963AEDC18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542774" y="29486354"/>
            <a:ext cx="932670" cy="109260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0">
            <a:extLst>
              <a:ext uri="{FF2B5EF4-FFF2-40B4-BE49-F238E27FC236}">
                <a16:creationId xmlns:a16="http://schemas.microsoft.com/office/drawing/2014/main" id="{D892A522-A9D9-D7E3-F6FA-EDC97313DA92}"/>
              </a:ext>
            </a:extLst>
          </p:cNvPr>
          <p:cNvPicPr>
            <a:picLocks noChangeAspect="1" noChangeArrowheads="1"/>
          </p:cNvPicPr>
          <p:nvPr/>
        </p:nvPicPr>
        <p:blipFill rotWithShape="1">
          <a:blip r:embed="rId26">
            <a:extLst>
              <a:ext uri="{28A0092B-C50C-407E-A947-70E740481C1C}">
                <a14:useLocalDpi xmlns:a14="http://schemas.microsoft.com/office/drawing/2010/main" val="0"/>
              </a:ext>
            </a:extLst>
          </a:blip>
          <a:srcRect b="14221"/>
          <a:stretch/>
        </p:blipFill>
        <p:spPr bwMode="auto">
          <a:xfrm>
            <a:off x="29380203" y="29541589"/>
            <a:ext cx="2148055" cy="1037374"/>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Group 100">
            <a:extLst>
              <a:ext uri="{FF2B5EF4-FFF2-40B4-BE49-F238E27FC236}">
                <a16:creationId xmlns:a16="http://schemas.microsoft.com/office/drawing/2014/main" id="{7145FF57-A50F-DC5F-C3F2-428D6FDC4418}"/>
              </a:ext>
            </a:extLst>
          </p:cNvPr>
          <p:cNvGrpSpPr/>
          <p:nvPr/>
        </p:nvGrpSpPr>
        <p:grpSpPr>
          <a:xfrm>
            <a:off x="12375801" y="29137321"/>
            <a:ext cx="2618133" cy="1380069"/>
            <a:chOff x="13333168" y="29262359"/>
            <a:chExt cx="2618133" cy="1380069"/>
          </a:xfrm>
        </p:grpSpPr>
        <p:pic>
          <p:nvPicPr>
            <p:cNvPr id="1036" name="Picture 12">
              <a:extLst>
                <a:ext uri="{FF2B5EF4-FFF2-40B4-BE49-F238E27FC236}">
                  <a16:creationId xmlns:a16="http://schemas.microsoft.com/office/drawing/2014/main" id="{FDCB4A27-03C1-C18B-8030-7AA4E37C1B38}"/>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b="39250"/>
            <a:stretch/>
          </p:blipFill>
          <p:spPr bwMode="auto">
            <a:xfrm>
              <a:off x="13333168" y="29667211"/>
              <a:ext cx="2618133" cy="97521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002FCBD-DCBB-F0C4-2EF4-0D2BFDD9A37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434769" y="29262359"/>
              <a:ext cx="2082887" cy="95396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03" name="Table 104">
            <a:extLst>
              <a:ext uri="{FF2B5EF4-FFF2-40B4-BE49-F238E27FC236}">
                <a16:creationId xmlns:a16="http://schemas.microsoft.com/office/drawing/2014/main" id="{C196F1B0-C6C2-E681-7768-9F1EAE8D4F7D}"/>
              </a:ext>
            </a:extLst>
          </p:cNvPr>
          <p:cNvGraphicFramePr>
            <a:graphicFrameLocks noGrp="1"/>
          </p:cNvGraphicFramePr>
          <p:nvPr>
            <p:extLst>
              <p:ext uri="{D42A27DB-BD31-4B8C-83A1-F6EECF244321}">
                <p14:modId xmlns:p14="http://schemas.microsoft.com/office/powerpoint/2010/main" val="4254150303"/>
              </p:ext>
            </p:extLst>
          </p:nvPr>
        </p:nvGraphicFramePr>
        <p:xfrm>
          <a:off x="11765276" y="30769694"/>
          <a:ext cx="20323740" cy="762000"/>
        </p:xfrm>
        <a:graphic>
          <a:graphicData uri="http://schemas.openxmlformats.org/drawingml/2006/table">
            <a:tbl>
              <a:tblPr firstRow="1" bandRow="1">
                <a:tableStyleId>{5C22544A-7EE6-4342-B048-85BDC9FD1C3A}</a:tableStyleId>
              </a:tblPr>
              <a:tblGrid>
                <a:gridCol w="3387290">
                  <a:extLst>
                    <a:ext uri="{9D8B030D-6E8A-4147-A177-3AD203B41FA5}">
                      <a16:colId xmlns:a16="http://schemas.microsoft.com/office/drawing/2014/main" val="1874405770"/>
                    </a:ext>
                  </a:extLst>
                </a:gridCol>
                <a:gridCol w="3387290">
                  <a:extLst>
                    <a:ext uri="{9D8B030D-6E8A-4147-A177-3AD203B41FA5}">
                      <a16:colId xmlns:a16="http://schemas.microsoft.com/office/drawing/2014/main" val="1186900713"/>
                    </a:ext>
                  </a:extLst>
                </a:gridCol>
                <a:gridCol w="3387290">
                  <a:extLst>
                    <a:ext uri="{9D8B030D-6E8A-4147-A177-3AD203B41FA5}">
                      <a16:colId xmlns:a16="http://schemas.microsoft.com/office/drawing/2014/main" val="151281974"/>
                    </a:ext>
                  </a:extLst>
                </a:gridCol>
                <a:gridCol w="3387290">
                  <a:extLst>
                    <a:ext uri="{9D8B030D-6E8A-4147-A177-3AD203B41FA5}">
                      <a16:colId xmlns:a16="http://schemas.microsoft.com/office/drawing/2014/main" val="3052954909"/>
                    </a:ext>
                  </a:extLst>
                </a:gridCol>
                <a:gridCol w="3387290">
                  <a:extLst>
                    <a:ext uri="{9D8B030D-6E8A-4147-A177-3AD203B41FA5}">
                      <a16:colId xmlns:a16="http://schemas.microsoft.com/office/drawing/2014/main" val="4238956617"/>
                    </a:ext>
                  </a:extLst>
                </a:gridCol>
                <a:gridCol w="3387290">
                  <a:extLst>
                    <a:ext uri="{9D8B030D-6E8A-4147-A177-3AD203B41FA5}">
                      <a16:colId xmlns:a16="http://schemas.microsoft.com/office/drawing/2014/main" val="2244001051"/>
                    </a:ext>
                  </a:extLst>
                </a:gridCol>
              </a:tblGrid>
              <a:tr h="370840">
                <a:tc>
                  <a:txBody>
                    <a:bodyPr/>
                    <a:lstStyle/>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open-source training</a:t>
                      </a:r>
                    </a:p>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data corpus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machine learning framework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machine learning</a:t>
                      </a:r>
                    </a:p>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model visualization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web application</a:t>
                      </a:r>
                    </a:p>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dynamic bindings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Bioinformatics</a:t>
                      </a:r>
                    </a:p>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data analysis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high-performance computing job manager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6410208"/>
                  </a:ext>
                </a:extLst>
              </a:tr>
            </a:tbl>
          </a:graphicData>
        </a:graphic>
      </p:graphicFrame>
      <p:cxnSp>
        <p:nvCxnSpPr>
          <p:cNvPr id="106" name="Straight Connector 105">
            <a:extLst>
              <a:ext uri="{FF2B5EF4-FFF2-40B4-BE49-F238E27FC236}">
                <a16:creationId xmlns:a16="http://schemas.microsoft.com/office/drawing/2014/main" id="{F5AC72B9-8330-6CE4-7263-78D7F055291A}"/>
              </a:ext>
            </a:extLst>
          </p:cNvPr>
          <p:cNvCxnSpPr>
            <a:cxnSpLocks/>
          </p:cNvCxnSpPr>
          <p:nvPr/>
        </p:nvCxnSpPr>
        <p:spPr>
          <a:xfrm>
            <a:off x="11765276" y="28727479"/>
            <a:ext cx="20363688" cy="0"/>
          </a:xfrm>
          <a:prstGeom prst="line">
            <a:avLst/>
          </a:prstGeom>
          <a:ln w="12700">
            <a:solidFill>
              <a:srgbClr val="1D4999"/>
            </a:solidFill>
          </a:ln>
        </p:spPr>
        <p:style>
          <a:lnRef idx="1">
            <a:schemeClr val="accent1"/>
          </a:lnRef>
          <a:fillRef idx="0">
            <a:schemeClr val="accent1"/>
          </a:fillRef>
          <a:effectRef idx="0">
            <a:schemeClr val="accent1"/>
          </a:effectRef>
          <a:fontRef idx="minor">
            <a:schemeClr val="tx1"/>
          </a:fontRef>
        </p:style>
      </p:cxnSp>
      <p:pic>
        <p:nvPicPr>
          <p:cNvPr id="108" name="Google Shape;110;p1">
            <a:extLst>
              <a:ext uri="{FF2B5EF4-FFF2-40B4-BE49-F238E27FC236}">
                <a16:creationId xmlns:a16="http://schemas.microsoft.com/office/drawing/2014/main" id="{E99EE5AD-301F-1845-7DF7-246BFA1B4AB7}"/>
              </a:ext>
            </a:extLst>
          </p:cNvPr>
          <p:cNvPicPr preferRelativeResize="0"/>
          <p:nvPr/>
        </p:nvPicPr>
        <p:blipFill rotWithShape="1">
          <a:blip r:embed="rId29">
            <a:alphaModFix/>
          </a:blip>
          <a:srcRect r="74566"/>
          <a:stretch/>
        </p:blipFill>
        <p:spPr>
          <a:xfrm>
            <a:off x="39596032" y="9816266"/>
            <a:ext cx="2950462" cy="3931090"/>
          </a:xfrm>
          <a:prstGeom prst="rect">
            <a:avLst/>
          </a:prstGeom>
          <a:noFill/>
          <a:ln>
            <a:noFill/>
          </a:ln>
        </p:spPr>
      </p:pic>
      <p:sp>
        <p:nvSpPr>
          <p:cNvPr id="110" name="TextBox 109">
            <a:extLst>
              <a:ext uri="{FF2B5EF4-FFF2-40B4-BE49-F238E27FC236}">
                <a16:creationId xmlns:a16="http://schemas.microsoft.com/office/drawing/2014/main" id="{8E3402F2-EC55-A19A-D1B5-4326E18CB88A}"/>
              </a:ext>
            </a:extLst>
          </p:cNvPr>
          <p:cNvSpPr txBox="1"/>
          <p:nvPr/>
        </p:nvSpPr>
        <p:spPr>
          <a:xfrm>
            <a:off x="32678986" y="9906051"/>
            <a:ext cx="6773084" cy="4154984"/>
          </a:xfrm>
          <a:prstGeom prst="rect">
            <a:avLst/>
          </a:prstGeom>
          <a:noFill/>
        </p:spPr>
        <p:txBody>
          <a:bodyPr wrap="square" rtlCol="0">
            <a:spAutoFit/>
          </a:bodyPr>
          <a:lstStyle/>
          <a:p>
            <a:r>
              <a:rPr lang="en-US" sz="2200" dirty="0">
                <a:latin typeface="Open Sans" panose="020B0606030504020204" pitchFamily="34" charset="0"/>
                <a:ea typeface="Open Sans" panose="020B0606030504020204" pitchFamily="34" charset="0"/>
                <a:cs typeface="Open Sans" panose="020B0606030504020204" pitchFamily="34" charset="0"/>
              </a:rPr>
              <a:t>Reference samples can be selected for comparison with rare disease samples based on standardized metadata in the curated </a:t>
            </a:r>
            <a:r>
              <a:rPr lang="en-US" sz="2200" dirty="0" err="1">
                <a:latin typeface="Open Sans" panose="020B0606030504020204" pitchFamily="34" charset="0"/>
                <a:ea typeface="Open Sans" panose="020B0606030504020204" pitchFamily="34" charset="0"/>
                <a:cs typeface="Open Sans" panose="020B0606030504020204" pitchFamily="34" charset="0"/>
              </a:rPr>
              <a:t>CellCensus</a:t>
            </a:r>
            <a:r>
              <a:rPr lang="en-US" sz="2200" dirty="0">
                <a:latin typeface="Open Sans" panose="020B0606030504020204" pitchFamily="34" charset="0"/>
                <a:ea typeface="Open Sans" panose="020B0606030504020204" pitchFamily="34" charset="0"/>
                <a:cs typeface="Open Sans" panose="020B0606030504020204" pitchFamily="34" charset="0"/>
              </a:rPr>
              <a:t> resource:</a:t>
            </a:r>
          </a:p>
          <a:p>
            <a:pPr marL="342900" indent="-342900">
              <a:buFont typeface="Arial" panose="020B0604020202020204" pitchFamily="34" charset="0"/>
              <a:buChar char="•"/>
            </a:pPr>
            <a:r>
              <a:rPr lang="en-US" sz="2200" dirty="0">
                <a:latin typeface="Open Sans" panose="020B0606030504020204" pitchFamily="34" charset="0"/>
                <a:ea typeface="Open Sans" panose="020B0606030504020204" pitchFamily="34" charset="0"/>
                <a:cs typeface="Open Sans" panose="020B0606030504020204" pitchFamily="34" charset="0"/>
              </a:rPr>
              <a:t>Cell type (&gt;400 types)</a:t>
            </a:r>
          </a:p>
          <a:p>
            <a:pPr marL="342900" indent="-342900">
              <a:buFont typeface="Arial" panose="020B0604020202020204" pitchFamily="34" charset="0"/>
              <a:buChar char="•"/>
            </a:pPr>
            <a:r>
              <a:rPr lang="en-US" sz="2200" dirty="0">
                <a:latin typeface="Open Sans" panose="020B0606030504020204" pitchFamily="34" charset="0"/>
                <a:ea typeface="Open Sans" panose="020B0606030504020204" pitchFamily="34" charset="0"/>
                <a:cs typeface="Open Sans" panose="020B0606030504020204" pitchFamily="34" charset="0"/>
              </a:rPr>
              <a:t>Tissue/organ (&gt;40 options)</a:t>
            </a:r>
          </a:p>
          <a:p>
            <a:pPr marL="342900" indent="-342900">
              <a:buFont typeface="Arial" panose="020B0604020202020204" pitchFamily="34" charset="0"/>
              <a:buChar char="•"/>
            </a:pPr>
            <a:r>
              <a:rPr lang="en-US" sz="2200" dirty="0">
                <a:latin typeface="Open Sans" panose="020B0606030504020204" pitchFamily="34" charset="0"/>
                <a:ea typeface="Open Sans" panose="020B0606030504020204" pitchFamily="34" charset="0"/>
                <a:cs typeface="Open Sans" panose="020B0606030504020204" pitchFamily="34" charset="0"/>
              </a:rPr>
              <a:t>Developmental Stage</a:t>
            </a:r>
          </a:p>
          <a:p>
            <a:pPr marL="342900" indent="-342900">
              <a:buFont typeface="Arial" panose="020B0604020202020204" pitchFamily="34" charset="0"/>
              <a:buChar char="•"/>
            </a:pPr>
            <a:r>
              <a:rPr lang="en-US" sz="2200" dirty="0">
                <a:latin typeface="Open Sans" panose="020B0606030504020204" pitchFamily="34" charset="0"/>
                <a:ea typeface="Open Sans" panose="020B0606030504020204" pitchFamily="34" charset="0"/>
                <a:cs typeface="Open Sans" panose="020B0606030504020204" pitchFamily="34" charset="0"/>
              </a:rPr>
              <a:t>Ancestry</a:t>
            </a:r>
          </a:p>
          <a:p>
            <a:pPr marL="342900" indent="-342900">
              <a:buFont typeface="Arial" panose="020B0604020202020204" pitchFamily="34" charset="0"/>
              <a:buChar char="•"/>
            </a:pPr>
            <a:r>
              <a:rPr lang="en-US" sz="2200" dirty="0">
                <a:latin typeface="Open Sans" panose="020B0606030504020204" pitchFamily="34" charset="0"/>
                <a:ea typeface="Open Sans" panose="020B0606030504020204" pitchFamily="34" charset="0"/>
                <a:cs typeface="Open Sans" panose="020B0606030504020204" pitchFamily="34" charset="0"/>
              </a:rPr>
              <a:t>Sex</a:t>
            </a:r>
          </a:p>
          <a:p>
            <a:pPr marL="342900" indent="-342900">
              <a:buFont typeface="Arial" panose="020B0604020202020204" pitchFamily="34" charset="0"/>
              <a:buChar char="•"/>
            </a:pPr>
            <a:r>
              <a:rPr lang="en-US" sz="2200" dirty="0">
                <a:latin typeface="Open Sans" panose="020B0606030504020204" pitchFamily="34" charset="0"/>
                <a:ea typeface="Open Sans" panose="020B0606030504020204" pitchFamily="34" charset="0"/>
                <a:cs typeface="Open Sans" panose="020B0606030504020204" pitchFamily="34" charset="0"/>
              </a:rPr>
              <a:t>…any other curated field in the                      Human Cell Atlas!</a:t>
            </a:r>
          </a:p>
          <a:p>
            <a:pPr marL="342900" indent="-342900">
              <a:buFont typeface="Arial" panose="020B0604020202020204" pitchFamily="34" charset="0"/>
              <a:buChar char="•"/>
            </a:pP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039" name="Group 1038">
            <a:extLst>
              <a:ext uri="{FF2B5EF4-FFF2-40B4-BE49-F238E27FC236}">
                <a16:creationId xmlns:a16="http://schemas.microsoft.com/office/drawing/2014/main" id="{DEB1D91A-C976-761C-07AA-8F8DB71D2B77}"/>
              </a:ext>
            </a:extLst>
          </p:cNvPr>
          <p:cNvGrpSpPr/>
          <p:nvPr/>
        </p:nvGrpSpPr>
        <p:grpSpPr>
          <a:xfrm>
            <a:off x="37419787" y="7200011"/>
            <a:ext cx="5863461" cy="2464327"/>
            <a:chOff x="36793069" y="7200011"/>
            <a:chExt cx="5863461" cy="2464327"/>
          </a:xfrm>
        </p:grpSpPr>
        <p:sp>
          <p:nvSpPr>
            <p:cNvPr id="1031" name="TextBox 1030">
              <a:extLst>
                <a:ext uri="{FF2B5EF4-FFF2-40B4-BE49-F238E27FC236}">
                  <a16:creationId xmlns:a16="http://schemas.microsoft.com/office/drawing/2014/main" id="{FAC56B64-81F5-3879-EE31-E538371A9EE5}"/>
                </a:ext>
              </a:extLst>
            </p:cNvPr>
            <p:cNvSpPr txBox="1"/>
            <p:nvPr/>
          </p:nvSpPr>
          <p:spPr>
            <a:xfrm>
              <a:off x="36793069" y="9233451"/>
              <a:ext cx="5863461" cy="430887"/>
            </a:xfrm>
            <a:prstGeom prst="rect">
              <a:avLst/>
            </a:prstGeom>
            <a:noFill/>
          </p:spPr>
          <p:txBody>
            <a:bodyPr wrap="square" rtlCol="0">
              <a:spAutoFit/>
            </a:bodyPr>
            <a:lstStyle/>
            <a:p>
              <a:pPr algn="ctr"/>
              <a:r>
                <a:rPr lang="en-US" sz="2200" i="1" dirty="0">
                  <a:solidFill>
                    <a:srgbClr val="1D4999"/>
                  </a:solidFill>
                  <a:latin typeface="Open Sans" panose="020B0606030504020204" pitchFamily="34" charset="0"/>
                  <a:ea typeface="Open Sans" panose="020B0606030504020204" pitchFamily="34" charset="0"/>
                  <a:cs typeface="Open Sans" panose="020B0606030504020204" pitchFamily="34" charset="0"/>
                </a:rPr>
                <a:t>Check out our codebase on GitHub!</a:t>
              </a:r>
            </a:p>
          </p:txBody>
        </p:sp>
        <p:grpSp>
          <p:nvGrpSpPr>
            <p:cNvPr id="1037" name="Group 1036">
              <a:extLst>
                <a:ext uri="{FF2B5EF4-FFF2-40B4-BE49-F238E27FC236}">
                  <a16:creationId xmlns:a16="http://schemas.microsoft.com/office/drawing/2014/main" id="{DA3DE399-6638-CE84-9CA1-96D189480AD0}"/>
                </a:ext>
              </a:extLst>
            </p:cNvPr>
            <p:cNvGrpSpPr/>
            <p:nvPr/>
          </p:nvGrpSpPr>
          <p:grpSpPr>
            <a:xfrm>
              <a:off x="37447431" y="7200011"/>
              <a:ext cx="4554737" cy="1968831"/>
              <a:chOff x="36814045" y="7200011"/>
              <a:chExt cx="4554737" cy="1968831"/>
            </a:xfrm>
          </p:grpSpPr>
          <p:pic>
            <p:nvPicPr>
              <p:cNvPr id="113" name="Picture 112">
                <a:extLst>
                  <a:ext uri="{FF2B5EF4-FFF2-40B4-BE49-F238E27FC236}">
                    <a16:creationId xmlns:a16="http://schemas.microsoft.com/office/drawing/2014/main" id="{B5E44053-54B1-EF81-184F-D91489DAE738}"/>
                  </a:ext>
                </a:extLst>
              </p:cNvPr>
              <p:cNvPicPr>
                <a:picLocks noChangeAspect="1"/>
              </p:cNvPicPr>
              <p:nvPr/>
            </p:nvPicPr>
            <p:blipFill rotWithShape="1">
              <a:blip r:embed="rId30"/>
              <a:srcRect l="68231" t="23664" r="10297" b="38114"/>
              <a:stretch/>
            </p:blipFill>
            <p:spPr>
              <a:xfrm>
                <a:off x="39918095" y="7208802"/>
                <a:ext cx="1407432" cy="1409166"/>
              </a:xfrm>
              <a:prstGeom prst="rect">
                <a:avLst/>
              </a:prstGeom>
            </p:spPr>
          </p:pic>
          <p:sp>
            <p:nvSpPr>
              <p:cNvPr id="118" name="TextBox 117">
                <a:extLst>
                  <a:ext uri="{FF2B5EF4-FFF2-40B4-BE49-F238E27FC236}">
                    <a16:creationId xmlns:a16="http://schemas.microsoft.com/office/drawing/2014/main" id="{CA903D2F-FDD4-FB1A-329C-959A52DFF9DD}"/>
                  </a:ext>
                </a:extLst>
              </p:cNvPr>
              <p:cNvSpPr txBox="1"/>
              <p:nvPr/>
            </p:nvSpPr>
            <p:spPr>
              <a:xfrm>
                <a:off x="39874841" y="8737955"/>
                <a:ext cx="1493941" cy="430887"/>
              </a:xfrm>
              <a:prstGeom prst="rect">
                <a:avLst/>
              </a:prstGeom>
              <a:noFill/>
            </p:spPr>
            <p:txBody>
              <a:bodyPr wrap="square" rtlCol="0">
                <a:spAutoFit/>
              </a:bodyPr>
              <a:lstStyle/>
              <a:p>
                <a:pPr algn="ctr"/>
                <a:r>
                  <a:rPr lang="en-US" sz="2200" dirty="0">
                    <a:solidFill>
                      <a:srgbClr val="1D4999"/>
                    </a:solidFill>
                    <a:latin typeface="Open Sans" panose="020B0606030504020204" pitchFamily="34" charset="0"/>
                    <a:ea typeface="Open Sans" panose="020B0606030504020204" pitchFamily="34" charset="0"/>
                    <a:cs typeface="Open Sans" panose="020B0606030504020204" pitchFamily="34" charset="0"/>
                  </a:rPr>
                  <a:t>AI Client</a:t>
                </a:r>
              </a:p>
            </p:txBody>
          </p:sp>
          <p:pic>
            <p:nvPicPr>
              <p:cNvPr id="1025" name="Picture 1024">
                <a:extLst>
                  <a:ext uri="{FF2B5EF4-FFF2-40B4-BE49-F238E27FC236}">
                    <a16:creationId xmlns:a16="http://schemas.microsoft.com/office/drawing/2014/main" id="{DFCDEA95-C3B6-636C-82CA-632718F2715D}"/>
                  </a:ext>
                </a:extLst>
              </p:cNvPr>
              <p:cNvPicPr>
                <a:picLocks noChangeAspect="1"/>
              </p:cNvPicPr>
              <p:nvPr/>
            </p:nvPicPr>
            <p:blipFill rotWithShape="1">
              <a:blip r:embed="rId31"/>
              <a:srcRect l="68690" t="23894" r="10187" b="38864"/>
              <a:stretch/>
            </p:blipFill>
            <p:spPr>
              <a:xfrm>
                <a:off x="37048326" y="7200011"/>
                <a:ext cx="1419925" cy="1408176"/>
              </a:xfrm>
              <a:prstGeom prst="rect">
                <a:avLst/>
              </a:prstGeom>
            </p:spPr>
          </p:pic>
          <p:sp>
            <p:nvSpPr>
              <p:cNvPr id="1029" name="TextBox 1028">
                <a:extLst>
                  <a:ext uri="{FF2B5EF4-FFF2-40B4-BE49-F238E27FC236}">
                    <a16:creationId xmlns:a16="http://schemas.microsoft.com/office/drawing/2014/main" id="{7CE5ACCD-5D6D-1404-9EA1-493B7CABA1AA}"/>
                  </a:ext>
                </a:extLst>
              </p:cNvPr>
              <p:cNvSpPr txBox="1"/>
              <p:nvPr/>
            </p:nvSpPr>
            <p:spPr>
              <a:xfrm>
                <a:off x="36814045" y="8731193"/>
                <a:ext cx="1888487" cy="430887"/>
              </a:xfrm>
              <a:prstGeom prst="rect">
                <a:avLst/>
              </a:prstGeom>
              <a:noFill/>
            </p:spPr>
            <p:txBody>
              <a:bodyPr wrap="square" rtlCol="0">
                <a:spAutoFit/>
              </a:bodyPr>
              <a:lstStyle/>
              <a:p>
                <a:pPr algn="ctr"/>
                <a:r>
                  <a:rPr lang="en-US" sz="2200" dirty="0">
                    <a:solidFill>
                      <a:srgbClr val="1D4999"/>
                    </a:solidFill>
                    <a:latin typeface="Open Sans" panose="020B0606030504020204" pitchFamily="34" charset="0"/>
                    <a:ea typeface="Open Sans" panose="020B0606030504020204" pitchFamily="34" charset="0"/>
                    <a:cs typeface="Open Sans" panose="020B0606030504020204" pitchFamily="34" charset="0"/>
                  </a:rPr>
                  <a:t>AI Model</a:t>
                </a:r>
              </a:p>
            </p:txBody>
          </p:sp>
        </p:grpSp>
      </p:grpSp>
      <p:sp>
        <p:nvSpPr>
          <p:cNvPr id="1040" name="TextBox 1039">
            <a:extLst>
              <a:ext uri="{FF2B5EF4-FFF2-40B4-BE49-F238E27FC236}">
                <a16:creationId xmlns:a16="http://schemas.microsoft.com/office/drawing/2014/main" id="{A59DB735-5951-EC6E-8643-CBEE0D48DF53}"/>
              </a:ext>
            </a:extLst>
          </p:cNvPr>
          <p:cNvSpPr txBox="1"/>
          <p:nvPr/>
        </p:nvSpPr>
        <p:spPr>
          <a:xfrm>
            <a:off x="11741528" y="17107030"/>
            <a:ext cx="10204072" cy="769441"/>
          </a:xfrm>
          <a:prstGeom prst="rect">
            <a:avLst/>
          </a:prstGeom>
          <a:noFill/>
        </p:spPr>
        <p:txBody>
          <a:bodyPr wrap="square" rtlCol="0">
            <a:spAutoFit/>
          </a:bodyPr>
          <a:lstStyle/>
          <a:p>
            <a:pPr algn="ctr"/>
            <a:r>
              <a:rPr lang="en-US" sz="2200" b="1" i="1" dirty="0">
                <a:latin typeface="Open Sans" panose="020B0606030504020204" pitchFamily="34" charset="0"/>
                <a:ea typeface="Open Sans" panose="020B0606030504020204" pitchFamily="34" charset="0"/>
                <a:cs typeface="Open Sans" panose="020B0606030504020204" pitchFamily="34" charset="0"/>
              </a:rPr>
              <a:t>Training an AI model to understand</a:t>
            </a:r>
          </a:p>
          <a:p>
            <a:pPr algn="ctr"/>
            <a:r>
              <a:rPr lang="en-US" sz="2200" b="1" i="1" dirty="0">
                <a:latin typeface="Open Sans" panose="020B0606030504020204" pitchFamily="34" charset="0"/>
                <a:ea typeface="Open Sans" panose="020B0606030504020204" pitchFamily="34" charset="0"/>
                <a:cs typeface="Open Sans" panose="020B0606030504020204" pitchFamily="34" charset="0"/>
              </a:rPr>
              <a:t>human biology</a:t>
            </a:r>
          </a:p>
        </p:txBody>
      </p:sp>
      <p:sp>
        <p:nvSpPr>
          <p:cNvPr id="1041" name="TextBox 1040">
            <a:extLst>
              <a:ext uri="{FF2B5EF4-FFF2-40B4-BE49-F238E27FC236}">
                <a16:creationId xmlns:a16="http://schemas.microsoft.com/office/drawing/2014/main" id="{4DE325F4-B37C-713B-02C2-F0B9C2ACA659}"/>
              </a:ext>
            </a:extLst>
          </p:cNvPr>
          <p:cNvSpPr txBox="1"/>
          <p:nvPr/>
        </p:nvSpPr>
        <p:spPr>
          <a:xfrm>
            <a:off x="21945600" y="17107030"/>
            <a:ext cx="10180324" cy="769441"/>
          </a:xfrm>
          <a:prstGeom prst="rect">
            <a:avLst/>
          </a:prstGeom>
          <a:noFill/>
        </p:spPr>
        <p:txBody>
          <a:bodyPr wrap="square" rtlCol="0">
            <a:spAutoFit/>
          </a:bodyPr>
          <a:lstStyle/>
          <a:p>
            <a:pPr algn="ctr"/>
            <a:r>
              <a:rPr lang="en-US" sz="2200" b="1" i="1" dirty="0">
                <a:latin typeface="Open Sans" panose="020B0606030504020204" pitchFamily="34" charset="0"/>
                <a:ea typeface="Open Sans" panose="020B0606030504020204" pitchFamily="34" charset="0"/>
                <a:cs typeface="Open Sans" panose="020B0606030504020204" pitchFamily="34" charset="0"/>
              </a:rPr>
              <a:t>Teaching this pre-trained AI model to understand</a:t>
            </a:r>
          </a:p>
          <a:p>
            <a:pPr algn="ctr"/>
            <a:r>
              <a:rPr lang="en-US" sz="2200" b="1" i="1" dirty="0">
                <a:latin typeface="Open Sans" panose="020B0606030504020204" pitchFamily="34" charset="0"/>
                <a:ea typeface="Open Sans" panose="020B0606030504020204" pitchFamily="34" charset="0"/>
                <a:cs typeface="Open Sans" panose="020B0606030504020204" pitchFamily="34" charset="0"/>
              </a:rPr>
              <a:t>rare disease patient biology</a:t>
            </a:r>
          </a:p>
        </p:txBody>
      </p:sp>
      <p:cxnSp>
        <p:nvCxnSpPr>
          <p:cNvPr id="1044" name="Straight Connector 1043">
            <a:extLst>
              <a:ext uri="{FF2B5EF4-FFF2-40B4-BE49-F238E27FC236}">
                <a16:creationId xmlns:a16="http://schemas.microsoft.com/office/drawing/2014/main" id="{1E8A7300-6964-01E4-DE34-C6B8320B71F3}"/>
              </a:ext>
            </a:extLst>
          </p:cNvPr>
          <p:cNvCxnSpPr>
            <a:cxnSpLocks/>
          </p:cNvCxnSpPr>
          <p:nvPr/>
        </p:nvCxnSpPr>
        <p:spPr>
          <a:xfrm flipH="1" flipV="1">
            <a:off x="21945600" y="16920497"/>
            <a:ext cx="0" cy="11471876"/>
          </a:xfrm>
          <a:prstGeom prst="line">
            <a:avLst/>
          </a:prstGeom>
          <a:ln w="12700">
            <a:solidFill>
              <a:srgbClr val="1D4999"/>
            </a:solidFill>
          </a:ln>
        </p:spPr>
        <p:style>
          <a:lnRef idx="1">
            <a:schemeClr val="accent1"/>
          </a:lnRef>
          <a:fillRef idx="0">
            <a:schemeClr val="accent1"/>
          </a:fillRef>
          <a:effectRef idx="0">
            <a:schemeClr val="accent1"/>
          </a:effectRef>
          <a:fontRef idx="minor">
            <a:schemeClr val="tx1"/>
          </a:fontRef>
        </p:style>
      </p:cxnSp>
      <p:grpSp>
        <p:nvGrpSpPr>
          <p:cNvPr id="1233" name="Group 1232">
            <a:extLst>
              <a:ext uri="{FF2B5EF4-FFF2-40B4-BE49-F238E27FC236}">
                <a16:creationId xmlns:a16="http://schemas.microsoft.com/office/drawing/2014/main" id="{82E310F4-4A7D-70CA-C943-E3F94BBD5B09}"/>
              </a:ext>
            </a:extLst>
          </p:cNvPr>
          <p:cNvGrpSpPr/>
          <p:nvPr/>
        </p:nvGrpSpPr>
        <p:grpSpPr>
          <a:xfrm>
            <a:off x="26840013" y="21274030"/>
            <a:ext cx="5103114" cy="2161564"/>
            <a:chOff x="4258412" y="7703829"/>
            <a:chExt cx="3400058" cy="1283436"/>
          </a:xfrm>
        </p:grpSpPr>
        <p:grpSp>
          <p:nvGrpSpPr>
            <p:cNvPr id="1234" name="Group 1233">
              <a:extLst>
                <a:ext uri="{FF2B5EF4-FFF2-40B4-BE49-F238E27FC236}">
                  <a16:creationId xmlns:a16="http://schemas.microsoft.com/office/drawing/2014/main" id="{B8E00DCF-0F50-3508-2764-B2B550C87009}"/>
                </a:ext>
              </a:extLst>
            </p:cNvPr>
            <p:cNvGrpSpPr/>
            <p:nvPr/>
          </p:nvGrpSpPr>
          <p:grpSpPr>
            <a:xfrm>
              <a:off x="4476369" y="7895694"/>
              <a:ext cx="2681263" cy="1041465"/>
              <a:chOff x="4765304" y="2371973"/>
              <a:chExt cx="2681263" cy="1041465"/>
            </a:xfrm>
          </p:grpSpPr>
          <p:grpSp>
            <p:nvGrpSpPr>
              <p:cNvPr id="1260" name="Group 1259">
                <a:extLst>
                  <a:ext uri="{FF2B5EF4-FFF2-40B4-BE49-F238E27FC236}">
                    <a16:creationId xmlns:a16="http://schemas.microsoft.com/office/drawing/2014/main" id="{7754704B-87D4-412B-FA5B-094720B7CF40}"/>
                  </a:ext>
                </a:extLst>
              </p:cNvPr>
              <p:cNvGrpSpPr/>
              <p:nvPr/>
            </p:nvGrpSpPr>
            <p:grpSpPr>
              <a:xfrm>
                <a:off x="4765304" y="2371973"/>
                <a:ext cx="561186" cy="1041465"/>
                <a:chOff x="4771590" y="2555505"/>
                <a:chExt cx="561186" cy="1041465"/>
              </a:xfrm>
            </p:grpSpPr>
            <p:pic>
              <p:nvPicPr>
                <p:cNvPr id="1277" name="Picture 2" descr="How model organisms are chosen | NeuWrite San Diego">
                  <a:extLst>
                    <a:ext uri="{FF2B5EF4-FFF2-40B4-BE49-F238E27FC236}">
                      <a16:creationId xmlns:a16="http://schemas.microsoft.com/office/drawing/2014/main" id="{4196EDE2-2E44-EB85-0AD8-CD5BE9E080B4}"/>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4817166" y="2555505"/>
                  <a:ext cx="199337" cy="297034"/>
                </a:xfrm>
                <a:prstGeom prst="rect">
                  <a:avLst/>
                </a:prstGeom>
                <a:noFill/>
                <a:extLst>
                  <a:ext uri="{909E8E84-426E-40DD-AFC4-6F175D3DCCD1}">
                    <a14:hiddenFill xmlns:a14="http://schemas.microsoft.com/office/drawing/2010/main">
                      <a:solidFill>
                        <a:srgbClr val="FFFFFF"/>
                      </a:solidFill>
                    </a14:hiddenFill>
                  </a:ext>
                </a:extLst>
              </p:spPr>
            </p:pic>
            <p:sp>
              <p:nvSpPr>
                <p:cNvPr id="1278" name="Trapezoid 1277">
                  <a:extLst>
                    <a:ext uri="{FF2B5EF4-FFF2-40B4-BE49-F238E27FC236}">
                      <a16:creationId xmlns:a16="http://schemas.microsoft.com/office/drawing/2014/main" id="{0A01B9B6-C4D1-96B4-610C-AB034A466709}"/>
                    </a:ext>
                  </a:extLst>
                </p:cNvPr>
                <p:cNvSpPr/>
                <p:nvPr/>
              </p:nvSpPr>
              <p:spPr>
                <a:xfrm rot="5400000">
                  <a:off x="5062965" y="2581237"/>
                  <a:ext cx="294052" cy="245571"/>
                </a:xfrm>
                <a:prstGeom prst="trapezoid">
                  <a:avLst/>
                </a:prstGeom>
                <a:noFill/>
                <a:ln w="28575">
                  <a:solidFill>
                    <a:srgbClr val="72DA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279" name="Trapezoid 1278">
                  <a:extLst>
                    <a:ext uri="{FF2B5EF4-FFF2-40B4-BE49-F238E27FC236}">
                      <a16:creationId xmlns:a16="http://schemas.microsoft.com/office/drawing/2014/main" id="{B1E6CA6A-75DE-BE69-BAEA-9810ED2B2BEE}"/>
                    </a:ext>
                  </a:extLst>
                </p:cNvPr>
                <p:cNvSpPr/>
                <p:nvPr/>
              </p:nvSpPr>
              <p:spPr>
                <a:xfrm rot="5400000">
                  <a:off x="5062965" y="2957710"/>
                  <a:ext cx="294052" cy="245571"/>
                </a:xfrm>
                <a:prstGeom prst="trapezoid">
                  <a:avLst/>
                </a:prstGeom>
                <a:pattFill prst="wdUpDiag">
                  <a:fgClr>
                    <a:srgbClr val="1D4999"/>
                  </a:fgClr>
                  <a:bgClr>
                    <a:schemeClr val="bg1"/>
                  </a:bgClr>
                </a:patt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280" name="Trapezoid 1279">
                  <a:extLst>
                    <a:ext uri="{FF2B5EF4-FFF2-40B4-BE49-F238E27FC236}">
                      <a16:creationId xmlns:a16="http://schemas.microsoft.com/office/drawing/2014/main" id="{78D96EE7-A98C-27B5-F7F5-F1B8BF882328}"/>
                    </a:ext>
                  </a:extLst>
                </p:cNvPr>
                <p:cNvSpPr/>
                <p:nvPr/>
              </p:nvSpPr>
              <p:spPr>
                <a:xfrm rot="5400000">
                  <a:off x="5062965" y="3327157"/>
                  <a:ext cx="294052" cy="245571"/>
                </a:xfrm>
                <a:prstGeom prst="trapezoid">
                  <a:avLst/>
                </a:prstGeom>
                <a:noFill/>
                <a:ln w="28575">
                  <a:solidFill>
                    <a:srgbClr val="72DA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pic>
              <p:nvPicPr>
                <p:cNvPr id="1281" name="Picture 2" descr="How model organisms are chosen | NeuWrite San Diego">
                  <a:extLst>
                    <a:ext uri="{FF2B5EF4-FFF2-40B4-BE49-F238E27FC236}">
                      <a16:creationId xmlns:a16="http://schemas.microsoft.com/office/drawing/2014/main" id="{325CB3F5-CCEB-57F0-D192-E040E400DBFD}"/>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4771590" y="3367948"/>
                  <a:ext cx="290489" cy="163988"/>
                </a:xfrm>
                <a:prstGeom prst="rect">
                  <a:avLst/>
                </a:prstGeom>
                <a:noFill/>
                <a:extLst>
                  <a:ext uri="{909E8E84-426E-40DD-AFC4-6F175D3DCCD1}">
                    <a14:hiddenFill xmlns:a14="http://schemas.microsoft.com/office/drawing/2010/main">
                      <a:solidFill>
                        <a:srgbClr val="FFFFFF"/>
                      </a:solidFill>
                    </a14:hiddenFill>
                  </a:ext>
                </a:extLst>
              </p:spPr>
            </p:pic>
            <p:pic>
              <p:nvPicPr>
                <p:cNvPr id="1282" name="Picture 1281" descr="How model organisms are chosen | NeuWrite San Diego">
                  <a:extLst>
                    <a:ext uri="{FF2B5EF4-FFF2-40B4-BE49-F238E27FC236}">
                      <a16:creationId xmlns:a16="http://schemas.microsoft.com/office/drawing/2014/main" id="{D0895B0A-D470-92EF-4AE5-BEFEBF900F73}"/>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4782569" y="2998498"/>
                  <a:ext cx="268530" cy="163994"/>
                </a:xfrm>
                <a:prstGeom prst="rect">
                  <a:avLst/>
                </a:prstGeom>
                <a:noFill/>
                <a:extLst>
                  <a:ext uri="{909E8E84-426E-40DD-AFC4-6F175D3DCCD1}">
                    <a14:hiddenFill xmlns:a14="http://schemas.microsoft.com/office/drawing/2010/main">
                      <a:solidFill>
                        <a:srgbClr val="FFFFFF"/>
                      </a:solidFill>
                    </a14:hiddenFill>
                  </a:ext>
                </a:extLst>
              </p:spPr>
            </p:pic>
            <p:sp>
              <p:nvSpPr>
                <p:cNvPr id="1283" name="Trapezoid 1282">
                  <a:extLst>
                    <a:ext uri="{FF2B5EF4-FFF2-40B4-BE49-F238E27FC236}">
                      <a16:creationId xmlns:a16="http://schemas.microsoft.com/office/drawing/2014/main" id="{4BFDF717-D5B8-B389-65C3-A787647ED60C}"/>
                    </a:ext>
                  </a:extLst>
                </p:cNvPr>
                <p:cNvSpPr/>
                <p:nvPr/>
              </p:nvSpPr>
              <p:spPr>
                <a:xfrm rot="5400000">
                  <a:off x="5062965" y="2581238"/>
                  <a:ext cx="294052" cy="245571"/>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284" name="Trapezoid 1283">
                  <a:extLst>
                    <a:ext uri="{FF2B5EF4-FFF2-40B4-BE49-F238E27FC236}">
                      <a16:creationId xmlns:a16="http://schemas.microsoft.com/office/drawing/2014/main" id="{571398AA-6B08-A933-7BD3-A499AC59857D}"/>
                    </a:ext>
                  </a:extLst>
                </p:cNvPr>
                <p:cNvSpPr/>
                <p:nvPr/>
              </p:nvSpPr>
              <p:spPr>
                <a:xfrm rot="5400000">
                  <a:off x="5062965" y="3327158"/>
                  <a:ext cx="294052" cy="245571"/>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61" name="Group 1260">
                <a:extLst>
                  <a:ext uri="{FF2B5EF4-FFF2-40B4-BE49-F238E27FC236}">
                    <a16:creationId xmlns:a16="http://schemas.microsoft.com/office/drawing/2014/main" id="{353BEE62-F0CD-7957-3962-6A6B917FCEA7}"/>
                  </a:ext>
                </a:extLst>
              </p:cNvPr>
              <p:cNvGrpSpPr/>
              <p:nvPr/>
            </p:nvGrpSpPr>
            <p:grpSpPr>
              <a:xfrm>
                <a:off x="6887326" y="2371973"/>
                <a:ext cx="559241" cy="1041464"/>
                <a:chOff x="6526378" y="2371973"/>
                <a:chExt cx="559241" cy="1041464"/>
              </a:xfrm>
            </p:grpSpPr>
            <p:pic>
              <p:nvPicPr>
                <p:cNvPr id="1270" name="Picture 2" descr="How model organisms are chosen | NeuWrite San Diego">
                  <a:extLst>
                    <a:ext uri="{FF2B5EF4-FFF2-40B4-BE49-F238E27FC236}">
                      <a16:creationId xmlns:a16="http://schemas.microsoft.com/office/drawing/2014/main" id="{AE62FF54-25EE-6D13-C48E-2F8EAE782D71}"/>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6840706" y="2371973"/>
                  <a:ext cx="199337" cy="297034"/>
                </a:xfrm>
                <a:prstGeom prst="rect">
                  <a:avLst/>
                </a:prstGeom>
                <a:noFill/>
                <a:extLst>
                  <a:ext uri="{909E8E84-426E-40DD-AFC4-6F175D3DCCD1}">
                    <a14:hiddenFill xmlns:a14="http://schemas.microsoft.com/office/drawing/2010/main">
                      <a:solidFill>
                        <a:srgbClr val="FFFFFF"/>
                      </a:solidFill>
                    </a14:hiddenFill>
                  </a:ext>
                </a:extLst>
              </p:spPr>
            </p:pic>
            <p:grpSp>
              <p:nvGrpSpPr>
                <p:cNvPr id="1271" name="Group 1270">
                  <a:extLst>
                    <a:ext uri="{FF2B5EF4-FFF2-40B4-BE49-F238E27FC236}">
                      <a16:creationId xmlns:a16="http://schemas.microsoft.com/office/drawing/2014/main" id="{A73C5C31-A463-1A98-12C6-9E4EDD47D527}"/>
                    </a:ext>
                  </a:extLst>
                </p:cNvPr>
                <p:cNvGrpSpPr/>
                <p:nvPr/>
              </p:nvGrpSpPr>
              <p:grpSpPr>
                <a:xfrm flipH="1">
                  <a:off x="6526378" y="2373465"/>
                  <a:ext cx="246888" cy="1039972"/>
                  <a:chOff x="7110745" y="2373465"/>
                  <a:chExt cx="245571" cy="1039972"/>
                </a:xfrm>
              </p:grpSpPr>
              <p:sp>
                <p:nvSpPr>
                  <p:cNvPr id="1274" name="Trapezoid 1273">
                    <a:extLst>
                      <a:ext uri="{FF2B5EF4-FFF2-40B4-BE49-F238E27FC236}">
                        <a16:creationId xmlns:a16="http://schemas.microsoft.com/office/drawing/2014/main" id="{D7D75FBC-B46D-BE9C-5752-9BE1E7AB0FED}"/>
                      </a:ext>
                    </a:extLst>
                  </p:cNvPr>
                  <p:cNvSpPr/>
                  <p:nvPr/>
                </p:nvSpPr>
                <p:spPr>
                  <a:xfrm rot="5400000">
                    <a:off x="7086505" y="2397705"/>
                    <a:ext cx="294052" cy="245571"/>
                  </a:xfrm>
                  <a:prstGeom prst="trapezoid">
                    <a:avLst/>
                  </a:prstGeom>
                  <a:pattFill prst="wdUpDiag">
                    <a:fgClr>
                      <a:srgbClr val="DF1621"/>
                    </a:fgClr>
                    <a:bgClr>
                      <a:schemeClr val="bg1"/>
                    </a:bgClr>
                  </a:pattFill>
                  <a:ln w="28575">
                    <a:solidFill>
                      <a:srgbClr val="DF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275" name="Trapezoid 1274">
                    <a:extLst>
                      <a:ext uri="{FF2B5EF4-FFF2-40B4-BE49-F238E27FC236}">
                        <a16:creationId xmlns:a16="http://schemas.microsoft.com/office/drawing/2014/main" id="{E37788D3-DB28-1BDA-A906-29BD52AC8EEB}"/>
                      </a:ext>
                    </a:extLst>
                  </p:cNvPr>
                  <p:cNvSpPr/>
                  <p:nvPr/>
                </p:nvSpPr>
                <p:spPr>
                  <a:xfrm rot="5400000">
                    <a:off x="7086505" y="2774178"/>
                    <a:ext cx="294052" cy="245571"/>
                  </a:xfrm>
                  <a:prstGeom prst="trapezoid">
                    <a:avLst/>
                  </a:prstGeom>
                  <a:pattFill prst="wdUpDiag">
                    <a:fgClr>
                      <a:srgbClr val="DF1621"/>
                    </a:fgClr>
                    <a:bgClr>
                      <a:schemeClr val="bg1"/>
                    </a:bgClr>
                  </a:pattFill>
                  <a:ln w="28575">
                    <a:solidFill>
                      <a:srgbClr val="DF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276" name="Trapezoid 1275">
                    <a:extLst>
                      <a:ext uri="{FF2B5EF4-FFF2-40B4-BE49-F238E27FC236}">
                        <a16:creationId xmlns:a16="http://schemas.microsoft.com/office/drawing/2014/main" id="{46ECB32D-6189-2376-6ABF-D1EA08082FDA}"/>
                      </a:ext>
                    </a:extLst>
                  </p:cNvPr>
                  <p:cNvSpPr/>
                  <p:nvPr/>
                </p:nvSpPr>
                <p:spPr>
                  <a:xfrm rot="5400000">
                    <a:off x="7086505" y="3143625"/>
                    <a:ext cx="294052" cy="245571"/>
                  </a:xfrm>
                  <a:prstGeom prst="trapezoid">
                    <a:avLst/>
                  </a:prstGeom>
                  <a:pattFill prst="wdUpDiag">
                    <a:fgClr>
                      <a:srgbClr val="DF1621"/>
                    </a:fgClr>
                    <a:bgClr>
                      <a:schemeClr val="bg1"/>
                    </a:bgClr>
                  </a:pattFill>
                  <a:ln w="28575">
                    <a:solidFill>
                      <a:srgbClr val="DF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grpSp>
            <p:pic>
              <p:nvPicPr>
                <p:cNvPr id="1272" name="Picture 2" descr="How model organisms are chosen | NeuWrite San Diego">
                  <a:extLst>
                    <a:ext uri="{FF2B5EF4-FFF2-40B4-BE49-F238E27FC236}">
                      <a16:creationId xmlns:a16="http://schemas.microsoft.com/office/drawing/2014/main" id="{E4013638-1064-2536-24A0-5E32678365CE}"/>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6795130" y="3184416"/>
                  <a:ext cx="290489" cy="163988"/>
                </a:xfrm>
                <a:prstGeom prst="rect">
                  <a:avLst/>
                </a:prstGeom>
                <a:noFill/>
                <a:extLst>
                  <a:ext uri="{909E8E84-426E-40DD-AFC4-6F175D3DCCD1}">
                    <a14:hiddenFill xmlns:a14="http://schemas.microsoft.com/office/drawing/2010/main">
                      <a:solidFill>
                        <a:srgbClr val="FFFFFF"/>
                      </a:solidFill>
                    </a14:hiddenFill>
                  </a:ext>
                </a:extLst>
              </p:spPr>
            </p:pic>
            <p:pic>
              <p:nvPicPr>
                <p:cNvPr id="1273" name="Picture 1272" descr="How model organisms are chosen | NeuWrite San Diego">
                  <a:extLst>
                    <a:ext uri="{FF2B5EF4-FFF2-40B4-BE49-F238E27FC236}">
                      <a16:creationId xmlns:a16="http://schemas.microsoft.com/office/drawing/2014/main" id="{9F50AF16-330E-8EE1-7039-BBF918A52910}"/>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6806109" y="2814966"/>
                  <a:ext cx="268530" cy="1639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2" name="Group 1261">
                <a:extLst>
                  <a:ext uri="{FF2B5EF4-FFF2-40B4-BE49-F238E27FC236}">
                    <a16:creationId xmlns:a16="http://schemas.microsoft.com/office/drawing/2014/main" id="{8D1B13A2-20EB-EDF6-E63B-F027764FA42B}"/>
                  </a:ext>
                </a:extLst>
              </p:cNvPr>
              <p:cNvGrpSpPr/>
              <p:nvPr/>
            </p:nvGrpSpPr>
            <p:grpSpPr>
              <a:xfrm>
                <a:off x="5366081" y="2585420"/>
                <a:ext cx="96961" cy="614571"/>
                <a:chOff x="5366081" y="2606267"/>
                <a:chExt cx="96961" cy="614571"/>
              </a:xfrm>
            </p:grpSpPr>
            <p:cxnSp>
              <p:nvCxnSpPr>
                <p:cNvPr id="1267" name="Straight Arrow Connector 1266">
                  <a:extLst>
                    <a:ext uri="{FF2B5EF4-FFF2-40B4-BE49-F238E27FC236}">
                      <a16:creationId xmlns:a16="http://schemas.microsoft.com/office/drawing/2014/main" id="{ECE82BD4-4AD7-9B39-1E1B-1499A81D0276}"/>
                    </a:ext>
                  </a:extLst>
                </p:cNvPr>
                <p:cNvCxnSpPr/>
                <p:nvPr/>
              </p:nvCxnSpPr>
              <p:spPr>
                <a:xfrm>
                  <a:off x="5394158" y="2606267"/>
                  <a:ext cx="52880" cy="143670"/>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268" name="Straight Arrow Connector 1267">
                  <a:extLst>
                    <a:ext uri="{FF2B5EF4-FFF2-40B4-BE49-F238E27FC236}">
                      <a16:creationId xmlns:a16="http://schemas.microsoft.com/office/drawing/2014/main" id="{246FECEF-B0E0-F9AC-7ACF-1131C4F14601}"/>
                    </a:ext>
                  </a:extLst>
                </p:cNvPr>
                <p:cNvCxnSpPr>
                  <a:cxnSpLocks/>
                </p:cNvCxnSpPr>
                <p:nvPr/>
              </p:nvCxnSpPr>
              <p:spPr>
                <a:xfrm flipV="1">
                  <a:off x="5371778" y="3079185"/>
                  <a:ext cx="54864" cy="141653"/>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269" name="Straight Arrow Connector 1268">
                  <a:extLst>
                    <a:ext uri="{FF2B5EF4-FFF2-40B4-BE49-F238E27FC236}">
                      <a16:creationId xmlns:a16="http://schemas.microsoft.com/office/drawing/2014/main" id="{07C5990E-319E-3FC8-5D28-982BB541E70E}"/>
                    </a:ext>
                  </a:extLst>
                </p:cNvPr>
                <p:cNvCxnSpPr>
                  <a:cxnSpLocks/>
                </p:cNvCxnSpPr>
                <p:nvPr/>
              </p:nvCxnSpPr>
              <p:spPr>
                <a:xfrm>
                  <a:off x="5366081" y="2892705"/>
                  <a:ext cx="96961" cy="1"/>
                </a:xfrm>
                <a:prstGeom prst="straightConnector1">
                  <a:avLst/>
                </a:prstGeom>
                <a:ln w="12700">
                  <a:solidFill>
                    <a:srgbClr val="1D499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3" name="Group 1262">
                <a:extLst>
                  <a:ext uri="{FF2B5EF4-FFF2-40B4-BE49-F238E27FC236}">
                    <a16:creationId xmlns:a16="http://schemas.microsoft.com/office/drawing/2014/main" id="{C8ECCE56-B227-80E3-E95B-08F5B86D83A7}"/>
                  </a:ext>
                </a:extLst>
              </p:cNvPr>
              <p:cNvGrpSpPr/>
              <p:nvPr/>
            </p:nvGrpSpPr>
            <p:grpSpPr>
              <a:xfrm>
                <a:off x="6739979" y="2545383"/>
                <a:ext cx="119124" cy="694644"/>
                <a:chOff x="5518481" y="2690048"/>
                <a:chExt cx="96961" cy="694644"/>
              </a:xfrm>
            </p:grpSpPr>
            <p:cxnSp>
              <p:nvCxnSpPr>
                <p:cNvPr id="1264" name="Straight Arrow Connector 1263">
                  <a:extLst>
                    <a:ext uri="{FF2B5EF4-FFF2-40B4-BE49-F238E27FC236}">
                      <a16:creationId xmlns:a16="http://schemas.microsoft.com/office/drawing/2014/main" id="{48ADD3DB-3A80-3D9B-580C-3DE61BD339C1}"/>
                    </a:ext>
                  </a:extLst>
                </p:cNvPr>
                <p:cNvCxnSpPr/>
                <p:nvPr/>
              </p:nvCxnSpPr>
              <p:spPr>
                <a:xfrm>
                  <a:off x="5546558" y="3241022"/>
                  <a:ext cx="52880" cy="143670"/>
                </a:xfrm>
                <a:prstGeom prst="straightConnector1">
                  <a:avLst/>
                </a:prstGeom>
                <a:ln w="12700">
                  <a:solidFill>
                    <a:srgbClr val="DF1621"/>
                  </a:solidFill>
                  <a:tailEnd type="triangle"/>
                </a:ln>
              </p:spPr>
              <p:style>
                <a:lnRef idx="1">
                  <a:schemeClr val="accent1"/>
                </a:lnRef>
                <a:fillRef idx="0">
                  <a:schemeClr val="accent1"/>
                </a:fillRef>
                <a:effectRef idx="0">
                  <a:schemeClr val="accent1"/>
                </a:effectRef>
                <a:fontRef idx="minor">
                  <a:schemeClr val="tx1"/>
                </a:fontRef>
              </p:style>
            </p:cxnSp>
            <p:cxnSp>
              <p:nvCxnSpPr>
                <p:cNvPr id="1265" name="Straight Arrow Connector 1264">
                  <a:extLst>
                    <a:ext uri="{FF2B5EF4-FFF2-40B4-BE49-F238E27FC236}">
                      <a16:creationId xmlns:a16="http://schemas.microsoft.com/office/drawing/2014/main" id="{524BF69C-B3C8-F012-8543-E6A46A759CC0}"/>
                    </a:ext>
                  </a:extLst>
                </p:cNvPr>
                <p:cNvCxnSpPr>
                  <a:cxnSpLocks/>
                </p:cNvCxnSpPr>
                <p:nvPr/>
              </p:nvCxnSpPr>
              <p:spPr>
                <a:xfrm flipV="1">
                  <a:off x="5524178" y="2690048"/>
                  <a:ext cx="54864" cy="141653"/>
                </a:xfrm>
                <a:prstGeom prst="straightConnector1">
                  <a:avLst/>
                </a:prstGeom>
                <a:ln w="12700">
                  <a:solidFill>
                    <a:srgbClr val="DF1621"/>
                  </a:solidFill>
                  <a:tailEnd type="triangle"/>
                </a:ln>
              </p:spPr>
              <p:style>
                <a:lnRef idx="1">
                  <a:schemeClr val="accent1"/>
                </a:lnRef>
                <a:fillRef idx="0">
                  <a:schemeClr val="accent1"/>
                </a:fillRef>
                <a:effectRef idx="0">
                  <a:schemeClr val="accent1"/>
                </a:effectRef>
                <a:fontRef idx="minor">
                  <a:schemeClr val="tx1"/>
                </a:fontRef>
              </p:style>
            </p:cxnSp>
            <p:cxnSp>
              <p:nvCxnSpPr>
                <p:cNvPr id="1266" name="Straight Arrow Connector 1265">
                  <a:extLst>
                    <a:ext uri="{FF2B5EF4-FFF2-40B4-BE49-F238E27FC236}">
                      <a16:creationId xmlns:a16="http://schemas.microsoft.com/office/drawing/2014/main" id="{4AC7B714-8687-F8BA-A24C-D3AD3F4BD8AD}"/>
                    </a:ext>
                  </a:extLst>
                </p:cNvPr>
                <p:cNvCxnSpPr>
                  <a:cxnSpLocks/>
                </p:cNvCxnSpPr>
                <p:nvPr/>
              </p:nvCxnSpPr>
              <p:spPr>
                <a:xfrm>
                  <a:off x="5518481" y="3045105"/>
                  <a:ext cx="96961" cy="1"/>
                </a:xfrm>
                <a:prstGeom prst="straightConnector1">
                  <a:avLst/>
                </a:prstGeom>
                <a:ln w="12700">
                  <a:solidFill>
                    <a:srgbClr val="DF162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35" name="Group 1234">
              <a:extLst>
                <a:ext uri="{FF2B5EF4-FFF2-40B4-BE49-F238E27FC236}">
                  <a16:creationId xmlns:a16="http://schemas.microsoft.com/office/drawing/2014/main" id="{38EFCDDA-E4F8-892B-BD98-CA53EC2DF6E3}"/>
                </a:ext>
              </a:extLst>
            </p:cNvPr>
            <p:cNvGrpSpPr/>
            <p:nvPr/>
          </p:nvGrpSpPr>
          <p:grpSpPr>
            <a:xfrm>
              <a:off x="4258412" y="7703829"/>
              <a:ext cx="3400058" cy="1283436"/>
              <a:chOff x="4258412" y="7703829"/>
              <a:chExt cx="3400058" cy="1283436"/>
            </a:xfrm>
          </p:grpSpPr>
          <p:grpSp>
            <p:nvGrpSpPr>
              <p:cNvPr id="1236" name="Group 1235">
                <a:extLst>
                  <a:ext uri="{FF2B5EF4-FFF2-40B4-BE49-F238E27FC236}">
                    <a16:creationId xmlns:a16="http://schemas.microsoft.com/office/drawing/2014/main" id="{A8D758AA-D141-D6C1-A62C-D36CFF5B3E38}"/>
                  </a:ext>
                </a:extLst>
              </p:cNvPr>
              <p:cNvGrpSpPr/>
              <p:nvPr/>
            </p:nvGrpSpPr>
            <p:grpSpPr>
              <a:xfrm>
                <a:off x="5202184" y="8129988"/>
                <a:ext cx="1220639" cy="572877"/>
                <a:chOff x="5491119" y="1120180"/>
                <a:chExt cx="1220639" cy="572877"/>
              </a:xfrm>
            </p:grpSpPr>
            <p:sp>
              <p:nvSpPr>
                <p:cNvPr id="1256" name="Trapezoid 1255">
                  <a:extLst>
                    <a:ext uri="{FF2B5EF4-FFF2-40B4-BE49-F238E27FC236}">
                      <a16:creationId xmlns:a16="http://schemas.microsoft.com/office/drawing/2014/main" id="{8E615DFE-DECC-ED4A-58C3-86DFC5EFAC53}"/>
                    </a:ext>
                  </a:extLst>
                </p:cNvPr>
                <p:cNvSpPr/>
                <p:nvPr/>
              </p:nvSpPr>
              <p:spPr>
                <a:xfrm rot="5400000">
                  <a:off x="5450250" y="1161049"/>
                  <a:ext cx="572877" cy="491139"/>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257" name="Trapezoid 1256">
                  <a:extLst>
                    <a:ext uri="{FF2B5EF4-FFF2-40B4-BE49-F238E27FC236}">
                      <a16:creationId xmlns:a16="http://schemas.microsoft.com/office/drawing/2014/main" id="{12DC9BD2-972F-1390-9240-6D2B3DB7D8C2}"/>
                    </a:ext>
                  </a:extLst>
                </p:cNvPr>
                <p:cNvSpPr/>
                <p:nvPr/>
              </p:nvSpPr>
              <p:spPr>
                <a:xfrm rot="5400000" flipV="1">
                  <a:off x="6179750" y="1161050"/>
                  <a:ext cx="572877" cy="491138"/>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258" name="Rectangle 1257">
                  <a:extLst>
                    <a:ext uri="{FF2B5EF4-FFF2-40B4-BE49-F238E27FC236}">
                      <a16:creationId xmlns:a16="http://schemas.microsoft.com/office/drawing/2014/main" id="{8CB4F8E1-9845-DC5C-6D45-00970C4D5812}"/>
                    </a:ext>
                  </a:extLst>
                </p:cNvPr>
                <p:cNvSpPr/>
                <p:nvPr/>
              </p:nvSpPr>
              <p:spPr>
                <a:xfrm>
                  <a:off x="6018409" y="1234838"/>
                  <a:ext cx="163186" cy="16459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μ</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9" name="Rectangle 1258">
                  <a:extLst>
                    <a:ext uri="{FF2B5EF4-FFF2-40B4-BE49-F238E27FC236}">
                      <a16:creationId xmlns:a16="http://schemas.microsoft.com/office/drawing/2014/main" id="{4314A59E-719E-601A-D62B-2ED0A2C0F135}"/>
                    </a:ext>
                  </a:extLst>
                </p:cNvPr>
                <p:cNvSpPr/>
                <p:nvPr/>
              </p:nvSpPr>
              <p:spPr>
                <a:xfrm>
                  <a:off x="6018409" y="1416604"/>
                  <a:ext cx="163186" cy="16459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σ</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37" name="Group 1236">
                <a:extLst>
                  <a:ext uri="{FF2B5EF4-FFF2-40B4-BE49-F238E27FC236}">
                    <a16:creationId xmlns:a16="http://schemas.microsoft.com/office/drawing/2014/main" id="{3706F3D9-CB7C-5282-1200-A06615A0FECC}"/>
                  </a:ext>
                </a:extLst>
              </p:cNvPr>
              <p:cNvGrpSpPr/>
              <p:nvPr/>
            </p:nvGrpSpPr>
            <p:grpSpPr>
              <a:xfrm>
                <a:off x="5570528" y="7703829"/>
                <a:ext cx="1156365" cy="915535"/>
                <a:chOff x="5859463" y="2141528"/>
                <a:chExt cx="1156365" cy="915535"/>
              </a:xfrm>
            </p:grpSpPr>
            <p:cxnSp>
              <p:nvCxnSpPr>
                <p:cNvPr id="1245" name="Straight Connector 1244">
                  <a:extLst>
                    <a:ext uri="{FF2B5EF4-FFF2-40B4-BE49-F238E27FC236}">
                      <a16:creationId xmlns:a16="http://schemas.microsoft.com/office/drawing/2014/main" id="{6C3AB273-F76C-C3B3-733D-EF70C63F8CEA}"/>
                    </a:ext>
                  </a:extLst>
                </p:cNvPr>
                <p:cNvCxnSpPr>
                  <a:cxnSpLocks/>
                </p:cNvCxnSpPr>
                <p:nvPr/>
              </p:nvCxnSpPr>
              <p:spPr>
                <a:xfrm>
                  <a:off x="5859463" y="2659456"/>
                  <a:ext cx="0" cy="39760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46" name="Group 1245">
                  <a:extLst>
                    <a:ext uri="{FF2B5EF4-FFF2-40B4-BE49-F238E27FC236}">
                      <a16:creationId xmlns:a16="http://schemas.microsoft.com/office/drawing/2014/main" id="{DAE154E4-9AD3-2C5D-EC20-286915B662A5}"/>
                    </a:ext>
                  </a:extLst>
                </p:cNvPr>
                <p:cNvGrpSpPr/>
                <p:nvPr/>
              </p:nvGrpSpPr>
              <p:grpSpPr>
                <a:xfrm>
                  <a:off x="6011020" y="2141528"/>
                  <a:ext cx="1004808" cy="217379"/>
                  <a:chOff x="5976513" y="2141528"/>
                  <a:chExt cx="1004808" cy="217379"/>
                </a:xfrm>
              </p:grpSpPr>
              <p:sp>
                <p:nvSpPr>
                  <p:cNvPr id="1248" name="Trapezoid 1247">
                    <a:extLst>
                      <a:ext uri="{FF2B5EF4-FFF2-40B4-BE49-F238E27FC236}">
                        <a16:creationId xmlns:a16="http://schemas.microsoft.com/office/drawing/2014/main" id="{19F72042-3276-B42C-3544-41C8F3A843DB}"/>
                      </a:ext>
                    </a:extLst>
                  </p:cNvPr>
                  <p:cNvSpPr/>
                  <p:nvPr/>
                </p:nvSpPr>
                <p:spPr>
                  <a:xfrm rot="5400000">
                    <a:off x="6063791" y="2085659"/>
                    <a:ext cx="166945" cy="341502"/>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grpSp>
                <p:nvGrpSpPr>
                  <p:cNvPr id="1249" name="Group 1248">
                    <a:extLst>
                      <a:ext uri="{FF2B5EF4-FFF2-40B4-BE49-F238E27FC236}">
                        <a16:creationId xmlns:a16="http://schemas.microsoft.com/office/drawing/2014/main" id="{ACA24465-BE9E-190F-BF53-EE4D921B5ECA}"/>
                      </a:ext>
                    </a:extLst>
                  </p:cNvPr>
                  <p:cNvGrpSpPr/>
                  <p:nvPr/>
                </p:nvGrpSpPr>
                <p:grpSpPr>
                  <a:xfrm>
                    <a:off x="6346294" y="2176027"/>
                    <a:ext cx="523716" cy="182880"/>
                    <a:chOff x="5940061" y="2174439"/>
                    <a:chExt cx="523716" cy="182880"/>
                  </a:xfrm>
                </p:grpSpPr>
                <p:pic>
                  <p:nvPicPr>
                    <p:cNvPr id="1251" name="Picture 2" descr="How model organisms are chosen | NeuWrite San Diego">
                      <a:extLst>
                        <a:ext uri="{FF2B5EF4-FFF2-40B4-BE49-F238E27FC236}">
                          <a16:creationId xmlns:a16="http://schemas.microsoft.com/office/drawing/2014/main" id="{F41D7E3F-8ACD-74F3-97A9-A19249F2D4CC}"/>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5940061" y="2174439"/>
                      <a:ext cx="122729" cy="182880"/>
                    </a:xfrm>
                    <a:prstGeom prst="rect">
                      <a:avLst/>
                    </a:prstGeom>
                    <a:noFill/>
                    <a:extLst>
                      <a:ext uri="{909E8E84-426E-40DD-AFC4-6F175D3DCCD1}">
                        <a14:hiddenFill xmlns:a14="http://schemas.microsoft.com/office/drawing/2010/main">
                          <a:solidFill>
                            <a:srgbClr val="FFFFFF"/>
                          </a:solidFill>
                        </a14:hiddenFill>
                      </a:ext>
                    </a:extLst>
                  </p:spPr>
                </p:pic>
                <p:pic>
                  <p:nvPicPr>
                    <p:cNvPr id="1252" name="Picture 1251" descr="How model organisms are chosen | NeuWrite San Diego">
                      <a:extLst>
                        <a:ext uri="{FF2B5EF4-FFF2-40B4-BE49-F238E27FC236}">
                          <a16:creationId xmlns:a16="http://schemas.microsoft.com/office/drawing/2014/main" id="{AD72FDC2-CD6E-F147-1923-AA45BB28D2C7}"/>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6056820" y="2211015"/>
                      <a:ext cx="179674" cy="109728"/>
                    </a:xfrm>
                    <a:prstGeom prst="rect">
                      <a:avLst/>
                    </a:prstGeom>
                    <a:noFill/>
                    <a:extLst>
                      <a:ext uri="{909E8E84-426E-40DD-AFC4-6F175D3DCCD1}">
                        <a14:hiddenFill xmlns:a14="http://schemas.microsoft.com/office/drawing/2010/main">
                          <a:solidFill>
                            <a:srgbClr val="FFFFFF"/>
                          </a:solidFill>
                        </a14:hiddenFill>
                      </a:ext>
                    </a:extLst>
                  </p:spPr>
                </p:pic>
                <p:pic>
                  <p:nvPicPr>
                    <p:cNvPr id="1253" name="Picture 2" descr="How model organisms are chosen | NeuWrite San Diego">
                      <a:extLst>
                        <a:ext uri="{FF2B5EF4-FFF2-40B4-BE49-F238E27FC236}">
                          <a16:creationId xmlns:a16="http://schemas.microsoft.com/office/drawing/2014/main" id="{02E97E1B-2078-651A-35FF-978CE85B8664}"/>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6269405" y="2211015"/>
                      <a:ext cx="194372" cy="109728"/>
                    </a:xfrm>
                    <a:prstGeom prst="rect">
                      <a:avLst/>
                    </a:prstGeom>
                    <a:noFill/>
                    <a:extLst>
                      <a:ext uri="{909E8E84-426E-40DD-AFC4-6F175D3DCCD1}">
                        <a14:hiddenFill xmlns:a14="http://schemas.microsoft.com/office/drawing/2010/main">
                          <a:solidFill>
                            <a:srgbClr val="FFFFFF"/>
                          </a:solidFill>
                        </a14:hiddenFill>
                      </a:ext>
                    </a:extLst>
                  </p:spPr>
                </p:pic>
                <p:cxnSp>
                  <p:nvCxnSpPr>
                    <p:cNvPr id="1254" name="Straight Connector 1253">
                      <a:extLst>
                        <a:ext uri="{FF2B5EF4-FFF2-40B4-BE49-F238E27FC236}">
                          <a16:creationId xmlns:a16="http://schemas.microsoft.com/office/drawing/2014/main" id="{34748169-FAC8-6053-F602-0ABD32CD026F}"/>
                        </a:ext>
                      </a:extLst>
                    </p:cNvPr>
                    <p:cNvCxnSpPr>
                      <a:cxnSpLocks/>
                    </p:cNvCxnSpPr>
                    <p:nvPr/>
                  </p:nvCxnSpPr>
                  <p:spPr>
                    <a:xfrm flipH="1">
                      <a:off x="6025491" y="2208644"/>
                      <a:ext cx="50704"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5" name="Straight Connector 1254">
                      <a:extLst>
                        <a:ext uri="{FF2B5EF4-FFF2-40B4-BE49-F238E27FC236}">
                          <a16:creationId xmlns:a16="http://schemas.microsoft.com/office/drawing/2014/main" id="{BEFEE8FE-7C96-7E55-4251-AEE339C4077A}"/>
                        </a:ext>
                      </a:extLst>
                    </p:cNvPr>
                    <p:cNvCxnSpPr>
                      <a:cxnSpLocks/>
                    </p:cNvCxnSpPr>
                    <p:nvPr/>
                  </p:nvCxnSpPr>
                  <p:spPr>
                    <a:xfrm flipH="1">
                      <a:off x="6231821" y="2208644"/>
                      <a:ext cx="50704"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50" name="TextBox 1249">
                    <a:extLst>
                      <a:ext uri="{FF2B5EF4-FFF2-40B4-BE49-F238E27FC236}">
                        <a16:creationId xmlns:a16="http://schemas.microsoft.com/office/drawing/2014/main" id="{1623C6E4-D8C4-BB45-2F0E-BD080C5E86C6}"/>
                      </a:ext>
                    </a:extLst>
                  </p:cNvPr>
                  <p:cNvSpPr txBox="1"/>
                  <p:nvPr/>
                </p:nvSpPr>
                <p:spPr>
                  <a:xfrm>
                    <a:off x="6786949" y="2141528"/>
                    <a:ext cx="194372" cy="208695"/>
                  </a:xfrm>
                  <a:prstGeom prst="rect">
                    <a:avLst/>
                  </a:prstGeom>
                  <a:noFill/>
                </p:spPr>
                <p:txBody>
                  <a:bodyPr wrap="square" rtlCol="0">
                    <a:sp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a:t>
                    </a:r>
                  </a:p>
                </p:txBody>
              </p:sp>
            </p:grpSp>
            <p:cxnSp>
              <p:nvCxnSpPr>
                <p:cNvPr id="1247" name="Connector: Elbow 1246">
                  <a:extLst>
                    <a:ext uri="{FF2B5EF4-FFF2-40B4-BE49-F238E27FC236}">
                      <a16:creationId xmlns:a16="http://schemas.microsoft.com/office/drawing/2014/main" id="{4FF3F3E6-9F24-2C52-9A3C-8B7CAC7A0405}"/>
                    </a:ext>
                  </a:extLst>
                </p:cNvPr>
                <p:cNvCxnSpPr>
                  <a:cxnSpLocks/>
                </p:cNvCxnSpPr>
                <p:nvPr/>
              </p:nvCxnSpPr>
              <p:spPr>
                <a:xfrm rot="5400000" flipH="1" flipV="1">
                  <a:off x="5758688" y="2369131"/>
                  <a:ext cx="332782" cy="117110"/>
                </a:xfrm>
                <a:prstGeom prst="bentConnector2">
                  <a:avLst/>
                </a:prstGeom>
                <a:ln w="12700">
                  <a:solidFill>
                    <a:srgbClr val="BFBFB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38" name="Group 1237">
                <a:extLst>
                  <a:ext uri="{FF2B5EF4-FFF2-40B4-BE49-F238E27FC236}">
                    <a16:creationId xmlns:a16="http://schemas.microsoft.com/office/drawing/2014/main" id="{876459C0-D8C1-ECFA-2B6E-687D04659C4C}"/>
                  </a:ext>
                </a:extLst>
              </p:cNvPr>
              <p:cNvGrpSpPr/>
              <p:nvPr/>
            </p:nvGrpSpPr>
            <p:grpSpPr>
              <a:xfrm>
                <a:off x="4258412" y="7881968"/>
                <a:ext cx="3400058" cy="1105297"/>
                <a:chOff x="4380520" y="5834601"/>
                <a:chExt cx="3400058" cy="1105297"/>
              </a:xfrm>
            </p:grpSpPr>
            <p:cxnSp>
              <p:nvCxnSpPr>
                <p:cNvPr id="1239" name="Straight Connector 1238">
                  <a:extLst>
                    <a:ext uri="{FF2B5EF4-FFF2-40B4-BE49-F238E27FC236}">
                      <a16:creationId xmlns:a16="http://schemas.microsoft.com/office/drawing/2014/main" id="{55587187-0A46-93CF-14D7-C0E714909529}"/>
                    </a:ext>
                  </a:extLst>
                </p:cNvPr>
                <p:cNvCxnSpPr>
                  <a:cxnSpLocks/>
                </p:cNvCxnSpPr>
                <p:nvPr/>
              </p:nvCxnSpPr>
              <p:spPr>
                <a:xfrm flipH="1">
                  <a:off x="6165172" y="6185280"/>
                  <a:ext cx="3723" cy="369247"/>
                </a:xfrm>
                <a:prstGeom prst="line">
                  <a:avLst/>
                </a:prstGeom>
                <a:ln w="28575">
                  <a:solidFill>
                    <a:srgbClr val="DF1621"/>
                  </a:solidFill>
                </a:ln>
              </p:spPr>
              <p:style>
                <a:lnRef idx="1">
                  <a:schemeClr val="accent1"/>
                </a:lnRef>
                <a:fillRef idx="0">
                  <a:schemeClr val="accent1"/>
                </a:fillRef>
                <a:effectRef idx="0">
                  <a:schemeClr val="accent1"/>
                </a:effectRef>
                <a:fontRef idx="minor">
                  <a:schemeClr val="tx1"/>
                </a:fontRef>
              </p:style>
            </p:cxnSp>
            <p:grpSp>
              <p:nvGrpSpPr>
                <p:cNvPr id="1240" name="Group 1239">
                  <a:extLst>
                    <a:ext uri="{FF2B5EF4-FFF2-40B4-BE49-F238E27FC236}">
                      <a16:creationId xmlns:a16="http://schemas.microsoft.com/office/drawing/2014/main" id="{775E2E74-9EDB-B144-B480-351A6B122AEA}"/>
                    </a:ext>
                  </a:extLst>
                </p:cNvPr>
                <p:cNvGrpSpPr/>
                <p:nvPr/>
              </p:nvGrpSpPr>
              <p:grpSpPr>
                <a:xfrm>
                  <a:off x="4380520" y="5834601"/>
                  <a:ext cx="3400058" cy="1105297"/>
                  <a:chOff x="4380520" y="5834601"/>
                  <a:chExt cx="3400058" cy="1105297"/>
                </a:xfrm>
              </p:grpSpPr>
              <p:sp>
                <p:nvSpPr>
                  <p:cNvPr id="1241" name="TextBox 1240">
                    <a:extLst>
                      <a:ext uri="{FF2B5EF4-FFF2-40B4-BE49-F238E27FC236}">
                        <a16:creationId xmlns:a16="http://schemas.microsoft.com/office/drawing/2014/main" id="{93EB1E73-464C-8050-A331-A56EA5BF9500}"/>
                      </a:ext>
                    </a:extLst>
                  </p:cNvPr>
                  <p:cNvSpPr txBox="1"/>
                  <p:nvPr/>
                </p:nvSpPr>
                <p:spPr>
                  <a:xfrm>
                    <a:off x="4380520" y="6262867"/>
                    <a:ext cx="565446" cy="20869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WT</a:t>
                    </a:r>
                  </a:p>
                </p:txBody>
              </p:sp>
              <p:sp>
                <p:nvSpPr>
                  <p:cNvPr id="1242" name="TextBox 1241">
                    <a:extLst>
                      <a:ext uri="{FF2B5EF4-FFF2-40B4-BE49-F238E27FC236}">
                        <a16:creationId xmlns:a16="http://schemas.microsoft.com/office/drawing/2014/main" id="{DD7B3B28-5CEC-19AF-1E87-1D7B04CD4312}"/>
                      </a:ext>
                    </a:extLst>
                  </p:cNvPr>
                  <p:cNvSpPr txBox="1"/>
                  <p:nvPr/>
                </p:nvSpPr>
                <p:spPr>
                  <a:xfrm>
                    <a:off x="7215132" y="6229331"/>
                    <a:ext cx="565446" cy="34782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KO</a:t>
                    </a:r>
                  </a:p>
                  <a:p>
                    <a:r>
                      <a:rPr lang="en-US" sz="1200" i="1" dirty="0">
                        <a:latin typeface="Open Sans" panose="020B0606030504020204" pitchFamily="34" charset="0"/>
                        <a:ea typeface="Open Sans" panose="020B0606030504020204" pitchFamily="34" charset="0"/>
                        <a:cs typeface="Open Sans" panose="020B0606030504020204" pitchFamily="34" charset="0"/>
                      </a:rPr>
                      <a:t>(</a:t>
                    </a:r>
                    <a:r>
                      <a:rPr lang="en-US" sz="1200" i="1" dirty="0" err="1">
                        <a:latin typeface="Open Sans" panose="020B0606030504020204" pitchFamily="34" charset="0"/>
                        <a:ea typeface="Open Sans" panose="020B0606030504020204" pitchFamily="34" charset="0"/>
                        <a:cs typeface="Open Sans" panose="020B0606030504020204" pitchFamily="34" charset="0"/>
                      </a:rPr>
                      <a:t>obs</a:t>
                    </a:r>
                    <a:r>
                      <a:rPr lang="en-US" sz="1200" i="1" dirty="0">
                        <a:latin typeface="Open Sans" panose="020B0606030504020204" pitchFamily="34" charset="0"/>
                        <a:ea typeface="Open Sans" panose="020B0606030504020204" pitchFamily="34" charset="0"/>
                        <a:cs typeface="Open Sans" panose="020B0606030504020204" pitchFamily="34" charset="0"/>
                      </a:rPr>
                      <a:t>)</a:t>
                    </a:r>
                  </a:p>
                </p:txBody>
              </p:sp>
              <p:sp>
                <p:nvSpPr>
                  <p:cNvPr id="1243" name="TextBox 1242">
                    <a:extLst>
                      <a:ext uri="{FF2B5EF4-FFF2-40B4-BE49-F238E27FC236}">
                        <a16:creationId xmlns:a16="http://schemas.microsoft.com/office/drawing/2014/main" id="{454BA26A-D470-028B-AFBE-2B8F393B9BB3}"/>
                      </a:ext>
                    </a:extLst>
                  </p:cNvPr>
                  <p:cNvSpPr txBox="1"/>
                  <p:nvPr/>
                </p:nvSpPr>
                <p:spPr>
                  <a:xfrm>
                    <a:off x="7215129" y="5834601"/>
                    <a:ext cx="565446" cy="34782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KO</a:t>
                    </a:r>
                  </a:p>
                  <a:p>
                    <a:r>
                      <a:rPr lang="en-US" sz="1200" i="1" dirty="0">
                        <a:latin typeface="Open Sans" panose="020B0606030504020204" pitchFamily="34" charset="0"/>
                        <a:ea typeface="Open Sans" panose="020B0606030504020204" pitchFamily="34" charset="0"/>
                        <a:cs typeface="Open Sans" panose="020B0606030504020204" pitchFamily="34" charset="0"/>
                      </a:rPr>
                      <a:t>(pred)</a:t>
                    </a:r>
                  </a:p>
                </p:txBody>
              </p:sp>
              <p:sp>
                <p:nvSpPr>
                  <p:cNvPr id="1244" name="TextBox 1243">
                    <a:extLst>
                      <a:ext uri="{FF2B5EF4-FFF2-40B4-BE49-F238E27FC236}">
                        <a16:creationId xmlns:a16="http://schemas.microsoft.com/office/drawing/2014/main" id="{91FA4268-39E8-592D-8D3A-FFD36571CEB0}"/>
                      </a:ext>
                    </a:extLst>
                  </p:cNvPr>
                  <p:cNvSpPr txBox="1"/>
                  <p:nvPr/>
                </p:nvSpPr>
                <p:spPr>
                  <a:xfrm>
                    <a:off x="7215129" y="6592073"/>
                    <a:ext cx="565446" cy="34782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KO</a:t>
                    </a:r>
                  </a:p>
                  <a:p>
                    <a:r>
                      <a:rPr lang="en-US" sz="1200" i="1" dirty="0">
                        <a:latin typeface="Open Sans" panose="020B0606030504020204" pitchFamily="34" charset="0"/>
                        <a:ea typeface="Open Sans" panose="020B0606030504020204" pitchFamily="34" charset="0"/>
                        <a:cs typeface="Open Sans" panose="020B0606030504020204" pitchFamily="34" charset="0"/>
                      </a:rPr>
                      <a:t>(pred)</a:t>
                    </a:r>
                  </a:p>
                </p:txBody>
              </p:sp>
            </p:grpSp>
          </p:grpSp>
        </p:grpSp>
      </p:grpSp>
      <p:grpSp>
        <p:nvGrpSpPr>
          <p:cNvPr id="9" name="Group 8">
            <a:extLst>
              <a:ext uri="{FF2B5EF4-FFF2-40B4-BE49-F238E27FC236}">
                <a16:creationId xmlns:a16="http://schemas.microsoft.com/office/drawing/2014/main" id="{B0BB252E-2A8F-5D31-4555-A8BCF66A6FC6}"/>
              </a:ext>
            </a:extLst>
          </p:cNvPr>
          <p:cNvGrpSpPr/>
          <p:nvPr/>
        </p:nvGrpSpPr>
        <p:grpSpPr>
          <a:xfrm>
            <a:off x="11837164" y="18363138"/>
            <a:ext cx="8081839" cy="1661993"/>
            <a:chOff x="11837164" y="18585936"/>
            <a:chExt cx="8081839" cy="1661993"/>
          </a:xfrm>
        </p:grpSpPr>
        <p:grpSp>
          <p:nvGrpSpPr>
            <p:cNvPr id="1225" name="Group 1224">
              <a:extLst>
                <a:ext uri="{FF2B5EF4-FFF2-40B4-BE49-F238E27FC236}">
                  <a16:creationId xmlns:a16="http://schemas.microsoft.com/office/drawing/2014/main" id="{A5650B84-51A8-FBC5-8DBC-44C0D97AC15B}"/>
                </a:ext>
              </a:extLst>
            </p:cNvPr>
            <p:cNvGrpSpPr/>
            <p:nvPr/>
          </p:nvGrpSpPr>
          <p:grpSpPr>
            <a:xfrm>
              <a:off x="17363862" y="18934511"/>
              <a:ext cx="2555141" cy="964842"/>
              <a:chOff x="5247701" y="1120180"/>
              <a:chExt cx="1702418" cy="572877"/>
            </a:xfrm>
          </p:grpSpPr>
          <p:grpSp>
            <p:nvGrpSpPr>
              <p:cNvPr id="1226" name="Group 1225">
                <a:extLst>
                  <a:ext uri="{FF2B5EF4-FFF2-40B4-BE49-F238E27FC236}">
                    <a16:creationId xmlns:a16="http://schemas.microsoft.com/office/drawing/2014/main" id="{A64CD120-8838-6C4E-99EB-D340FC20D335}"/>
                  </a:ext>
                </a:extLst>
              </p:cNvPr>
              <p:cNvGrpSpPr/>
              <p:nvPr/>
            </p:nvGrpSpPr>
            <p:grpSpPr>
              <a:xfrm>
                <a:off x="5491119" y="1120180"/>
                <a:ext cx="1220639" cy="572877"/>
                <a:chOff x="5491119" y="1120180"/>
                <a:chExt cx="1220639" cy="572877"/>
              </a:xfrm>
            </p:grpSpPr>
            <p:sp>
              <p:nvSpPr>
                <p:cNvPr id="1229" name="Trapezoid 1228">
                  <a:extLst>
                    <a:ext uri="{FF2B5EF4-FFF2-40B4-BE49-F238E27FC236}">
                      <a16:creationId xmlns:a16="http://schemas.microsoft.com/office/drawing/2014/main" id="{940D94D3-09D4-02E7-1669-54B417D3DE12}"/>
                    </a:ext>
                  </a:extLst>
                </p:cNvPr>
                <p:cNvSpPr/>
                <p:nvPr/>
              </p:nvSpPr>
              <p:spPr>
                <a:xfrm rot="5400000">
                  <a:off x="5450250" y="1161049"/>
                  <a:ext cx="572877" cy="491139"/>
                </a:xfrm>
                <a:prstGeom prst="trapezoid">
                  <a:avLst/>
                </a:prstGeom>
                <a:no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vert="vert270" tIns="0" bIns="0"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encode</a:t>
                  </a:r>
                </a:p>
              </p:txBody>
            </p:sp>
            <p:sp>
              <p:nvSpPr>
                <p:cNvPr id="1230" name="Trapezoid 1229">
                  <a:extLst>
                    <a:ext uri="{FF2B5EF4-FFF2-40B4-BE49-F238E27FC236}">
                      <a16:creationId xmlns:a16="http://schemas.microsoft.com/office/drawing/2014/main" id="{62F2327D-9ABE-938A-6F47-EEFC69C7942B}"/>
                    </a:ext>
                  </a:extLst>
                </p:cNvPr>
                <p:cNvSpPr/>
                <p:nvPr/>
              </p:nvSpPr>
              <p:spPr>
                <a:xfrm rot="5400000" flipV="1">
                  <a:off x="6179750" y="1161050"/>
                  <a:ext cx="572877" cy="491138"/>
                </a:xfrm>
                <a:prstGeom prst="trapezoid">
                  <a:avLst/>
                </a:prstGeom>
                <a:no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decode</a:t>
                  </a:r>
                </a:p>
              </p:txBody>
            </p:sp>
            <p:sp>
              <p:nvSpPr>
                <p:cNvPr id="1231" name="Rectangle 1230">
                  <a:extLst>
                    <a:ext uri="{FF2B5EF4-FFF2-40B4-BE49-F238E27FC236}">
                      <a16:creationId xmlns:a16="http://schemas.microsoft.com/office/drawing/2014/main" id="{B67BA37C-219F-DB7F-F3B2-062F13F4F44B}"/>
                    </a:ext>
                  </a:extLst>
                </p:cNvPr>
                <p:cNvSpPr/>
                <p:nvPr/>
              </p:nvSpPr>
              <p:spPr>
                <a:xfrm>
                  <a:off x="6018409" y="1234838"/>
                  <a:ext cx="163186" cy="164592"/>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μ</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32" name="Rectangle 1231">
                  <a:extLst>
                    <a:ext uri="{FF2B5EF4-FFF2-40B4-BE49-F238E27FC236}">
                      <a16:creationId xmlns:a16="http://schemas.microsoft.com/office/drawing/2014/main" id="{65D7143F-D041-3458-839D-206D86156D96}"/>
                    </a:ext>
                  </a:extLst>
                </p:cNvPr>
                <p:cNvSpPr/>
                <p:nvPr/>
              </p:nvSpPr>
              <p:spPr>
                <a:xfrm>
                  <a:off x="6018409" y="1416604"/>
                  <a:ext cx="163186" cy="164592"/>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σ</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1227" name="Picture 2" descr="How model organisms are chosen | NeuWrite San Diego">
                <a:extLst>
                  <a:ext uri="{FF2B5EF4-FFF2-40B4-BE49-F238E27FC236}">
                    <a16:creationId xmlns:a16="http://schemas.microsoft.com/office/drawing/2014/main" id="{1CA007FB-DA30-57BD-6A71-4AF0E6FBFEDB}"/>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5247701" y="1258101"/>
                <a:ext cx="199337" cy="297034"/>
              </a:xfrm>
              <a:prstGeom prst="rect">
                <a:avLst/>
              </a:prstGeom>
              <a:noFill/>
              <a:extLst>
                <a:ext uri="{909E8E84-426E-40DD-AFC4-6F175D3DCCD1}">
                  <a14:hiddenFill xmlns:a14="http://schemas.microsoft.com/office/drawing/2010/main">
                    <a:solidFill>
                      <a:srgbClr val="FFFFFF"/>
                    </a:solidFill>
                  </a14:hiddenFill>
                </a:ext>
              </a:extLst>
            </p:spPr>
          </p:pic>
          <p:pic>
            <p:nvPicPr>
              <p:cNvPr id="1228" name="Picture 2" descr="How model organisms are chosen | NeuWrite San Diego">
                <a:extLst>
                  <a:ext uri="{FF2B5EF4-FFF2-40B4-BE49-F238E27FC236}">
                    <a16:creationId xmlns:a16="http://schemas.microsoft.com/office/drawing/2014/main" id="{106E3FE7-AD7A-25C7-79E1-858D11F668CD}"/>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6750782" y="1258101"/>
                <a:ext cx="199337" cy="297034"/>
              </a:xfrm>
              <a:prstGeom prst="rect">
                <a:avLst/>
              </a:prstGeom>
              <a:noFill/>
              <a:extLst>
                <a:ext uri="{909E8E84-426E-40DD-AFC4-6F175D3DCCD1}">
                  <a14:hiddenFill xmlns:a14="http://schemas.microsoft.com/office/drawing/2010/main">
                    <a:solidFill>
                      <a:srgbClr val="FFFFFF"/>
                    </a:solidFill>
                  </a14:hiddenFill>
                </a:ext>
              </a:extLst>
            </p:spPr>
          </p:pic>
        </p:grpSp>
        <p:sp>
          <p:nvSpPr>
            <p:cNvPr id="1056" name="TextBox 1055">
              <a:extLst>
                <a:ext uri="{FF2B5EF4-FFF2-40B4-BE49-F238E27FC236}">
                  <a16:creationId xmlns:a16="http://schemas.microsoft.com/office/drawing/2014/main" id="{A89F7314-A965-819D-4AE0-B709896BA881}"/>
                </a:ext>
              </a:extLst>
            </p:cNvPr>
            <p:cNvSpPr txBox="1"/>
            <p:nvPr/>
          </p:nvSpPr>
          <p:spPr>
            <a:xfrm>
              <a:off x="11837164" y="18585936"/>
              <a:ext cx="4462272" cy="1661993"/>
            </a:xfrm>
            <a:prstGeom prst="rect">
              <a:avLst/>
            </a:prstGeom>
            <a:noFill/>
            <a:ln>
              <a:noFill/>
            </a:ln>
          </p:spPr>
          <p:txBody>
            <a:bodyPr wrap="square" rtlCol="0">
              <a:spAutoFit/>
            </a:bodyPr>
            <a:lstStyle/>
            <a:p>
              <a:r>
                <a:rPr lang="en-US" sz="2200" dirty="0">
                  <a:latin typeface="Arial" panose="020B0604020202020204" pitchFamily="34" charset="0"/>
                  <a:cs typeface="Arial" panose="020B0604020202020204" pitchFamily="34" charset="0"/>
                </a:rPr>
                <a:t>Start with a </a:t>
              </a:r>
              <a:r>
                <a:rPr lang="en-US" sz="2200" b="1" dirty="0">
                  <a:latin typeface="Arial" panose="020B0604020202020204" pitchFamily="34" charset="0"/>
                  <a:cs typeface="Arial" panose="020B0604020202020204" pitchFamily="34" charset="0"/>
                </a:rPr>
                <a:t>variational autoencoder (VAE)</a:t>
              </a:r>
              <a:r>
                <a:rPr lang="en-US" sz="2200" dirty="0">
                  <a:latin typeface="Arial" panose="020B0604020202020204" pitchFamily="34" charset="0"/>
                  <a:cs typeface="Arial" panose="020B0604020202020204" pitchFamily="34" charset="0"/>
                </a:rPr>
                <a:t>, the most popular generative AI architecture</a:t>
              </a:r>
            </a:p>
            <a:p>
              <a:endParaRPr lang="en-US" i="1" dirty="0">
                <a:solidFill>
                  <a:srgbClr val="00B0F0"/>
                </a:solidFill>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this model generates </a:t>
              </a:r>
              <a:r>
                <a:rPr lang="en-US" b="1" i="1" dirty="0">
                  <a:latin typeface="Arial" panose="020B0604020202020204" pitchFamily="34" charset="0"/>
                  <a:cs typeface="Arial" panose="020B0604020202020204" pitchFamily="34" charset="0"/>
                </a:rPr>
                <a:t>“virtual” human cells</a:t>
              </a:r>
            </a:p>
          </p:txBody>
        </p:sp>
      </p:grpSp>
      <p:grpSp>
        <p:nvGrpSpPr>
          <p:cNvPr id="11" name="Group 10">
            <a:extLst>
              <a:ext uri="{FF2B5EF4-FFF2-40B4-BE49-F238E27FC236}">
                <a16:creationId xmlns:a16="http://schemas.microsoft.com/office/drawing/2014/main" id="{978364F4-4322-93EA-CCD4-F5E581B4FC43}"/>
              </a:ext>
            </a:extLst>
          </p:cNvPr>
          <p:cNvGrpSpPr/>
          <p:nvPr/>
        </p:nvGrpSpPr>
        <p:grpSpPr>
          <a:xfrm>
            <a:off x="11837163" y="20612554"/>
            <a:ext cx="8738822" cy="1938992"/>
            <a:chOff x="11837163" y="20552594"/>
            <a:chExt cx="8738822" cy="1938992"/>
          </a:xfrm>
        </p:grpSpPr>
        <p:grpSp>
          <p:nvGrpSpPr>
            <p:cNvPr id="1375" name="Group 1374">
              <a:extLst>
                <a:ext uri="{FF2B5EF4-FFF2-40B4-BE49-F238E27FC236}">
                  <a16:creationId xmlns:a16="http://schemas.microsoft.com/office/drawing/2014/main" id="{AE1CEA1C-FD8C-FEBF-E7F6-F46F7DABC312}"/>
                </a:ext>
              </a:extLst>
            </p:cNvPr>
            <p:cNvGrpSpPr/>
            <p:nvPr/>
          </p:nvGrpSpPr>
          <p:grpSpPr>
            <a:xfrm>
              <a:off x="16551706" y="20645071"/>
              <a:ext cx="4024279" cy="1754038"/>
              <a:chOff x="4481140" y="2900462"/>
              <a:chExt cx="2681263" cy="1041464"/>
            </a:xfrm>
          </p:grpSpPr>
          <p:grpSp>
            <p:nvGrpSpPr>
              <p:cNvPr id="1376" name="Group 1375">
                <a:extLst>
                  <a:ext uri="{FF2B5EF4-FFF2-40B4-BE49-F238E27FC236}">
                    <a16:creationId xmlns:a16="http://schemas.microsoft.com/office/drawing/2014/main" id="{15600C43-C8B4-7F78-35FF-BA6A6AB9FCC3}"/>
                  </a:ext>
                </a:extLst>
              </p:cNvPr>
              <p:cNvGrpSpPr/>
              <p:nvPr/>
            </p:nvGrpSpPr>
            <p:grpSpPr>
              <a:xfrm>
                <a:off x="5206955" y="3134756"/>
                <a:ext cx="1220639" cy="572877"/>
                <a:chOff x="5491119" y="1120180"/>
                <a:chExt cx="1220639" cy="572877"/>
              </a:xfrm>
            </p:grpSpPr>
            <p:sp>
              <p:nvSpPr>
                <p:cNvPr id="1401" name="Trapezoid 1400">
                  <a:extLst>
                    <a:ext uri="{FF2B5EF4-FFF2-40B4-BE49-F238E27FC236}">
                      <a16:creationId xmlns:a16="http://schemas.microsoft.com/office/drawing/2014/main" id="{C85CB2E0-719E-7E21-06D9-8EC371CDCC33}"/>
                    </a:ext>
                  </a:extLst>
                </p:cNvPr>
                <p:cNvSpPr/>
                <p:nvPr/>
              </p:nvSpPr>
              <p:spPr>
                <a:xfrm rot="5400000">
                  <a:off x="5450250" y="1161049"/>
                  <a:ext cx="572877" cy="491139"/>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402" name="Trapezoid 1401">
                  <a:extLst>
                    <a:ext uri="{FF2B5EF4-FFF2-40B4-BE49-F238E27FC236}">
                      <a16:creationId xmlns:a16="http://schemas.microsoft.com/office/drawing/2014/main" id="{B51AC470-D449-FE20-105A-8841F9EB4857}"/>
                    </a:ext>
                  </a:extLst>
                </p:cNvPr>
                <p:cNvSpPr/>
                <p:nvPr/>
              </p:nvSpPr>
              <p:spPr>
                <a:xfrm rot="5400000" flipV="1">
                  <a:off x="6179750" y="1161050"/>
                  <a:ext cx="572877" cy="491138"/>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403" name="Rectangle 1402">
                  <a:extLst>
                    <a:ext uri="{FF2B5EF4-FFF2-40B4-BE49-F238E27FC236}">
                      <a16:creationId xmlns:a16="http://schemas.microsoft.com/office/drawing/2014/main" id="{87599A62-D49F-ECFD-C4F4-F9C02BB1B363}"/>
                    </a:ext>
                  </a:extLst>
                </p:cNvPr>
                <p:cNvSpPr/>
                <p:nvPr/>
              </p:nvSpPr>
              <p:spPr>
                <a:xfrm>
                  <a:off x="6018409" y="1234838"/>
                  <a:ext cx="163186" cy="16459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μ</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04" name="Rectangle 1403">
                  <a:extLst>
                    <a:ext uri="{FF2B5EF4-FFF2-40B4-BE49-F238E27FC236}">
                      <a16:creationId xmlns:a16="http://schemas.microsoft.com/office/drawing/2014/main" id="{8690F8FE-01A7-B3E6-211F-97B0F18628BA}"/>
                    </a:ext>
                  </a:extLst>
                </p:cNvPr>
                <p:cNvSpPr/>
                <p:nvPr/>
              </p:nvSpPr>
              <p:spPr>
                <a:xfrm>
                  <a:off x="6018409" y="1416604"/>
                  <a:ext cx="163186" cy="16459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σ</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77" name="Group 1376">
                <a:extLst>
                  <a:ext uri="{FF2B5EF4-FFF2-40B4-BE49-F238E27FC236}">
                    <a16:creationId xmlns:a16="http://schemas.microsoft.com/office/drawing/2014/main" id="{0B92E64F-75DF-71B4-D3ED-B58A84F6817D}"/>
                  </a:ext>
                </a:extLst>
              </p:cNvPr>
              <p:cNvGrpSpPr/>
              <p:nvPr/>
            </p:nvGrpSpPr>
            <p:grpSpPr>
              <a:xfrm>
                <a:off x="4481140" y="2900462"/>
                <a:ext cx="2681263" cy="1041464"/>
                <a:chOff x="4765304" y="2371973"/>
                <a:chExt cx="2681263" cy="1041464"/>
              </a:xfrm>
            </p:grpSpPr>
            <p:grpSp>
              <p:nvGrpSpPr>
                <p:cNvPr id="1378" name="Group 1377">
                  <a:extLst>
                    <a:ext uri="{FF2B5EF4-FFF2-40B4-BE49-F238E27FC236}">
                      <a16:creationId xmlns:a16="http://schemas.microsoft.com/office/drawing/2014/main" id="{7C2CDA3F-29F5-C701-6B61-FA773B938305}"/>
                    </a:ext>
                  </a:extLst>
                </p:cNvPr>
                <p:cNvGrpSpPr/>
                <p:nvPr/>
              </p:nvGrpSpPr>
              <p:grpSpPr>
                <a:xfrm>
                  <a:off x="4765304" y="2371973"/>
                  <a:ext cx="561186" cy="1041464"/>
                  <a:chOff x="4771590" y="2555505"/>
                  <a:chExt cx="561186" cy="1041464"/>
                </a:xfrm>
              </p:grpSpPr>
              <p:pic>
                <p:nvPicPr>
                  <p:cNvPr id="1395" name="Picture 2" descr="How model organisms are chosen | NeuWrite San Diego">
                    <a:extLst>
                      <a:ext uri="{FF2B5EF4-FFF2-40B4-BE49-F238E27FC236}">
                        <a16:creationId xmlns:a16="http://schemas.microsoft.com/office/drawing/2014/main" id="{3616FFF9-0C7C-6AAE-01E6-8C39959FE988}"/>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4817166" y="2555505"/>
                    <a:ext cx="199337" cy="297034"/>
                  </a:xfrm>
                  <a:prstGeom prst="rect">
                    <a:avLst/>
                  </a:prstGeom>
                  <a:noFill/>
                  <a:extLst>
                    <a:ext uri="{909E8E84-426E-40DD-AFC4-6F175D3DCCD1}">
                      <a14:hiddenFill xmlns:a14="http://schemas.microsoft.com/office/drawing/2010/main">
                        <a:solidFill>
                          <a:srgbClr val="FFFFFF"/>
                        </a:solidFill>
                      </a14:hiddenFill>
                    </a:ext>
                  </a:extLst>
                </p:spPr>
              </p:pic>
              <p:sp>
                <p:nvSpPr>
                  <p:cNvPr id="1396" name="Trapezoid 1395">
                    <a:extLst>
                      <a:ext uri="{FF2B5EF4-FFF2-40B4-BE49-F238E27FC236}">
                        <a16:creationId xmlns:a16="http://schemas.microsoft.com/office/drawing/2014/main" id="{B77A0740-AE9B-6DEF-D714-09497AAC58B2}"/>
                      </a:ext>
                    </a:extLst>
                  </p:cNvPr>
                  <p:cNvSpPr/>
                  <p:nvPr/>
                </p:nvSpPr>
                <p:spPr>
                  <a:xfrm rot="5400000">
                    <a:off x="5062965" y="2581237"/>
                    <a:ext cx="294052" cy="245571"/>
                  </a:xfrm>
                  <a:prstGeom prst="trapezoid">
                    <a:avLst/>
                  </a:prstGeom>
                  <a:no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397" name="Trapezoid 1396">
                    <a:extLst>
                      <a:ext uri="{FF2B5EF4-FFF2-40B4-BE49-F238E27FC236}">
                        <a16:creationId xmlns:a16="http://schemas.microsoft.com/office/drawing/2014/main" id="{F645791E-3D99-5708-A7EA-C04B2114F889}"/>
                      </a:ext>
                    </a:extLst>
                  </p:cNvPr>
                  <p:cNvSpPr/>
                  <p:nvPr/>
                </p:nvSpPr>
                <p:spPr>
                  <a:xfrm rot="5400000">
                    <a:off x="5062965" y="2957710"/>
                    <a:ext cx="294052" cy="245571"/>
                  </a:xfrm>
                  <a:prstGeom prst="trapezoid">
                    <a:avLst/>
                  </a:prstGeom>
                  <a:pattFill prst="wdUpDiag">
                    <a:fgClr>
                      <a:srgbClr val="1D4999"/>
                    </a:fgClr>
                    <a:bgClr>
                      <a:schemeClr val="bg1"/>
                    </a:bgClr>
                  </a:patt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98" name="Trapezoid 1397">
                    <a:extLst>
                      <a:ext uri="{FF2B5EF4-FFF2-40B4-BE49-F238E27FC236}">
                        <a16:creationId xmlns:a16="http://schemas.microsoft.com/office/drawing/2014/main" id="{E16DF0A7-228D-B202-E32A-84A103157C93}"/>
                      </a:ext>
                    </a:extLst>
                  </p:cNvPr>
                  <p:cNvSpPr/>
                  <p:nvPr/>
                </p:nvSpPr>
                <p:spPr>
                  <a:xfrm rot="5400000">
                    <a:off x="5062965" y="3327157"/>
                    <a:ext cx="294052" cy="245571"/>
                  </a:xfrm>
                  <a:prstGeom prst="trapezoid">
                    <a:avLst/>
                  </a:prstGeom>
                  <a:no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pic>
                <p:nvPicPr>
                  <p:cNvPr id="1399" name="Picture 2" descr="How model organisms are chosen | NeuWrite San Diego">
                    <a:extLst>
                      <a:ext uri="{FF2B5EF4-FFF2-40B4-BE49-F238E27FC236}">
                        <a16:creationId xmlns:a16="http://schemas.microsoft.com/office/drawing/2014/main" id="{B2D155ED-34A4-BDF0-9F31-6E65206A8EC1}"/>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4771590" y="3367948"/>
                    <a:ext cx="290489" cy="163988"/>
                  </a:xfrm>
                  <a:prstGeom prst="rect">
                    <a:avLst/>
                  </a:prstGeom>
                  <a:noFill/>
                  <a:extLst>
                    <a:ext uri="{909E8E84-426E-40DD-AFC4-6F175D3DCCD1}">
                      <a14:hiddenFill xmlns:a14="http://schemas.microsoft.com/office/drawing/2010/main">
                        <a:solidFill>
                          <a:srgbClr val="FFFFFF"/>
                        </a:solidFill>
                      </a14:hiddenFill>
                    </a:ext>
                  </a:extLst>
                </p:spPr>
              </p:pic>
              <p:pic>
                <p:nvPicPr>
                  <p:cNvPr id="1400" name="Picture 1399" descr="How model organisms are chosen | NeuWrite San Diego">
                    <a:extLst>
                      <a:ext uri="{FF2B5EF4-FFF2-40B4-BE49-F238E27FC236}">
                        <a16:creationId xmlns:a16="http://schemas.microsoft.com/office/drawing/2014/main" id="{DABEE988-2DD4-DEB4-7A4E-710465E09ADA}"/>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4782569" y="2998498"/>
                    <a:ext cx="268530" cy="1639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79" name="Group 1378">
                  <a:extLst>
                    <a:ext uri="{FF2B5EF4-FFF2-40B4-BE49-F238E27FC236}">
                      <a16:creationId xmlns:a16="http://schemas.microsoft.com/office/drawing/2014/main" id="{296BD726-CCD1-2C00-71DB-72F2DE604165}"/>
                    </a:ext>
                  </a:extLst>
                </p:cNvPr>
                <p:cNvGrpSpPr/>
                <p:nvPr/>
              </p:nvGrpSpPr>
              <p:grpSpPr>
                <a:xfrm>
                  <a:off x="6887326" y="2371973"/>
                  <a:ext cx="559241" cy="1041464"/>
                  <a:chOff x="6526378" y="2371973"/>
                  <a:chExt cx="559241" cy="1041464"/>
                </a:xfrm>
              </p:grpSpPr>
              <p:pic>
                <p:nvPicPr>
                  <p:cNvPr id="1388" name="Picture 2" descr="How model organisms are chosen | NeuWrite San Diego">
                    <a:extLst>
                      <a:ext uri="{FF2B5EF4-FFF2-40B4-BE49-F238E27FC236}">
                        <a16:creationId xmlns:a16="http://schemas.microsoft.com/office/drawing/2014/main" id="{3A9A01A1-85AC-77DE-475E-FA57EF7522CE}"/>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6840706" y="2371973"/>
                    <a:ext cx="199337" cy="297034"/>
                  </a:xfrm>
                  <a:prstGeom prst="rect">
                    <a:avLst/>
                  </a:prstGeom>
                  <a:noFill/>
                  <a:extLst>
                    <a:ext uri="{909E8E84-426E-40DD-AFC4-6F175D3DCCD1}">
                      <a14:hiddenFill xmlns:a14="http://schemas.microsoft.com/office/drawing/2010/main">
                        <a:solidFill>
                          <a:srgbClr val="FFFFFF"/>
                        </a:solidFill>
                      </a14:hiddenFill>
                    </a:ext>
                  </a:extLst>
                </p:spPr>
              </p:pic>
              <p:grpSp>
                <p:nvGrpSpPr>
                  <p:cNvPr id="1389" name="Group 1388">
                    <a:extLst>
                      <a:ext uri="{FF2B5EF4-FFF2-40B4-BE49-F238E27FC236}">
                        <a16:creationId xmlns:a16="http://schemas.microsoft.com/office/drawing/2014/main" id="{668F1A75-1154-E2D0-357D-9B0C44D47E93}"/>
                      </a:ext>
                    </a:extLst>
                  </p:cNvPr>
                  <p:cNvGrpSpPr/>
                  <p:nvPr/>
                </p:nvGrpSpPr>
                <p:grpSpPr>
                  <a:xfrm flipH="1">
                    <a:off x="6526378" y="2373465"/>
                    <a:ext cx="246888" cy="1039972"/>
                    <a:chOff x="7110745" y="2373465"/>
                    <a:chExt cx="245571" cy="1039972"/>
                  </a:xfrm>
                </p:grpSpPr>
                <p:sp>
                  <p:nvSpPr>
                    <p:cNvPr id="1392" name="Trapezoid 1391">
                      <a:extLst>
                        <a:ext uri="{FF2B5EF4-FFF2-40B4-BE49-F238E27FC236}">
                          <a16:creationId xmlns:a16="http://schemas.microsoft.com/office/drawing/2014/main" id="{501F1083-8AAE-C5D6-47F3-211FE7B0C4C9}"/>
                        </a:ext>
                      </a:extLst>
                    </p:cNvPr>
                    <p:cNvSpPr/>
                    <p:nvPr/>
                  </p:nvSpPr>
                  <p:spPr>
                    <a:xfrm rot="5400000">
                      <a:off x="7086505" y="2397705"/>
                      <a:ext cx="294052" cy="245571"/>
                    </a:xfrm>
                    <a:prstGeom prst="trapezoid">
                      <a:avLst/>
                    </a:prstGeom>
                    <a:pattFill prst="wdUpDiag">
                      <a:fgClr>
                        <a:srgbClr val="1D4999"/>
                      </a:fgClr>
                      <a:bgClr>
                        <a:schemeClr val="bg1"/>
                      </a:bgClr>
                    </a:patt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93" name="Trapezoid 1392">
                      <a:extLst>
                        <a:ext uri="{FF2B5EF4-FFF2-40B4-BE49-F238E27FC236}">
                          <a16:creationId xmlns:a16="http://schemas.microsoft.com/office/drawing/2014/main" id="{A82A0791-BA85-D8AD-CE29-3D7783D902B8}"/>
                        </a:ext>
                      </a:extLst>
                    </p:cNvPr>
                    <p:cNvSpPr/>
                    <p:nvPr/>
                  </p:nvSpPr>
                  <p:spPr>
                    <a:xfrm rot="5400000">
                      <a:off x="7086505" y="2774178"/>
                      <a:ext cx="294052" cy="245571"/>
                    </a:xfrm>
                    <a:prstGeom prst="trapezoid">
                      <a:avLst/>
                    </a:prstGeom>
                    <a:pattFill prst="wdUpDiag">
                      <a:fgClr>
                        <a:srgbClr val="1D4999"/>
                      </a:fgClr>
                      <a:bgClr>
                        <a:schemeClr val="bg1"/>
                      </a:bgClr>
                    </a:patt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94" name="Trapezoid 1393">
                      <a:extLst>
                        <a:ext uri="{FF2B5EF4-FFF2-40B4-BE49-F238E27FC236}">
                          <a16:creationId xmlns:a16="http://schemas.microsoft.com/office/drawing/2014/main" id="{3BFE4EBB-6F4B-4249-3CBF-137D55C74F1F}"/>
                        </a:ext>
                      </a:extLst>
                    </p:cNvPr>
                    <p:cNvSpPr/>
                    <p:nvPr/>
                  </p:nvSpPr>
                  <p:spPr>
                    <a:xfrm rot="5400000">
                      <a:off x="7086505" y="3143625"/>
                      <a:ext cx="294052" cy="245571"/>
                    </a:xfrm>
                    <a:prstGeom prst="trapezoid">
                      <a:avLst/>
                    </a:prstGeom>
                    <a:pattFill prst="wdUpDiag">
                      <a:fgClr>
                        <a:srgbClr val="1D4999"/>
                      </a:fgClr>
                      <a:bgClr>
                        <a:schemeClr val="bg1"/>
                      </a:bgClr>
                    </a:patt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grpSp>
              <p:pic>
                <p:nvPicPr>
                  <p:cNvPr id="1390" name="Picture 2" descr="How model organisms are chosen | NeuWrite San Diego">
                    <a:extLst>
                      <a:ext uri="{FF2B5EF4-FFF2-40B4-BE49-F238E27FC236}">
                        <a16:creationId xmlns:a16="http://schemas.microsoft.com/office/drawing/2014/main" id="{FB28BBC8-A306-AC7D-4C21-B0EA1C830AD2}"/>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6795130" y="3184416"/>
                    <a:ext cx="290489" cy="163988"/>
                  </a:xfrm>
                  <a:prstGeom prst="rect">
                    <a:avLst/>
                  </a:prstGeom>
                  <a:noFill/>
                  <a:extLst>
                    <a:ext uri="{909E8E84-426E-40DD-AFC4-6F175D3DCCD1}">
                      <a14:hiddenFill xmlns:a14="http://schemas.microsoft.com/office/drawing/2010/main">
                        <a:solidFill>
                          <a:srgbClr val="FFFFFF"/>
                        </a:solidFill>
                      </a14:hiddenFill>
                    </a:ext>
                  </a:extLst>
                </p:spPr>
              </p:pic>
              <p:pic>
                <p:nvPicPr>
                  <p:cNvPr id="1391" name="Picture 1390" descr="How model organisms are chosen | NeuWrite San Diego">
                    <a:extLst>
                      <a:ext uri="{FF2B5EF4-FFF2-40B4-BE49-F238E27FC236}">
                        <a16:creationId xmlns:a16="http://schemas.microsoft.com/office/drawing/2014/main" id="{67F628F2-D42B-6628-E4F3-12E86905648D}"/>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6806109" y="2814966"/>
                    <a:ext cx="268530" cy="1639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80" name="Group 1379">
                  <a:extLst>
                    <a:ext uri="{FF2B5EF4-FFF2-40B4-BE49-F238E27FC236}">
                      <a16:creationId xmlns:a16="http://schemas.microsoft.com/office/drawing/2014/main" id="{A0D9B1A1-B2E1-D100-9388-76A74F12432D}"/>
                    </a:ext>
                  </a:extLst>
                </p:cNvPr>
                <p:cNvGrpSpPr/>
                <p:nvPr/>
              </p:nvGrpSpPr>
              <p:grpSpPr>
                <a:xfrm>
                  <a:off x="5366081" y="2585420"/>
                  <a:ext cx="96961" cy="614571"/>
                  <a:chOff x="5366081" y="2606267"/>
                  <a:chExt cx="96961" cy="614571"/>
                </a:xfrm>
              </p:grpSpPr>
              <p:cxnSp>
                <p:nvCxnSpPr>
                  <p:cNvPr id="1385" name="Straight Arrow Connector 1384">
                    <a:extLst>
                      <a:ext uri="{FF2B5EF4-FFF2-40B4-BE49-F238E27FC236}">
                        <a16:creationId xmlns:a16="http://schemas.microsoft.com/office/drawing/2014/main" id="{5AA7660E-E1C4-DDCD-581A-B0D63035D20B}"/>
                      </a:ext>
                    </a:extLst>
                  </p:cNvPr>
                  <p:cNvCxnSpPr/>
                  <p:nvPr/>
                </p:nvCxnSpPr>
                <p:spPr>
                  <a:xfrm>
                    <a:off x="5394158" y="2606267"/>
                    <a:ext cx="52880" cy="143670"/>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86" name="Straight Arrow Connector 1385">
                    <a:extLst>
                      <a:ext uri="{FF2B5EF4-FFF2-40B4-BE49-F238E27FC236}">
                        <a16:creationId xmlns:a16="http://schemas.microsoft.com/office/drawing/2014/main" id="{97FCBD77-8E92-892F-D79A-19DEDEAF59F9}"/>
                      </a:ext>
                    </a:extLst>
                  </p:cNvPr>
                  <p:cNvCxnSpPr>
                    <a:cxnSpLocks/>
                  </p:cNvCxnSpPr>
                  <p:nvPr/>
                </p:nvCxnSpPr>
                <p:spPr>
                  <a:xfrm flipV="1">
                    <a:off x="5371778" y="3079185"/>
                    <a:ext cx="54864" cy="141653"/>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87" name="Straight Arrow Connector 1386">
                    <a:extLst>
                      <a:ext uri="{FF2B5EF4-FFF2-40B4-BE49-F238E27FC236}">
                        <a16:creationId xmlns:a16="http://schemas.microsoft.com/office/drawing/2014/main" id="{EB67C815-85D9-03DF-7365-4544BDB76E45}"/>
                      </a:ext>
                    </a:extLst>
                  </p:cNvPr>
                  <p:cNvCxnSpPr>
                    <a:cxnSpLocks/>
                  </p:cNvCxnSpPr>
                  <p:nvPr/>
                </p:nvCxnSpPr>
                <p:spPr>
                  <a:xfrm>
                    <a:off x="5366081" y="2892705"/>
                    <a:ext cx="96961" cy="1"/>
                  </a:xfrm>
                  <a:prstGeom prst="straightConnector1">
                    <a:avLst/>
                  </a:prstGeom>
                  <a:ln w="12700">
                    <a:solidFill>
                      <a:srgbClr val="1D499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1" name="Group 1380">
                  <a:extLst>
                    <a:ext uri="{FF2B5EF4-FFF2-40B4-BE49-F238E27FC236}">
                      <a16:creationId xmlns:a16="http://schemas.microsoft.com/office/drawing/2014/main" id="{E17D79FC-E4AF-7DD5-F522-A47B9E68F322}"/>
                    </a:ext>
                  </a:extLst>
                </p:cNvPr>
                <p:cNvGrpSpPr/>
                <p:nvPr/>
              </p:nvGrpSpPr>
              <p:grpSpPr>
                <a:xfrm>
                  <a:off x="6739979" y="2545383"/>
                  <a:ext cx="119124" cy="694644"/>
                  <a:chOff x="5518481" y="2690048"/>
                  <a:chExt cx="96961" cy="694644"/>
                </a:xfrm>
              </p:grpSpPr>
              <p:cxnSp>
                <p:nvCxnSpPr>
                  <p:cNvPr id="1382" name="Straight Arrow Connector 1381">
                    <a:extLst>
                      <a:ext uri="{FF2B5EF4-FFF2-40B4-BE49-F238E27FC236}">
                        <a16:creationId xmlns:a16="http://schemas.microsoft.com/office/drawing/2014/main" id="{6E1C0F12-04AB-9E53-C5AE-E422E528445B}"/>
                      </a:ext>
                    </a:extLst>
                  </p:cNvPr>
                  <p:cNvCxnSpPr/>
                  <p:nvPr/>
                </p:nvCxnSpPr>
                <p:spPr>
                  <a:xfrm>
                    <a:off x="5546558" y="3241022"/>
                    <a:ext cx="52880" cy="143670"/>
                  </a:xfrm>
                  <a:prstGeom prst="straightConnector1">
                    <a:avLst/>
                  </a:prstGeom>
                  <a:ln w="12700">
                    <a:solidFill>
                      <a:srgbClr val="1D4999"/>
                    </a:solidFill>
                    <a:tailEnd type="triangle"/>
                  </a:ln>
                </p:spPr>
                <p:style>
                  <a:lnRef idx="1">
                    <a:schemeClr val="accent1"/>
                  </a:lnRef>
                  <a:fillRef idx="0">
                    <a:schemeClr val="accent1"/>
                  </a:fillRef>
                  <a:effectRef idx="0">
                    <a:schemeClr val="accent1"/>
                  </a:effectRef>
                  <a:fontRef idx="minor">
                    <a:schemeClr val="tx1"/>
                  </a:fontRef>
                </p:style>
              </p:cxnSp>
              <p:cxnSp>
                <p:nvCxnSpPr>
                  <p:cNvPr id="1383" name="Straight Arrow Connector 1382">
                    <a:extLst>
                      <a:ext uri="{FF2B5EF4-FFF2-40B4-BE49-F238E27FC236}">
                        <a16:creationId xmlns:a16="http://schemas.microsoft.com/office/drawing/2014/main" id="{50801F3C-1DB8-7E7E-35C5-AF7AAB4E7548}"/>
                      </a:ext>
                    </a:extLst>
                  </p:cNvPr>
                  <p:cNvCxnSpPr>
                    <a:cxnSpLocks/>
                  </p:cNvCxnSpPr>
                  <p:nvPr/>
                </p:nvCxnSpPr>
                <p:spPr>
                  <a:xfrm flipV="1">
                    <a:off x="5524178" y="2690048"/>
                    <a:ext cx="54864" cy="141653"/>
                  </a:xfrm>
                  <a:prstGeom prst="straightConnector1">
                    <a:avLst/>
                  </a:prstGeom>
                  <a:ln w="12700">
                    <a:solidFill>
                      <a:srgbClr val="1D4999"/>
                    </a:solidFill>
                    <a:tailEnd type="triangle"/>
                  </a:ln>
                </p:spPr>
                <p:style>
                  <a:lnRef idx="1">
                    <a:schemeClr val="accent1"/>
                  </a:lnRef>
                  <a:fillRef idx="0">
                    <a:schemeClr val="accent1"/>
                  </a:fillRef>
                  <a:effectRef idx="0">
                    <a:schemeClr val="accent1"/>
                  </a:effectRef>
                  <a:fontRef idx="minor">
                    <a:schemeClr val="tx1"/>
                  </a:fontRef>
                </p:style>
              </p:cxnSp>
              <p:cxnSp>
                <p:nvCxnSpPr>
                  <p:cNvPr id="1384" name="Straight Arrow Connector 1383">
                    <a:extLst>
                      <a:ext uri="{FF2B5EF4-FFF2-40B4-BE49-F238E27FC236}">
                        <a16:creationId xmlns:a16="http://schemas.microsoft.com/office/drawing/2014/main" id="{3E743D48-FFB0-E8A6-6636-CDF96C7C85BE}"/>
                      </a:ext>
                    </a:extLst>
                  </p:cNvPr>
                  <p:cNvCxnSpPr>
                    <a:cxnSpLocks/>
                  </p:cNvCxnSpPr>
                  <p:nvPr/>
                </p:nvCxnSpPr>
                <p:spPr>
                  <a:xfrm>
                    <a:off x="5518481" y="3045105"/>
                    <a:ext cx="96961" cy="1"/>
                  </a:xfrm>
                  <a:prstGeom prst="straightConnector1">
                    <a:avLst/>
                  </a:prstGeom>
                  <a:ln w="12700">
                    <a:solidFill>
                      <a:srgbClr val="1D4999"/>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057" name="TextBox 1056">
              <a:extLst>
                <a:ext uri="{FF2B5EF4-FFF2-40B4-BE49-F238E27FC236}">
                  <a16:creationId xmlns:a16="http://schemas.microsoft.com/office/drawing/2014/main" id="{6BBAD287-7540-804D-3BE9-AD63054BF71E}"/>
                </a:ext>
              </a:extLst>
            </p:cNvPr>
            <p:cNvSpPr txBox="1"/>
            <p:nvPr/>
          </p:nvSpPr>
          <p:spPr>
            <a:xfrm>
              <a:off x="11837163" y="20552594"/>
              <a:ext cx="4462272" cy="1938992"/>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Append an </a:t>
              </a:r>
              <a:r>
                <a:rPr lang="en-US" sz="2200" b="1" dirty="0">
                  <a:latin typeface="Arial" panose="020B0604020202020204" pitchFamily="34" charset="0"/>
                  <a:cs typeface="Arial" panose="020B0604020202020204" pitchFamily="34" charset="0"/>
                </a:rPr>
                <a:t>encoder and decoder</a:t>
              </a:r>
              <a:r>
                <a:rPr lang="en-US" sz="2200" dirty="0">
                  <a:latin typeface="Arial" panose="020B0604020202020204" pitchFamily="34" charset="0"/>
                  <a:cs typeface="Arial" panose="020B0604020202020204" pitchFamily="34" charset="0"/>
                </a:rPr>
                <a:t> for each species on either end of the shared VAE</a:t>
              </a:r>
            </a:p>
            <a:p>
              <a:endParaRPr lang="en-US"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this model generates “virtual” cells with </a:t>
              </a:r>
              <a:r>
                <a:rPr lang="en-US" b="1" i="1" dirty="0">
                  <a:latin typeface="Arial" panose="020B0604020202020204" pitchFamily="34" charset="0"/>
                  <a:cs typeface="Arial" panose="020B0604020202020204" pitchFamily="34" charset="0"/>
                </a:rPr>
                <a:t>multiple species representations</a:t>
              </a:r>
              <a:endParaRPr lang="en-US" b="1" dirty="0">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836D0678-019C-BDDE-7B49-53640F43A26E}"/>
              </a:ext>
            </a:extLst>
          </p:cNvPr>
          <p:cNvGrpSpPr/>
          <p:nvPr/>
        </p:nvGrpSpPr>
        <p:grpSpPr>
          <a:xfrm>
            <a:off x="11837165" y="23122525"/>
            <a:ext cx="8727834" cy="2077178"/>
            <a:chOff x="11837165" y="23152505"/>
            <a:chExt cx="8727834" cy="2077178"/>
          </a:xfrm>
        </p:grpSpPr>
        <p:grpSp>
          <p:nvGrpSpPr>
            <p:cNvPr id="1333" name="Group 1332">
              <a:extLst>
                <a:ext uri="{FF2B5EF4-FFF2-40B4-BE49-F238E27FC236}">
                  <a16:creationId xmlns:a16="http://schemas.microsoft.com/office/drawing/2014/main" id="{F51F4BE4-A743-AF2A-7EF8-22950F949A08}"/>
                </a:ext>
              </a:extLst>
            </p:cNvPr>
            <p:cNvGrpSpPr/>
            <p:nvPr/>
          </p:nvGrpSpPr>
          <p:grpSpPr>
            <a:xfrm>
              <a:off x="16540720" y="23152505"/>
              <a:ext cx="4024279" cy="2077178"/>
              <a:chOff x="4472863" y="4369995"/>
              <a:chExt cx="2681263" cy="1233329"/>
            </a:xfrm>
          </p:grpSpPr>
          <p:grpSp>
            <p:nvGrpSpPr>
              <p:cNvPr id="1334" name="Group 1333">
                <a:extLst>
                  <a:ext uri="{FF2B5EF4-FFF2-40B4-BE49-F238E27FC236}">
                    <a16:creationId xmlns:a16="http://schemas.microsoft.com/office/drawing/2014/main" id="{89CE1335-FB51-11BA-17C0-C5EDC2CC1336}"/>
                  </a:ext>
                </a:extLst>
              </p:cNvPr>
              <p:cNvGrpSpPr/>
              <p:nvPr/>
            </p:nvGrpSpPr>
            <p:grpSpPr>
              <a:xfrm>
                <a:off x="4472863" y="4561860"/>
                <a:ext cx="2681263" cy="1041464"/>
                <a:chOff x="4765304" y="2371973"/>
                <a:chExt cx="2681263" cy="1041464"/>
              </a:xfrm>
            </p:grpSpPr>
            <p:grpSp>
              <p:nvGrpSpPr>
                <p:cNvPr id="1352" name="Group 1351">
                  <a:extLst>
                    <a:ext uri="{FF2B5EF4-FFF2-40B4-BE49-F238E27FC236}">
                      <a16:creationId xmlns:a16="http://schemas.microsoft.com/office/drawing/2014/main" id="{621A5006-CB56-7FED-8077-16229F12336A}"/>
                    </a:ext>
                  </a:extLst>
                </p:cNvPr>
                <p:cNvGrpSpPr/>
                <p:nvPr/>
              </p:nvGrpSpPr>
              <p:grpSpPr>
                <a:xfrm>
                  <a:off x="4765304" y="2371973"/>
                  <a:ext cx="561186" cy="1041464"/>
                  <a:chOff x="4771590" y="2555505"/>
                  <a:chExt cx="561186" cy="1041464"/>
                </a:xfrm>
              </p:grpSpPr>
              <p:pic>
                <p:nvPicPr>
                  <p:cNvPr id="1369" name="Picture 2" descr="How model organisms are chosen | NeuWrite San Diego">
                    <a:extLst>
                      <a:ext uri="{FF2B5EF4-FFF2-40B4-BE49-F238E27FC236}">
                        <a16:creationId xmlns:a16="http://schemas.microsoft.com/office/drawing/2014/main" id="{07445B84-4419-381A-9505-DDD310CDE082}"/>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4817166" y="2555505"/>
                    <a:ext cx="199337" cy="297034"/>
                  </a:xfrm>
                  <a:prstGeom prst="rect">
                    <a:avLst/>
                  </a:prstGeom>
                  <a:noFill/>
                  <a:extLst>
                    <a:ext uri="{909E8E84-426E-40DD-AFC4-6F175D3DCCD1}">
                      <a14:hiddenFill xmlns:a14="http://schemas.microsoft.com/office/drawing/2010/main">
                        <a:solidFill>
                          <a:srgbClr val="FFFFFF"/>
                        </a:solidFill>
                      </a14:hiddenFill>
                    </a:ext>
                  </a:extLst>
                </p:spPr>
              </p:pic>
              <p:sp>
                <p:nvSpPr>
                  <p:cNvPr id="1370" name="Trapezoid 1369">
                    <a:extLst>
                      <a:ext uri="{FF2B5EF4-FFF2-40B4-BE49-F238E27FC236}">
                        <a16:creationId xmlns:a16="http://schemas.microsoft.com/office/drawing/2014/main" id="{60C93A07-B231-6B65-1403-208D44A9F6CB}"/>
                      </a:ext>
                    </a:extLst>
                  </p:cNvPr>
                  <p:cNvSpPr/>
                  <p:nvPr/>
                </p:nvSpPr>
                <p:spPr>
                  <a:xfrm rot="5400000">
                    <a:off x="5062965" y="2581237"/>
                    <a:ext cx="294052" cy="245571"/>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71" name="Trapezoid 1370">
                    <a:extLst>
                      <a:ext uri="{FF2B5EF4-FFF2-40B4-BE49-F238E27FC236}">
                        <a16:creationId xmlns:a16="http://schemas.microsoft.com/office/drawing/2014/main" id="{74E55D02-FEBB-D421-D612-ADB4DF52E243}"/>
                      </a:ext>
                    </a:extLst>
                  </p:cNvPr>
                  <p:cNvSpPr/>
                  <p:nvPr/>
                </p:nvSpPr>
                <p:spPr>
                  <a:xfrm rot="5400000">
                    <a:off x="5062965" y="2957710"/>
                    <a:ext cx="294052" cy="245571"/>
                  </a:xfrm>
                  <a:prstGeom prst="trapezoid">
                    <a:avLst/>
                  </a:prstGeom>
                  <a:pattFill prst="wdUpDiag">
                    <a:fgClr>
                      <a:schemeClr val="bg1">
                        <a:lumMod val="75000"/>
                      </a:schemeClr>
                    </a:fgClr>
                    <a:bgClr>
                      <a:schemeClr val="bg1"/>
                    </a:bgClr>
                  </a:patt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72" name="Trapezoid 1371">
                    <a:extLst>
                      <a:ext uri="{FF2B5EF4-FFF2-40B4-BE49-F238E27FC236}">
                        <a16:creationId xmlns:a16="http://schemas.microsoft.com/office/drawing/2014/main" id="{7B1589D0-C3F7-CFDD-8006-9DB1DA8A1BD6}"/>
                      </a:ext>
                    </a:extLst>
                  </p:cNvPr>
                  <p:cNvSpPr/>
                  <p:nvPr/>
                </p:nvSpPr>
                <p:spPr>
                  <a:xfrm rot="5400000">
                    <a:off x="5062965" y="3327157"/>
                    <a:ext cx="294052" cy="245571"/>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pic>
                <p:nvPicPr>
                  <p:cNvPr id="1373" name="Picture 2" descr="How model organisms are chosen | NeuWrite San Diego">
                    <a:extLst>
                      <a:ext uri="{FF2B5EF4-FFF2-40B4-BE49-F238E27FC236}">
                        <a16:creationId xmlns:a16="http://schemas.microsoft.com/office/drawing/2014/main" id="{93A0504D-2B6B-1577-741F-3794051D6AB4}"/>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4771590" y="3367948"/>
                    <a:ext cx="290489" cy="163988"/>
                  </a:xfrm>
                  <a:prstGeom prst="rect">
                    <a:avLst/>
                  </a:prstGeom>
                  <a:noFill/>
                  <a:extLst>
                    <a:ext uri="{909E8E84-426E-40DD-AFC4-6F175D3DCCD1}">
                      <a14:hiddenFill xmlns:a14="http://schemas.microsoft.com/office/drawing/2010/main">
                        <a:solidFill>
                          <a:srgbClr val="FFFFFF"/>
                        </a:solidFill>
                      </a14:hiddenFill>
                    </a:ext>
                  </a:extLst>
                </p:spPr>
              </p:pic>
              <p:pic>
                <p:nvPicPr>
                  <p:cNvPr id="1374" name="Picture 1373" descr="How model organisms are chosen | NeuWrite San Diego">
                    <a:extLst>
                      <a:ext uri="{FF2B5EF4-FFF2-40B4-BE49-F238E27FC236}">
                        <a16:creationId xmlns:a16="http://schemas.microsoft.com/office/drawing/2014/main" id="{60678F94-8354-AA95-2666-A77ED50A8AFB}"/>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4782569" y="2998498"/>
                    <a:ext cx="268530" cy="1639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53" name="Group 1352">
                  <a:extLst>
                    <a:ext uri="{FF2B5EF4-FFF2-40B4-BE49-F238E27FC236}">
                      <a16:creationId xmlns:a16="http://schemas.microsoft.com/office/drawing/2014/main" id="{11251198-F011-9E3E-A44B-03FFA274602F}"/>
                    </a:ext>
                  </a:extLst>
                </p:cNvPr>
                <p:cNvGrpSpPr/>
                <p:nvPr/>
              </p:nvGrpSpPr>
              <p:grpSpPr>
                <a:xfrm>
                  <a:off x="6887326" y="2371973"/>
                  <a:ext cx="559241" cy="1041464"/>
                  <a:chOff x="6526378" y="2371973"/>
                  <a:chExt cx="559241" cy="1041464"/>
                </a:xfrm>
              </p:grpSpPr>
              <p:pic>
                <p:nvPicPr>
                  <p:cNvPr id="1362" name="Picture 2" descr="How model organisms are chosen | NeuWrite San Diego">
                    <a:extLst>
                      <a:ext uri="{FF2B5EF4-FFF2-40B4-BE49-F238E27FC236}">
                        <a16:creationId xmlns:a16="http://schemas.microsoft.com/office/drawing/2014/main" id="{4247166F-DEEE-379C-86F8-66E5A631D89E}"/>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6840706" y="2371973"/>
                    <a:ext cx="199337" cy="297034"/>
                  </a:xfrm>
                  <a:prstGeom prst="rect">
                    <a:avLst/>
                  </a:prstGeom>
                  <a:noFill/>
                  <a:extLst>
                    <a:ext uri="{909E8E84-426E-40DD-AFC4-6F175D3DCCD1}">
                      <a14:hiddenFill xmlns:a14="http://schemas.microsoft.com/office/drawing/2010/main">
                        <a:solidFill>
                          <a:srgbClr val="FFFFFF"/>
                        </a:solidFill>
                      </a14:hiddenFill>
                    </a:ext>
                  </a:extLst>
                </p:spPr>
              </p:pic>
              <p:grpSp>
                <p:nvGrpSpPr>
                  <p:cNvPr id="1363" name="Group 1362">
                    <a:extLst>
                      <a:ext uri="{FF2B5EF4-FFF2-40B4-BE49-F238E27FC236}">
                        <a16:creationId xmlns:a16="http://schemas.microsoft.com/office/drawing/2014/main" id="{2A84547C-8E45-2443-260A-A5B77A111B66}"/>
                      </a:ext>
                    </a:extLst>
                  </p:cNvPr>
                  <p:cNvGrpSpPr/>
                  <p:nvPr/>
                </p:nvGrpSpPr>
                <p:grpSpPr>
                  <a:xfrm flipH="1">
                    <a:off x="6526378" y="2373465"/>
                    <a:ext cx="246888" cy="1039972"/>
                    <a:chOff x="7110745" y="2373465"/>
                    <a:chExt cx="245571" cy="1039972"/>
                  </a:xfrm>
                </p:grpSpPr>
                <p:sp>
                  <p:nvSpPr>
                    <p:cNvPr id="1366" name="Trapezoid 1365">
                      <a:extLst>
                        <a:ext uri="{FF2B5EF4-FFF2-40B4-BE49-F238E27FC236}">
                          <a16:creationId xmlns:a16="http://schemas.microsoft.com/office/drawing/2014/main" id="{0973D8F8-B9F0-75D4-5293-A131460257D2}"/>
                        </a:ext>
                      </a:extLst>
                    </p:cNvPr>
                    <p:cNvSpPr/>
                    <p:nvPr/>
                  </p:nvSpPr>
                  <p:spPr>
                    <a:xfrm rot="5400000">
                      <a:off x="7086505" y="2397705"/>
                      <a:ext cx="294052" cy="245571"/>
                    </a:xfrm>
                    <a:prstGeom prst="trapezoid">
                      <a:avLst/>
                    </a:prstGeom>
                    <a:pattFill prst="wdUpDiag">
                      <a:fgClr>
                        <a:schemeClr val="bg1">
                          <a:lumMod val="75000"/>
                        </a:schemeClr>
                      </a:fgClr>
                      <a:bgClr>
                        <a:schemeClr val="bg1"/>
                      </a:bgClr>
                    </a:patt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67" name="Trapezoid 1366">
                      <a:extLst>
                        <a:ext uri="{FF2B5EF4-FFF2-40B4-BE49-F238E27FC236}">
                          <a16:creationId xmlns:a16="http://schemas.microsoft.com/office/drawing/2014/main" id="{12D04A2C-812E-DFE0-11A1-081957C85FE1}"/>
                        </a:ext>
                      </a:extLst>
                    </p:cNvPr>
                    <p:cNvSpPr/>
                    <p:nvPr/>
                  </p:nvSpPr>
                  <p:spPr>
                    <a:xfrm rot="5400000">
                      <a:off x="7086505" y="2774178"/>
                      <a:ext cx="294052" cy="245571"/>
                    </a:xfrm>
                    <a:prstGeom prst="trapezoid">
                      <a:avLst/>
                    </a:prstGeom>
                    <a:pattFill prst="wdUpDiag">
                      <a:fgClr>
                        <a:schemeClr val="bg1">
                          <a:lumMod val="75000"/>
                        </a:schemeClr>
                      </a:fgClr>
                      <a:bgClr>
                        <a:schemeClr val="bg1"/>
                      </a:bgClr>
                    </a:patt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68" name="Trapezoid 1367">
                      <a:extLst>
                        <a:ext uri="{FF2B5EF4-FFF2-40B4-BE49-F238E27FC236}">
                          <a16:creationId xmlns:a16="http://schemas.microsoft.com/office/drawing/2014/main" id="{858AA546-B84B-1601-07C2-4523538B71F4}"/>
                        </a:ext>
                      </a:extLst>
                    </p:cNvPr>
                    <p:cNvSpPr/>
                    <p:nvPr/>
                  </p:nvSpPr>
                  <p:spPr>
                    <a:xfrm rot="5400000">
                      <a:off x="7086505" y="3143625"/>
                      <a:ext cx="294052" cy="245571"/>
                    </a:xfrm>
                    <a:prstGeom prst="trapezoid">
                      <a:avLst/>
                    </a:prstGeom>
                    <a:pattFill prst="wdUpDiag">
                      <a:fgClr>
                        <a:schemeClr val="bg1">
                          <a:lumMod val="75000"/>
                        </a:schemeClr>
                      </a:fgClr>
                      <a:bgClr>
                        <a:schemeClr val="bg1"/>
                      </a:bgClr>
                    </a:patt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grpSp>
              <p:pic>
                <p:nvPicPr>
                  <p:cNvPr id="1364" name="Picture 2" descr="How model organisms are chosen | NeuWrite San Diego">
                    <a:extLst>
                      <a:ext uri="{FF2B5EF4-FFF2-40B4-BE49-F238E27FC236}">
                        <a16:creationId xmlns:a16="http://schemas.microsoft.com/office/drawing/2014/main" id="{0933F955-474B-4B25-9865-F1D5E80EC3B1}"/>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6795130" y="3184416"/>
                    <a:ext cx="290489" cy="163988"/>
                  </a:xfrm>
                  <a:prstGeom prst="rect">
                    <a:avLst/>
                  </a:prstGeom>
                  <a:noFill/>
                  <a:extLst>
                    <a:ext uri="{909E8E84-426E-40DD-AFC4-6F175D3DCCD1}">
                      <a14:hiddenFill xmlns:a14="http://schemas.microsoft.com/office/drawing/2010/main">
                        <a:solidFill>
                          <a:srgbClr val="FFFFFF"/>
                        </a:solidFill>
                      </a14:hiddenFill>
                    </a:ext>
                  </a:extLst>
                </p:spPr>
              </p:pic>
              <p:pic>
                <p:nvPicPr>
                  <p:cNvPr id="1365" name="Picture 1364" descr="How model organisms are chosen | NeuWrite San Diego">
                    <a:extLst>
                      <a:ext uri="{FF2B5EF4-FFF2-40B4-BE49-F238E27FC236}">
                        <a16:creationId xmlns:a16="http://schemas.microsoft.com/office/drawing/2014/main" id="{D8F700A0-C94C-0E76-D540-16C50905E400}"/>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6806109" y="2814966"/>
                    <a:ext cx="268530" cy="1639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54" name="Group 1353">
                  <a:extLst>
                    <a:ext uri="{FF2B5EF4-FFF2-40B4-BE49-F238E27FC236}">
                      <a16:creationId xmlns:a16="http://schemas.microsoft.com/office/drawing/2014/main" id="{04CEF495-C2E1-F61F-8032-F3C014EF8755}"/>
                    </a:ext>
                  </a:extLst>
                </p:cNvPr>
                <p:cNvGrpSpPr/>
                <p:nvPr/>
              </p:nvGrpSpPr>
              <p:grpSpPr>
                <a:xfrm>
                  <a:off x="5366081" y="2585420"/>
                  <a:ext cx="96961" cy="614571"/>
                  <a:chOff x="5366081" y="2606267"/>
                  <a:chExt cx="96961" cy="614571"/>
                </a:xfrm>
              </p:grpSpPr>
              <p:cxnSp>
                <p:nvCxnSpPr>
                  <p:cNvPr id="1359" name="Straight Arrow Connector 1358">
                    <a:extLst>
                      <a:ext uri="{FF2B5EF4-FFF2-40B4-BE49-F238E27FC236}">
                        <a16:creationId xmlns:a16="http://schemas.microsoft.com/office/drawing/2014/main" id="{F6242F66-7501-3474-07C0-DF80C4A94713}"/>
                      </a:ext>
                    </a:extLst>
                  </p:cNvPr>
                  <p:cNvCxnSpPr/>
                  <p:nvPr/>
                </p:nvCxnSpPr>
                <p:spPr>
                  <a:xfrm>
                    <a:off x="5394158" y="2606267"/>
                    <a:ext cx="52880" cy="143670"/>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60" name="Straight Arrow Connector 1359">
                    <a:extLst>
                      <a:ext uri="{FF2B5EF4-FFF2-40B4-BE49-F238E27FC236}">
                        <a16:creationId xmlns:a16="http://schemas.microsoft.com/office/drawing/2014/main" id="{D81EC746-D308-C6F2-DBD7-0057E53A176B}"/>
                      </a:ext>
                    </a:extLst>
                  </p:cNvPr>
                  <p:cNvCxnSpPr>
                    <a:cxnSpLocks/>
                  </p:cNvCxnSpPr>
                  <p:nvPr/>
                </p:nvCxnSpPr>
                <p:spPr>
                  <a:xfrm flipV="1">
                    <a:off x="5371778" y="3079185"/>
                    <a:ext cx="54864" cy="141653"/>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61" name="Straight Arrow Connector 1360">
                    <a:extLst>
                      <a:ext uri="{FF2B5EF4-FFF2-40B4-BE49-F238E27FC236}">
                        <a16:creationId xmlns:a16="http://schemas.microsoft.com/office/drawing/2014/main" id="{56ABF6D6-8633-C590-794F-509C2BE64C73}"/>
                      </a:ext>
                    </a:extLst>
                  </p:cNvPr>
                  <p:cNvCxnSpPr>
                    <a:cxnSpLocks/>
                  </p:cNvCxnSpPr>
                  <p:nvPr/>
                </p:nvCxnSpPr>
                <p:spPr>
                  <a:xfrm>
                    <a:off x="5366081" y="2892705"/>
                    <a:ext cx="96961" cy="1"/>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55" name="Group 1354">
                  <a:extLst>
                    <a:ext uri="{FF2B5EF4-FFF2-40B4-BE49-F238E27FC236}">
                      <a16:creationId xmlns:a16="http://schemas.microsoft.com/office/drawing/2014/main" id="{3760D55A-C91A-FF2E-C67D-84DE357AEF96}"/>
                    </a:ext>
                  </a:extLst>
                </p:cNvPr>
                <p:cNvGrpSpPr/>
                <p:nvPr/>
              </p:nvGrpSpPr>
              <p:grpSpPr>
                <a:xfrm>
                  <a:off x="6739979" y="2545383"/>
                  <a:ext cx="119124" cy="694644"/>
                  <a:chOff x="5518481" y="2690048"/>
                  <a:chExt cx="96961" cy="694644"/>
                </a:xfrm>
              </p:grpSpPr>
              <p:cxnSp>
                <p:nvCxnSpPr>
                  <p:cNvPr id="1356" name="Straight Arrow Connector 1355">
                    <a:extLst>
                      <a:ext uri="{FF2B5EF4-FFF2-40B4-BE49-F238E27FC236}">
                        <a16:creationId xmlns:a16="http://schemas.microsoft.com/office/drawing/2014/main" id="{44CA4344-7620-A4F6-2B6B-3E35F23EDEEC}"/>
                      </a:ext>
                    </a:extLst>
                  </p:cNvPr>
                  <p:cNvCxnSpPr/>
                  <p:nvPr/>
                </p:nvCxnSpPr>
                <p:spPr>
                  <a:xfrm>
                    <a:off x="5546558" y="3241022"/>
                    <a:ext cx="52880" cy="143670"/>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57" name="Straight Arrow Connector 1356">
                    <a:extLst>
                      <a:ext uri="{FF2B5EF4-FFF2-40B4-BE49-F238E27FC236}">
                        <a16:creationId xmlns:a16="http://schemas.microsoft.com/office/drawing/2014/main" id="{6A49B92B-A2AC-DD2B-E80E-0510410A823E}"/>
                      </a:ext>
                    </a:extLst>
                  </p:cNvPr>
                  <p:cNvCxnSpPr>
                    <a:cxnSpLocks/>
                  </p:cNvCxnSpPr>
                  <p:nvPr/>
                </p:nvCxnSpPr>
                <p:spPr>
                  <a:xfrm flipV="1">
                    <a:off x="5524178" y="2690048"/>
                    <a:ext cx="54864" cy="141653"/>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58" name="Straight Arrow Connector 1357">
                    <a:extLst>
                      <a:ext uri="{FF2B5EF4-FFF2-40B4-BE49-F238E27FC236}">
                        <a16:creationId xmlns:a16="http://schemas.microsoft.com/office/drawing/2014/main" id="{8898FC67-4E19-B866-011B-79EAC5E55E79}"/>
                      </a:ext>
                    </a:extLst>
                  </p:cNvPr>
                  <p:cNvCxnSpPr>
                    <a:cxnSpLocks/>
                  </p:cNvCxnSpPr>
                  <p:nvPr/>
                </p:nvCxnSpPr>
                <p:spPr>
                  <a:xfrm>
                    <a:off x="5518481" y="3045105"/>
                    <a:ext cx="96961" cy="1"/>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335" name="Group 1334">
                <a:extLst>
                  <a:ext uri="{FF2B5EF4-FFF2-40B4-BE49-F238E27FC236}">
                    <a16:creationId xmlns:a16="http://schemas.microsoft.com/office/drawing/2014/main" id="{B1557648-B9FC-C9C9-87A4-4AD2760A5197}"/>
                  </a:ext>
                </a:extLst>
              </p:cNvPr>
              <p:cNvGrpSpPr/>
              <p:nvPr/>
            </p:nvGrpSpPr>
            <p:grpSpPr>
              <a:xfrm>
                <a:off x="5567022" y="4369995"/>
                <a:ext cx="1156365" cy="915535"/>
                <a:chOff x="5859463" y="2141528"/>
                <a:chExt cx="1156365" cy="915535"/>
              </a:xfrm>
            </p:grpSpPr>
            <p:cxnSp>
              <p:nvCxnSpPr>
                <p:cNvPr id="1341" name="Straight Connector 1340">
                  <a:extLst>
                    <a:ext uri="{FF2B5EF4-FFF2-40B4-BE49-F238E27FC236}">
                      <a16:creationId xmlns:a16="http://schemas.microsoft.com/office/drawing/2014/main" id="{119F51FD-F121-2B22-F6C9-10AE68486FF2}"/>
                    </a:ext>
                  </a:extLst>
                </p:cNvPr>
                <p:cNvCxnSpPr>
                  <a:cxnSpLocks/>
                </p:cNvCxnSpPr>
                <p:nvPr/>
              </p:nvCxnSpPr>
              <p:spPr>
                <a:xfrm>
                  <a:off x="5859463" y="2659456"/>
                  <a:ext cx="0" cy="39760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2" name="Group 1341">
                  <a:extLst>
                    <a:ext uri="{FF2B5EF4-FFF2-40B4-BE49-F238E27FC236}">
                      <a16:creationId xmlns:a16="http://schemas.microsoft.com/office/drawing/2014/main" id="{EFC02570-E8DF-FBEF-5332-04AA53E45C0F}"/>
                    </a:ext>
                  </a:extLst>
                </p:cNvPr>
                <p:cNvGrpSpPr/>
                <p:nvPr/>
              </p:nvGrpSpPr>
              <p:grpSpPr>
                <a:xfrm>
                  <a:off x="6011020" y="2141528"/>
                  <a:ext cx="1004808" cy="217379"/>
                  <a:chOff x="5976513" y="2141528"/>
                  <a:chExt cx="1004808" cy="217379"/>
                </a:xfrm>
              </p:grpSpPr>
              <p:sp>
                <p:nvSpPr>
                  <p:cNvPr id="1344" name="Trapezoid 1343">
                    <a:extLst>
                      <a:ext uri="{FF2B5EF4-FFF2-40B4-BE49-F238E27FC236}">
                        <a16:creationId xmlns:a16="http://schemas.microsoft.com/office/drawing/2014/main" id="{0685434C-8410-6018-3694-BA3F79061FE0}"/>
                      </a:ext>
                    </a:extLst>
                  </p:cNvPr>
                  <p:cNvSpPr/>
                  <p:nvPr/>
                </p:nvSpPr>
                <p:spPr>
                  <a:xfrm rot="5400000">
                    <a:off x="6063791" y="2085659"/>
                    <a:ext cx="166945" cy="341502"/>
                  </a:xfrm>
                  <a:prstGeom prst="trapezoid">
                    <a:avLst/>
                  </a:prstGeom>
                  <a:no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grpSp>
                <p:nvGrpSpPr>
                  <p:cNvPr id="1345" name="Group 1344">
                    <a:extLst>
                      <a:ext uri="{FF2B5EF4-FFF2-40B4-BE49-F238E27FC236}">
                        <a16:creationId xmlns:a16="http://schemas.microsoft.com/office/drawing/2014/main" id="{1C0AA4A3-D695-8349-F16C-7C98B2BBC137}"/>
                      </a:ext>
                    </a:extLst>
                  </p:cNvPr>
                  <p:cNvGrpSpPr/>
                  <p:nvPr/>
                </p:nvGrpSpPr>
                <p:grpSpPr>
                  <a:xfrm>
                    <a:off x="6346294" y="2176027"/>
                    <a:ext cx="523716" cy="182880"/>
                    <a:chOff x="5940061" y="2174439"/>
                    <a:chExt cx="523716" cy="182880"/>
                  </a:xfrm>
                </p:grpSpPr>
                <p:pic>
                  <p:nvPicPr>
                    <p:cNvPr id="1347" name="Picture 2" descr="How model organisms are chosen | NeuWrite San Diego">
                      <a:extLst>
                        <a:ext uri="{FF2B5EF4-FFF2-40B4-BE49-F238E27FC236}">
                          <a16:creationId xmlns:a16="http://schemas.microsoft.com/office/drawing/2014/main" id="{53306CC8-4AB4-C3FF-423C-E6AA5A6B3C7C}"/>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5940061" y="2174439"/>
                      <a:ext cx="122729" cy="182880"/>
                    </a:xfrm>
                    <a:prstGeom prst="rect">
                      <a:avLst/>
                    </a:prstGeom>
                    <a:noFill/>
                    <a:extLst>
                      <a:ext uri="{909E8E84-426E-40DD-AFC4-6F175D3DCCD1}">
                        <a14:hiddenFill xmlns:a14="http://schemas.microsoft.com/office/drawing/2010/main">
                          <a:solidFill>
                            <a:srgbClr val="FFFFFF"/>
                          </a:solidFill>
                        </a14:hiddenFill>
                      </a:ext>
                    </a:extLst>
                  </p:spPr>
                </p:pic>
                <p:pic>
                  <p:nvPicPr>
                    <p:cNvPr id="1348" name="Picture 1347" descr="How model organisms are chosen | NeuWrite San Diego">
                      <a:extLst>
                        <a:ext uri="{FF2B5EF4-FFF2-40B4-BE49-F238E27FC236}">
                          <a16:creationId xmlns:a16="http://schemas.microsoft.com/office/drawing/2014/main" id="{84E03B42-3581-BDFE-9484-ED8033CC96E7}"/>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6056820" y="2211015"/>
                      <a:ext cx="179674" cy="109728"/>
                    </a:xfrm>
                    <a:prstGeom prst="rect">
                      <a:avLst/>
                    </a:prstGeom>
                    <a:noFill/>
                    <a:extLst>
                      <a:ext uri="{909E8E84-426E-40DD-AFC4-6F175D3DCCD1}">
                        <a14:hiddenFill xmlns:a14="http://schemas.microsoft.com/office/drawing/2010/main">
                          <a:solidFill>
                            <a:srgbClr val="FFFFFF"/>
                          </a:solidFill>
                        </a14:hiddenFill>
                      </a:ext>
                    </a:extLst>
                  </p:spPr>
                </p:pic>
                <p:pic>
                  <p:nvPicPr>
                    <p:cNvPr id="1349" name="Picture 2" descr="How model organisms are chosen | NeuWrite San Diego">
                      <a:extLst>
                        <a:ext uri="{FF2B5EF4-FFF2-40B4-BE49-F238E27FC236}">
                          <a16:creationId xmlns:a16="http://schemas.microsoft.com/office/drawing/2014/main" id="{33A75A28-CA19-96E7-4170-2265062D9B4C}"/>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6269405" y="2211015"/>
                      <a:ext cx="194372" cy="109728"/>
                    </a:xfrm>
                    <a:prstGeom prst="rect">
                      <a:avLst/>
                    </a:prstGeom>
                    <a:noFill/>
                    <a:extLst>
                      <a:ext uri="{909E8E84-426E-40DD-AFC4-6F175D3DCCD1}">
                        <a14:hiddenFill xmlns:a14="http://schemas.microsoft.com/office/drawing/2010/main">
                          <a:solidFill>
                            <a:srgbClr val="FFFFFF"/>
                          </a:solidFill>
                        </a14:hiddenFill>
                      </a:ext>
                    </a:extLst>
                  </p:spPr>
                </p:pic>
                <p:cxnSp>
                  <p:nvCxnSpPr>
                    <p:cNvPr id="1350" name="Straight Connector 1349">
                      <a:extLst>
                        <a:ext uri="{FF2B5EF4-FFF2-40B4-BE49-F238E27FC236}">
                          <a16:creationId xmlns:a16="http://schemas.microsoft.com/office/drawing/2014/main" id="{163BAF0D-4E60-86F8-652B-41B291243853}"/>
                        </a:ext>
                      </a:extLst>
                    </p:cNvPr>
                    <p:cNvCxnSpPr>
                      <a:cxnSpLocks/>
                    </p:cNvCxnSpPr>
                    <p:nvPr/>
                  </p:nvCxnSpPr>
                  <p:spPr>
                    <a:xfrm flipH="1">
                      <a:off x="6025491" y="2208644"/>
                      <a:ext cx="50704"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1" name="Straight Connector 1350">
                      <a:extLst>
                        <a:ext uri="{FF2B5EF4-FFF2-40B4-BE49-F238E27FC236}">
                          <a16:creationId xmlns:a16="http://schemas.microsoft.com/office/drawing/2014/main" id="{AF4E06EB-E217-60B3-F18E-37DDBC5400A7}"/>
                        </a:ext>
                      </a:extLst>
                    </p:cNvPr>
                    <p:cNvCxnSpPr>
                      <a:cxnSpLocks/>
                    </p:cNvCxnSpPr>
                    <p:nvPr/>
                  </p:nvCxnSpPr>
                  <p:spPr>
                    <a:xfrm flipH="1">
                      <a:off x="6231821" y="2208644"/>
                      <a:ext cx="50704"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46" name="TextBox 1345">
                    <a:extLst>
                      <a:ext uri="{FF2B5EF4-FFF2-40B4-BE49-F238E27FC236}">
                        <a16:creationId xmlns:a16="http://schemas.microsoft.com/office/drawing/2014/main" id="{5AE7A57C-F00D-E1DD-0DDD-CCFF2A36BE27}"/>
                      </a:ext>
                    </a:extLst>
                  </p:cNvPr>
                  <p:cNvSpPr txBox="1"/>
                  <p:nvPr/>
                </p:nvSpPr>
                <p:spPr>
                  <a:xfrm>
                    <a:off x="6786949" y="2141528"/>
                    <a:ext cx="194372" cy="208695"/>
                  </a:xfrm>
                  <a:prstGeom prst="rect">
                    <a:avLst/>
                  </a:prstGeom>
                  <a:noFill/>
                </p:spPr>
                <p:txBody>
                  <a:bodyPr wrap="square" rtlCol="0">
                    <a:sp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a:t>
                    </a:r>
                  </a:p>
                </p:txBody>
              </p:sp>
            </p:grpSp>
            <p:cxnSp>
              <p:nvCxnSpPr>
                <p:cNvPr id="1343" name="Connector: Elbow 1342">
                  <a:extLst>
                    <a:ext uri="{FF2B5EF4-FFF2-40B4-BE49-F238E27FC236}">
                      <a16:creationId xmlns:a16="http://schemas.microsoft.com/office/drawing/2014/main" id="{A5FC465F-4491-57C4-A9AA-205102B2A414}"/>
                    </a:ext>
                  </a:extLst>
                </p:cNvPr>
                <p:cNvCxnSpPr>
                  <a:cxnSpLocks/>
                </p:cNvCxnSpPr>
                <p:nvPr/>
              </p:nvCxnSpPr>
              <p:spPr>
                <a:xfrm rot="5400000" flipH="1" flipV="1">
                  <a:off x="5758688" y="2369131"/>
                  <a:ext cx="332782" cy="117110"/>
                </a:xfrm>
                <a:prstGeom prst="bentConnector2">
                  <a:avLst/>
                </a:prstGeom>
                <a:ln w="12700">
                  <a:solidFill>
                    <a:srgbClr val="1D49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36" name="Group 1335">
                <a:extLst>
                  <a:ext uri="{FF2B5EF4-FFF2-40B4-BE49-F238E27FC236}">
                    <a16:creationId xmlns:a16="http://schemas.microsoft.com/office/drawing/2014/main" id="{06DC9F25-DE5B-73C8-800B-2758CD675672}"/>
                  </a:ext>
                </a:extLst>
              </p:cNvPr>
              <p:cNvGrpSpPr/>
              <p:nvPr/>
            </p:nvGrpSpPr>
            <p:grpSpPr>
              <a:xfrm>
                <a:off x="5199826" y="4799562"/>
                <a:ext cx="1220639" cy="572877"/>
                <a:chOff x="5491119" y="1120180"/>
                <a:chExt cx="1220639" cy="572877"/>
              </a:xfrm>
            </p:grpSpPr>
            <p:sp>
              <p:nvSpPr>
                <p:cNvPr id="1337" name="Trapezoid 1336">
                  <a:extLst>
                    <a:ext uri="{FF2B5EF4-FFF2-40B4-BE49-F238E27FC236}">
                      <a16:creationId xmlns:a16="http://schemas.microsoft.com/office/drawing/2014/main" id="{3AB1466D-6397-9FDD-1BB0-AD32FDB39B89}"/>
                    </a:ext>
                  </a:extLst>
                </p:cNvPr>
                <p:cNvSpPr/>
                <p:nvPr/>
              </p:nvSpPr>
              <p:spPr>
                <a:xfrm rot="5400000">
                  <a:off x="5450250" y="1161049"/>
                  <a:ext cx="572877" cy="491139"/>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38" name="Trapezoid 1337">
                  <a:extLst>
                    <a:ext uri="{FF2B5EF4-FFF2-40B4-BE49-F238E27FC236}">
                      <a16:creationId xmlns:a16="http://schemas.microsoft.com/office/drawing/2014/main" id="{98EAB392-B855-9167-97FF-022D6498FEE9}"/>
                    </a:ext>
                  </a:extLst>
                </p:cNvPr>
                <p:cNvSpPr/>
                <p:nvPr/>
              </p:nvSpPr>
              <p:spPr>
                <a:xfrm rot="5400000" flipV="1">
                  <a:off x="6179750" y="1161050"/>
                  <a:ext cx="572877" cy="491138"/>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39" name="Rectangle 1338">
                  <a:extLst>
                    <a:ext uri="{FF2B5EF4-FFF2-40B4-BE49-F238E27FC236}">
                      <a16:creationId xmlns:a16="http://schemas.microsoft.com/office/drawing/2014/main" id="{F2A49286-0B7F-5BF4-DB4D-63D948B60EF8}"/>
                    </a:ext>
                  </a:extLst>
                </p:cNvPr>
                <p:cNvSpPr/>
                <p:nvPr/>
              </p:nvSpPr>
              <p:spPr>
                <a:xfrm>
                  <a:off x="6018409" y="1234838"/>
                  <a:ext cx="163186" cy="16459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μ</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40" name="Rectangle 1339">
                  <a:extLst>
                    <a:ext uri="{FF2B5EF4-FFF2-40B4-BE49-F238E27FC236}">
                      <a16:creationId xmlns:a16="http://schemas.microsoft.com/office/drawing/2014/main" id="{AD5E033A-AC2B-EC63-715A-9105BFFF524D}"/>
                    </a:ext>
                  </a:extLst>
                </p:cNvPr>
                <p:cNvSpPr/>
                <p:nvPr/>
              </p:nvSpPr>
              <p:spPr>
                <a:xfrm>
                  <a:off x="6018409" y="1416604"/>
                  <a:ext cx="163186" cy="16459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σ</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058" name="TextBox 1057">
              <a:extLst>
                <a:ext uri="{FF2B5EF4-FFF2-40B4-BE49-F238E27FC236}">
                  <a16:creationId xmlns:a16="http://schemas.microsoft.com/office/drawing/2014/main" id="{CDCA6AC0-EB4C-403C-CFA8-55D1BCC77FE4}"/>
                </a:ext>
              </a:extLst>
            </p:cNvPr>
            <p:cNvSpPr txBox="1"/>
            <p:nvPr/>
          </p:nvSpPr>
          <p:spPr>
            <a:xfrm>
              <a:off x="11837165" y="23175432"/>
              <a:ext cx="4462272" cy="2031325"/>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Add </a:t>
              </a:r>
              <a:r>
                <a:rPr lang="en-US" sz="2200" b="1" dirty="0">
                  <a:latin typeface="Arial" panose="020B0604020202020204" pitchFamily="34" charset="0"/>
                  <a:cs typeface="Arial" panose="020B0604020202020204" pitchFamily="34" charset="0"/>
                </a:rPr>
                <a:t>adversarial feedback</a:t>
              </a:r>
              <a:r>
                <a:rPr lang="en-US" sz="2200" dirty="0">
                  <a:latin typeface="Arial" panose="020B0604020202020204" pitchFamily="34" charset="0"/>
                  <a:cs typeface="Arial" panose="020B0604020202020204" pitchFamily="34" charset="0"/>
                </a:rPr>
                <a:t> to the shared VAE encoder layers</a:t>
              </a:r>
            </a:p>
            <a:p>
              <a:endParaRPr lang="en-US" sz="1000"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This model processes information without </a:t>
              </a:r>
            </a:p>
            <a:p>
              <a:r>
                <a:rPr lang="en-US" b="1" i="1" dirty="0">
                  <a:latin typeface="Arial" panose="020B0604020202020204" pitchFamily="34" charset="0"/>
                  <a:cs typeface="Arial" panose="020B0604020202020204" pitchFamily="34" charset="0"/>
                </a:rPr>
                <a:t>species-specific bias</a:t>
              </a:r>
              <a:r>
                <a:rPr lang="en-US" i="1" dirty="0">
                  <a:latin typeface="Arial" panose="020B0604020202020204" pitchFamily="34" charset="0"/>
                  <a:cs typeface="Arial" panose="020B0604020202020204" pitchFamily="34" charset="0"/>
                </a:rPr>
                <a:t> so that a discriminative neural network cannot tell which species the input came from.</a:t>
              </a:r>
              <a:endParaRPr lang="en-US" dirty="0">
                <a:latin typeface="Arial" panose="020B0604020202020204" pitchFamily="34" charset="0"/>
                <a:cs typeface="Arial" panose="020B0604020202020204" pitchFamily="34" charset="0"/>
              </a:endParaRPr>
            </a:p>
          </p:txBody>
        </p:sp>
      </p:grpSp>
      <p:sp>
        <p:nvSpPr>
          <p:cNvPr id="1059" name="TextBox 1058">
            <a:extLst>
              <a:ext uri="{FF2B5EF4-FFF2-40B4-BE49-F238E27FC236}">
                <a16:creationId xmlns:a16="http://schemas.microsoft.com/office/drawing/2014/main" id="{1F8CB9F0-38F4-3275-CBF1-E204EFB52F3C}"/>
              </a:ext>
            </a:extLst>
          </p:cNvPr>
          <p:cNvSpPr txBox="1"/>
          <p:nvPr/>
        </p:nvSpPr>
        <p:spPr>
          <a:xfrm>
            <a:off x="22342564" y="21065112"/>
            <a:ext cx="4462272" cy="3262432"/>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Transfer knowledge from </a:t>
            </a:r>
            <a:r>
              <a:rPr lang="en-US" sz="2200" b="1" dirty="0">
                <a:latin typeface="Arial" panose="020B0604020202020204" pitchFamily="34" charset="0"/>
                <a:cs typeface="Arial" panose="020B0604020202020204" pitchFamily="34" charset="0"/>
              </a:rPr>
              <a:t>rare disease model organisms </a:t>
            </a:r>
            <a:r>
              <a:rPr lang="en-US" sz="2200" dirty="0">
                <a:latin typeface="Arial" panose="020B0604020202020204" pitchFamily="34" charset="0"/>
                <a:cs typeface="Arial" panose="020B0604020202020204" pitchFamily="34" charset="0"/>
              </a:rPr>
              <a:t>with multimodal cross-generation and fine-tuning</a:t>
            </a:r>
          </a:p>
          <a:p>
            <a:endParaRPr lang="en-US" sz="1000"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Given a mouse or fish model of rare disease, for example, fine-tune the model to predict disease in that organism, then put in healthy human samples to generate equivalent </a:t>
            </a:r>
            <a:r>
              <a:rPr lang="en-US" b="1" i="1" dirty="0">
                <a:latin typeface="Arial" panose="020B0604020202020204" pitchFamily="34" charset="0"/>
                <a:cs typeface="Arial" panose="020B0604020202020204" pitchFamily="34" charset="0"/>
              </a:rPr>
              <a:t>rare disease human virtual cells</a:t>
            </a:r>
            <a:r>
              <a:rPr lang="en-US" i="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B9D0A9F7-56BE-0802-40E2-BB7E9306387D}"/>
              </a:ext>
            </a:extLst>
          </p:cNvPr>
          <p:cNvGrpSpPr/>
          <p:nvPr/>
        </p:nvGrpSpPr>
        <p:grpSpPr>
          <a:xfrm>
            <a:off x="11837165" y="25905684"/>
            <a:ext cx="9310822" cy="2126517"/>
            <a:chOff x="11837165" y="25755784"/>
            <a:chExt cx="9310822" cy="2126517"/>
          </a:xfrm>
        </p:grpSpPr>
        <p:grpSp>
          <p:nvGrpSpPr>
            <p:cNvPr id="1285" name="Group 1284">
              <a:extLst>
                <a:ext uri="{FF2B5EF4-FFF2-40B4-BE49-F238E27FC236}">
                  <a16:creationId xmlns:a16="http://schemas.microsoft.com/office/drawing/2014/main" id="{F4BE53D6-D6F3-9717-1179-915350C72045}"/>
                </a:ext>
              </a:extLst>
            </p:cNvPr>
            <p:cNvGrpSpPr/>
            <p:nvPr/>
          </p:nvGrpSpPr>
          <p:grpSpPr>
            <a:xfrm>
              <a:off x="16474244" y="25755784"/>
              <a:ext cx="4673743" cy="2126517"/>
              <a:chOff x="4474011" y="5949938"/>
              <a:chExt cx="3113980" cy="1262624"/>
            </a:xfrm>
          </p:grpSpPr>
          <p:sp>
            <p:nvSpPr>
              <p:cNvPr id="1286" name="Trapezoid 1285">
                <a:extLst>
                  <a:ext uri="{FF2B5EF4-FFF2-40B4-BE49-F238E27FC236}">
                    <a16:creationId xmlns:a16="http://schemas.microsoft.com/office/drawing/2014/main" id="{18A27850-95E5-53EB-645F-D3FDD22A5584}"/>
                  </a:ext>
                </a:extLst>
              </p:cNvPr>
              <p:cNvSpPr/>
              <p:nvPr/>
            </p:nvSpPr>
            <p:spPr>
              <a:xfrm rot="5400000">
                <a:off x="6839817" y="6214376"/>
                <a:ext cx="246888" cy="146926"/>
              </a:xfrm>
              <a:prstGeom prst="trapezoid">
                <a:avLst>
                  <a:gd name="adj" fmla="val 76850"/>
                </a:avLst>
              </a:prstGeom>
              <a:no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grpSp>
            <p:nvGrpSpPr>
              <p:cNvPr id="1287" name="Group 1286">
                <a:extLst>
                  <a:ext uri="{FF2B5EF4-FFF2-40B4-BE49-F238E27FC236}">
                    <a16:creationId xmlns:a16="http://schemas.microsoft.com/office/drawing/2014/main" id="{135720B6-F079-DBF8-2712-2D5974395F91}"/>
                  </a:ext>
                </a:extLst>
              </p:cNvPr>
              <p:cNvGrpSpPr/>
              <p:nvPr/>
            </p:nvGrpSpPr>
            <p:grpSpPr>
              <a:xfrm>
                <a:off x="5199826" y="6376097"/>
                <a:ext cx="1220639" cy="572877"/>
                <a:chOff x="5491119" y="1120180"/>
                <a:chExt cx="1220639" cy="572877"/>
              </a:xfrm>
            </p:grpSpPr>
            <p:sp>
              <p:nvSpPr>
                <p:cNvPr id="1329" name="Trapezoid 1328">
                  <a:extLst>
                    <a:ext uri="{FF2B5EF4-FFF2-40B4-BE49-F238E27FC236}">
                      <a16:creationId xmlns:a16="http://schemas.microsoft.com/office/drawing/2014/main" id="{E7C5B6FF-8D0E-7235-2571-3195DE436372}"/>
                    </a:ext>
                  </a:extLst>
                </p:cNvPr>
                <p:cNvSpPr/>
                <p:nvPr/>
              </p:nvSpPr>
              <p:spPr>
                <a:xfrm rot="5400000">
                  <a:off x="5450250" y="1161049"/>
                  <a:ext cx="572877" cy="491139"/>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30" name="Trapezoid 1329">
                  <a:extLst>
                    <a:ext uri="{FF2B5EF4-FFF2-40B4-BE49-F238E27FC236}">
                      <a16:creationId xmlns:a16="http://schemas.microsoft.com/office/drawing/2014/main" id="{010D2190-D69F-CA1D-0F68-16B20314C41D}"/>
                    </a:ext>
                  </a:extLst>
                </p:cNvPr>
                <p:cNvSpPr/>
                <p:nvPr/>
              </p:nvSpPr>
              <p:spPr>
                <a:xfrm rot="5400000" flipV="1">
                  <a:off x="6179750" y="1161050"/>
                  <a:ext cx="572877" cy="491138"/>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31" name="Rectangle 1330">
                  <a:extLst>
                    <a:ext uri="{FF2B5EF4-FFF2-40B4-BE49-F238E27FC236}">
                      <a16:creationId xmlns:a16="http://schemas.microsoft.com/office/drawing/2014/main" id="{6EAED887-9E1C-92CF-F2F0-0FE550ADA0E4}"/>
                    </a:ext>
                  </a:extLst>
                </p:cNvPr>
                <p:cNvSpPr/>
                <p:nvPr/>
              </p:nvSpPr>
              <p:spPr>
                <a:xfrm>
                  <a:off x="6018409" y="1234838"/>
                  <a:ext cx="163186" cy="16459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μ</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32" name="Rectangle 1331">
                  <a:extLst>
                    <a:ext uri="{FF2B5EF4-FFF2-40B4-BE49-F238E27FC236}">
                      <a16:creationId xmlns:a16="http://schemas.microsoft.com/office/drawing/2014/main" id="{BA487FBA-8880-8D66-DBED-1A759A57A096}"/>
                    </a:ext>
                  </a:extLst>
                </p:cNvPr>
                <p:cNvSpPr/>
                <p:nvPr/>
              </p:nvSpPr>
              <p:spPr>
                <a:xfrm>
                  <a:off x="6018409" y="1416604"/>
                  <a:ext cx="163186" cy="16459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σ</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88" name="Group 1287">
                <a:extLst>
                  <a:ext uri="{FF2B5EF4-FFF2-40B4-BE49-F238E27FC236}">
                    <a16:creationId xmlns:a16="http://schemas.microsoft.com/office/drawing/2014/main" id="{718FCCE2-828C-01C9-0E45-4EB5677DDA9A}"/>
                  </a:ext>
                </a:extLst>
              </p:cNvPr>
              <p:cNvGrpSpPr/>
              <p:nvPr/>
            </p:nvGrpSpPr>
            <p:grpSpPr>
              <a:xfrm>
                <a:off x="4474011" y="6141803"/>
                <a:ext cx="2392008" cy="1041464"/>
                <a:chOff x="4765304" y="2371973"/>
                <a:chExt cx="2392008" cy="1041464"/>
              </a:xfrm>
            </p:grpSpPr>
            <p:grpSp>
              <p:nvGrpSpPr>
                <p:cNvPr id="1306" name="Group 1305">
                  <a:extLst>
                    <a:ext uri="{FF2B5EF4-FFF2-40B4-BE49-F238E27FC236}">
                      <a16:creationId xmlns:a16="http://schemas.microsoft.com/office/drawing/2014/main" id="{54353533-D820-C003-F9C9-906C026C15BA}"/>
                    </a:ext>
                  </a:extLst>
                </p:cNvPr>
                <p:cNvGrpSpPr/>
                <p:nvPr/>
              </p:nvGrpSpPr>
              <p:grpSpPr>
                <a:xfrm>
                  <a:off x="4765304" y="2371973"/>
                  <a:ext cx="561186" cy="1041464"/>
                  <a:chOff x="4771590" y="2555505"/>
                  <a:chExt cx="561186" cy="1041464"/>
                </a:xfrm>
              </p:grpSpPr>
              <p:pic>
                <p:nvPicPr>
                  <p:cNvPr id="1323" name="Picture 2" descr="How model organisms are chosen | NeuWrite San Diego">
                    <a:extLst>
                      <a:ext uri="{FF2B5EF4-FFF2-40B4-BE49-F238E27FC236}">
                        <a16:creationId xmlns:a16="http://schemas.microsoft.com/office/drawing/2014/main" id="{612BA212-BECD-F27D-8D17-9642EB900D3C}"/>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4817166" y="2555505"/>
                    <a:ext cx="199337" cy="297034"/>
                  </a:xfrm>
                  <a:prstGeom prst="rect">
                    <a:avLst/>
                  </a:prstGeom>
                  <a:noFill/>
                  <a:extLst>
                    <a:ext uri="{909E8E84-426E-40DD-AFC4-6F175D3DCCD1}">
                      <a14:hiddenFill xmlns:a14="http://schemas.microsoft.com/office/drawing/2010/main">
                        <a:solidFill>
                          <a:srgbClr val="FFFFFF"/>
                        </a:solidFill>
                      </a14:hiddenFill>
                    </a:ext>
                  </a:extLst>
                </p:spPr>
              </p:pic>
              <p:sp>
                <p:nvSpPr>
                  <p:cNvPr id="1324" name="Trapezoid 1323">
                    <a:extLst>
                      <a:ext uri="{FF2B5EF4-FFF2-40B4-BE49-F238E27FC236}">
                        <a16:creationId xmlns:a16="http://schemas.microsoft.com/office/drawing/2014/main" id="{04A0D3DA-21F5-C85A-7A0F-EF430D09DCE5}"/>
                      </a:ext>
                    </a:extLst>
                  </p:cNvPr>
                  <p:cNvSpPr/>
                  <p:nvPr/>
                </p:nvSpPr>
                <p:spPr>
                  <a:xfrm rot="5400000">
                    <a:off x="5062965" y="2581237"/>
                    <a:ext cx="294052" cy="245571"/>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25" name="Trapezoid 1324">
                    <a:extLst>
                      <a:ext uri="{FF2B5EF4-FFF2-40B4-BE49-F238E27FC236}">
                        <a16:creationId xmlns:a16="http://schemas.microsoft.com/office/drawing/2014/main" id="{35CB15BE-1EC6-B073-5703-E4BD0E4CE5D4}"/>
                      </a:ext>
                    </a:extLst>
                  </p:cNvPr>
                  <p:cNvSpPr/>
                  <p:nvPr/>
                </p:nvSpPr>
                <p:spPr>
                  <a:xfrm rot="5400000">
                    <a:off x="5062965" y="2957710"/>
                    <a:ext cx="294052" cy="245571"/>
                  </a:xfrm>
                  <a:prstGeom prst="trapezoid">
                    <a:avLst/>
                  </a:prstGeom>
                  <a:pattFill prst="wdUpDiag">
                    <a:fgClr>
                      <a:schemeClr val="bg1">
                        <a:lumMod val="75000"/>
                      </a:schemeClr>
                    </a:fgClr>
                    <a:bgClr>
                      <a:schemeClr val="bg1"/>
                    </a:bgClr>
                  </a:patt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26" name="Trapezoid 1325">
                    <a:extLst>
                      <a:ext uri="{FF2B5EF4-FFF2-40B4-BE49-F238E27FC236}">
                        <a16:creationId xmlns:a16="http://schemas.microsoft.com/office/drawing/2014/main" id="{E6D90D41-D10B-6FC3-306F-6E73730F92B5}"/>
                      </a:ext>
                    </a:extLst>
                  </p:cNvPr>
                  <p:cNvSpPr/>
                  <p:nvPr/>
                </p:nvSpPr>
                <p:spPr>
                  <a:xfrm rot="5400000">
                    <a:off x="5062965" y="3327157"/>
                    <a:ext cx="294052" cy="245571"/>
                  </a:xfrm>
                  <a:prstGeom prst="trapezoid">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pic>
                <p:nvPicPr>
                  <p:cNvPr id="1327" name="Picture 2" descr="How model organisms are chosen | NeuWrite San Diego">
                    <a:extLst>
                      <a:ext uri="{FF2B5EF4-FFF2-40B4-BE49-F238E27FC236}">
                        <a16:creationId xmlns:a16="http://schemas.microsoft.com/office/drawing/2014/main" id="{19E057C8-BA28-249D-7C87-4A6F638E4233}"/>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4771590" y="3367948"/>
                    <a:ext cx="290489" cy="163988"/>
                  </a:xfrm>
                  <a:prstGeom prst="rect">
                    <a:avLst/>
                  </a:prstGeom>
                  <a:noFill/>
                  <a:extLst>
                    <a:ext uri="{909E8E84-426E-40DD-AFC4-6F175D3DCCD1}">
                      <a14:hiddenFill xmlns:a14="http://schemas.microsoft.com/office/drawing/2010/main">
                        <a:solidFill>
                          <a:srgbClr val="FFFFFF"/>
                        </a:solidFill>
                      </a14:hiddenFill>
                    </a:ext>
                  </a:extLst>
                </p:spPr>
              </p:pic>
              <p:pic>
                <p:nvPicPr>
                  <p:cNvPr id="1328" name="Picture 1327" descr="How model organisms are chosen | NeuWrite San Diego">
                    <a:extLst>
                      <a:ext uri="{FF2B5EF4-FFF2-40B4-BE49-F238E27FC236}">
                        <a16:creationId xmlns:a16="http://schemas.microsoft.com/office/drawing/2014/main" id="{6152912A-5871-BDEB-09C4-3213F80BCD77}"/>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4782569" y="2998498"/>
                    <a:ext cx="268530" cy="1639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07" name="Group 1306">
                  <a:extLst>
                    <a:ext uri="{FF2B5EF4-FFF2-40B4-BE49-F238E27FC236}">
                      <a16:creationId xmlns:a16="http://schemas.microsoft.com/office/drawing/2014/main" id="{EF00C2B1-9062-03E7-3063-BC98EDCBCE28}"/>
                    </a:ext>
                  </a:extLst>
                </p:cNvPr>
                <p:cNvGrpSpPr/>
                <p:nvPr/>
              </p:nvGrpSpPr>
              <p:grpSpPr>
                <a:xfrm>
                  <a:off x="6866823" y="2371973"/>
                  <a:ext cx="290489" cy="1041464"/>
                  <a:chOff x="6505875" y="2371973"/>
                  <a:chExt cx="290489" cy="1041464"/>
                </a:xfrm>
              </p:grpSpPr>
              <p:grpSp>
                <p:nvGrpSpPr>
                  <p:cNvPr id="1316" name="Group 1315">
                    <a:extLst>
                      <a:ext uri="{FF2B5EF4-FFF2-40B4-BE49-F238E27FC236}">
                        <a16:creationId xmlns:a16="http://schemas.microsoft.com/office/drawing/2014/main" id="{01002016-B3F0-D138-2196-B10D635572CC}"/>
                      </a:ext>
                    </a:extLst>
                  </p:cNvPr>
                  <p:cNvGrpSpPr/>
                  <p:nvPr/>
                </p:nvGrpSpPr>
                <p:grpSpPr>
                  <a:xfrm flipH="1">
                    <a:off x="6526378" y="2373465"/>
                    <a:ext cx="246888" cy="1039972"/>
                    <a:chOff x="7110745" y="2373465"/>
                    <a:chExt cx="245571" cy="1039972"/>
                  </a:xfrm>
                </p:grpSpPr>
                <p:sp>
                  <p:nvSpPr>
                    <p:cNvPr id="1320" name="Trapezoid 1319">
                      <a:extLst>
                        <a:ext uri="{FF2B5EF4-FFF2-40B4-BE49-F238E27FC236}">
                          <a16:creationId xmlns:a16="http://schemas.microsoft.com/office/drawing/2014/main" id="{9900E47F-CBF0-86AF-3103-5C1E90F7C28E}"/>
                        </a:ext>
                      </a:extLst>
                    </p:cNvPr>
                    <p:cNvSpPr/>
                    <p:nvPr/>
                  </p:nvSpPr>
                  <p:spPr>
                    <a:xfrm rot="5400000">
                      <a:off x="7086505" y="2397705"/>
                      <a:ext cx="294052" cy="245571"/>
                    </a:xfrm>
                    <a:prstGeom prst="trapezoid">
                      <a:avLst/>
                    </a:prstGeom>
                    <a:pattFill prst="wdUpDiag">
                      <a:fgClr>
                        <a:schemeClr val="bg1">
                          <a:lumMod val="75000"/>
                        </a:schemeClr>
                      </a:fgClr>
                      <a:bgClr>
                        <a:schemeClr val="bg1"/>
                      </a:bgClr>
                    </a:patt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21" name="Trapezoid 1320">
                      <a:extLst>
                        <a:ext uri="{FF2B5EF4-FFF2-40B4-BE49-F238E27FC236}">
                          <a16:creationId xmlns:a16="http://schemas.microsoft.com/office/drawing/2014/main" id="{F04FB358-1340-B456-B159-A1ED0EBC9BBD}"/>
                        </a:ext>
                      </a:extLst>
                    </p:cNvPr>
                    <p:cNvSpPr/>
                    <p:nvPr/>
                  </p:nvSpPr>
                  <p:spPr>
                    <a:xfrm rot="5400000">
                      <a:off x="7086505" y="2774178"/>
                      <a:ext cx="294052" cy="245571"/>
                    </a:xfrm>
                    <a:prstGeom prst="trapezoid">
                      <a:avLst/>
                    </a:prstGeom>
                    <a:pattFill prst="wdUpDiag">
                      <a:fgClr>
                        <a:schemeClr val="bg1">
                          <a:lumMod val="75000"/>
                        </a:schemeClr>
                      </a:fgClr>
                      <a:bgClr>
                        <a:schemeClr val="bg1"/>
                      </a:bgClr>
                    </a:patt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322" name="Trapezoid 1321">
                      <a:extLst>
                        <a:ext uri="{FF2B5EF4-FFF2-40B4-BE49-F238E27FC236}">
                          <a16:creationId xmlns:a16="http://schemas.microsoft.com/office/drawing/2014/main" id="{16BB06A0-4873-9701-2BFC-25EB7A5BD9EE}"/>
                        </a:ext>
                      </a:extLst>
                    </p:cNvPr>
                    <p:cNvSpPr/>
                    <p:nvPr/>
                  </p:nvSpPr>
                  <p:spPr>
                    <a:xfrm rot="5400000">
                      <a:off x="7086505" y="3143625"/>
                      <a:ext cx="294052" cy="245571"/>
                    </a:xfrm>
                    <a:prstGeom prst="trapezoid">
                      <a:avLst/>
                    </a:prstGeom>
                    <a:pattFill prst="wdUpDiag">
                      <a:fgClr>
                        <a:schemeClr val="bg1">
                          <a:lumMod val="75000"/>
                        </a:schemeClr>
                      </a:fgClr>
                      <a:bgClr>
                        <a:schemeClr val="bg1"/>
                      </a:bgClr>
                    </a:patt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grpSp>
              <p:pic>
                <p:nvPicPr>
                  <p:cNvPr id="1317" name="Picture 2" descr="How model organisms are chosen | NeuWrite San Diego">
                    <a:extLst>
                      <a:ext uri="{FF2B5EF4-FFF2-40B4-BE49-F238E27FC236}">
                        <a16:creationId xmlns:a16="http://schemas.microsoft.com/office/drawing/2014/main" id="{E0B6BE70-8B5A-83E9-B958-C7262BE6AB05}"/>
                      </a:ext>
                    </a:extLst>
                  </p:cNvPr>
                  <p:cNvPicPr>
                    <a:picLocks noChangeAspect="1" noChangeArrowheads="1"/>
                  </p:cNvPicPr>
                  <p:nvPr/>
                </p:nvPicPr>
                <p:blipFill rotWithShape="1">
                  <a:blip r:embed="rId32">
                    <a:clrChange>
                      <a:clrFrom>
                        <a:srgbClr val="FFFFFF"/>
                      </a:clrFrom>
                      <a:clrTo>
                        <a:srgbClr val="FFFFFF">
                          <a:alpha val="0"/>
                        </a:srgbClr>
                      </a:clrTo>
                    </a:clrChange>
                    <a:grayscl/>
                    <a:extLst>
                      <a:ext uri="{28A0092B-C50C-407E-A947-70E740481C1C}">
                        <a14:useLocalDpi xmlns:a14="http://schemas.microsoft.com/office/drawing/2010/main" val="0"/>
                      </a:ext>
                    </a:extLst>
                  </a:blip>
                  <a:srcRect l="75370" t="65152" r="11439" b="25180"/>
                  <a:stretch/>
                </p:blipFill>
                <p:spPr bwMode="auto">
                  <a:xfrm>
                    <a:off x="6505875" y="3198150"/>
                    <a:ext cx="290489" cy="163988"/>
                  </a:xfrm>
                  <a:prstGeom prst="rect">
                    <a:avLst/>
                  </a:prstGeom>
                  <a:noFill/>
                  <a:extLst>
                    <a:ext uri="{909E8E84-426E-40DD-AFC4-6F175D3DCCD1}">
                      <a14:hiddenFill xmlns:a14="http://schemas.microsoft.com/office/drawing/2010/main">
                        <a:solidFill>
                          <a:srgbClr val="FFFFFF"/>
                        </a:solidFill>
                      </a14:hiddenFill>
                    </a:ext>
                  </a:extLst>
                </p:spPr>
              </p:pic>
              <p:pic>
                <p:nvPicPr>
                  <p:cNvPr id="1318" name="Picture 1317" descr="How model organisms are chosen | NeuWrite San Diego">
                    <a:extLst>
                      <a:ext uri="{FF2B5EF4-FFF2-40B4-BE49-F238E27FC236}">
                        <a16:creationId xmlns:a16="http://schemas.microsoft.com/office/drawing/2014/main" id="{12202E1D-B363-A418-3F4E-DBE35321F831}"/>
                      </a:ext>
                    </a:extLst>
                  </p:cNvPr>
                  <p:cNvPicPr>
                    <a:picLocks noChangeAspect="1" noChangeArrowheads="1"/>
                  </p:cNvPicPr>
                  <p:nvPr/>
                </p:nvPicPr>
                <p:blipFill rotWithShape="1">
                  <a:blip r:embed="rId32">
                    <a:clrChange>
                      <a:clrFrom>
                        <a:srgbClr val="FFFFFF"/>
                      </a:clrFrom>
                      <a:clrTo>
                        <a:srgbClr val="FFFFFF">
                          <a:alpha val="0"/>
                        </a:srgbClr>
                      </a:clrTo>
                    </a:clrChange>
                    <a:grayscl/>
                    <a:extLst>
                      <a:ext uri="{28A0092B-C50C-407E-A947-70E740481C1C}">
                        <a14:useLocalDpi xmlns:a14="http://schemas.microsoft.com/office/drawing/2010/main" val="0"/>
                      </a:ext>
                    </a:extLst>
                  </a:blip>
                  <a:srcRect l="75370" t="25520" r="12333" b="64729"/>
                  <a:stretch/>
                </p:blipFill>
                <p:spPr bwMode="auto">
                  <a:xfrm>
                    <a:off x="6516854" y="2814966"/>
                    <a:ext cx="268530" cy="163994"/>
                  </a:xfrm>
                  <a:prstGeom prst="rect">
                    <a:avLst/>
                  </a:prstGeom>
                  <a:noFill/>
                  <a:extLst>
                    <a:ext uri="{909E8E84-426E-40DD-AFC4-6F175D3DCCD1}">
                      <a14:hiddenFill xmlns:a14="http://schemas.microsoft.com/office/drawing/2010/main">
                        <a:solidFill>
                          <a:srgbClr val="FFFFFF"/>
                        </a:solidFill>
                      </a14:hiddenFill>
                    </a:ext>
                  </a:extLst>
                </p:spPr>
              </p:pic>
              <p:pic>
                <p:nvPicPr>
                  <p:cNvPr id="1319" name="Picture 2" descr="How model organisms are chosen | NeuWrite San Diego">
                    <a:extLst>
                      <a:ext uri="{FF2B5EF4-FFF2-40B4-BE49-F238E27FC236}">
                        <a16:creationId xmlns:a16="http://schemas.microsoft.com/office/drawing/2014/main" id="{79429EE6-915F-88F0-BFA2-5C381DAD4246}"/>
                      </a:ext>
                    </a:extLst>
                  </p:cNvPr>
                  <p:cNvPicPr>
                    <a:picLocks noChangeAspect="1" noChangeArrowheads="1"/>
                  </p:cNvPicPr>
                  <p:nvPr/>
                </p:nvPicPr>
                <p:blipFill rotWithShape="1">
                  <a:blip r:embed="rId32">
                    <a:clrChange>
                      <a:clrFrom>
                        <a:srgbClr val="FFFFFF"/>
                      </a:clrFrom>
                      <a:clrTo>
                        <a:srgbClr val="FFFFFF">
                          <a:alpha val="0"/>
                        </a:srgbClr>
                      </a:clrTo>
                    </a:clrChange>
                    <a:grayscl/>
                    <a:extLst>
                      <a:ext uri="{28A0092B-C50C-407E-A947-70E740481C1C}">
                        <a14:useLocalDpi xmlns:a14="http://schemas.microsoft.com/office/drawing/2010/main" val="0"/>
                      </a:ext>
                    </a:extLst>
                  </a:blip>
                  <a:srcRect l="75370" r="11439" b="74480"/>
                  <a:stretch/>
                </p:blipFill>
                <p:spPr bwMode="auto">
                  <a:xfrm>
                    <a:off x="6551451" y="2371973"/>
                    <a:ext cx="199337" cy="2970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08" name="Group 1307">
                  <a:extLst>
                    <a:ext uri="{FF2B5EF4-FFF2-40B4-BE49-F238E27FC236}">
                      <a16:creationId xmlns:a16="http://schemas.microsoft.com/office/drawing/2014/main" id="{71F40E06-688D-EAF0-E1CA-F45F48B7F531}"/>
                    </a:ext>
                  </a:extLst>
                </p:cNvPr>
                <p:cNvGrpSpPr/>
                <p:nvPr/>
              </p:nvGrpSpPr>
              <p:grpSpPr>
                <a:xfrm>
                  <a:off x="5366081" y="2585420"/>
                  <a:ext cx="96961" cy="614571"/>
                  <a:chOff x="5366081" y="2606267"/>
                  <a:chExt cx="96961" cy="614571"/>
                </a:xfrm>
              </p:grpSpPr>
              <p:cxnSp>
                <p:nvCxnSpPr>
                  <p:cNvPr id="1313" name="Straight Arrow Connector 1312">
                    <a:extLst>
                      <a:ext uri="{FF2B5EF4-FFF2-40B4-BE49-F238E27FC236}">
                        <a16:creationId xmlns:a16="http://schemas.microsoft.com/office/drawing/2014/main" id="{76B768A0-683E-0818-AD74-5E4245F066F6}"/>
                      </a:ext>
                    </a:extLst>
                  </p:cNvPr>
                  <p:cNvCxnSpPr/>
                  <p:nvPr/>
                </p:nvCxnSpPr>
                <p:spPr>
                  <a:xfrm>
                    <a:off x="5394158" y="2606267"/>
                    <a:ext cx="52880" cy="143670"/>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14" name="Straight Arrow Connector 1313">
                    <a:extLst>
                      <a:ext uri="{FF2B5EF4-FFF2-40B4-BE49-F238E27FC236}">
                        <a16:creationId xmlns:a16="http://schemas.microsoft.com/office/drawing/2014/main" id="{DB7FF307-776E-7BFE-EDB0-814492E8FF05}"/>
                      </a:ext>
                    </a:extLst>
                  </p:cNvPr>
                  <p:cNvCxnSpPr>
                    <a:cxnSpLocks/>
                  </p:cNvCxnSpPr>
                  <p:nvPr/>
                </p:nvCxnSpPr>
                <p:spPr>
                  <a:xfrm flipV="1">
                    <a:off x="5371778" y="3079185"/>
                    <a:ext cx="54864" cy="141653"/>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15" name="Straight Arrow Connector 1314">
                    <a:extLst>
                      <a:ext uri="{FF2B5EF4-FFF2-40B4-BE49-F238E27FC236}">
                        <a16:creationId xmlns:a16="http://schemas.microsoft.com/office/drawing/2014/main" id="{D6E1E729-3AC2-2A9D-0DCD-5A987AF0790F}"/>
                      </a:ext>
                    </a:extLst>
                  </p:cNvPr>
                  <p:cNvCxnSpPr>
                    <a:cxnSpLocks/>
                  </p:cNvCxnSpPr>
                  <p:nvPr/>
                </p:nvCxnSpPr>
                <p:spPr>
                  <a:xfrm>
                    <a:off x="5366081" y="2892705"/>
                    <a:ext cx="96961" cy="1"/>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9" name="Group 1308">
                  <a:extLst>
                    <a:ext uri="{FF2B5EF4-FFF2-40B4-BE49-F238E27FC236}">
                      <a16:creationId xmlns:a16="http://schemas.microsoft.com/office/drawing/2014/main" id="{4A1B1D3D-8461-2DC1-798D-7AC5A28F5DAD}"/>
                    </a:ext>
                  </a:extLst>
                </p:cNvPr>
                <p:cNvGrpSpPr/>
                <p:nvPr/>
              </p:nvGrpSpPr>
              <p:grpSpPr>
                <a:xfrm>
                  <a:off x="6739979" y="2545383"/>
                  <a:ext cx="119124" cy="694644"/>
                  <a:chOff x="5518481" y="2690048"/>
                  <a:chExt cx="96961" cy="694644"/>
                </a:xfrm>
              </p:grpSpPr>
              <p:cxnSp>
                <p:nvCxnSpPr>
                  <p:cNvPr id="1310" name="Straight Arrow Connector 1309">
                    <a:extLst>
                      <a:ext uri="{FF2B5EF4-FFF2-40B4-BE49-F238E27FC236}">
                        <a16:creationId xmlns:a16="http://schemas.microsoft.com/office/drawing/2014/main" id="{01833193-1A57-3D88-C142-41277C12639F}"/>
                      </a:ext>
                    </a:extLst>
                  </p:cNvPr>
                  <p:cNvCxnSpPr/>
                  <p:nvPr/>
                </p:nvCxnSpPr>
                <p:spPr>
                  <a:xfrm>
                    <a:off x="5546558" y="3241022"/>
                    <a:ext cx="52880" cy="143670"/>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11" name="Straight Arrow Connector 1310">
                    <a:extLst>
                      <a:ext uri="{FF2B5EF4-FFF2-40B4-BE49-F238E27FC236}">
                        <a16:creationId xmlns:a16="http://schemas.microsoft.com/office/drawing/2014/main" id="{330269C6-F072-7516-68DB-4C0D932A5992}"/>
                      </a:ext>
                    </a:extLst>
                  </p:cNvPr>
                  <p:cNvCxnSpPr>
                    <a:cxnSpLocks/>
                  </p:cNvCxnSpPr>
                  <p:nvPr/>
                </p:nvCxnSpPr>
                <p:spPr>
                  <a:xfrm flipV="1">
                    <a:off x="5524178" y="2690048"/>
                    <a:ext cx="54864" cy="141653"/>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312" name="Straight Arrow Connector 1311">
                    <a:extLst>
                      <a:ext uri="{FF2B5EF4-FFF2-40B4-BE49-F238E27FC236}">
                        <a16:creationId xmlns:a16="http://schemas.microsoft.com/office/drawing/2014/main" id="{31E3FE02-82EF-4E82-C012-F497FCD5B1BF}"/>
                      </a:ext>
                    </a:extLst>
                  </p:cNvPr>
                  <p:cNvCxnSpPr>
                    <a:cxnSpLocks/>
                  </p:cNvCxnSpPr>
                  <p:nvPr/>
                </p:nvCxnSpPr>
                <p:spPr>
                  <a:xfrm>
                    <a:off x="5518481" y="3045105"/>
                    <a:ext cx="96961" cy="1"/>
                  </a:xfrm>
                  <a:prstGeom prst="straightConnector1">
                    <a:avLst/>
                  </a:prstGeom>
                  <a:ln w="12700">
                    <a:solidFill>
                      <a:srgbClr val="BFBFB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89" name="Group 1288">
                <a:extLst>
                  <a:ext uri="{FF2B5EF4-FFF2-40B4-BE49-F238E27FC236}">
                    <a16:creationId xmlns:a16="http://schemas.microsoft.com/office/drawing/2014/main" id="{2E0CB06F-4F74-FFE7-A109-3257F17CF32E}"/>
                  </a:ext>
                </a:extLst>
              </p:cNvPr>
              <p:cNvGrpSpPr/>
              <p:nvPr/>
            </p:nvGrpSpPr>
            <p:grpSpPr>
              <a:xfrm>
                <a:off x="5568170" y="5949938"/>
                <a:ext cx="1156365" cy="915535"/>
                <a:chOff x="5859463" y="2141528"/>
                <a:chExt cx="1156365" cy="915535"/>
              </a:xfrm>
            </p:grpSpPr>
            <p:cxnSp>
              <p:nvCxnSpPr>
                <p:cNvPr id="1295" name="Straight Connector 1294">
                  <a:extLst>
                    <a:ext uri="{FF2B5EF4-FFF2-40B4-BE49-F238E27FC236}">
                      <a16:creationId xmlns:a16="http://schemas.microsoft.com/office/drawing/2014/main" id="{03CA4A44-BAEF-20B9-1267-DFF5CF6914D3}"/>
                    </a:ext>
                  </a:extLst>
                </p:cNvPr>
                <p:cNvCxnSpPr>
                  <a:cxnSpLocks/>
                </p:cNvCxnSpPr>
                <p:nvPr/>
              </p:nvCxnSpPr>
              <p:spPr>
                <a:xfrm>
                  <a:off x="5859463" y="2659456"/>
                  <a:ext cx="0" cy="39760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96" name="Group 1295">
                  <a:extLst>
                    <a:ext uri="{FF2B5EF4-FFF2-40B4-BE49-F238E27FC236}">
                      <a16:creationId xmlns:a16="http://schemas.microsoft.com/office/drawing/2014/main" id="{173202E8-A726-1389-EC7D-DDADF8673900}"/>
                    </a:ext>
                  </a:extLst>
                </p:cNvPr>
                <p:cNvGrpSpPr/>
                <p:nvPr/>
              </p:nvGrpSpPr>
              <p:grpSpPr>
                <a:xfrm>
                  <a:off x="6011020" y="2141528"/>
                  <a:ext cx="1004808" cy="217379"/>
                  <a:chOff x="5976513" y="2141528"/>
                  <a:chExt cx="1004808" cy="217379"/>
                </a:xfrm>
              </p:grpSpPr>
              <p:sp>
                <p:nvSpPr>
                  <p:cNvPr id="1298" name="Trapezoid 1297">
                    <a:extLst>
                      <a:ext uri="{FF2B5EF4-FFF2-40B4-BE49-F238E27FC236}">
                        <a16:creationId xmlns:a16="http://schemas.microsoft.com/office/drawing/2014/main" id="{840485C5-D467-25ED-8839-2EDE230954F5}"/>
                      </a:ext>
                    </a:extLst>
                  </p:cNvPr>
                  <p:cNvSpPr/>
                  <p:nvPr/>
                </p:nvSpPr>
                <p:spPr>
                  <a:xfrm rot="5400000">
                    <a:off x="6063791" y="2085659"/>
                    <a:ext cx="166945" cy="341502"/>
                  </a:xfrm>
                  <a:prstGeom prst="trapezoid">
                    <a:avLst/>
                  </a:prstGeom>
                  <a:noFill/>
                  <a:ln w="285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grpSp>
                <p:nvGrpSpPr>
                  <p:cNvPr id="1299" name="Group 1298">
                    <a:extLst>
                      <a:ext uri="{FF2B5EF4-FFF2-40B4-BE49-F238E27FC236}">
                        <a16:creationId xmlns:a16="http://schemas.microsoft.com/office/drawing/2014/main" id="{E1A0DFC2-561C-29F2-26EA-07753B2E6618}"/>
                      </a:ext>
                    </a:extLst>
                  </p:cNvPr>
                  <p:cNvGrpSpPr/>
                  <p:nvPr/>
                </p:nvGrpSpPr>
                <p:grpSpPr>
                  <a:xfrm>
                    <a:off x="6346294" y="2176027"/>
                    <a:ext cx="523716" cy="182880"/>
                    <a:chOff x="5940061" y="2174439"/>
                    <a:chExt cx="523716" cy="182880"/>
                  </a:xfrm>
                </p:grpSpPr>
                <p:pic>
                  <p:nvPicPr>
                    <p:cNvPr id="1301" name="Picture 2" descr="How model organisms are chosen | NeuWrite San Diego">
                      <a:extLst>
                        <a:ext uri="{FF2B5EF4-FFF2-40B4-BE49-F238E27FC236}">
                          <a16:creationId xmlns:a16="http://schemas.microsoft.com/office/drawing/2014/main" id="{22021293-83E2-DC12-2893-52DA04E0352A}"/>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5940061" y="2174439"/>
                      <a:ext cx="122729" cy="182880"/>
                    </a:xfrm>
                    <a:prstGeom prst="rect">
                      <a:avLst/>
                    </a:prstGeom>
                    <a:noFill/>
                    <a:extLst>
                      <a:ext uri="{909E8E84-426E-40DD-AFC4-6F175D3DCCD1}">
                        <a14:hiddenFill xmlns:a14="http://schemas.microsoft.com/office/drawing/2010/main">
                          <a:solidFill>
                            <a:srgbClr val="FFFFFF"/>
                          </a:solidFill>
                        </a14:hiddenFill>
                      </a:ext>
                    </a:extLst>
                  </p:spPr>
                </p:pic>
                <p:pic>
                  <p:nvPicPr>
                    <p:cNvPr id="1302" name="Picture 1301" descr="How model organisms are chosen | NeuWrite San Diego">
                      <a:extLst>
                        <a:ext uri="{FF2B5EF4-FFF2-40B4-BE49-F238E27FC236}">
                          <a16:creationId xmlns:a16="http://schemas.microsoft.com/office/drawing/2014/main" id="{46AEB347-6688-3068-CDF7-67E85E950FC5}"/>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25520" r="12333" b="64729"/>
                    <a:stretch/>
                  </p:blipFill>
                  <p:spPr bwMode="auto">
                    <a:xfrm>
                      <a:off x="6056820" y="2211015"/>
                      <a:ext cx="179674" cy="109728"/>
                    </a:xfrm>
                    <a:prstGeom prst="rect">
                      <a:avLst/>
                    </a:prstGeom>
                    <a:noFill/>
                    <a:extLst>
                      <a:ext uri="{909E8E84-426E-40DD-AFC4-6F175D3DCCD1}">
                        <a14:hiddenFill xmlns:a14="http://schemas.microsoft.com/office/drawing/2010/main">
                          <a:solidFill>
                            <a:srgbClr val="FFFFFF"/>
                          </a:solidFill>
                        </a14:hiddenFill>
                      </a:ext>
                    </a:extLst>
                  </p:spPr>
                </p:pic>
                <p:pic>
                  <p:nvPicPr>
                    <p:cNvPr id="1303" name="Picture 2" descr="How model organisms are chosen | NeuWrite San Diego">
                      <a:extLst>
                        <a:ext uri="{FF2B5EF4-FFF2-40B4-BE49-F238E27FC236}">
                          <a16:creationId xmlns:a16="http://schemas.microsoft.com/office/drawing/2014/main" id="{5D2DF4F3-B492-3529-C784-CEBB909A6D83}"/>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t="65152" r="11439" b="25180"/>
                    <a:stretch/>
                  </p:blipFill>
                  <p:spPr bwMode="auto">
                    <a:xfrm>
                      <a:off x="6269405" y="2211015"/>
                      <a:ext cx="194372" cy="109728"/>
                    </a:xfrm>
                    <a:prstGeom prst="rect">
                      <a:avLst/>
                    </a:prstGeom>
                    <a:noFill/>
                    <a:extLst>
                      <a:ext uri="{909E8E84-426E-40DD-AFC4-6F175D3DCCD1}">
                        <a14:hiddenFill xmlns:a14="http://schemas.microsoft.com/office/drawing/2010/main">
                          <a:solidFill>
                            <a:srgbClr val="FFFFFF"/>
                          </a:solidFill>
                        </a14:hiddenFill>
                      </a:ext>
                    </a:extLst>
                  </p:spPr>
                </p:pic>
                <p:cxnSp>
                  <p:nvCxnSpPr>
                    <p:cNvPr id="1304" name="Straight Connector 1303">
                      <a:extLst>
                        <a:ext uri="{FF2B5EF4-FFF2-40B4-BE49-F238E27FC236}">
                          <a16:creationId xmlns:a16="http://schemas.microsoft.com/office/drawing/2014/main" id="{9D5CC1FF-9896-CF38-EEA5-88A38E9F9E16}"/>
                        </a:ext>
                      </a:extLst>
                    </p:cNvPr>
                    <p:cNvCxnSpPr>
                      <a:cxnSpLocks/>
                    </p:cNvCxnSpPr>
                    <p:nvPr/>
                  </p:nvCxnSpPr>
                  <p:spPr>
                    <a:xfrm flipH="1">
                      <a:off x="6025491" y="2208644"/>
                      <a:ext cx="50704"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5" name="Straight Connector 1304">
                      <a:extLst>
                        <a:ext uri="{FF2B5EF4-FFF2-40B4-BE49-F238E27FC236}">
                          <a16:creationId xmlns:a16="http://schemas.microsoft.com/office/drawing/2014/main" id="{E003BD7E-B9A6-E09E-3B64-138E11B2905F}"/>
                        </a:ext>
                      </a:extLst>
                    </p:cNvPr>
                    <p:cNvCxnSpPr>
                      <a:cxnSpLocks/>
                    </p:cNvCxnSpPr>
                    <p:nvPr/>
                  </p:nvCxnSpPr>
                  <p:spPr>
                    <a:xfrm flipH="1">
                      <a:off x="6231821" y="2208644"/>
                      <a:ext cx="50704"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0" name="TextBox 1299">
                    <a:extLst>
                      <a:ext uri="{FF2B5EF4-FFF2-40B4-BE49-F238E27FC236}">
                        <a16:creationId xmlns:a16="http://schemas.microsoft.com/office/drawing/2014/main" id="{89D70464-4BA9-9732-B735-00FB8656B316}"/>
                      </a:ext>
                    </a:extLst>
                  </p:cNvPr>
                  <p:cNvSpPr txBox="1"/>
                  <p:nvPr/>
                </p:nvSpPr>
                <p:spPr>
                  <a:xfrm>
                    <a:off x="6786949" y="2141528"/>
                    <a:ext cx="194372" cy="208695"/>
                  </a:xfrm>
                  <a:prstGeom prst="rect">
                    <a:avLst/>
                  </a:prstGeom>
                  <a:noFill/>
                </p:spPr>
                <p:txBody>
                  <a:bodyPr wrap="square" rtlCol="0">
                    <a:sp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a:t>
                    </a:r>
                  </a:p>
                </p:txBody>
              </p:sp>
            </p:grpSp>
            <p:cxnSp>
              <p:nvCxnSpPr>
                <p:cNvPr id="1297" name="Connector: Elbow 1296">
                  <a:extLst>
                    <a:ext uri="{FF2B5EF4-FFF2-40B4-BE49-F238E27FC236}">
                      <a16:creationId xmlns:a16="http://schemas.microsoft.com/office/drawing/2014/main" id="{21F234F5-88E6-B3F7-9066-8B8163D10C95}"/>
                    </a:ext>
                  </a:extLst>
                </p:cNvPr>
                <p:cNvCxnSpPr>
                  <a:cxnSpLocks/>
                </p:cNvCxnSpPr>
                <p:nvPr/>
              </p:nvCxnSpPr>
              <p:spPr>
                <a:xfrm rot="5400000" flipH="1" flipV="1">
                  <a:off x="5758688" y="2369131"/>
                  <a:ext cx="332782" cy="117110"/>
                </a:xfrm>
                <a:prstGeom prst="bentConnector2">
                  <a:avLst/>
                </a:prstGeom>
                <a:ln w="12700">
                  <a:solidFill>
                    <a:srgbClr val="BFBFB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90" name="Trapezoid 1289">
                <a:extLst>
                  <a:ext uri="{FF2B5EF4-FFF2-40B4-BE49-F238E27FC236}">
                    <a16:creationId xmlns:a16="http://schemas.microsoft.com/office/drawing/2014/main" id="{B198CEE6-56FF-0406-9AEC-F7A8D487C426}"/>
                  </a:ext>
                </a:extLst>
              </p:cNvPr>
              <p:cNvSpPr/>
              <p:nvPr/>
            </p:nvSpPr>
            <p:spPr>
              <a:xfrm rot="5400000">
                <a:off x="6839817" y="6593255"/>
                <a:ext cx="246888" cy="146926"/>
              </a:xfrm>
              <a:prstGeom prst="trapezoid">
                <a:avLst>
                  <a:gd name="adj" fmla="val 74461"/>
                </a:avLst>
              </a:prstGeom>
              <a:no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291" name="Trapezoid 1290">
                <a:extLst>
                  <a:ext uri="{FF2B5EF4-FFF2-40B4-BE49-F238E27FC236}">
                    <a16:creationId xmlns:a16="http://schemas.microsoft.com/office/drawing/2014/main" id="{4CF0A1E6-04E9-30DD-25F0-48ED1D8CE3FE}"/>
                  </a:ext>
                </a:extLst>
              </p:cNvPr>
              <p:cNvSpPr/>
              <p:nvPr/>
            </p:nvSpPr>
            <p:spPr>
              <a:xfrm rot="5400000">
                <a:off x="6839817" y="6962766"/>
                <a:ext cx="246888" cy="146926"/>
              </a:xfrm>
              <a:prstGeom prst="trapezoid">
                <a:avLst>
                  <a:gd name="adj" fmla="val 70878"/>
                </a:avLst>
              </a:prstGeom>
              <a:no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Open Sans" panose="020B0606030504020204" pitchFamily="34" charset="0"/>
                  <a:ea typeface="Open Sans" panose="020B0606030504020204" pitchFamily="34" charset="0"/>
                  <a:cs typeface="Open Sans" panose="020B0606030504020204" pitchFamily="34" charset="0"/>
                </a:endParaRPr>
              </a:p>
            </p:txBody>
          </p:sp>
          <p:sp>
            <p:nvSpPr>
              <p:cNvPr id="1292" name="TextBox 1291">
                <a:extLst>
                  <a:ext uri="{FF2B5EF4-FFF2-40B4-BE49-F238E27FC236}">
                    <a16:creationId xmlns:a16="http://schemas.microsoft.com/office/drawing/2014/main" id="{9C6B52FE-54E4-0AA1-3392-74AE5F1ECD02}"/>
                  </a:ext>
                </a:extLst>
              </p:cNvPr>
              <p:cNvSpPr txBox="1"/>
              <p:nvPr/>
            </p:nvSpPr>
            <p:spPr>
              <a:xfrm>
                <a:off x="7022545" y="6111021"/>
                <a:ext cx="565446" cy="34782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real/ fake?</a:t>
                </a:r>
              </a:p>
            </p:txBody>
          </p:sp>
          <p:sp>
            <p:nvSpPr>
              <p:cNvPr id="1293" name="TextBox 1292">
                <a:extLst>
                  <a:ext uri="{FF2B5EF4-FFF2-40B4-BE49-F238E27FC236}">
                    <a16:creationId xmlns:a16="http://schemas.microsoft.com/office/drawing/2014/main" id="{EE372255-B26F-DBF3-8E3B-5550118929DB}"/>
                  </a:ext>
                </a:extLst>
              </p:cNvPr>
              <p:cNvSpPr txBox="1"/>
              <p:nvPr/>
            </p:nvSpPr>
            <p:spPr>
              <a:xfrm>
                <a:off x="7022545" y="6487932"/>
                <a:ext cx="565446" cy="34782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real/ fake?</a:t>
                </a:r>
              </a:p>
            </p:txBody>
          </p:sp>
          <p:sp>
            <p:nvSpPr>
              <p:cNvPr id="1294" name="TextBox 1293">
                <a:extLst>
                  <a:ext uri="{FF2B5EF4-FFF2-40B4-BE49-F238E27FC236}">
                    <a16:creationId xmlns:a16="http://schemas.microsoft.com/office/drawing/2014/main" id="{1A99BF7E-C6EE-6F88-0F89-1FA44EEB2082}"/>
                  </a:ext>
                </a:extLst>
              </p:cNvPr>
              <p:cNvSpPr txBox="1"/>
              <p:nvPr/>
            </p:nvSpPr>
            <p:spPr>
              <a:xfrm>
                <a:off x="7022537" y="6864737"/>
                <a:ext cx="565446" cy="34782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real/ fake?</a:t>
                </a:r>
              </a:p>
            </p:txBody>
          </p:sp>
        </p:grpSp>
        <p:sp>
          <p:nvSpPr>
            <p:cNvPr id="1060" name="TextBox 1059">
              <a:extLst>
                <a:ext uri="{FF2B5EF4-FFF2-40B4-BE49-F238E27FC236}">
                  <a16:creationId xmlns:a16="http://schemas.microsoft.com/office/drawing/2014/main" id="{B9B707C6-EF5F-34B8-E2CC-697DDD40021E}"/>
                </a:ext>
              </a:extLst>
            </p:cNvPr>
            <p:cNvSpPr txBox="1"/>
            <p:nvPr/>
          </p:nvSpPr>
          <p:spPr>
            <a:xfrm>
              <a:off x="11837165" y="25787991"/>
              <a:ext cx="4462272" cy="2062103"/>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Add </a:t>
              </a:r>
              <a:r>
                <a:rPr lang="en-US" sz="2200" b="1" dirty="0">
                  <a:latin typeface="Arial" panose="020B0604020202020204" pitchFamily="34" charset="0"/>
                  <a:cs typeface="Arial" panose="020B0604020202020204" pitchFamily="34" charset="0"/>
                </a:rPr>
                <a:t>adversarial feedback</a:t>
              </a:r>
              <a:r>
                <a:rPr lang="en-US" sz="2200" dirty="0">
                  <a:latin typeface="Arial" panose="020B0604020202020204" pitchFamily="34" charset="0"/>
                  <a:cs typeface="Arial" panose="020B0604020202020204" pitchFamily="34" charset="0"/>
                </a:rPr>
                <a:t> to the output species-specific decoders</a:t>
              </a:r>
            </a:p>
            <a:p>
              <a:endParaRPr lang="en-US" sz="1200" i="1"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This model generates such </a:t>
              </a:r>
              <a:r>
                <a:rPr lang="en-US" b="1" i="1" dirty="0">
                  <a:latin typeface="Arial" panose="020B0604020202020204" pitchFamily="34" charset="0"/>
                  <a:cs typeface="Arial" panose="020B0604020202020204" pitchFamily="34" charset="0"/>
                </a:rPr>
                <a:t>realistic virtual cells </a:t>
              </a:r>
              <a:r>
                <a:rPr lang="en-US" i="1" dirty="0">
                  <a:latin typeface="Arial" panose="020B0604020202020204" pitchFamily="34" charset="0"/>
                  <a:cs typeface="Arial" panose="020B0604020202020204" pitchFamily="34" charset="0"/>
                </a:rPr>
                <a:t>across species that a discriminative neural network cannot tell whether the outputs are real or generated</a:t>
              </a:r>
              <a:endParaRPr lang="en-US" dirty="0">
                <a:latin typeface="Arial" panose="020B0604020202020204" pitchFamily="34" charset="0"/>
                <a:cs typeface="Arial" panose="020B0604020202020204" pitchFamily="34" charset="0"/>
              </a:endParaRPr>
            </a:p>
          </p:txBody>
        </p:sp>
      </p:grpSp>
      <p:grpSp>
        <p:nvGrpSpPr>
          <p:cNvPr id="1054" name="Group 1053">
            <a:extLst>
              <a:ext uri="{FF2B5EF4-FFF2-40B4-BE49-F238E27FC236}">
                <a16:creationId xmlns:a16="http://schemas.microsoft.com/office/drawing/2014/main" id="{F33E1C77-7A3A-B452-4F1F-755F902DC081}"/>
              </a:ext>
            </a:extLst>
          </p:cNvPr>
          <p:cNvGrpSpPr/>
          <p:nvPr/>
        </p:nvGrpSpPr>
        <p:grpSpPr>
          <a:xfrm>
            <a:off x="27503787" y="18798530"/>
            <a:ext cx="3799473" cy="964842"/>
            <a:chOff x="27789298" y="19814705"/>
            <a:chExt cx="3360009" cy="760374"/>
          </a:xfrm>
        </p:grpSpPr>
        <p:grpSp>
          <p:nvGrpSpPr>
            <p:cNvPr id="1042" name="Group 1041">
              <a:extLst>
                <a:ext uri="{FF2B5EF4-FFF2-40B4-BE49-F238E27FC236}">
                  <a16:creationId xmlns:a16="http://schemas.microsoft.com/office/drawing/2014/main" id="{4D7687ED-2C87-91F1-AD79-482D1E94AB89}"/>
                </a:ext>
              </a:extLst>
            </p:cNvPr>
            <p:cNvGrpSpPr/>
            <p:nvPr/>
          </p:nvGrpSpPr>
          <p:grpSpPr>
            <a:xfrm>
              <a:off x="28216282" y="19814705"/>
              <a:ext cx="2259602" cy="760374"/>
              <a:chOff x="5247701" y="1120180"/>
              <a:chExt cx="1702418" cy="572877"/>
            </a:xfrm>
          </p:grpSpPr>
          <p:grpSp>
            <p:nvGrpSpPr>
              <p:cNvPr id="1043" name="Group 1042">
                <a:extLst>
                  <a:ext uri="{FF2B5EF4-FFF2-40B4-BE49-F238E27FC236}">
                    <a16:creationId xmlns:a16="http://schemas.microsoft.com/office/drawing/2014/main" id="{8B0B49B5-F78B-A466-9842-7EE6FCBC794F}"/>
                  </a:ext>
                </a:extLst>
              </p:cNvPr>
              <p:cNvGrpSpPr/>
              <p:nvPr/>
            </p:nvGrpSpPr>
            <p:grpSpPr>
              <a:xfrm>
                <a:off x="5491119" y="1120180"/>
                <a:ext cx="1220639" cy="572877"/>
                <a:chOff x="5491119" y="1120180"/>
                <a:chExt cx="1220639" cy="572877"/>
              </a:xfrm>
            </p:grpSpPr>
            <p:sp>
              <p:nvSpPr>
                <p:cNvPr id="1047" name="Trapezoid 1046">
                  <a:extLst>
                    <a:ext uri="{FF2B5EF4-FFF2-40B4-BE49-F238E27FC236}">
                      <a16:creationId xmlns:a16="http://schemas.microsoft.com/office/drawing/2014/main" id="{D5B44F72-344F-4C8F-0BBA-6CB3D7630E17}"/>
                    </a:ext>
                  </a:extLst>
                </p:cNvPr>
                <p:cNvSpPr/>
                <p:nvPr/>
              </p:nvSpPr>
              <p:spPr>
                <a:xfrm rot="5400000">
                  <a:off x="5450250" y="1161049"/>
                  <a:ext cx="572877" cy="491139"/>
                </a:xfrm>
                <a:prstGeom prst="trapezoid">
                  <a:avLst/>
                </a:prstGeom>
                <a:no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vert="vert270" tIns="0" bIns="0"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encode</a:t>
                  </a:r>
                </a:p>
              </p:txBody>
            </p:sp>
            <p:sp>
              <p:nvSpPr>
                <p:cNvPr id="1048" name="Trapezoid 1047">
                  <a:extLst>
                    <a:ext uri="{FF2B5EF4-FFF2-40B4-BE49-F238E27FC236}">
                      <a16:creationId xmlns:a16="http://schemas.microsoft.com/office/drawing/2014/main" id="{5AEA1CC5-AA09-F801-81E5-F4DF1394C5DC}"/>
                    </a:ext>
                  </a:extLst>
                </p:cNvPr>
                <p:cNvSpPr/>
                <p:nvPr/>
              </p:nvSpPr>
              <p:spPr>
                <a:xfrm rot="5400000" flipV="1">
                  <a:off x="6179750" y="1161050"/>
                  <a:ext cx="572877" cy="491138"/>
                </a:xfrm>
                <a:prstGeom prst="trapezoid">
                  <a:avLst/>
                </a:prstGeom>
                <a:pattFill prst="wdUpDiag">
                  <a:fgClr>
                    <a:srgbClr val="DF1621"/>
                  </a:fgClr>
                  <a:bgClr>
                    <a:schemeClr val="bg1"/>
                  </a:bgClr>
                </a:pattFill>
                <a:ln w="28575">
                  <a:solidFill>
                    <a:srgbClr val="DF162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9" name="Rectangle 1048">
                  <a:extLst>
                    <a:ext uri="{FF2B5EF4-FFF2-40B4-BE49-F238E27FC236}">
                      <a16:creationId xmlns:a16="http://schemas.microsoft.com/office/drawing/2014/main" id="{83EF3BB8-F083-BDAD-E041-FE88D01893F2}"/>
                    </a:ext>
                  </a:extLst>
                </p:cNvPr>
                <p:cNvSpPr/>
                <p:nvPr/>
              </p:nvSpPr>
              <p:spPr>
                <a:xfrm>
                  <a:off x="6018409" y="1234838"/>
                  <a:ext cx="163186" cy="164592"/>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μ</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50" name="Rectangle 1049">
                  <a:extLst>
                    <a:ext uri="{FF2B5EF4-FFF2-40B4-BE49-F238E27FC236}">
                      <a16:creationId xmlns:a16="http://schemas.microsoft.com/office/drawing/2014/main" id="{A021E37A-5B93-D174-FD48-1C182AEAC3F4}"/>
                    </a:ext>
                  </a:extLst>
                </p:cNvPr>
                <p:cNvSpPr/>
                <p:nvPr/>
              </p:nvSpPr>
              <p:spPr>
                <a:xfrm>
                  <a:off x="6018409" y="1416604"/>
                  <a:ext cx="163186" cy="164592"/>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σ</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1045" name="Picture 2" descr="How model organisms are chosen | NeuWrite San Diego">
                <a:extLst>
                  <a:ext uri="{FF2B5EF4-FFF2-40B4-BE49-F238E27FC236}">
                    <a16:creationId xmlns:a16="http://schemas.microsoft.com/office/drawing/2014/main" id="{DBD3F9FC-EC74-50DD-EEAB-3263F03C9A08}"/>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5247701" y="1258101"/>
                <a:ext cx="199337" cy="29703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 descr="How model organisms are chosen | NeuWrite San Diego">
                <a:extLst>
                  <a:ext uri="{FF2B5EF4-FFF2-40B4-BE49-F238E27FC236}">
                    <a16:creationId xmlns:a16="http://schemas.microsoft.com/office/drawing/2014/main" id="{931E8980-2906-F851-6E00-C8B4EE9B45BA}"/>
                  </a:ext>
                </a:extLst>
              </p:cNvPr>
              <p:cNvPicPr>
                <a:picLocks noChangeAspect="1" noChangeArrowheads="1"/>
              </p:cNvPicPr>
              <p:nvPr/>
            </p:nvPicPr>
            <p:blipFill rotWithShape="1">
              <a:blip r:embed="rId32">
                <a:grayscl/>
                <a:extLst>
                  <a:ext uri="{28A0092B-C50C-407E-A947-70E740481C1C}">
                    <a14:useLocalDpi xmlns:a14="http://schemas.microsoft.com/office/drawing/2010/main" val="0"/>
                  </a:ext>
                </a:extLst>
              </a:blip>
              <a:srcRect l="75370" r="11439" b="74480"/>
              <a:stretch/>
            </p:blipFill>
            <p:spPr bwMode="auto">
              <a:xfrm>
                <a:off x="6750782" y="1258101"/>
                <a:ext cx="199337" cy="297034"/>
              </a:xfrm>
              <a:prstGeom prst="rect">
                <a:avLst/>
              </a:prstGeom>
              <a:noFill/>
              <a:extLst>
                <a:ext uri="{909E8E84-426E-40DD-AFC4-6F175D3DCCD1}">
                  <a14:hiddenFill xmlns:a14="http://schemas.microsoft.com/office/drawing/2010/main">
                    <a:solidFill>
                      <a:srgbClr val="FFFFFF"/>
                    </a:solidFill>
                  </a14:hiddenFill>
                </a:ext>
              </a:extLst>
            </p:spPr>
          </p:pic>
        </p:grpSp>
        <p:sp>
          <p:nvSpPr>
            <p:cNvPr id="1052" name="TextBox 1051">
              <a:extLst>
                <a:ext uri="{FF2B5EF4-FFF2-40B4-BE49-F238E27FC236}">
                  <a16:creationId xmlns:a16="http://schemas.microsoft.com/office/drawing/2014/main" id="{1EEF1E78-13D0-C555-89F5-B139A5C28976}"/>
                </a:ext>
              </a:extLst>
            </p:cNvPr>
            <p:cNvSpPr txBox="1"/>
            <p:nvPr/>
          </p:nvSpPr>
          <p:spPr>
            <a:xfrm>
              <a:off x="30398796" y="19987118"/>
              <a:ext cx="750511" cy="46166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KO</a:t>
              </a:r>
            </a:p>
            <a:p>
              <a:r>
                <a:rPr lang="en-US" sz="1200" i="1" dirty="0">
                  <a:latin typeface="Open Sans" panose="020B0606030504020204" pitchFamily="34" charset="0"/>
                  <a:ea typeface="Open Sans" panose="020B0606030504020204" pitchFamily="34" charset="0"/>
                  <a:cs typeface="Open Sans" panose="020B0606030504020204" pitchFamily="34" charset="0"/>
                </a:rPr>
                <a:t>(pred)</a:t>
              </a:r>
            </a:p>
          </p:txBody>
        </p:sp>
        <p:sp>
          <p:nvSpPr>
            <p:cNvPr id="1053" name="TextBox 1052">
              <a:extLst>
                <a:ext uri="{FF2B5EF4-FFF2-40B4-BE49-F238E27FC236}">
                  <a16:creationId xmlns:a16="http://schemas.microsoft.com/office/drawing/2014/main" id="{BA40516A-C30B-D17F-7B6A-CFB7C77BA64C}"/>
                </a:ext>
              </a:extLst>
            </p:cNvPr>
            <p:cNvSpPr txBox="1"/>
            <p:nvPr/>
          </p:nvSpPr>
          <p:spPr>
            <a:xfrm>
              <a:off x="27789298" y="20055711"/>
              <a:ext cx="750511" cy="276999"/>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WT</a:t>
              </a:r>
              <a:endParaRPr lang="en-US" sz="1200" i="1"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061" name="TextBox 1060">
            <a:extLst>
              <a:ext uri="{FF2B5EF4-FFF2-40B4-BE49-F238E27FC236}">
                <a16:creationId xmlns:a16="http://schemas.microsoft.com/office/drawing/2014/main" id="{1FCCE36E-F001-AEB1-6198-43823911AC1E}"/>
              </a:ext>
            </a:extLst>
          </p:cNvPr>
          <p:cNvSpPr txBox="1"/>
          <p:nvPr/>
        </p:nvSpPr>
        <p:spPr>
          <a:xfrm>
            <a:off x="22342564" y="18311455"/>
            <a:ext cx="4462272" cy="1938992"/>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Simulate rare disease </a:t>
            </a:r>
            <a:r>
              <a:rPr lang="en-US" sz="2200" dirty="0">
                <a:latin typeface="Arial" panose="020B0604020202020204" pitchFamily="34" charset="0"/>
                <a:cs typeface="Arial" panose="020B0604020202020204" pitchFamily="34" charset="0"/>
              </a:rPr>
              <a:t>by fine-tuning the VAE decoder to generate rare disease patient data</a:t>
            </a:r>
          </a:p>
          <a:p>
            <a:endParaRPr lang="en-US"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Then generate </a:t>
            </a:r>
            <a:r>
              <a:rPr lang="en-US" b="1" i="1" dirty="0">
                <a:latin typeface="Arial" panose="020B0604020202020204" pitchFamily="34" charset="0"/>
                <a:cs typeface="Arial" panose="020B0604020202020204" pitchFamily="34" charset="0"/>
              </a:rPr>
              <a:t>rare disease human virtual cells</a:t>
            </a:r>
            <a:r>
              <a:rPr lang="en-US" i="1" dirty="0">
                <a:latin typeface="Arial" panose="020B0604020202020204" pitchFamily="34" charset="0"/>
                <a:cs typeface="Arial" panose="020B0604020202020204" pitchFamily="34" charset="0"/>
              </a:rPr>
              <a:t> for any biological input human context</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4A17544-EFD4-6FAD-0F78-BFF2A846F0E2}"/>
              </a:ext>
            </a:extLst>
          </p:cNvPr>
          <p:cNvSpPr txBox="1"/>
          <p:nvPr/>
        </p:nvSpPr>
        <p:spPr>
          <a:xfrm>
            <a:off x="22342564" y="24704486"/>
            <a:ext cx="9341719" cy="3816429"/>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Summarize differences between generated disease data and generated healthy data for any two inputs: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Resample indefinitely by exploiting the Variational Autoencoder’s random sampler to </a:t>
            </a:r>
            <a:r>
              <a:rPr lang="en-US" sz="2200" u="sng" dirty="0">
                <a:latin typeface="Arial" panose="020B0604020202020204" pitchFamily="34" charset="0"/>
                <a:cs typeface="Arial" panose="020B0604020202020204" pitchFamily="34" charset="0"/>
              </a:rPr>
              <a:t>increase statistical power</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Generate </a:t>
            </a:r>
            <a:r>
              <a:rPr lang="en-US" sz="2200" u="sng" dirty="0">
                <a:latin typeface="Arial" panose="020B0604020202020204" pitchFamily="34" charset="0"/>
                <a:cs typeface="Arial" panose="020B0604020202020204" pitchFamily="34" charset="0"/>
              </a:rPr>
              <a:t>p-values and effect sizes</a:t>
            </a:r>
            <a:r>
              <a:rPr lang="en-US" sz="2200" dirty="0">
                <a:latin typeface="Arial" panose="020B0604020202020204" pitchFamily="34" charset="0"/>
                <a:cs typeface="Arial" panose="020B0604020202020204" pitchFamily="34" charset="0"/>
              </a:rPr>
              <a:t> for magnitude of disease effect in different well-annotated input contexts (i.e. cell type, tissue, developmental stage, sex, ancestry)</a:t>
            </a:r>
          </a:p>
          <a:p>
            <a:pPr marL="285750" indent="-285750">
              <a:buFont typeface="Arial" panose="020B0604020202020204" pitchFamily="34" charset="0"/>
              <a:buChar char="•"/>
            </a:pPr>
            <a:r>
              <a:rPr lang="en-US" sz="2200" u="sng" dirty="0">
                <a:latin typeface="Arial" panose="020B0604020202020204" pitchFamily="34" charset="0"/>
                <a:cs typeface="Arial" panose="020B0604020202020204" pitchFamily="34" charset="0"/>
              </a:rPr>
              <a:t>Rank most affected contexts </a:t>
            </a:r>
            <a:r>
              <a:rPr lang="en-US" sz="2200" dirty="0">
                <a:latin typeface="Arial" panose="020B0604020202020204" pitchFamily="34" charset="0"/>
                <a:cs typeface="Arial" panose="020B0604020202020204" pitchFamily="34" charset="0"/>
              </a:rPr>
              <a:t>for prioritized presentation in the dashboard</a:t>
            </a:r>
          </a:p>
          <a:p>
            <a:pPr marL="285750" indent="-285750">
              <a:buFont typeface="Arial" panose="020B0604020202020204" pitchFamily="34" charset="0"/>
              <a:buChar char="•"/>
            </a:pPr>
            <a:r>
              <a:rPr lang="en-US" sz="2200" u="sng" dirty="0">
                <a:latin typeface="Arial" panose="020B0604020202020204" pitchFamily="34" charset="0"/>
                <a:cs typeface="Arial" panose="020B0604020202020204" pitchFamily="34" charset="0"/>
              </a:rPr>
              <a:t>Present findings interactively </a:t>
            </a:r>
            <a:r>
              <a:rPr lang="en-US" sz="2200" dirty="0">
                <a:latin typeface="Arial" panose="020B0604020202020204" pitchFamily="34" charset="0"/>
                <a:cs typeface="Arial" panose="020B0604020202020204" pitchFamily="34" charset="0"/>
              </a:rPr>
              <a:t>through a dynamic dashboard that allows for gene-level, cell-level, and metadata-level analysis.</a:t>
            </a:r>
          </a:p>
        </p:txBody>
      </p:sp>
      <p:sp>
        <p:nvSpPr>
          <p:cNvPr id="2" name="TextBox 1">
            <a:extLst>
              <a:ext uri="{FF2B5EF4-FFF2-40B4-BE49-F238E27FC236}">
                <a16:creationId xmlns:a16="http://schemas.microsoft.com/office/drawing/2014/main" id="{E1A5C07E-0713-516E-C5D8-92DD223F07FA}"/>
              </a:ext>
            </a:extLst>
          </p:cNvPr>
          <p:cNvSpPr txBox="1"/>
          <p:nvPr/>
        </p:nvSpPr>
        <p:spPr>
          <a:xfrm>
            <a:off x="32670974" y="7402180"/>
            <a:ext cx="5284494" cy="1107996"/>
          </a:xfrm>
          <a:prstGeom prst="rect">
            <a:avLst/>
          </a:prstGeom>
          <a:noFill/>
        </p:spPr>
        <p:txBody>
          <a:bodyPr wrap="square" rtlCol="0">
            <a:spAutoFit/>
          </a:bodyPr>
          <a:lstStyle/>
          <a:p>
            <a:r>
              <a:rPr lang="en-US" sz="2200" dirty="0">
                <a:latin typeface="Open Sans" panose="020B0606030504020204" pitchFamily="34" charset="0"/>
                <a:ea typeface="Open Sans" panose="020B0606030504020204" pitchFamily="34" charset="0"/>
                <a:cs typeface="Open Sans" panose="020B0606030504020204" pitchFamily="34" charset="0"/>
              </a:rPr>
              <a:t>We are developing open-source software using open-source software for our web application.</a:t>
            </a:r>
          </a:p>
        </p:txBody>
      </p:sp>
    </p:spTree>
    <p:extLst>
      <p:ext uri="{BB962C8B-B14F-4D97-AF65-F5344CB8AC3E}">
        <p14:creationId xmlns:p14="http://schemas.microsoft.com/office/powerpoint/2010/main" val="9470388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8930</TotalTime>
  <Words>1130</Words>
  <Application>Microsoft Office PowerPoint</Application>
  <PresentationFormat>Custom</PresentationFormat>
  <Paragraphs>168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Barlow Condensed</vt:lpstr>
      <vt:lpstr>Calibri</vt:lpstr>
      <vt:lpstr>Calibri Light</vt:lpstr>
      <vt:lpstr>Open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DeBruine</dc:creator>
  <cp:lastModifiedBy>Zachary</cp:lastModifiedBy>
  <cp:revision>302</cp:revision>
  <dcterms:created xsi:type="dcterms:W3CDTF">2022-06-03T15:20:35Z</dcterms:created>
  <dcterms:modified xsi:type="dcterms:W3CDTF">2024-02-23T16:16:35Z</dcterms:modified>
</cp:coreProperties>
</file>