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[Employee_Dataset.xlsx]Sheet3!PivotTable1</c:name>
    <c:fmtId val="-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Sheet3!$B$5:$B$199</c:f>
              <c:numCache>
                <c:formatCode>General</c:formatCode>
                <c:ptCount val="97"/>
                <c:pt idx="0">
                  <c:v>1</c:v>
                </c:pt>
                <c:pt idx="33">
                  <c:v>1</c:v>
                </c:pt>
                <c:pt idx="38">
                  <c:v>1</c:v>
                </c:pt>
                <c:pt idx="46">
                  <c:v>1</c:v>
                </c:pt>
                <c:pt idx="50">
                  <c:v>1</c:v>
                </c:pt>
                <c:pt idx="58">
                  <c:v>1</c:v>
                </c:pt>
                <c:pt idx="8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Sheet3!$C$5:$C$199</c:f>
              <c:numCache>
                <c:formatCode>General</c:formatCode>
                <c:ptCount val="97"/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16">
                  <c:v>1</c:v>
                </c:pt>
                <c:pt idx="19">
                  <c:v>1</c:v>
                </c:pt>
                <c:pt idx="23">
                  <c:v>1</c:v>
                </c:pt>
                <c:pt idx="77">
                  <c:v>1</c:v>
                </c:pt>
                <c:pt idx="80">
                  <c:v>1</c:v>
                </c:pt>
                <c:pt idx="9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Sheet3!$D$5:$D$199</c:f>
              <c:numCache>
                <c:formatCode>General</c:formatCode>
                <c:ptCount val="97"/>
                <c:pt idx="10">
                  <c:v>1</c:v>
                </c:pt>
                <c:pt idx="24">
                  <c:v>1</c:v>
                </c:pt>
                <c:pt idx="25">
                  <c:v>1</c:v>
                </c:pt>
                <c:pt idx="32">
                  <c:v>1</c:v>
                </c:pt>
                <c:pt idx="35">
                  <c:v>1</c:v>
                </c:pt>
                <c:pt idx="69">
                  <c:v>1</c:v>
                </c:pt>
                <c:pt idx="8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Sheet3!$E$5:$E$199</c:f>
              <c:numCache>
                <c:formatCode>General</c:formatCode>
                <c:ptCount val="97"/>
                <c:pt idx="14">
                  <c:v>1</c:v>
                </c:pt>
                <c:pt idx="21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37">
                  <c:v>1</c:v>
                </c:pt>
                <c:pt idx="82">
                  <c:v>1</c:v>
                </c:pt>
                <c:pt idx="87">
                  <c:v>1</c:v>
                </c:pt>
                <c:pt idx="9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Sheet3!$F$5:$F$199</c:f>
              <c:numCache>
                <c:formatCode>General</c:formatCode>
                <c:ptCount val="97"/>
                <c:pt idx="9">
                  <c:v>1</c:v>
                </c:pt>
                <c:pt idx="11">
                  <c:v>1</c:v>
                </c:pt>
                <c:pt idx="20">
                  <c:v>1</c:v>
                </c:pt>
                <c:pt idx="34">
                  <c:v>1</c:v>
                </c:pt>
                <c:pt idx="48">
                  <c:v>1</c:v>
                </c:pt>
                <c:pt idx="60">
                  <c:v>1</c:v>
                </c:pt>
                <c:pt idx="92">
                  <c:v>1</c:v>
                </c:pt>
                <c:pt idx="95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Sheet3!$G$5:$G$199</c:f>
              <c:numCache>
                <c:formatCode>General</c:formatCode>
                <c:ptCount val="97"/>
                <c:pt idx="2">
                  <c:v>1</c:v>
                </c:pt>
                <c:pt idx="52">
                  <c:v>1</c:v>
                </c:pt>
                <c:pt idx="54">
                  <c:v>1</c:v>
                </c:pt>
                <c:pt idx="78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NULL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Sheet3!$H$5:$H$199</c:f>
              <c:numCache>
                <c:formatCode>General</c:formatCode>
                <c:ptCount val="97"/>
                <c:pt idx="56">
                  <c:v>1</c:v>
                </c:pt>
                <c:pt idx="70">
                  <c:v>1</c:v>
                </c:pt>
                <c:pt idx="71">
                  <c:v>1</c:v>
                </c:pt>
                <c:pt idx="75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Product Management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Sheet3!$I$5:$I$199</c:f>
              <c:numCache>
                <c:formatCode>General</c:formatCode>
                <c:ptCount val="97"/>
                <c:pt idx="13">
                  <c:v>1</c:v>
                </c:pt>
                <c:pt idx="15">
                  <c:v>1</c:v>
                </c:pt>
                <c:pt idx="18">
                  <c:v>1</c:v>
                </c:pt>
                <c:pt idx="22">
                  <c:v>1</c:v>
                </c:pt>
                <c:pt idx="36">
                  <c:v>1</c:v>
                </c:pt>
                <c:pt idx="42">
                  <c:v>1</c:v>
                </c:pt>
                <c:pt idx="74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Sheet3!$J$5:$J$199</c:f>
              <c:numCache>
                <c:formatCode>General</c:formatCode>
                <c:ptCount val="97"/>
                <c:pt idx="3">
                  <c:v>1</c:v>
                </c:pt>
                <c:pt idx="31">
                  <c:v>1</c:v>
                </c:pt>
                <c:pt idx="44">
                  <c:v>1</c:v>
                </c:pt>
                <c:pt idx="51">
                  <c:v>1</c:v>
                </c:pt>
                <c:pt idx="53">
                  <c:v>1</c:v>
                </c:pt>
                <c:pt idx="65">
                  <c:v>1</c:v>
                </c:pt>
                <c:pt idx="67">
                  <c:v>1</c:v>
                </c:pt>
                <c:pt idx="81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Sales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Sheet3!$K$5:$K$199</c:f>
              <c:numCache>
                <c:formatCode>General</c:formatCode>
                <c:ptCount val="97"/>
                <c:pt idx="1">
                  <c:v>1</c:v>
                </c:pt>
                <c:pt idx="4">
                  <c:v>1</c:v>
                </c:pt>
                <c:pt idx="39">
                  <c:v>1</c:v>
                </c:pt>
                <c:pt idx="47">
                  <c:v>1</c:v>
                </c:pt>
                <c:pt idx="72">
                  <c:v>1</c:v>
                </c:pt>
                <c:pt idx="8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Services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Sheet3!$L$5:$L$199</c:f>
              <c:numCache>
                <c:formatCode>General</c:formatCode>
                <c:ptCount val="97"/>
                <c:pt idx="29">
                  <c:v>1</c:v>
                </c:pt>
                <c:pt idx="45">
                  <c:v>1</c:v>
                </c:pt>
                <c:pt idx="49">
                  <c:v>1</c:v>
                </c:pt>
                <c:pt idx="63">
                  <c:v>1</c:v>
                </c:pt>
                <c:pt idx="68">
                  <c:v>1</c:v>
                </c:pt>
                <c:pt idx="79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Support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Sheet3!$M$5:$M$199</c:f>
              <c:numCache>
                <c:formatCode>General</c:formatCode>
                <c:ptCount val="97"/>
                <c:pt idx="40">
                  <c:v>1</c:v>
                </c:pt>
                <c:pt idx="59">
                  <c:v>1</c:v>
                </c:pt>
                <c:pt idx="61">
                  <c:v>1</c:v>
                </c:pt>
                <c:pt idx="73">
                  <c:v>1</c:v>
                </c:pt>
                <c:pt idx="76">
                  <c:v>1</c:v>
                </c:pt>
                <c:pt idx="84">
                  <c:v>1</c:v>
                </c:pt>
                <c:pt idx="90">
                  <c:v>1</c:v>
                </c:pt>
                <c:pt idx="93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Training</c:v>
                </c:pt>
              </c:strCache>
            </c:strRef>
          </c:tx>
          <c:cat>
            <c:multiLvlStrRef>
              <c:f>Sheet3!$A$5:$A$199</c:f>
              <c:multiLvlStrCache>
                <c:ptCount val="97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(blank)</c:v>
                  </c:pt>
                  <c:pt idx="15">
                    <c:v>Female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(blank)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4">
                    <c:v>(blank)</c:v>
                  </c:pt>
                  <c:pt idx="65">
                    <c:v>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(blank)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Male</c:v>
                  </c:pt>
                  <c:pt idx="80">
                    <c:v>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(blank)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Male</c:v>
                  </c:pt>
                </c:lvl>
                <c:lvl>
                  <c:pt idx="0">
                    <c:v> Jill Shipsey</c:v>
                  </c:pt>
                  <c:pt idx="1">
                    <c:v> Joaquin McVitty</c:v>
                  </c:pt>
                  <c:pt idx="2">
                    <c:v> Kath Bletsoe</c:v>
                  </c:pt>
                  <c:pt idx="3">
                    <c:v> Leena Bruckshaw</c:v>
                  </c:pt>
                  <c:pt idx="4">
                    <c:v> Louise Lamming</c:v>
                  </c:pt>
                  <c:pt idx="5">
                    <c:v> Wyn Treadger</c:v>
                  </c:pt>
                  <c:pt idx="6">
                    <c:v>Adolph McNalley</c:v>
                  </c:pt>
                  <c:pt idx="7">
                    <c:v>Aileen McCritchie</c:v>
                  </c:pt>
                  <c:pt idx="8">
                    <c:v>Aldrich  Glenny</c:v>
                  </c:pt>
                  <c:pt idx="9">
                    <c:v>Alexandros Rackley</c:v>
                  </c:pt>
                  <c:pt idx="10">
                    <c:v>Alexis Gotfrey</c:v>
                  </c:pt>
                  <c:pt idx="11">
                    <c:v>Alic Bagg</c:v>
                  </c:pt>
                  <c:pt idx="12">
                    <c:v>Aloise MacCathay </c:v>
                  </c:pt>
                  <c:pt idx="13">
                    <c:v>Althea  Bronger</c:v>
                  </c:pt>
                  <c:pt idx="14">
                    <c:v>Anjanette Ferre</c:v>
                  </c:pt>
                  <c:pt idx="15">
                    <c:v>Ansley Gounel</c:v>
                  </c:pt>
                  <c:pt idx="16">
                    <c:v>Ardella Dyment</c:v>
                  </c:pt>
                  <c:pt idx="17">
                    <c:v>Audry Yu</c:v>
                  </c:pt>
                  <c:pt idx="18">
                    <c:v>Bari Toffano</c:v>
                  </c:pt>
                  <c:pt idx="19">
                    <c:v>Billi Fellgate</c:v>
                  </c:pt>
                  <c:pt idx="20">
                    <c:v>Brendan  Edgeller</c:v>
                  </c:pt>
                  <c:pt idx="21">
                    <c:v>Brose MacCorkell</c:v>
                  </c:pt>
                  <c:pt idx="22">
                    <c:v>Camilla Castle</c:v>
                  </c:pt>
                  <c:pt idx="23">
                    <c:v>Charmane Heistermann</c:v>
                  </c:pt>
                  <c:pt idx="24">
                    <c:v>Cletus McGarahan </c:v>
                  </c:pt>
                  <c:pt idx="25">
                    <c:v>Collen Dunbleton</c:v>
                  </c:pt>
                  <c:pt idx="26">
                    <c:v>Crawford Scad</c:v>
                  </c:pt>
                  <c:pt idx="27">
                    <c:v>Daisie Dahlman</c:v>
                  </c:pt>
                  <c:pt idx="28">
                    <c:v>Daisie McNeice</c:v>
                  </c:pt>
                  <c:pt idx="29">
                    <c:v>Danica Nayshe</c:v>
                  </c:pt>
                  <c:pt idx="30">
                    <c:v>Dean Biggam</c:v>
                  </c:pt>
                  <c:pt idx="31">
                    <c:v>Debera Gow </c:v>
                  </c:pt>
                  <c:pt idx="32">
                    <c:v>Dell Molloy</c:v>
                  </c:pt>
                  <c:pt idx="33">
                    <c:v>Delphine Jewis</c:v>
                  </c:pt>
                  <c:pt idx="34">
                    <c:v>Dennison Crosswaite</c:v>
                  </c:pt>
                  <c:pt idx="35">
                    <c:v>Devinne Tuny</c:v>
                  </c:pt>
                  <c:pt idx="36">
                    <c:v>Doe Clubley</c:v>
                  </c:pt>
                  <c:pt idx="37">
                    <c:v>Dulce Colbeck</c:v>
                  </c:pt>
                  <c:pt idx="38">
                    <c:v>Enoch Dowrey</c:v>
                  </c:pt>
                  <c:pt idx="39">
                    <c:v>Estell Kingsland</c:v>
                  </c:pt>
                  <c:pt idx="40">
                    <c:v>Evangelina Lergan</c:v>
                  </c:pt>
                  <c:pt idx="41">
                    <c:v>Ewart Hovel</c:v>
                  </c:pt>
                  <c:pt idx="42">
                    <c:v>Felice McMurty</c:v>
                  </c:pt>
                  <c:pt idx="43">
                    <c:v>Freddy Linford</c:v>
                  </c:pt>
                  <c:pt idx="44">
                    <c:v>Genevra Friday</c:v>
                  </c:pt>
                  <c:pt idx="45">
                    <c:v>Ginger  Myott</c:v>
                  </c:pt>
                  <c:pt idx="46">
                    <c:v>Grady Rochelle</c:v>
                  </c:pt>
                  <c:pt idx="47">
                    <c:v>Iain Wiburn</c:v>
                  </c:pt>
                  <c:pt idx="48">
                    <c:v>Ignacius Losel</c:v>
                  </c:pt>
                  <c:pt idx="49">
                    <c:v>Inge Creer</c:v>
                  </c:pt>
                  <c:pt idx="50">
                    <c:v>Inger Andriveaux</c:v>
                  </c:pt>
                  <c:pt idx="51">
                    <c:v>Inger Chapelhow</c:v>
                  </c:pt>
                  <c:pt idx="52">
                    <c:v>Isaak Rawne</c:v>
                  </c:pt>
                  <c:pt idx="53">
                    <c:v>Janina Wolverson</c:v>
                  </c:pt>
                  <c:pt idx="54">
                    <c:v>Jessica Callcott</c:v>
                  </c:pt>
                  <c:pt idx="55">
                    <c:v>Jo-anne Gobeau</c:v>
                  </c:pt>
                  <c:pt idx="56">
                    <c:v>Julietta Culross</c:v>
                  </c:pt>
                  <c:pt idx="57">
                    <c:v>Kellsie Waby</c:v>
                  </c:pt>
                  <c:pt idx="58">
                    <c:v>Leonidas Cavaney</c:v>
                  </c:pt>
                  <c:pt idx="59">
                    <c:v>Lincoln Cord</c:v>
                  </c:pt>
                  <c:pt idx="60">
                    <c:v>Lion  Adcock</c:v>
                  </c:pt>
                  <c:pt idx="61">
                    <c:v>Lizzie Mullally</c:v>
                  </c:pt>
                  <c:pt idx="62">
                    <c:v>Mackenzie Hannis</c:v>
                  </c:pt>
                  <c:pt idx="63">
                    <c:v>Magnum Locksley</c:v>
                  </c:pt>
                  <c:pt idx="64">
                    <c:v>Marissa Infante</c:v>
                  </c:pt>
                  <c:pt idx="65">
                    <c:v>Maritsa Marusic</c:v>
                  </c:pt>
                  <c:pt idx="66">
                    <c:v>Marquita Liquorish</c:v>
                  </c:pt>
                  <c:pt idx="67">
                    <c:v>Matias Cormack </c:v>
                  </c:pt>
                  <c:pt idx="68">
                    <c:v>Mick Spraberry</c:v>
                  </c:pt>
                  <c:pt idx="69">
                    <c:v>Mickie Dagwell</c:v>
                  </c:pt>
                  <c:pt idx="70">
                    <c:v>Minerva Ricardot</c:v>
                  </c:pt>
                  <c:pt idx="71">
                    <c:v>Mollie  Hanway</c:v>
                  </c:pt>
                  <c:pt idx="72">
                    <c:v>Myrle Prandoni</c:v>
                  </c:pt>
                  <c:pt idx="73">
                    <c:v>Nananne Gehringer</c:v>
                  </c:pt>
                  <c:pt idx="74">
                    <c:v>Nickolai  Artin</c:v>
                  </c:pt>
                  <c:pt idx="75">
                    <c:v>Northrop Reid</c:v>
                  </c:pt>
                  <c:pt idx="76">
                    <c:v>Oby Sorrel</c:v>
                  </c:pt>
                  <c:pt idx="77">
                    <c:v>Oona Donan</c:v>
                  </c:pt>
                  <c:pt idx="78">
                    <c:v>Orlando Gorstidge </c:v>
                  </c:pt>
                  <c:pt idx="79">
                    <c:v>Pearla  Beteriss</c:v>
                  </c:pt>
                  <c:pt idx="80">
                    <c:v>Renaldo Thomassin</c:v>
                  </c:pt>
                  <c:pt idx="81">
                    <c:v>Rhiamon Mollison</c:v>
                  </c:pt>
                  <c:pt idx="82">
                    <c:v>Riccardo Hagan</c:v>
                  </c:pt>
                  <c:pt idx="83">
                    <c:v>Seward Kubera</c:v>
                  </c:pt>
                  <c:pt idx="84">
                    <c:v>Shaylyn Ransbury </c:v>
                  </c:pt>
                  <c:pt idx="85">
                    <c:v>Shellysheldon Mahady</c:v>
                  </c:pt>
                  <c:pt idx="86">
                    <c:v>Tabby  Astall</c:v>
                  </c:pt>
                  <c:pt idx="87">
                    <c:v>Tadio Audritt</c:v>
                  </c:pt>
                  <c:pt idx="88">
                    <c:v>Tallie Chaikovski</c:v>
                  </c:pt>
                  <c:pt idx="89">
                    <c:v>Thekla Lynnett</c:v>
                  </c:pt>
                  <c:pt idx="90">
                    <c:v>Tristam Cuming</c:v>
                  </c:pt>
                  <c:pt idx="91">
                    <c:v>Van Tuxwell</c:v>
                  </c:pt>
                  <c:pt idx="92">
                    <c:v>Vere Kulic</c:v>
                  </c:pt>
                  <c:pt idx="93">
                    <c:v>Verla Timmis</c:v>
                  </c:pt>
                  <c:pt idx="94">
                    <c:v>Vernor Atyea</c:v>
                  </c:pt>
                  <c:pt idx="95">
                    <c:v>Westbrook Brandino</c:v>
                  </c:pt>
                  <c:pt idx="96">
                    <c:v>Yvette  Bett</c:v>
                  </c:pt>
                </c:lvl>
              </c:multiLvlStrCache>
            </c:multiLvlStrRef>
          </c:cat>
          <c:val>
            <c:numRef>
              <c:f>Sheet3!$N$5:$N$199</c:f>
              <c:numCache>
                <c:formatCode>General</c:formatCode>
                <c:ptCount val="97"/>
                <c:pt idx="17">
                  <c:v>1</c:v>
                </c:pt>
                <c:pt idx="30">
                  <c:v>1</c:v>
                </c:pt>
                <c:pt idx="41">
                  <c:v>1</c:v>
                </c:pt>
                <c:pt idx="43">
                  <c:v>1</c:v>
                </c:pt>
                <c:pt idx="55">
                  <c:v>1</c:v>
                </c:pt>
                <c:pt idx="57">
                  <c:v>1</c:v>
                </c:pt>
                <c:pt idx="62">
                  <c:v>1</c:v>
                </c:pt>
                <c:pt idx="64">
                  <c:v>1</c:v>
                </c:pt>
                <c:pt idx="85">
                  <c:v>1</c:v>
                </c:pt>
                <c:pt idx="89">
                  <c:v>2</c:v>
                </c:pt>
                <c:pt idx="9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2777777777777777"/>
          <c:y val="0.13903470399533391"/>
          <c:w val="0.34166666666666667"/>
          <c:h val="0.78200021872265968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76275" y="3200400"/>
            <a:ext cx="8610600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</a:t>
            </a:r>
            <a:r>
              <a:rPr lang="en-US" sz="2400" dirty="0" err="1" smtClean="0"/>
              <a:t>Subha.k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:422200921</a:t>
            </a:r>
            <a:endParaRPr lang="en-US" sz="2400" dirty="0"/>
          </a:p>
          <a:p>
            <a:r>
              <a:rPr lang="en-US" sz="2400" dirty="0" smtClean="0"/>
              <a:t>DEPARTMENT     :III B.COM(</a:t>
            </a:r>
            <a:r>
              <a:rPr lang="en-US" sz="2400" dirty="0" smtClean="0"/>
              <a:t>INFORMATION SYSTEM MANAGEMENT)</a:t>
            </a:r>
          </a:p>
          <a:p>
            <a:r>
              <a:rPr lang="en-US" sz="2400" dirty="0" smtClean="0"/>
              <a:t>COLLEGE              :</a:t>
            </a:r>
            <a:r>
              <a:rPr lang="en-US" sz="2400" dirty="0" err="1" smtClean="0"/>
              <a:t>Shri</a:t>
            </a:r>
            <a:r>
              <a:rPr lang="en-US" sz="2400" dirty="0" smtClean="0"/>
              <a:t> </a:t>
            </a:r>
            <a:r>
              <a:rPr lang="en-US" sz="2400" dirty="0" err="1" smtClean="0"/>
              <a:t>Krishnaswamy</a:t>
            </a:r>
            <a:r>
              <a:rPr lang="en-US" sz="2400" dirty="0" smtClean="0"/>
              <a:t>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1219201"/>
            <a:ext cx="1036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Collection:</a:t>
            </a:r>
          </a:p>
          <a:p>
            <a:r>
              <a:rPr lang="en-US" b="1" dirty="0"/>
              <a:t>Gather Data:</a:t>
            </a:r>
            <a:r>
              <a:rPr lang="en-US" dirty="0"/>
              <a:t> Collect data from various sources such as HRIS, payroll systems, employee surveys, and external salary benchmarks.</a:t>
            </a:r>
          </a:p>
          <a:p>
            <a:r>
              <a:rPr lang="en-US" b="1" dirty="0"/>
              <a:t>Standardize Formats:</a:t>
            </a:r>
            <a:r>
              <a:rPr lang="en-US" dirty="0"/>
              <a:t> Ensure that data is in a consistent format for analysis, addressing issues such as missing values, duplicates, and inconsistencies.</a:t>
            </a:r>
          </a:p>
          <a:p>
            <a:r>
              <a:rPr lang="en-US" b="1" dirty="0"/>
              <a:t>Data Cleaning:</a:t>
            </a:r>
          </a:p>
          <a:p>
            <a:r>
              <a:rPr lang="en-US" b="1" dirty="0"/>
              <a:t>Handle Missing Values:</a:t>
            </a:r>
            <a:r>
              <a:rPr lang="en-US" dirty="0"/>
              <a:t> Impute or address missing data using methods such as mean imputation, median imputation, or predictive models.</a:t>
            </a:r>
          </a:p>
          <a:p>
            <a:r>
              <a:rPr lang="en-US" b="1" dirty="0"/>
              <a:t>Outlier Detection:</a:t>
            </a:r>
            <a:r>
              <a:rPr lang="en-US" dirty="0"/>
              <a:t> Identify and manage outliers that may skew results, using methods like Z-scores or interquartile range (IQR).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99504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effective employee compensation analysis not only addresses current compensation challenges but also sets a foundation for a fair, competitive, and strategically aligned compensation framework. By leveraging insights from detailed analysis, organizations can optimize their compensation practices to drive employee satisfaction, organizational success, and sustainable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79450" y="202043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Narkisim" pitchFamily="34" charset="-79"/>
                <a:cs typeface="Narkisim" pitchFamily="34" charset="-79"/>
              </a:rPr>
              <a:t>EMPLOYEE SALARY AND COMPENSATION ANALYSIS </a:t>
            </a:r>
            <a:endParaRPr lang="en-IN" sz="2800" dirty="0">
              <a:solidFill>
                <a:srgbClr val="7030A0"/>
              </a:solidFill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26030" y="1903307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Discussion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58350" y="342703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341120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6222" y="1857375"/>
            <a:ext cx="1089517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Equity and Fairness:</a:t>
            </a:r>
            <a:r>
              <a:rPr lang="en-US" dirty="0"/>
              <a:t> Evaluate whether employees with similar roles, experience, and performance levels are compensated fairly across different departments and locations.</a:t>
            </a:r>
          </a:p>
          <a:p>
            <a:r>
              <a:rPr lang="en-US" b="1" dirty="0"/>
              <a:t>Market Competitiveness:</a:t>
            </a:r>
            <a:r>
              <a:rPr lang="en-US" dirty="0"/>
              <a:t> Assess how current salary and compensation packages compare to industry standards and benchmarks to ensure the organization remains attractive to top talent.</a:t>
            </a:r>
          </a:p>
          <a:p>
            <a:r>
              <a:rPr lang="en-US" b="1" dirty="0"/>
              <a:t>Compensation Structure:</a:t>
            </a:r>
            <a:r>
              <a:rPr lang="en-US" dirty="0"/>
              <a:t> Review the existing compensation structure, including base salaries, bonuses, benefits, and other incentives, to determine if it supports the organization’s strategic objectives and employee retention.</a:t>
            </a:r>
          </a:p>
          <a:p>
            <a:r>
              <a:rPr lang="en-US" b="1" dirty="0"/>
              <a:t>Internal Discrepancies:</a:t>
            </a:r>
            <a:r>
              <a:rPr lang="en-US" dirty="0"/>
              <a:t> Identify and analyze any internal discrepancies in compensation, such as those based on gender, ethnicity, or tenure, to ensure compliance with equal pay legislation and promote a culture of inclusivity.</a:t>
            </a:r>
          </a:p>
          <a:p>
            <a:r>
              <a:rPr lang="en-US" b="1" dirty="0"/>
              <a:t>Employee Satisfaction:</a:t>
            </a:r>
            <a:r>
              <a:rPr lang="en-US" dirty="0"/>
              <a:t> Examine employee feedback and satisfaction related to compensation to understand perceptions of fairness and effectiveness.</a:t>
            </a:r>
          </a:p>
          <a:p>
            <a:pPr lvl="8" fontAlgn="base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32004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 flipV="1">
            <a:off x="7569517" y="1249681"/>
            <a:ext cx="45719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5333" y="385444"/>
            <a:ext cx="5874068" cy="887096"/>
          </a:xfrm>
        </p:spPr>
        <p:txBody>
          <a:bodyPr/>
          <a:lstStyle/>
          <a:p>
            <a:r>
              <a:rPr lang="en-US" dirty="0" smtClean="0"/>
              <a:t>Project overview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1178927"/>
            <a:ext cx="93821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Collection and Preparation: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Gather detailed salary and compensation data across all levels and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Compile relevant employee performance metrics, job descriptions, and historical compensation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Market Benchmarking: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Compare the organization’s compensation packages with industry standards and competitors to assess market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Identify gaps and opportunities for aligning with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Equity and Fairness Analysis: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Analyze compensation data to identify any inequities based on role, experience, gender, ethnicity, and other relevant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Evaluate internal pay structures to ensure fairness and compliance with equal pay legislation.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723898" y="1447800"/>
            <a:ext cx="10782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Senior Management and Executives</a:t>
            </a:r>
          </a:p>
          <a:p>
            <a:r>
              <a:rPr lang="en-US" b="1" dirty="0"/>
              <a:t>Role:</a:t>
            </a:r>
            <a:r>
              <a:rPr lang="en-US" dirty="0"/>
              <a:t> Make strategic decisions regarding the overall compensation strategy and budget.</a:t>
            </a:r>
          </a:p>
          <a:p>
            <a:r>
              <a:rPr lang="en-US" b="1" dirty="0"/>
              <a:t>Use:</a:t>
            </a:r>
            <a:r>
              <a:rPr lang="en-US" dirty="0"/>
              <a:t> Use analysis results to ensure compensation practices align with organizational goals, make informed decisions on salary adjustments, and address any strategic issues related to talent acquisition and retention.</a:t>
            </a:r>
          </a:p>
          <a:p>
            <a:r>
              <a:rPr lang="en-US" b="1" dirty="0"/>
              <a:t>2. Human Resources (HR) Department</a:t>
            </a:r>
          </a:p>
          <a:p>
            <a:r>
              <a:rPr lang="en-US" b="1" dirty="0"/>
              <a:t>Role:</a:t>
            </a:r>
            <a:r>
              <a:rPr lang="en-US" dirty="0"/>
              <a:t> Manage and administer compensation and benefits programs, ensure compliance with legal and ethical standards.</a:t>
            </a:r>
          </a:p>
          <a:p>
            <a:r>
              <a:rPr lang="en-US" b="1" dirty="0"/>
              <a:t>Use:</a:t>
            </a:r>
            <a:r>
              <a:rPr lang="en-US" dirty="0"/>
              <a:t> Apply the analysis to develop and update compensation policies, address any equity issues, and communicate changes effectively to employees.</a:t>
            </a:r>
          </a:p>
          <a:p>
            <a:r>
              <a:rPr lang="en-US" b="1" dirty="0"/>
              <a:t>3. Finance Department</a:t>
            </a:r>
          </a:p>
          <a:p>
            <a:r>
              <a:rPr lang="en-US" b="1" dirty="0"/>
              <a:t>Role:</a:t>
            </a:r>
            <a:r>
              <a:rPr lang="en-US" dirty="0"/>
              <a:t> Oversee budget allocation and financial planning related to employee compensation.</a:t>
            </a:r>
          </a:p>
          <a:p>
            <a:r>
              <a:rPr lang="en-US" b="1" dirty="0"/>
              <a:t>Use:</a:t>
            </a:r>
            <a:r>
              <a:rPr lang="en-US" dirty="0"/>
              <a:t> Use the findings to forecast and plan for compensation-related expenses, assess the financial impact of proposed changes, and ensure alignment with budget constraints.</a:t>
            </a:r>
          </a:p>
          <a:p>
            <a:r>
              <a:rPr lang="en-US" b="1" dirty="0"/>
              <a:t>4. Compensation and Benefits Managers</a:t>
            </a:r>
          </a:p>
          <a:p>
            <a:r>
              <a:rPr lang="en-US" b="1" dirty="0"/>
              <a:t>Role:</a:t>
            </a:r>
            <a:r>
              <a:rPr lang="en-US" dirty="0"/>
              <a:t> Design, implement, and manage compensation and benefits programs.</a:t>
            </a:r>
          </a:p>
          <a:p>
            <a:r>
              <a:rPr lang="en-US" b="1" dirty="0"/>
              <a:t>Use:</a:t>
            </a:r>
            <a:r>
              <a:rPr lang="en-US" dirty="0"/>
              <a:t> Use detailed insights to refine compensation structures, adjust salary ranges, and enhance benefits packages to improve competitiveness and employee satisfaction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5803" y="32194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 rot="10800000" flipV="1">
            <a:off x="676275" y="1739440"/>
            <a:ext cx="84677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Competitive Advantage: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Market Positioning: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Ensure your compensation packages are competitive with industry standards, helping to attract and retain top talent.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Benchmark Insights: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Gain a competitive edge by leveraging up-to-date market data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Increased Employee Satisfaction: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Engagement and Morale: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Improve employee morale and engagement by addressing compensation concerns and ensuring satisfaction with compensation packages.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Retention: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Enhance retention rates by offering competitive and fair compensation, reducing turnover and associated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Informed Decision-Making: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Data-Driven Insights: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Empower senior management and HR with actionable insights for strategic decision-making regarding compensation policies and budgets.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Financial Planning: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Support better financial planning and budgeting with clear recommendations and impact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990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 Information:</a:t>
            </a:r>
          </a:p>
          <a:p>
            <a:r>
              <a:rPr lang="en-US" b="1" dirty="0"/>
              <a:t>Employee ID:</a:t>
            </a:r>
            <a:r>
              <a:rPr lang="en-US" dirty="0"/>
              <a:t> Unique identifier for each employee.</a:t>
            </a:r>
          </a:p>
          <a:p>
            <a:r>
              <a:rPr lang="en-US" b="1" dirty="0"/>
              <a:t>Name:</a:t>
            </a:r>
            <a:r>
              <a:rPr lang="en-US" dirty="0"/>
              <a:t> Full name of the employee (can be </a:t>
            </a:r>
            <a:r>
              <a:rPr lang="en-US" dirty="0" err="1"/>
              <a:t>anonymized</a:t>
            </a:r>
            <a:r>
              <a:rPr lang="en-US" dirty="0"/>
              <a:t> for privacy).</a:t>
            </a:r>
          </a:p>
          <a:p>
            <a:r>
              <a:rPr lang="en-US" b="1" dirty="0"/>
              <a:t>Department:</a:t>
            </a:r>
            <a:r>
              <a:rPr lang="en-US" dirty="0"/>
              <a:t> Department or division where the employee works.</a:t>
            </a:r>
          </a:p>
          <a:p>
            <a:r>
              <a:rPr lang="en-US" b="1" dirty="0"/>
              <a:t>Job Title:</a:t>
            </a:r>
            <a:r>
              <a:rPr lang="en-US" dirty="0"/>
              <a:t> Official title of the employee's role.</a:t>
            </a:r>
          </a:p>
          <a:p>
            <a:r>
              <a:rPr lang="en-US" b="1" dirty="0"/>
              <a:t>Location:</a:t>
            </a:r>
            <a:r>
              <a:rPr lang="en-US" dirty="0"/>
              <a:t> Office or geographical location of the employee (if applicable).</a:t>
            </a:r>
          </a:p>
          <a:p>
            <a:r>
              <a:rPr lang="en-US" b="1" dirty="0"/>
              <a:t>Employment Status:</a:t>
            </a:r>
            <a:r>
              <a:rPr lang="en-US" dirty="0"/>
              <a:t> Full-time, part-time, contract, etc.</a:t>
            </a:r>
          </a:p>
          <a:p>
            <a:r>
              <a:rPr lang="en-US" b="1" dirty="0"/>
              <a:t>Gender:</a:t>
            </a:r>
            <a:r>
              <a:rPr lang="en-US" dirty="0"/>
              <a:t> Gender of the employee (used for equity analysis).</a:t>
            </a:r>
          </a:p>
          <a:p>
            <a:r>
              <a:rPr lang="en-US" b="1" dirty="0"/>
              <a:t>Date of Birth:</a:t>
            </a:r>
            <a:r>
              <a:rPr lang="en-US" dirty="0"/>
              <a:t> Employee's date of birth (for age-related analysis).</a:t>
            </a:r>
          </a:p>
          <a:p>
            <a:r>
              <a:rPr lang="en-US" b="1" dirty="0"/>
              <a:t>2. Compensation Details:</a:t>
            </a:r>
          </a:p>
          <a:p>
            <a:r>
              <a:rPr lang="en-US" b="1" dirty="0"/>
              <a:t>Base Salary:</a:t>
            </a:r>
            <a:r>
              <a:rPr lang="en-US" dirty="0"/>
              <a:t> Annual or monthly salary before bonuses and other compensation.</a:t>
            </a:r>
          </a:p>
          <a:p>
            <a:r>
              <a:rPr lang="en-US" b="1" dirty="0"/>
              <a:t>Bonus:</a:t>
            </a:r>
            <a:r>
              <a:rPr lang="en-US" dirty="0"/>
              <a:t> Any performance-based or discretionary bonuses received.</a:t>
            </a:r>
          </a:p>
          <a:p>
            <a:r>
              <a:rPr lang="en-US" b="1" dirty="0"/>
              <a:t>Incentives:</a:t>
            </a:r>
            <a:r>
              <a:rPr lang="en-US" dirty="0"/>
              <a:t> Other incentives such as commissions, profit-sharing, etc.</a:t>
            </a:r>
          </a:p>
          <a:p>
            <a:r>
              <a:rPr lang="en-US" b="1" dirty="0"/>
              <a:t>Stock Options:</a:t>
            </a:r>
            <a:r>
              <a:rPr lang="en-US" dirty="0"/>
              <a:t> Details of any stock options or equity grants.</a:t>
            </a:r>
          </a:p>
          <a:p>
            <a:r>
              <a:rPr lang="en-US" b="1" dirty="0"/>
              <a:t>Benefits:</a:t>
            </a:r>
            <a:r>
              <a:rPr lang="en-US" dirty="0"/>
              <a:t> Value of benefits provided, such as health insurance, retirement contributions, etc.</a:t>
            </a:r>
          </a:p>
          <a:p>
            <a:r>
              <a:rPr lang="en-US" b="1" dirty="0"/>
              <a:t>Allowances:</a:t>
            </a:r>
            <a:r>
              <a:rPr lang="en-US" dirty="0"/>
              <a:t> Any additional allowances such as housing or travel.</a:t>
            </a:r>
          </a:p>
          <a:p>
            <a:r>
              <a:rPr lang="en-US" b="1" dirty="0"/>
              <a:t>Total Compensation:</a:t>
            </a:r>
            <a:r>
              <a:rPr lang="en-US" dirty="0"/>
              <a:t> Sum of base salary, bonuses, incentives, and other forms of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35011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1" y="1371600"/>
            <a:ext cx="1043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. Data-Driven Insights with Cutting-Edge Analytics:</a:t>
            </a:r>
            <a:endParaRPr lang="en-US" dirty="0"/>
          </a:p>
          <a:p>
            <a:r>
              <a:rPr lang="en-US" b="1" dirty="0"/>
              <a:t>Advanced Analytics:</a:t>
            </a:r>
            <a:r>
              <a:rPr lang="en-US" dirty="0"/>
              <a:t> Leverage state-of-the-art analytics tools and techniques, including predictive modeling and machine learning, to uncover deep insights into compensation patterns and trends.</a:t>
            </a:r>
          </a:p>
          <a:p>
            <a:r>
              <a:rPr lang="en-US" b="1" dirty="0"/>
              <a:t>Custom Dashboards:</a:t>
            </a:r>
            <a:r>
              <a:rPr lang="en-US" dirty="0"/>
              <a:t> Interactive, customizable dashboards provide real-time visualization of compensation data, allowing users to explore and analyze information dynamically.</a:t>
            </a:r>
          </a:p>
          <a:p>
            <a:r>
              <a:rPr lang="en-US" b="1" dirty="0"/>
              <a:t>2. Comprehensive Market Benchmarking:</a:t>
            </a:r>
            <a:endParaRPr lang="en-US" dirty="0"/>
          </a:p>
          <a:p>
            <a:r>
              <a:rPr lang="en-US" b="1" dirty="0"/>
              <a:t>Industry and Competitor Benchmarks:</a:t>
            </a:r>
            <a:r>
              <a:rPr lang="en-US" dirty="0"/>
              <a:t> Access a rich database of industry standards and competitor compensation practices, offering a comprehensive comparison to ensure your packages are competitive.</a:t>
            </a:r>
          </a:p>
          <a:p>
            <a:r>
              <a:rPr lang="en-US" b="1" dirty="0"/>
              <a:t>Trend Analysis:</a:t>
            </a:r>
            <a:r>
              <a:rPr lang="en-US" dirty="0"/>
              <a:t> Utilize trend analysis to stay ahead of market shifts and adjust compensation strategies proactively.</a:t>
            </a:r>
          </a:p>
          <a:p>
            <a:r>
              <a:rPr lang="en-US" b="1" dirty="0"/>
              <a:t>3. Equity and Fairness Focus:</a:t>
            </a:r>
            <a:endParaRPr lang="en-US" dirty="0"/>
          </a:p>
          <a:p>
            <a:r>
              <a:rPr lang="en-US" b="1" dirty="0"/>
              <a:t>Advanced Equity Analysis:</a:t>
            </a:r>
            <a:r>
              <a:rPr lang="en-US" dirty="0"/>
              <a:t> Use sophisticated statistical methods to detect and address pay disparities, ensuring fair and equitable compensation across all levels of the organization.</a:t>
            </a:r>
          </a:p>
          <a:p>
            <a:r>
              <a:rPr lang="en-US" b="1" dirty="0"/>
              <a:t>Bias Detection:</a:t>
            </a:r>
            <a:r>
              <a:rPr lang="en-US" dirty="0"/>
              <a:t> Identify and mitigate potential biases in compensation practices, supporting a culture of inclusivity and fairness.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1155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 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19</cp:revision>
  <dcterms:created xsi:type="dcterms:W3CDTF">2024-03-29T15:07:22Z</dcterms:created>
  <dcterms:modified xsi:type="dcterms:W3CDTF">2024-08-31T06:19:32Z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