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6D1108-F1F5-4EC0-97EB-80C670857C1B}">
  <a:tblStyle styleId="{AE6D1108-F1F5-4EC0-97EB-80C670857C1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859380-3FD8-4E04-9036-642E5A798E1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a6abbcab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6abbcab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6abbcab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6abbcab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6abbcab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6abbcab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6abbcab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6abbcab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a6abbcab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6abbcab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a6abbcab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a6abbcab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a6abbcab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6abbcab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a6abbca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a6abbcab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a6abbcab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a6abbcab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a6abbcab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a6abbcab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a6abbcab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a6abbcab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a6abbcab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a6abbcab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a6abbcab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a6abbcab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6abbcab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6abbcab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6abbca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6abbca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6abbca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6abbca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6abbca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6abbca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6abbcab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6abbca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6abbcab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6abbcab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6abbcab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6abbcab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Student Academic Performance Prediction and Reasoning</a:t>
            </a:r>
            <a:endParaRPr sz="31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Subham Biswas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Model Train</a:t>
            </a:r>
            <a:endParaRPr sz="2400"/>
          </a:p>
        </p:txBody>
      </p:sp>
      <p:pic>
        <p:nvPicPr>
          <p:cNvPr id="157" name="Google Shape;157;p22"/>
          <p:cNvPicPr preferRelativeResize="0"/>
          <p:nvPr/>
        </p:nvPicPr>
        <p:blipFill>
          <a:blip r:embed="rId3">
            <a:alphaModFix/>
          </a:blip>
          <a:stretch>
            <a:fillRect/>
          </a:stretch>
        </p:blipFill>
        <p:spPr>
          <a:xfrm>
            <a:off x="903238" y="2216375"/>
            <a:ext cx="7337525" cy="164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Model Test</a:t>
            </a:r>
            <a:endParaRPr sz="2400"/>
          </a:p>
        </p:txBody>
      </p:sp>
      <p:pic>
        <p:nvPicPr>
          <p:cNvPr id="163" name="Google Shape;163;p23"/>
          <p:cNvPicPr preferRelativeResize="0"/>
          <p:nvPr/>
        </p:nvPicPr>
        <p:blipFill rotWithShape="1">
          <a:blip r:embed="rId3">
            <a:alphaModFix/>
          </a:blip>
          <a:srcRect b="0" l="0" r="793" t="0"/>
          <a:stretch/>
        </p:blipFill>
        <p:spPr>
          <a:xfrm>
            <a:off x="1461650" y="1763475"/>
            <a:ext cx="6094624"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Metrics</a:t>
            </a:r>
            <a:endParaRPr sz="2400"/>
          </a:p>
        </p:txBody>
      </p:sp>
      <p:graphicFrame>
        <p:nvGraphicFramePr>
          <p:cNvPr id="169" name="Google Shape;169;p24"/>
          <p:cNvGraphicFramePr/>
          <p:nvPr/>
        </p:nvGraphicFramePr>
        <p:xfrm>
          <a:off x="713525" y="1835700"/>
          <a:ext cx="3000000" cy="3000000"/>
        </p:xfrm>
        <a:graphic>
          <a:graphicData uri="http://schemas.openxmlformats.org/drawingml/2006/table">
            <a:tbl>
              <a:tblPr>
                <a:noFill/>
                <a:tableStyleId>{AE6D1108-F1F5-4EC0-97EB-80C670857C1B}</a:tableStyleId>
              </a:tblPr>
              <a:tblGrid>
                <a:gridCol w="566225"/>
                <a:gridCol w="2299575"/>
                <a:gridCol w="1252625"/>
                <a:gridCol w="1252625"/>
                <a:gridCol w="1252625"/>
                <a:gridCol w="1252625"/>
              </a:tblGrid>
              <a:tr h="3582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63500" marB="63500" marR="63500" marL="63500">
                    <a:solidFill>
                      <a:srgbClr val="B7B7B7"/>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Model Type</a:t>
                      </a:r>
                      <a:endParaRPr b="1">
                        <a:latin typeface="Times New Roman"/>
                        <a:ea typeface="Times New Roman"/>
                        <a:cs typeface="Times New Roman"/>
                        <a:sym typeface="Times New Roman"/>
                      </a:endParaRPr>
                    </a:p>
                  </a:txBody>
                  <a:tcPr marT="63500" marB="63500" marR="63500" marL="63500">
                    <a:solidFill>
                      <a:srgbClr val="B7B7B7"/>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T="63500" marB="63500" marR="63500" marL="63500">
                    <a:solidFill>
                      <a:srgbClr val="B7B7B7"/>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Precision</a:t>
                      </a:r>
                      <a:endParaRPr b="1">
                        <a:latin typeface="Times New Roman"/>
                        <a:ea typeface="Times New Roman"/>
                        <a:cs typeface="Times New Roman"/>
                        <a:sym typeface="Times New Roman"/>
                      </a:endParaRPr>
                    </a:p>
                  </a:txBody>
                  <a:tcPr marT="63500" marB="63500" marR="63500" marL="63500">
                    <a:solidFill>
                      <a:srgbClr val="B7B7B7"/>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Recall</a:t>
                      </a:r>
                      <a:endParaRPr b="1">
                        <a:latin typeface="Times New Roman"/>
                        <a:ea typeface="Times New Roman"/>
                        <a:cs typeface="Times New Roman"/>
                        <a:sym typeface="Times New Roman"/>
                      </a:endParaRPr>
                    </a:p>
                  </a:txBody>
                  <a:tcPr marT="63500" marB="63500" marR="63500" marL="63500">
                    <a:solidFill>
                      <a:srgbClr val="B7B7B7"/>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F1-Score</a:t>
                      </a:r>
                      <a:endParaRPr b="1">
                        <a:latin typeface="Times New Roman"/>
                        <a:ea typeface="Times New Roman"/>
                        <a:cs typeface="Times New Roman"/>
                        <a:sym typeface="Times New Roman"/>
                      </a:endParaRPr>
                    </a:p>
                  </a:txBody>
                  <a:tcPr marT="63500" marB="63500" marR="63500" marL="63500">
                    <a:solidFill>
                      <a:srgbClr val="B7B7B7"/>
                    </a:solidFill>
                  </a:tcPr>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Naive Bayes</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0.58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0.60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0.58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0.59</a:t>
                      </a:r>
                      <a:endParaRPr sz="1000">
                        <a:latin typeface="Times New Roman"/>
                        <a:ea typeface="Times New Roman"/>
                        <a:cs typeface="Times New Roman"/>
                        <a:sym typeface="Times New Roman"/>
                      </a:endParaRPr>
                    </a:p>
                  </a:txBody>
                  <a:tcPr marT="63500" marB="63500" marR="63500" marL="63500"/>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Logistic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0.78</a:t>
                      </a:r>
                      <a:endParaRPr sz="1000">
                        <a:latin typeface="Times New Roman"/>
                        <a:ea typeface="Times New Roman"/>
                        <a:cs typeface="Times New Roman"/>
                        <a:sym typeface="Times New Roman"/>
                      </a:endParaRPr>
                    </a:p>
                  </a:txBody>
                  <a:tcPr marT="63500" marB="63500" marR="63500" marL="63500"/>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Decision Tree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0.73</a:t>
                      </a:r>
                      <a:endParaRPr sz="1000">
                        <a:latin typeface="Times New Roman"/>
                        <a:ea typeface="Times New Roman"/>
                        <a:cs typeface="Times New Roman"/>
                        <a:sym typeface="Times New Roman"/>
                      </a:endParaRPr>
                    </a:p>
                  </a:txBody>
                  <a:tcPr marT="63500" marB="63500" marR="63500" marL="63500"/>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Random Forest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0.79</a:t>
                      </a:r>
                      <a:endParaRPr sz="1000">
                        <a:latin typeface="Times New Roman"/>
                        <a:ea typeface="Times New Roman"/>
                        <a:cs typeface="Times New Roman"/>
                        <a:sym typeface="Times New Roman"/>
                      </a:endParaRPr>
                    </a:p>
                  </a:txBody>
                  <a:tcPr marT="63500" marB="63500" marR="63500" marL="63500"/>
                </a:tc>
              </a:tr>
              <a:tr h="358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Multi-layer Perceptron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0.42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0.25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0.42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0.31</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75" name="Google Shape;175;p2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6" name="Google Shape;176;p2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MLI</a:t>
            </a:r>
            <a:endParaRPr b="1" sz="3000">
              <a:solidFill>
                <a:schemeClr val="lt2"/>
              </a:solidFill>
              <a:latin typeface="Raleway"/>
              <a:ea typeface="Raleway"/>
              <a:cs typeface="Raleway"/>
              <a:sym typeface="Raleway"/>
            </a:endParaRPr>
          </a:p>
        </p:txBody>
      </p:sp>
      <p:sp>
        <p:nvSpPr>
          <p:cNvPr id="177" name="Google Shape;177;p2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Machine Learning Interpretability</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Model Understanding</a:t>
            </a:r>
            <a:br>
              <a:rPr lang="en" sz="1400">
                <a:latin typeface="Raleway"/>
                <a:ea typeface="Raleway"/>
                <a:cs typeface="Raleway"/>
                <a:sym typeface="Raleway"/>
              </a:rPr>
            </a:br>
            <a:r>
              <a:rPr lang="en" sz="1200">
                <a:latin typeface="Raleway"/>
                <a:ea typeface="Raleway"/>
                <a:cs typeface="Raleway"/>
                <a:sym typeface="Raleway"/>
              </a:rPr>
              <a:t>Understanding the model output behaviour</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Top Features</a:t>
            </a:r>
            <a:br>
              <a:rPr lang="en" sz="1400">
                <a:latin typeface="Raleway"/>
                <a:ea typeface="Raleway"/>
                <a:cs typeface="Raleway"/>
                <a:sym typeface="Raleway"/>
              </a:rPr>
            </a:br>
            <a:r>
              <a:rPr lang="en" sz="1200">
                <a:latin typeface="Raleway"/>
                <a:ea typeface="Raleway"/>
                <a:cs typeface="Raleway"/>
                <a:sym typeface="Raleway"/>
              </a:rPr>
              <a:t>Identify top features for test data</a:t>
            </a:r>
            <a:endParaRPr sz="1200">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Interpretable AI </a:t>
            </a:r>
            <a:r>
              <a:rPr lang="en" sz="3600">
                <a:solidFill>
                  <a:schemeClr val="dk1"/>
                </a:solidFill>
              </a:rPr>
              <a:t>(‘H’)</a:t>
            </a:r>
            <a:endParaRPr sz="2400"/>
          </a:p>
        </p:txBody>
      </p:sp>
      <p:sp>
        <p:nvSpPr>
          <p:cNvPr id="183" name="Google Shape;183;p26"/>
          <p:cNvSpPr txBox="1"/>
          <p:nvPr>
            <p:ph idx="4294967295" type="body"/>
          </p:nvPr>
        </p:nvSpPr>
        <p:spPr>
          <a:xfrm>
            <a:off x="448875" y="1529875"/>
            <a:ext cx="80613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Reason Identification</a:t>
            </a:r>
            <a:endParaRPr sz="1200">
              <a:latin typeface="Raleway"/>
              <a:ea typeface="Raleway"/>
              <a:cs typeface="Raleway"/>
              <a:sym typeface="Raleway"/>
            </a:endParaRPr>
          </a:p>
          <a:p>
            <a:pPr indent="-304800" lvl="0" marL="457200" rtl="0" algn="just">
              <a:spcBef>
                <a:spcPts val="1000"/>
              </a:spcBef>
              <a:spcAft>
                <a:spcPts val="0"/>
              </a:spcAft>
              <a:buSzPts val="1200"/>
              <a:buFont typeface="Raleway"/>
              <a:buChar char="➔"/>
            </a:pPr>
            <a:r>
              <a:rPr lang="en" sz="1200">
                <a:latin typeface="Raleway"/>
                <a:ea typeface="Raleway"/>
                <a:cs typeface="Raleway"/>
                <a:sym typeface="Raleway"/>
              </a:rPr>
              <a:t>Identify features that describe the reason for a prediction/output given by model.</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Confidence value of that feature</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Top features affecting the output directly</a:t>
            </a:r>
            <a:endParaRPr sz="1200">
              <a:latin typeface="Raleway"/>
              <a:ea typeface="Raleway"/>
              <a:cs typeface="Raleway"/>
              <a:sym typeface="Raleway"/>
            </a:endParaRPr>
          </a:p>
          <a:p>
            <a:pPr indent="0" lvl="0" marL="0" rtl="0" algn="just">
              <a:spcBef>
                <a:spcPts val="0"/>
              </a:spcBef>
              <a:spcAft>
                <a:spcPts val="0"/>
              </a:spcAft>
              <a:buNone/>
            </a:pPr>
            <a:r>
              <a:rPr lang="en" sz="1200">
                <a:latin typeface="Raleway"/>
                <a:ea typeface="Raleway"/>
                <a:cs typeface="Raleway"/>
                <a:sym typeface="Raleway"/>
              </a:rPr>
              <a:t>Example:</a:t>
            </a:r>
            <a:endParaRPr sz="1200">
              <a:latin typeface="Raleway"/>
              <a:ea typeface="Raleway"/>
              <a:cs typeface="Raleway"/>
              <a:sym typeface="Raleway"/>
            </a:endParaRPr>
          </a:p>
          <a:p>
            <a:pPr indent="0" lvl="0" marL="0" rtl="0" algn="just">
              <a:spcBef>
                <a:spcPts val="0"/>
              </a:spcBef>
              <a:spcAft>
                <a:spcPts val="0"/>
              </a:spcAft>
              <a:buNone/>
            </a:pPr>
            <a:r>
              <a:rPr lang="en" sz="1200">
                <a:latin typeface="Raleway"/>
                <a:ea typeface="Raleway"/>
                <a:cs typeface="Raleway"/>
                <a:sym typeface="Raleway"/>
              </a:rPr>
              <a:t>For a student who score ‘H’, i.e. High, below are the top features with confidence</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Raleway"/>
              <a:ea typeface="Raleway"/>
              <a:cs typeface="Raleway"/>
              <a:sym typeface="Raleway"/>
            </a:endParaRPr>
          </a:p>
        </p:txBody>
      </p:sp>
      <p:graphicFrame>
        <p:nvGraphicFramePr>
          <p:cNvPr id="184" name="Google Shape;184;p26"/>
          <p:cNvGraphicFramePr/>
          <p:nvPr/>
        </p:nvGraphicFramePr>
        <p:xfrm>
          <a:off x="631425" y="3054525"/>
          <a:ext cx="3000000" cy="3000000"/>
        </p:xfrm>
        <a:graphic>
          <a:graphicData uri="http://schemas.openxmlformats.org/drawingml/2006/table">
            <a:tbl>
              <a:tblPr>
                <a:noFill/>
                <a:tableStyleId>{9E859380-3FD8-4E04-9036-642E5A798E1F}</a:tableStyleId>
              </a:tblPr>
              <a:tblGrid>
                <a:gridCol w="499325"/>
                <a:gridCol w="2569950"/>
                <a:gridCol w="1701025"/>
              </a:tblGrid>
              <a:tr h="327575">
                <a:tc>
                  <a:txBody>
                    <a:bodyPr/>
                    <a:lstStyle/>
                    <a:p>
                      <a:pPr indent="0" lvl="0" marL="0" rtl="0" algn="l">
                        <a:spcBef>
                          <a:spcPts val="0"/>
                        </a:spcBef>
                        <a:spcAft>
                          <a:spcPts val="0"/>
                        </a:spcAft>
                        <a:buNone/>
                      </a:pPr>
                      <a:r>
                        <a:rPr b="1" lang="en" sz="900"/>
                        <a:t>S.No.</a:t>
                      </a:r>
                      <a:endParaRPr b="1" sz="900"/>
                    </a:p>
                  </a:txBody>
                  <a:tcPr marT="91425" marB="91425" marR="91425" marL="91425"/>
                </a:tc>
                <a:tc>
                  <a:txBody>
                    <a:bodyPr/>
                    <a:lstStyle/>
                    <a:p>
                      <a:pPr indent="0" lvl="0" marL="0" rtl="0" algn="l">
                        <a:spcBef>
                          <a:spcPts val="0"/>
                        </a:spcBef>
                        <a:spcAft>
                          <a:spcPts val="0"/>
                        </a:spcAft>
                        <a:buNone/>
                      </a:pPr>
                      <a:r>
                        <a:rPr b="1" lang="en" sz="900"/>
                        <a:t>Feature</a:t>
                      </a:r>
                      <a:endParaRPr b="1" sz="900"/>
                    </a:p>
                  </a:txBody>
                  <a:tcPr marT="91425" marB="91425" marR="91425" marL="91425"/>
                </a:tc>
                <a:tc>
                  <a:txBody>
                    <a:bodyPr/>
                    <a:lstStyle/>
                    <a:p>
                      <a:pPr indent="0" lvl="0" marL="0" rtl="0" algn="l">
                        <a:spcBef>
                          <a:spcPts val="0"/>
                        </a:spcBef>
                        <a:spcAft>
                          <a:spcPts val="0"/>
                        </a:spcAft>
                        <a:buNone/>
                      </a:pPr>
                      <a:r>
                        <a:rPr b="1" lang="en" sz="900"/>
                        <a:t>Confidence</a:t>
                      </a:r>
                      <a:endParaRPr b="1" sz="900"/>
                    </a:p>
                  </a:txBody>
                  <a:tcPr marT="91425" marB="91425" marR="91425" marL="91425"/>
                </a:tc>
              </a:tr>
              <a:tr h="298175">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0.00 &lt; StudentAbsenceDays &lt;= 1.00</a:t>
                      </a:r>
                      <a:endParaRPr sz="900"/>
                    </a:p>
                  </a:txBody>
                  <a:tcPr marT="91425" marB="91425" marR="91425" marL="91425"/>
                </a:tc>
                <a:tc>
                  <a:txBody>
                    <a:bodyPr/>
                    <a:lstStyle/>
                    <a:p>
                      <a:pPr indent="0" lvl="0" marL="0" rtl="0" algn="l">
                        <a:spcBef>
                          <a:spcPts val="0"/>
                        </a:spcBef>
                        <a:spcAft>
                          <a:spcPts val="0"/>
                        </a:spcAft>
                        <a:buNone/>
                      </a:pPr>
                      <a:r>
                        <a:rPr lang="en" sz="900"/>
                        <a:t>-0.164</a:t>
                      </a:r>
                      <a:endParaRPr sz="900"/>
                    </a:p>
                  </a:txBody>
                  <a:tcPr marT="91425" marB="91425" marR="91425" marL="91425"/>
                </a:tc>
              </a:tr>
              <a:tr h="298175">
                <a:tc>
                  <a:txBody>
                    <a:bodyPr/>
                    <a:lstStyle/>
                    <a:p>
                      <a:pPr indent="0" lvl="0" marL="0" rtl="0" algn="l">
                        <a:spcBef>
                          <a:spcPts val="0"/>
                        </a:spcBef>
                        <a:spcAft>
                          <a:spcPts val="0"/>
                        </a:spcAft>
                        <a:buNone/>
                      </a:pPr>
                      <a:r>
                        <a:rPr lang="en" sz="900"/>
                        <a:t>2</a:t>
                      </a:r>
                      <a:endParaRPr sz="900"/>
                    </a:p>
                  </a:txBody>
                  <a:tcPr marT="91425" marB="91425" marR="91425" marL="91425"/>
                </a:tc>
                <a:tc>
                  <a:txBody>
                    <a:bodyPr/>
                    <a:lstStyle/>
                    <a:p>
                      <a:pPr indent="0" lvl="0" marL="0" rtl="0" algn="l">
                        <a:spcBef>
                          <a:spcPts val="0"/>
                        </a:spcBef>
                        <a:spcAft>
                          <a:spcPts val="0"/>
                        </a:spcAft>
                        <a:buNone/>
                      </a:pPr>
                      <a:r>
                        <a:rPr lang="en" sz="900"/>
                        <a:t>RaisedHands &gt; 72.00</a:t>
                      </a:r>
                      <a:endParaRPr sz="900"/>
                    </a:p>
                  </a:txBody>
                  <a:tcPr marT="91425" marB="91425" marR="91425" marL="91425"/>
                </a:tc>
                <a:tc>
                  <a:txBody>
                    <a:bodyPr/>
                    <a:lstStyle/>
                    <a:p>
                      <a:pPr indent="0" lvl="0" marL="0" rtl="0" algn="l">
                        <a:spcBef>
                          <a:spcPts val="0"/>
                        </a:spcBef>
                        <a:spcAft>
                          <a:spcPts val="0"/>
                        </a:spcAft>
                        <a:buNone/>
                      </a:pPr>
                      <a:r>
                        <a:rPr lang="en" sz="900"/>
                        <a:t>-0.124</a:t>
                      </a:r>
                      <a:endParaRPr sz="900"/>
                    </a:p>
                  </a:txBody>
                  <a:tcPr marT="91425" marB="91425" marR="91425" marL="91425"/>
                </a:tc>
              </a:tr>
              <a:tr h="298175">
                <a:tc>
                  <a:txBody>
                    <a:bodyPr/>
                    <a:lstStyle/>
                    <a:p>
                      <a:pPr indent="0" lvl="0" marL="0" rtl="0" algn="l">
                        <a:spcBef>
                          <a:spcPts val="0"/>
                        </a:spcBef>
                        <a:spcAft>
                          <a:spcPts val="0"/>
                        </a:spcAft>
                        <a:buNone/>
                      </a:pPr>
                      <a:r>
                        <a:rPr lang="en" sz="900"/>
                        <a:t>3</a:t>
                      </a:r>
                      <a:endParaRPr sz="900"/>
                    </a:p>
                  </a:txBody>
                  <a:tcPr marT="91425" marB="91425" marR="91425" marL="91425"/>
                </a:tc>
                <a:tc>
                  <a:txBody>
                    <a:bodyPr/>
                    <a:lstStyle/>
                    <a:p>
                      <a:pPr indent="0" lvl="0" marL="0" rtl="0" algn="l">
                        <a:spcBef>
                          <a:spcPts val="0"/>
                        </a:spcBef>
                        <a:spcAft>
                          <a:spcPts val="0"/>
                        </a:spcAft>
                        <a:buNone/>
                      </a:pPr>
                      <a:r>
                        <a:rPr lang="en" sz="900"/>
                        <a:t>AnnouncementsView &gt; 52.25</a:t>
                      </a:r>
                      <a:endParaRPr sz="900"/>
                    </a:p>
                  </a:txBody>
                  <a:tcPr marT="91425" marB="91425" marR="91425" marL="91425"/>
                </a:tc>
                <a:tc>
                  <a:txBody>
                    <a:bodyPr/>
                    <a:lstStyle/>
                    <a:p>
                      <a:pPr indent="0" lvl="0" marL="0" rtl="0" algn="l">
                        <a:spcBef>
                          <a:spcPts val="0"/>
                        </a:spcBef>
                        <a:spcAft>
                          <a:spcPts val="0"/>
                        </a:spcAft>
                        <a:buNone/>
                      </a:pPr>
                      <a:r>
                        <a:rPr lang="en" sz="900"/>
                        <a:t>-0.116</a:t>
                      </a:r>
                      <a:endParaRPr sz="900"/>
                    </a:p>
                  </a:txBody>
                  <a:tcPr marT="91425" marB="91425" marR="91425" marL="91425"/>
                </a:tc>
              </a:tr>
              <a:tr h="298175">
                <a:tc>
                  <a:txBody>
                    <a:bodyPr/>
                    <a:lstStyle/>
                    <a:p>
                      <a:pPr indent="0" lvl="0" marL="0" rtl="0" algn="l">
                        <a:spcBef>
                          <a:spcPts val="0"/>
                        </a:spcBef>
                        <a:spcAft>
                          <a:spcPts val="0"/>
                        </a:spcAft>
                        <a:buNone/>
                      </a:pPr>
                      <a:r>
                        <a:rPr lang="en" sz="900"/>
                        <a:t>4</a:t>
                      </a:r>
                      <a:endParaRPr sz="900"/>
                    </a:p>
                  </a:txBody>
                  <a:tcPr marT="91425" marB="91425" marR="91425" marL="91425"/>
                </a:tc>
                <a:tc>
                  <a:txBody>
                    <a:bodyPr/>
                    <a:lstStyle/>
                    <a:p>
                      <a:pPr indent="0" lvl="0" marL="0" rtl="0" algn="l">
                        <a:spcBef>
                          <a:spcPts val="0"/>
                        </a:spcBef>
                        <a:spcAft>
                          <a:spcPts val="0"/>
                        </a:spcAft>
                        <a:buNone/>
                      </a:pPr>
                      <a:r>
                        <a:rPr lang="en" sz="900"/>
                        <a:t>Nationality &lt;= 3.00 (Egypt, Iran, Iraq, Jordan)</a:t>
                      </a:r>
                      <a:endParaRPr sz="900"/>
                    </a:p>
                  </a:txBody>
                  <a:tcPr marT="91425" marB="91425" marR="91425" marL="91425"/>
                </a:tc>
                <a:tc>
                  <a:txBody>
                    <a:bodyPr/>
                    <a:lstStyle/>
                    <a:p>
                      <a:pPr indent="0" lvl="0" marL="0" rtl="0" algn="l">
                        <a:spcBef>
                          <a:spcPts val="0"/>
                        </a:spcBef>
                        <a:spcAft>
                          <a:spcPts val="0"/>
                        </a:spcAft>
                        <a:buNone/>
                      </a:pPr>
                      <a:r>
                        <a:rPr lang="en" sz="900"/>
                        <a:t>-0.094</a:t>
                      </a:r>
                      <a:endParaRPr sz="900"/>
                    </a:p>
                  </a:txBody>
                  <a:tcPr marT="91425" marB="91425" marR="91425" marL="91425"/>
                </a:tc>
              </a:tr>
              <a:tr h="298175">
                <a:tc>
                  <a:txBody>
                    <a:bodyPr/>
                    <a:lstStyle/>
                    <a:p>
                      <a:pPr indent="0" lvl="0" marL="0" rtl="0" algn="l">
                        <a:spcBef>
                          <a:spcPts val="0"/>
                        </a:spcBef>
                        <a:spcAft>
                          <a:spcPts val="0"/>
                        </a:spcAft>
                        <a:buNone/>
                      </a:pPr>
                      <a:r>
                        <a:rPr lang="en" sz="900"/>
                        <a:t>5</a:t>
                      </a:r>
                      <a:endParaRPr sz="900"/>
                    </a:p>
                  </a:txBody>
                  <a:tcPr marT="91425" marB="91425" marR="91425" marL="91425"/>
                </a:tc>
                <a:tc>
                  <a:txBody>
                    <a:bodyPr/>
                    <a:lstStyle/>
                    <a:p>
                      <a:pPr indent="0" lvl="0" marL="0" rtl="0" algn="l">
                        <a:spcBef>
                          <a:spcPts val="0"/>
                        </a:spcBef>
                        <a:spcAft>
                          <a:spcPts val="0"/>
                        </a:spcAft>
                        <a:buNone/>
                      </a:pPr>
                      <a:r>
                        <a:rPr lang="en" sz="900"/>
                        <a:t>ParentsAnsweringSurvey &lt;= 0.00</a:t>
                      </a:r>
                      <a:endParaRPr sz="900"/>
                    </a:p>
                  </a:txBody>
                  <a:tcPr marT="91425" marB="91425" marR="91425" marL="91425"/>
                </a:tc>
                <a:tc>
                  <a:txBody>
                    <a:bodyPr/>
                    <a:lstStyle/>
                    <a:p>
                      <a:pPr indent="0" lvl="0" marL="0" rtl="0" algn="l">
                        <a:spcBef>
                          <a:spcPts val="0"/>
                        </a:spcBef>
                        <a:spcAft>
                          <a:spcPts val="0"/>
                        </a:spcAft>
                        <a:buNone/>
                      </a:pPr>
                      <a:r>
                        <a:rPr lang="en" sz="900"/>
                        <a:t>0.076</a:t>
                      </a:r>
                      <a:endParaRPr sz="900"/>
                    </a:p>
                  </a:txBody>
                  <a:tcPr marT="91425" marB="91425" marR="91425" marL="91425"/>
                </a:tc>
              </a:tr>
            </a:tbl>
          </a:graphicData>
        </a:graphic>
      </p:graphicFrame>
      <p:grpSp>
        <p:nvGrpSpPr>
          <p:cNvPr id="185" name="Google Shape;185;p26"/>
          <p:cNvGrpSpPr/>
          <p:nvPr/>
        </p:nvGrpSpPr>
        <p:grpSpPr>
          <a:xfrm>
            <a:off x="5532090" y="3169672"/>
            <a:ext cx="3457434" cy="1793459"/>
            <a:chOff x="6803275" y="395363"/>
            <a:chExt cx="2212050" cy="2537076"/>
          </a:xfrm>
        </p:grpSpPr>
        <p:pic>
          <p:nvPicPr>
            <p:cNvPr id="186" name="Google Shape;186;p2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87" name="Google Shape;187;p2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88" name="Google Shape;188;p2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just">
                <a:lnSpc>
                  <a:spcPct val="115000"/>
                </a:lnSpc>
                <a:spcBef>
                  <a:spcPts val="80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From this, we can say that the student who :</a:t>
              </a:r>
              <a:endParaRPr sz="1200">
                <a:solidFill>
                  <a:schemeClr val="dk2"/>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Raises his hands more than 72 times</a:t>
              </a:r>
              <a:endParaRPr sz="1200">
                <a:solidFill>
                  <a:schemeClr val="dk2"/>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Views announcement regularly more than 52.25 times</a:t>
              </a:r>
              <a:endParaRPr sz="12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Has a higher chance of getting ‘H’.</a:t>
              </a:r>
              <a:endParaRPr sz="1100">
                <a:solidFill>
                  <a:schemeClr val="dk2"/>
                </a:solidFill>
                <a:latin typeface="Raleway"/>
                <a:ea typeface="Raleway"/>
                <a:cs typeface="Raleway"/>
                <a:sym typeface="Ralewa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Interpretable AI (‘M’)</a:t>
            </a:r>
            <a:endParaRPr sz="2400"/>
          </a:p>
        </p:txBody>
      </p:sp>
      <p:sp>
        <p:nvSpPr>
          <p:cNvPr id="194" name="Google Shape;194;p27"/>
          <p:cNvSpPr txBox="1"/>
          <p:nvPr>
            <p:ph idx="4294967295" type="body"/>
          </p:nvPr>
        </p:nvSpPr>
        <p:spPr>
          <a:xfrm>
            <a:off x="448875" y="1529875"/>
            <a:ext cx="80613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Reason Identification</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Example:</a:t>
            </a:r>
            <a:endParaRPr sz="1200">
              <a:latin typeface="Raleway"/>
              <a:ea typeface="Raleway"/>
              <a:cs typeface="Raleway"/>
              <a:sym typeface="Raleway"/>
            </a:endParaRPr>
          </a:p>
          <a:p>
            <a:pPr indent="0" lvl="0" marL="0" rtl="0" algn="just">
              <a:spcBef>
                <a:spcPts val="0"/>
              </a:spcBef>
              <a:spcAft>
                <a:spcPts val="0"/>
              </a:spcAft>
              <a:buNone/>
            </a:pPr>
            <a:r>
              <a:rPr lang="en" sz="1200">
                <a:latin typeface="Raleway"/>
                <a:ea typeface="Raleway"/>
                <a:cs typeface="Raleway"/>
                <a:sym typeface="Raleway"/>
              </a:rPr>
              <a:t>For a student who score ‘M</a:t>
            </a:r>
            <a:r>
              <a:rPr lang="en" sz="1200">
                <a:latin typeface="Raleway"/>
                <a:ea typeface="Raleway"/>
                <a:cs typeface="Raleway"/>
                <a:sym typeface="Raleway"/>
              </a:rPr>
              <a:t>’</a:t>
            </a:r>
            <a:r>
              <a:rPr lang="en" sz="1200">
                <a:latin typeface="Raleway"/>
                <a:ea typeface="Raleway"/>
                <a:cs typeface="Raleway"/>
                <a:sym typeface="Raleway"/>
              </a:rPr>
              <a:t>, i.e. Medium, below are the top features with confidence</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Raleway"/>
              <a:ea typeface="Raleway"/>
              <a:cs typeface="Raleway"/>
              <a:sym typeface="Raleway"/>
            </a:endParaRPr>
          </a:p>
        </p:txBody>
      </p:sp>
      <p:graphicFrame>
        <p:nvGraphicFramePr>
          <p:cNvPr id="195" name="Google Shape;195;p27"/>
          <p:cNvGraphicFramePr/>
          <p:nvPr/>
        </p:nvGraphicFramePr>
        <p:xfrm>
          <a:off x="860025" y="2571750"/>
          <a:ext cx="3000000" cy="3000000"/>
        </p:xfrm>
        <a:graphic>
          <a:graphicData uri="http://schemas.openxmlformats.org/drawingml/2006/table">
            <a:tbl>
              <a:tblPr>
                <a:noFill/>
                <a:tableStyleId>{9E859380-3FD8-4E04-9036-642E5A798E1F}</a:tableStyleId>
              </a:tblPr>
              <a:tblGrid>
                <a:gridCol w="487075"/>
                <a:gridCol w="2506875"/>
                <a:gridCol w="1659275"/>
              </a:tblGrid>
              <a:tr h="327575">
                <a:tc>
                  <a:txBody>
                    <a:bodyPr/>
                    <a:lstStyle/>
                    <a:p>
                      <a:pPr indent="0" lvl="0" marL="0" rtl="0" algn="l">
                        <a:spcBef>
                          <a:spcPts val="0"/>
                        </a:spcBef>
                        <a:spcAft>
                          <a:spcPts val="0"/>
                        </a:spcAft>
                        <a:buNone/>
                      </a:pPr>
                      <a:r>
                        <a:rPr b="1" lang="en" sz="900"/>
                        <a:t>S.No.</a:t>
                      </a:r>
                      <a:endParaRPr b="1" sz="900"/>
                    </a:p>
                  </a:txBody>
                  <a:tcPr marT="91425" marB="91425" marR="91425" marL="91425"/>
                </a:tc>
                <a:tc>
                  <a:txBody>
                    <a:bodyPr/>
                    <a:lstStyle/>
                    <a:p>
                      <a:pPr indent="0" lvl="0" marL="0" rtl="0" algn="l">
                        <a:spcBef>
                          <a:spcPts val="0"/>
                        </a:spcBef>
                        <a:spcAft>
                          <a:spcPts val="0"/>
                        </a:spcAft>
                        <a:buNone/>
                      </a:pPr>
                      <a:r>
                        <a:rPr b="1" lang="en" sz="900"/>
                        <a:t>Feature</a:t>
                      </a:r>
                      <a:endParaRPr b="1" sz="900"/>
                    </a:p>
                  </a:txBody>
                  <a:tcPr marT="91425" marB="91425" marR="91425" marL="91425"/>
                </a:tc>
                <a:tc>
                  <a:txBody>
                    <a:bodyPr/>
                    <a:lstStyle/>
                    <a:p>
                      <a:pPr indent="0" lvl="0" marL="0" rtl="0" algn="l">
                        <a:spcBef>
                          <a:spcPts val="0"/>
                        </a:spcBef>
                        <a:spcAft>
                          <a:spcPts val="0"/>
                        </a:spcAft>
                        <a:buNone/>
                      </a:pPr>
                      <a:r>
                        <a:rPr b="1" lang="en" sz="900"/>
                        <a:t>Confidence</a:t>
                      </a:r>
                      <a:endParaRPr b="1" sz="900"/>
                    </a:p>
                  </a:txBody>
                  <a:tcPr marT="91425" marB="91425" marR="91425" marL="91425"/>
                </a:tc>
              </a:tr>
              <a:tr h="298175">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0.00 &lt; StudentAbsenceDays</a:t>
                      </a:r>
                      <a:endParaRPr sz="900"/>
                    </a:p>
                  </a:txBody>
                  <a:tcPr marT="91425" marB="91425" marR="91425" marL="91425"/>
                </a:tc>
                <a:tc>
                  <a:txBody>
                    <a:bodyPr/>
                    <a:lstStyle/>
                    <a:p>
                      <a:pPr indent="0" lvl="0" marL="0" rtl="0" algn="l">
                        <a:spcBef>
                          <a:spcPts val="0"/>
                        </a:spcBef>
                        <a:spcAft>
                          <a:spcPts val="0"/>
                        </a:spcAft>
                        <a:buNone/>
                      </a:pPr>
                      <a:r>
                        <a:rPr lang="en" sz="900"/>
                        <a:t>0.168</a:t>
                      </a:r>
                      <a:endParaRPr sz="900"/>
                    </a:p>
                  </a:txBody>
                  <a:tcPr marT="91425" marB="91425" marR="91425" marL="91425"/>
                </a:tc>
              </a:tr>
              <a:tr h="298175">
                <a:tc>
                  <a:txBody>
                    <a:bodyPr/>
                    <a:lstStyle/>
                    <a:p>
                      <a:pPr indent="0" lvl="0" marL="0" rtl="0" algn="l">
                        <a:spcBef>
                          <a:spcPts val="0"/>
                        </a:spcBef>
                        <a:spcAft>
                          <a:spcPts val="0"/>
                        </a:spcAft>
                        <a:buNone/>
                      </a:pPr>
                      <a:r>
                        <a:rPr lang="en" sz="900"/>
                        <a:t>2</a:t>
                      </a:r>
                      <a:endParaRPr sz="900"/>
                    </a:p>
                  </a:txBody>
                  <a:tcPr marT="91425" marB="91425" marR="91425" marL="91425"/>
                </a:tc>
                <a:tc>
                  <a:txBody>
                    <a:bodyPr/>
                    <a:lstStyle/>
                    <a:p>
                      <a:pPr indent="0" lvl="0" marL="0" rtl="0" algn="l">
                        <a:spcBef>
                          <a:spcPts val="0"/>
                        </a:spcBef>
                        <a:spcAft>
                          <a:spcPts val="0"/>
                        </a:spcAft>
                        <a:buNone/>
                      </a:pPr>
                      <a:r>
                        <a:rPr lang="en" sz="900">
                          <a:solidFill>
                            <a:schemeClr val="dk2"/>
                          </a:solidFill>
                        </a:rPr>
                        <a:t>AnnouncementsView &lt;= 14.00</a:t>
                      </a:r>
                      <a:endParaRPr sz="900"/>
                    </a:p>
                  </a:txBody>
                  <a:tcPr marT="91425" marB="91425" marR="91425" marL="91425"/>
                </a:tc>
                <a:tc>
                  <a:txBody>
                    <a:bodyPr/>
                    <a:lstStyle/>
                    <a:p>
                      <a:pPr indent="0" lvl="0" marL="0" rtl="0" algn="l">
                        <a:spcBef>
                          <a:spcPts val="0"/>
                        </a:spcBef>
                        <a:spcAft>
                          <a:spcPts val="0"/>
                        </a:spcAft>
                        <a:buNone/>
                      </a:pPr>
                      <a:r>
                        <a:rPr lang="en" sz="900"/>
                        <a:t>0.104</a:t>
                      </a:r>
                      <a:endParaRPr sz="900"/>
                    </a:p>
                  </a:txBody>
                  <a:tcPr marT="91425" marB="91425" marR="91425" marL="91425"/>
                </a:tc>
              </a:tr>
              <a:tr h="298175">
                <a:tc>
                  <a:txBody>
                    <a:bodyPr/>
                    <a:lstStyle/>
                    <a:p>
                      <a:pPr indent="0" lvl="0" marL="0" rtl="0" algn="l">
                        <a:spcBef>
                          <a:spcPts val="0"/>
                        </a:spcBef>
                        <a:spcAft>
                          <a:spcPts val="0"/>
                        </a:spcAft>
                        <a:buNone/>
                      </a:pPr>
                      <a:r>
                        <a:rPr lang="en" sz="900"/>
                        <a:t>3</a:t>
                      </a:r>
                      <a:endParaRPr sz="900"/>
                    </a:p>
                  </a:txBody>
                  <a:tcPr marT="91425" marB="91425" marR="91425" marL="91425"/>
                </a:tc>
                <a:tc>
                  <a:txBody>
                    <a:bodyPr/>
                    <a:lstStyle/>
                    <a:p>
                      <a:pPr indent="0" lvl="0" marL="0" rtl="0" algn="l">
                        <a:spcBef>
                          <a:spcPts val="0"/>
                        </a:spcBef>
                        <a:spcAft>
                          <a:spcPts val="0"/>
                        </a:spcAft>
                        <a:buNone/>
                      </a:pPr>
                      <a:r>
                        <a:rPr lang="en" sz="900"/>
                        <a:t>Nationality &lt;= 3.00 </a:t>
                      </a:r>
                      <a:r>
                        <a:rPr lang="en" sz="900">
                          <a:solidFill>
                            <a:schemeClr val="dk2"/>
                          </a:solidFill>
                        </a:rPr>
                        <a:t>(Egypt, Iran, Iraq, Jordan)</a:t>
                      </a:r>
                      <a:endParaRPr sz="900"/>
                    </a:p>
                  </a:txBody>
                  <a:tcPr marT="91425" marB="91425" marR="91425" marL="91425"/>
                </a:tc>
                <a:tc>
                  <a:txBody>
                    <a:bodyPr/>
                    <a:lstStyle/>
                    <a:p>
                      <a:pPr indent="0" lvl="0" marL="0" rtl="0" algn="l">
                        <a:spcBef>
                          <a:spcPts val="0"/>
                        </a:spcBef>
                        <a:spcAft>
                          <a:spcPts val="0"/>
                        </a:spcAft>
                        <a:buNone/>
                      </a:pPr>
                      <a:r>
                        <a:rPr lang="en" sz="900"/>
                        <a:t>-0.100</a:t>
                      </a:r>
                      <a:endParaRPr sz="900"/>
                    </a:p>
                  </a:txBody>
                  <a:tcPr marT="91425" marB="91425" marR="91425" marL="91425"/>
                </a:tc>
              </a:tr>
              <a:tr h="298175">
                <a:tc>
                  <a:txBody>
                    <a:bodyPr/>
                    <a:lstStyle/>
                    <a:p>
                      <a:pPr indent="0" lvl="0" marL="0" rtl="0" algn="l">
                        <a:spcBef>
                          <a:spcPts val="0"/>
                        </a:spcBef>
                        <a:spcAft>
                          <a:spcPts val="0"/>
                        </a:spcAft>
                        <a:buNone/>
                      </a:pPr>
                      <a:r>
                        <a:rPr lang="en" sz="900"/>
                        <a:t>4</a:t>
                      </a:r>
                      <a:endParaRPr sz="900"/>
                    </a:p>
                  </a:txBody>
                  <a:tcPr marT="91425" marB="91425" marR="91425" marL="91425"/>
                </a:tc>
                <a:tc>
                  <a:txBody>
                    <a:bodyPr/>
                    <a:lstStyle/>
                    <a:p>
                      <a:pPr indent="0" lvl="0" marL="0" rtl="0" algn="l">
                        <a:spcBef>
                          <a:spcPts val="0"/>
                        </a:spcBef>
                        <a:spcAft>
                          <a:spcPts val="0"/>
                        </a:spcAft>
                        <a:buNone/>
                      </a:pPr>
                      <a:r>
                        <a:rPr lang="en" sz="900">
                          <a:solidFill>
                            <a:schemeClr val="dk2"/>
                          </a:solidFill>
                        </a:rPr>
                        <a:t>ParentsAnsweringSurvey &lt;= 0.0</a:t>
                      </a:r>
                      <a:endParaRPr sz="900"/>
                    </a:p>
                  </a:txBody>
                  <a:tcPr marT="91425" marB="91425" marR="91425" marL="91425"/>
                </a:tc>
                <a:tc>
                  <a:txBody>
                    <a:bodyPr/>
                    <a:lstStyle/>
                    <a:p>
                      <a:pPr indent="0" lvl="0" marL="0" rtl="0" algn="l">
                        <a:spcBef>
                          <a:spcPts val="0"/>
                        </a:spcBef>
                        <a:spcAft>
                          <a:spcPts val="0"/>
                        </a:spcAft>
                        <a:buNone/>
                      </a:pPr>
                      <a:r>
                        <a:rPr lang="en" sz="900"/>
                        <a:t>0.075</a:t>
                      </a:r>
                      <a:endParaRPr sz="900"/>
                    </a:p>
                  </a:txBody>
                  <a:tcPr marT="91425" marB="91425" marR="91425" marL="91425"/>
                </a:tc>
              </a:tr>
              <a:tr h="298175">
                <a:tc>
                  <a:txBody>
                    <a:bodyPr/>
                    <a:lstStyle/>
                    <a:p>
                      <a:pPr indent="0" lvl="0" marL="0" rtl="0" algn="l">
                        <a:spcBef>
                          <a:spcPts val="0"/>
                        </a:spcBef>
                        <a:spcAft>
                          <a:spcPts val="0"/>
                        </a:spcAft>
                        <a:buNone/>
                      </a:pPr>
                      <a:r>
                        <a:rPr lang="en" sz="900"/>
                        <a:t>5</a:t>
                      </a:r>
                      <a:endParaRPr sz="900"/>
                    </a:p>
                  </a:txBody>
                  <a:tcPr marT="91425" marB="91425" marR="91425" marL="91425"/>
                </a:tc>
                <a:tc>
                  <a:txBody>
                    <a:bodyPr/>
                    <a:lstStyle/>
                    <a:p>
                      <a:pPr indent="0" lvl="0" marL="0" rtl="0" algn="l">
                        <a:spcBef>
                          <a:spcPts val="0"/>
                        </a:spcBef>
                        <a:spcAft>
                          <a:spcPts val="0"/>
                        </a:spcAft>
                        <a:buNone/>
                      </a:pPr>
                      <a:r>
                        <a:rPr lang="en" sz="900"/>
                        <a:t>PlaceofBirth &lt;= 3.00</a:t>
                      </a:r>
                      <a:endParaRPr sz="900"/>
                    </a:p>
                  </a:txBody>
                  <a:tcPr marT="91425" marB="91425" marR="91425" marL="91425"/>
                </a:tc>
                <a:tc>
                  <a:txBody>
                    <a:bodyPr/>
                    <a:lstStyle/>
                    <a:p>
                      <a:pPr indent="0" lvl="0" marL="0" rtl="0" algn="l">
                        <a:spcBef>
                          <a:spcPts val="0"/>
                        </a:spcBef>
                        <a:spcAft>
                          <a:spcPts val="0"/>
                        </a:spcAft>
                        <a:buNone/>
                      </a:pPr>
                      <a:r>
                        <a:rPr lang="en" sz="900"/>
                        <a:t>0.072</a:t>
                      </a:r>
                      <a:endParaRPr sz="900"/>
                    </a:p>
                  </a:txBody>
                  <a:tcPr marT="91425" marB="91425" marR="91425" marL="91425"/>
                </a:tc>
              </a:tr>
            </a:tbl>
          </a:graphicData>
        </a:graphic>
      </p:graphicFrame>
      <p:grpSp>
        <p:nvGrpSpPr>
          <p:cNvPr id="196" name="Google Shape;196;p27"/>
          <p:cNvGrpSpPr/>
          <p:nvPr/>
        </p:nvGrpSpPr>
        <p:grpSpPr>
          <a:xfrm>
            <a:off x="5611090" y="2629311"/>
            <a:ext cx="3457434" cy="1954056"/>
            <a:chOff x="6803275" y="395363"/>
            <a:chExt cx="2212050" cy="2537076"/>
          </a:xfrm>
        </p:grpSpPr>
        <p:pic>
          <p:nvPicPr>
            <p:cNvPr id="197" name="Google Shape;197;p2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98" name="Google Shape;198;p2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9" name="Google Shape;199;p2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just">
                <a:lnSpc>
                  <a:spcPct val="115000"/>
                </a:lnSpc>
                <a:spcBef>
                  <a:spcPts val="800"/>
                </a:spcBef>
                <a:spcAft>
                  <a:spcPts val="0"/>
                </a:spcAft>
                <a:buNone/>
              </a:pPr>
              <a:r>
                <a:rPr lang="en" sz="1100">
                  <a:solidFill>
                    <a:schemeClr val="dk2"/>
                  </a:solidFill>
                  <a:latin typeface="Times New Roman"/>
                  <a:ea typeface="Times New Roman"/>
                  <a:cs typeface="Times New Roman"/>
                  <a:sym typeface="Times New Roman"/>
                </a:rPr>
                <a:t>From this, we can say that the student who :</a:t>
              </a:r>
              <a:endParaRPr sz="1100">
                <a:solidFill>
                  <a:schemeClr val="dk2"/>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Place of Birth is 0: Egypt, 1: Iran, 2: Iraq, 3: Jordan </a:t>
              </a:r>
              <a:endParaRPr sz="1100">
                <a:solidFill>
                  <a:schemeClr val="dk2"/>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Views announcement regularly but less than 14 times</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100">
                  <a:solidFill>
                    <a:schemeClr val="dk2"/>
                  </a:solidFill>
                  <a:latin typeface="Times New Roman"/>
                  <a:ea typeface="Times New Roman"/>
                  <a:cs typeface="Times New Roman"/>
                  <a:sym typeface="Times New Roman"/>
                </a:rPr>
                <a:t>Has a higher chance of getting ‘M’.</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Interpretable AI (‘L’)</a:t>
            </a:r>
            <a:endParaRPr sz="2400"/>
          </a:p>
        </p:txBody>
      </p:sp>
      <p:sp>
        <p:nvSpPr>
          <p:cNvPr id="205" name="Google Shape;205;p28"/>
          <p:cNvSpPr txBox="1"/>
          <p:nvPr>
            <p:ph idx="4294967295" type="body"/>
          </p:nvPr>
        </p:nvSpPr>
        <p:spPr>
          <a:xfrm>
            <a:off x="448875" y="1529875"/>
            <a:ext cx="80613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Reason Identification</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Example:</a:t>
            </a:r>
            <a:endParaRPr sz="1200">
              <a:latin typeface="Raleway"/>
              <a:ea typeface="Raleway"/>
              <a:cs typeface="Raleway"/>
              <a:sym typeface="Raleway"/>
            </a:endParaRPr>
          </a:p>
          <a:p>
            <a:pPr indent="0" lvl="0" marL="0" rtl="0" algn="just">
              <a:spcBef>
                <a:spcPts val="0"/>
              </a:spcBef>
              <a:spcAft>
                <a:spcPts val="0"/>
              </a:spcAft>
              <a:buNone/>
            </a:pPr>
            <a:r>
              <a:rPr lang="en" sz="1200">
                <a:latin typeface="Raleway"/>
                <a:ea typeface="Raleway"/>
                <a:cs typeface="Raleway"/>
                <a:sym typeface="Raleway"/>
              </a:rPr>
              <a:t>For a student who score ‘H’, i.e. High, below are the top features with confidence</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None/>
            </a:pPr>
            <a:r>
              <a:t/>
            </a:r>
            <a:endParaRPr sz="1200">
              <a:latin typeface="Raleway"/>
              <a:ea typeface="Raleway"/>
              <a:cs typeface="Raleway"/>
              <a:sym typeface="Raleway"/>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Raleway"/>
              <a:ea typeface="Raleway"/>
              <a:cs typeface="Raleway"/>
              <a:sym typeface="Raleway"/>
            </a:endParaRPr>
          </a:p>
        </p:txBody>
      </p:sp>
      <p:graphicFrame>
        <p:nvGraphicFramePr>
          <p:cNvPr id="206" name="Google Shape;206;p28"/>
          <p:cNvGraphicFramePr/>
          <p:nvPr/>
        </p:nvGraphicFramePr>
        <p:xfrm>
          <a:off x="860025" y="2571750"/>
          <a:ext cx="3000000" cy="3000000"/>
        </p:xfrm>
        <a:graphic>
          <a:graphicData uri="http://schemas.openxmlformats.org/drawingml/2006/table">
            <a:tbl>
              <a:tblPr>
                <a:noFill/>
                <a:tableStyleId>{9E859380-3FD8-4E04-9036-642E5A798E1F}</a:tableStyleId>
              </a:tblPr>
              <a:tblGrid>
                <a:gridCol w="482175"/>
                <a:gridCol w="2481700"/>
                <a:gridCol w="1642600"/>
              </a:tblGrid>
              <a:tr h="327575">
                <a:tc>
                  <a:txBody>
                    <a:bodyPr/>
                    <a:lstStyle/>
                    <a:p>
                      <a:pPr indent="0" lvl="0" marL="0" rtl="0" algn="l">
                        <a:spcBef>
                          <a:spcPts val="0"/>
                        </a:spcBef>
                        <a:spcAft>
                          <a:spcPts val="0"/>
                        </a:spcAft>
                        <a:buNone/>
                      </a:pPr>
                      <a:r>
                        <a:rPr b="1" lang="en" sz="900"/>
                        <a:t>S.No.</a:t>
                      </a:r>
                      <a:endParaRPr b="1" sz="900"/>
                    </a:p>
                  </a:txBody>
                  <a:tcPr marT="91425" marB="91425" marR="91425" marL="91425"/>
                </a:tc>
                <a:tc>
                  <a:txBody>
                    <a:bodyPr/>
                    <a:lstStyle/>
                    <a:p>
                      <a:pPr indent="0" lvl="0" marL="0" rtl="0" algn="l">
                        <a:spcBef>
                          <a:spcPts val="0"/>
                        </a:spcBef>
                        <a:spcAft>
                          <a:spcPts val="0"/>
                        </a:spcAft>
                        <a:buNone/>
                      </a:pPr>
                      <a:r>
                        <a:rPr b="1" lang="en" sz="900"/>
                        <a:t>Feature</a:t>
                      </a:r>
                      <a:endParaRPr b="1" sz="900"/>
                    </a:p>
                  </a:txBody>
                  <a:tcPr marT="91425" marB="91425" marR="91425" marL="91425"/>
                </a:tc>
                <a:tc>
                  <a:txBody>
                    <a:bodyPr/>
                    <a:lstStyle/>
                    <a:p>
                      <a:pPr indent="0" lvl="0" marL="0" rtl="0" algn="l">
                        <a:spcBef>
                          <a:spcPts val="0"/>
                        </a:spcBef>
                        <a:spcAft>
                          <a:spcPts val="0"/>
                        </a:spcAft>
                        <a:buNone/>
                      </a:pPr>
                      <a:r>
                        <a:rPr b="1" lang="en" sz="900"/>
                        <a:t>Confidence</a:t>
                      </a:r>
                      <a:endParaRPr b="1" sz="900"/>
                    </a:p>
                  </a:txBody>
                  <a:tcPr marT="91425" marB="91425" marR="91425" marL="91425"/>
                </a:tc>
              </a:tr>
              <a:tr h="298175">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StudentAbsenceDays</a:t>
                      </a:r>
                      <a:r>
                        <a:rPr lang="en" sz="900"/>
                        <a:t> &lt;= 0.00</a:t>
                      </a:r>
                      <a:endParaRPr sz="900"/>
                    </a:p>
                  </a:txBody>
                  <a:tcPr marT="91425" marB="91425" marR="91425" marL="91425"/>
                </a:tc>
                <a:tc>
                  <a:txBody>
                    <a:bodyPr/>
                    <a:lstStyle/>
                    <a:p>
                      <a:pPr indent="0" lvl="0" marL="0" rtl="0" algn="l">
                        <a:spcBef>
                          <a:spcPts val="0"/>
                        </a:spcBef>
                        <a:spcAft>
                          <a:spcPts val="0"/>
                        </a:spcAft>
                        <a:buNone/>
                      </a:pPr>
                      <a:r>
                        <a:rPr lang="en" sz="900"/>
                        <a:t>0.154</a:t>
                      </a:r>
                      <a:endParaRPr sz="900"/>
                    </a:p>
                  </a:txBody>
                  <a:tcPr marT="91425" marB="91425" marR="91425" marL="91425"/>
                </a:tc>
              </a:tr>
              <a:tr h="298175">
                <a:tc>
                  <a:txBody>
                    <a:bodyPr/>
                    <a:lstStyle/>
                    <a:p>
                      <a:pPr indent="0" lvl="0" marL="0" rtl="0" algn="l">
                        <a:spcBef>
                          <a:spcPts val="0"/>
                        </a:spcBef>
                        <a:spcAft>
                          <a:spcPts val="0"/>
                        </a:spcAft>
                        <a:buNone/>
                      </a:pPr>
                      <a:r>
                        <a:rPr lang="en" sz="900"/>
                        <a:t>2</a:t>
                      </a:r>
                      <a:endParaRPr sz="900"/>
                    </a:p>
                  </a:txBody>
                  <a:tcPr marT="91425" marB="91425" marR="91425" marL="91425"/>
                </a:tc>
                <a:tc>
                  <a:txBody>
                    <a:bodyPr/>
                    <a:lstStyle/>
                    <a:p>
                      <a:pPr indent="0" lvl="0" marL="0" rtl="0" algn="l">
                        <a:spcBef>
                          <a:spcPts val="0"/>
                        </a:spcBef>
                        <a:spcAft>
                          <a:spcPts val="0"/>
                        </a:spcAft>
                        <a:buNone/>
                      </a:pPr>
                      <a:r>
                        <a:rPr lang="en" sz="900"/>
                        <a:t>RaisedHands &lt;= 15.00</a:t>
                      </a:r>
                      <a:endParaRPr sz="900"/>
                    </a:p>
                  </a:txBody>
                  <a:tcPr marT="91425" marB="91425" marR="91425" marL="91425"/>
                </a:tc>
                <a:tc>
                  <a:txBody>
                    <a:bodyPr/>
                    <a:lstStyle/>
                    <a:p>
                      <a:pPr indent="0" lvl="0" marL="0" rtl="0" algn="l">
                        <a:spcBef>
                          <a:spcPts val="0"/>
                        </a:spcBef>
                        <a:spcAft>
                          <a:spcPts val="0"/>
                        </a:spcAft>
                        <a:buNone/>
                      </a:pPr>
                      <a:r>
                        <a:rPr lang="en" sz="900"/>
                        <a:t>0.149</a:t>
                      </a:r>
                      <a:endParaRPr sz="900"/>
                    </a:p>
                  </a:txBody>
                  <a:tcPr marT="91425" marB="91425" marR="91425" marL="91425"/>
                </a:tc>
              </a:tr>
              <a:tr h="298175">
                <a:tc>
                  <a:txBody>
                    <a:bodyPr/>
                    <a:lstStyle/>
                    <a:p>
                      <a:pPr indent="0" lvl="0" marL="0" rtl="0" algn="l">
                        <a:spcBef>
                          <a:spcPts val="0"/>
                        </a:spcBef>
                        <a:spcAft>
                          <a:spcPts val="0"/>
                        </a:spcAft>
                        <a:buNone/>
                      </a:pPr>
                      <a:r>
                        <a:rPr lang="en" sz="900"/>
                        <a:t>3</a:t>
                      </a:r>
                      <a:endParaRPr sz="900"/>
                    </a:p>
                  </a:txBody>
                  <a:tcPr marT="91425" marB="91425" marR="91425" marL="91425"/>
                </a:tc>
                <a:tc>
                  <a:txBody>
                    <a:bodyPr/>
                    <a:lstStyle/>
                    <a:p>
                      <a:pPr indent="0" lvl="0" marL="0" rtl="0" algn="l">
                        <a:spcBef>
                          <a:spcPts val="0"/>
                        </a:spcBef>
                        <a:spcAft>
                          <a:spcPts val="0"/>
                        </a:spcAft>
                        <a:buNone/>
                      </a:pPr>
                      <a:r>
                        <a:rPr lang="en" sz="900"/>
                        <a:t>VisitedResources &lt;= 18.75</a:t>
                      </a:r>
                      <a:endParaRPr sz="900"/>
                    </a:p>
                  </a:txBody>
                  <a:tcPr marT="91425" marB="91425" marR="91425" marL="91425"/>
                </a:tc>
                <a:tc>
                  <a:txBody>
                    <a:bodyPr/>
                    <a:lstStyle/>
                    <a:p>
                      <a:pPr indent="0" lvl="0" marL="0" rtl="0" algn="l">
                        <a:spcBef>
                          <a:spcPts val="0"/>
                        </a:spcBef>
                        <a:spcAft>
                          <a:spcPts val="0"/>
                        </a:spcAft>
                        <a:buNone/>
                      </a:pPr>
                      <a:r>
                        <a:rPr lang="en" sz="900"/>
                        <a:t>0.112</a:t>
                      </a:r>
                      <a:endParaRPr sz="900"/>
                    </a:p>
                  </a:txBody>
                  <a:tcPr marT="91425" marB="91425" marR="91425" marL="91425"/>
                </a:tc>
              </a:tr>
              <a:tr h="298175">
                <a:tc>
                  <a:txBody>
                    <a:bodyPr/>
                    <a:lstStyle/>
                    <a:p>
                      <a:pPr indent="0" lvl="0" marL="0" rtl="0" algn="l">
                        <a:spcBef>
                          <a:spcPts val="0"/>
                        </a:spcBef>
                        <a:spcAft>
                          <a:spcPts val="0"/>
                        </a:spcAft>
                        <a:buNone/>
                      </a:pPr>
                      <a:r>
                        <a:rPr lang="en" sz="900"/>
                        <a:t>4</a:t>
                      </a:r>
                      <a:endParaRPr sz="900"/>
                    </a:p>
                  </a:txBody>
                  <a:tcPr marT="91425" marB="91425" marR="91425" marL="91425"/>
                </a:tc>
                <a:tc>
                  <a:txBody>
                    <a:bodyPr/>
                    <a:lstStyle/>
                    <a:p>
                      <a:pPr indent="0" lvl="0" marL="0" rtl="0" algn="l">
                        <a:spcBef>
                          <a:spcPts val="0"/>
                        </a:spcBef>
                        <a:spcAft>
                          <a:spcPts val="0"/>
                        </a:spcAft>
                        <a:buNone/>
                      </a:pPr>
                      <a:r>
                        <a:rPr lang="en" sz="900">
                          <a:solidFill>
                            <a:schemeClr val="dk2"/>
                          </a:solidFill>
                        </a:rPr>
                        <a:t>AnnouncementsView &lt;= 14.00</a:t>
                      </a:r>
                      <a:endParaRPr sz="900"/>
                    </a:p>
                  </a:txBody>
                  <a:tcPr marT="91425" marB="91425" marR="91425" marL="91425"/>
                </a:tc>
                <a:tc>
                  <a:txBody>
                    <a:bodyPr/>
                    <a:lstStyle/>
                    <a:p>
                      <a:pPr indent="0" lvl="0" marL="0" rtl="0" algn="l">
                        <a:spcBef>
                          <a:spcPts val="0"/>
                        </a:spcBef>
                        <a:spcAft>
                          <a:spcPts val="0"/>
                        </a:spcAft>
                        <a:buNone/>
                      </a:pPr>
                      <a:r>
                        <a:rPr lang="en" sz="900"/>
                        <a:t>0.107</a:t>
                      </a:r>
                      <a:endParaRPr sz="900"/>
                    </a:p>
                  </a:txBody>
                  <a:tcPr marT="91425" marB="91425" marR="91425" marL="91425"/>
                </a:tc>
              </a:tr>
              <a:tr h="298175">
                <a:tc>
                  <a:txBody>
                    <a:bodyPr/>
                    <a:lstStyle/>
                    <a:p>
                      <a:pPr indent="0" lvl="0" marL="0" rtl="0" algn="l">
                        <a:spcBef>
                          <a:spcPts val="0"/>
                        </a:spcBef>
                        <a:spcAft>
                          <a:spcPts val="0"/>
                        </a:spcAft>
                        <a:buNone/>
                      </a:pPr>
                      <a:r>
                        <a:rPr lang="en" sz="900"/>
                        <a:t>5</a:t>
                      </a:r>
                      <a:endParaRPr sz="900"/>
                    </a:p>
                  </a:txBody>
                  <a:tcPr marT="91425" marB="91425" marR="91425" marL="91425"/>
                </a:tc>
                <a:tc>
                  <a:txBody>
                    <a:bodyPr/>
                    <a:lstStyle/>
                    <a:p>
                      <a:pPr indent="0" lvl="0" marL="0" rtl="0" algn="l">
                        <a:spcBef>
                          <a:spcPts val="0"/>
                        </a:spcBef>
                        <a:spcAft>
                          <a:spcPts val="0"/>
                        </a:spcAft>
                        <a:buNone/>
                      </a:pPr>
                      <a:r>
                        <a:rPr lang="en" sz="900"/>
                        <a:t>ParentsAnsweringSurvey &lt;= 0.00</a:t>
                      </a:r>
                      <a:endParaRPr sz="900"/>
                    </a:p>
                  </a:txBody>
                  <a:tcPr marT="91425" marB="91425" marR="91425" marL="91425"/>
                </a:tc>
                <a:tc>
                  <a:txBody>
                    <a:bodyPr/>
                    <a:lstStyle/>
                    <a:p>
                      <a:pPr indent="0" lvl="0" marL="0" rtl="0" algn="l">
                        <a:spcBef>
                          <a:spcPts val="0"/>
                        </a:spcBef>
                        <a:spcAft>
                          <a:spcPts val="0"/>
                        </a:spcAft>
                        <a:buNone/>
                      </a:pPr>
                      <a:r>
                        <a:rPr lang="en" sz="900"/>
                        <a:t>0.068</a:t>
                      </a:r>
                      <a:endParaRPr sz="900"/>
                    </a:p>
                  </a:txBody>
                  <a:tcPr marT="91425" marB="91425" marR="91425" marL="91425"/>
                </a:tc>
              </a:tr>
            </a:tbl>
          </a:graphicData>
        </a:graphic>
      </p:graphicFrame>
      <p:grpSp>
        <p:nvGrpSpPr>
          <p:cNvPr id="207" name="Google Shape;207;p28"/>
          <p:cNvGrpSpPr/>
          <p:nvPr/>
        </p:nvGrpSpPr>
        <p:grpSpPr>
          <a:xfrm>
            <a:off x="5592439" y="2405278"/>
            <a:ext cx="3457434" cy="2140784"/>
            <a:chOff x="6803275" y="395363"/>
            <a:chExt cx="2212050" cy="2537076"/>
          </a:xfrm>
        </p:grpSpPr>
        <p:pic>
          <p:nvPicPr>
            <p:cNvPr id="208" name="Google Shape;208;p2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9" name="Google Shape;209;p2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0" name="Google Shape;210;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just">
                <a:lnSpc>
                  <a:spcPct val="115000"/>
                </a:lnSpc>
                <a:spcBef>
                  <a:spcPts val="800"/>
                </a:spcBef>
                <a:spcAft>
                  <a:spcPts val="0"/>
                </a:spcAft>
                <a:buNone/>
              </a:pPr>
              <a:r>
                <a:rPr lang="en" sz="1100">
                  <a:solidFill>
                    <a:schemeClr val="dk2"/>
                  </a:solidFill>
                  <a:latin typeface="Times New Roman"/>
                  <a:ea typeface="Times New Roman"/>
                  <a:cs typeface="Times New Roman"/>
                  <a:sym typeface="Times New Roman"/>
                </a:rPr>
                <a:t>From this, we can say that the student who :</a:t>
              </a:r>
              <a:endParaRPr sz="1100">
                <a:solidFill>
                  <a:schemeClr val="dk2"/>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Raises his hands less than 15 times</a:t>
              </a:r>
              <a:endParaRPr sz="1100">
                <a:solidFill>
                  <a:schemeClr val="dk2"/>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Views announcement regularly but less than 14 times</a:t>
              </a:r>
              <a:endParaRPr sz="1100">
                <a:solidFill>
                  <a:schemeClr val="dk2"/>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Visited a course regularly but less than 18.75 times.</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100">
                  <a:solidFill>
                    <a:schemeClr val="dk2"/>
                  </a:solidFill>
                  <a:latin typeface="Times New Roman"/>
                  <a:ea typeface="Times New Roman"/>
                  <a:cs typeface="Times New Roman"/>
                  <a:sym typeface="Times New Roman"/>
                </a:rPr>
                <a:t>Has a higher chance of getting ‘L’.</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4" name="Shape 214"/>
        <p:cNvGrpSpPr/>
        <p:nvPr/>
      </p:nvGrpSpPr>
      <p:grpSpPr>
        <a:xfrm>
          <a:off x="0" y="0"/>
          <a:ext cx="0" cy="0"/>
          <a:chOff x="0" y="0"/>
          <a:chExt cx="0" cy="0"/>
        </a:xfrm>
      </p:grpSpPr>
      <p:pic>
        <p:nvPicPr>
          <p:cNvPr id="215" name="Google Shape;215;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16" name="Google Shape;216;p2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7" name="Google Shape;217;p2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Improvement</a:t>
            </a:r>
            <a:endParaRPr b="1" sz="3000">
              <a:solidFill>
                <a:schemeClr val="lt2"/>
              </a:solidFill>
              <a:latin typeface="Raleway"/>
              <a:ea typeface="Raleway"/>
              <a:cs typeface="Raleway"/>
              <a:sym typeface="Raleway"/>
            </a:endParaRPr>
          </a:p>
        </p:txBody>
      </p:sp>
      <p:sp>
        <p:nvSpPr>
          <p:cNvPr id="218" name="Google Shape;218;p2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Using MLI to improve Student Performance</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MLI Analysis</a:t>
            </a:r>
            <a:br>
              <a:rPr lang="en" sz="1400">
                <a:latin typeface="Raleway"/>
                <a:ea typeface="Raleway"/>
                <a:cs typeface="Raleway"/>
                <a:sym typeface="Raleway"/>
              </a:rPr>
            </a:br>
            <a:r>
              <a:rPr lang="en" sz="1200">
                <a:latin typeface="Raleway"/>
                <a:ea typeface="Raleway"/>
                <a:cs typeface="Raleway"/>
                <a:sym typeface="Raleway"/>
              </a:rPr>
              <a:t>Understanding the model output behaviour</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Feature Manipulation</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Improvement</a:t>
            </a:r>
            <a:endParaRPr sz="2400"/>
          </a:p>
        </p:txBody>
      </p:sp>
      <p:sp>
        <p:nvSpPr>
          <p:cNvPr id="224" name="Google Shape;224;p30"/>
          <p:cNvSpPr/>
          <p:nvPr/>
        </p:nvSpPr>
        <p:spPr>
          <a:xfrm>
            <a:off x="3413425" y="1973225"/>
            <a:ext cx="1524300" cy="5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225" name="Google Shape;225;p30"/>
          <p:cNvSpPr/>
          <p:nvPr/>
        </p:nvSpPr>
        <p:spPr>
          <a:xfrm>
            <a:off x="5499925" y="3369600"/>
            <a:ext cx="1524300" cy="598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‘L’ Class</a:t>
            </a:r>
            <a:endParaRPr/>
          </a:p>
        </p:txBody>
      </p:sp>
      <p:sp>
        <p:nvSpPr>
          <p:cNvPr id="226" name="Google Shape;226;p30"/>
          <p:cNvSpPr/>
          <p:nvPr/>
        </p:nvSpPr>
        <p:spPr>
          <a:xfrm>
            <a:off x="3413425" y="3369600"/>
            <a:ext cx="1524300" cy="598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‘M’ Class</a:t>
            </a:r>
            <a:endParaRPr/>
          </a:p>
        </p:txBody>
      </p:sp>
      <p:sp>
        <p:nvSpPr>
          <p:cNvPr id="227" name="Google Shape;227;p30"/>
          <p:cNvSpPr/>
          <p:nvPr/>
        </p:nvSpPr>
        <p:spPr>
          <a:xfrm>
            <a:off x="1326925" y="3374950"/>
            <a:ext cx="1524300" cy="59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 Class</a:t>
            </a:r>
            <a:endParaRPr/>
          </a:p>
        </p:txBody>
      </p:sp>
      <p:cxnSp>
        <p:nvCxnSpPr>
          <p:cNvPr id="228" name="Google Shape;228;p30"/>
          <p:cNvCxnSpPr>
            <a:stCxn id="224" idx="2"/>
            <a:endCxn id="226" idx="0"/>
          </p:cNvCxnSpPr>
          <p:nvPr/>
        </p:nvCxnSpPr>
        <p:spPr>
          <a:xfrm>
            <a:off x="4175575" y="2571725"/>
            <a:ext cx="0" cy="798000"/>
          </a:xfrm>
          <a:prstGeom prst="straightConnector1">
            <a:avLst/>
          </a:prstGeom>
          <a:noFill/>
          <a:ln cap="flat" cmpd="sng" w="9525">
            <a:solidFill>
              <a:schemeClr val="dk2"/>
            </a:solidFill>
            <a:prstDash val="solid"/>
            <a:round/>
            <a:headEnd len="med" w="med" type="none"/>
            <a:tailEnd len="med" w="med" type="stealth"/>
          </a:ln>
        </p:spPr>
      </p:cxnSp>
      <p:cxnSp>
        <p:nvCxnSpPr>
          <p:cNvPr id="229" name="Google Shape;229;p30"/>
          <p:cNvCxnSpPr>
            <a:stCxn id="224" idx="2"/>
            <a:endCxn id="227" idx="0"/>
          </p:cNvCxnSpPr>
          <p:nvPr/>
        </p:nvCxnSpPr>
        <p:spPr>
          <a:xfrm rot="5400000">
            <a:off x="2730775" y="1930025"/>
            <a:ext cx="803100" cy="2086500"/>
          </a:xfrm>
          <a:prstGeom prst="bentConnector3">
            <a:avLst>
              <a:gd fmla="val 50008" name="adj1"/>
            </a:avLst>
          </a:prstGeom>
          <a:noFill/>
          <a:ln cap="flat" cmpd="sng" w="9525">
            <a:solidFill>
              <a:schemeClr val="dk2"/>
            </a:solidFill>
            <a:prstDash val="solid"/>
            <a:round/>
            <a:headEnd len="med" w="med" type="none"/>
            <a:tailEnd len="med" w="med" type="stealth"/>
          </a:ln>
        </p:spPr>
      </p:cxnSp>
      <p:cxnSp>
        <p:nvCxnSpPr>
          <p:cNvPr id="230" name="Google Shape;230;p30"/>
          <p:cNvCxnSpPr>
            <a:stCxn id="224" idx="2"/>
            <a:endCxn id="225" idx="0"/>
          </p:cNvCxnSpPr>
          <p:nvPr/>
        </p:nvCxnSpPr>
        <p:spPr>
          <a:xfrm flipH="1" rot="-5400000">
            <a:off x="4819825" y="1927475"/>
            <a:ext cx="798000" cy="2086500"/>
          </a:xfrm>
          <a:prstGeom prst="bentConnector3">
            <a:avLst>
              <a:gd fmla="val 49992"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idx="4294967295" type="title"/>
          </p:nvPr>
        </p:nvSpPr>
        <p:spPr>
          <a:xfrm>
            <a:off x="535775" y="254950"/>
            <a:ext cx="4234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Feature Groups</a:t>
            </a:r>
            <a:endParaRPr sz="2400"/>
          </a:p>
        </p:txBody>
      </p:sp>
      <p:sp>
        <p:nvSpPr>
          <p:cNvPr id="236" name="Google Shape;236;p31"/>
          <p:cNvSpPr txBox="1"/>
          <p:nvPr>
            <p:ph idx="4294967295" type="body"/>
          </p:nvPr>
        </p:nvSpPr>
        <p:spPr>
          <a:xfrm>
            <a:off x="3114100" y="1080975"/>
            <a:ext cx="3173100" cy="376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For ‘M’, major factors found:</a:t>
            </a:r>
            <a:endParaRPr sz="1100">
              <a:latin typeface="Raleway"/>
              <a:ea typeface="Raleway"/>
              <a:cs typeface="Raleway"/>
              <a:sym typeface="Raleway"/>
            </a:endParaRPr>
          </a:p>
          <a:p>
            <a:pPr indent="-282575" lvl="0" marL="457200" rtl="0" algn="just">
              <a:spcBef>
                <a:spcPts val="1000"/>
              </a:spcBef>
              <a:spcAft>
                <a:spcPts val="0"/>
              </a:spcAft>
              <a:buSzPts val="850"/>
              <a:buFont typeface="Raleway"/>
              <a:buAutoNum type="arabicPeriod"/>
            </a:pPr>
            <a:r>
              <a:rPr lang="en" sz="850">
                <a:highlight>
                  <a:srgbClr val="FFFFFF"/>
                </a:highlight>
                <a:latin typeface="Raleway"/>
                <a:ea typeface="Raleway"/>
                <a:cs typeface="Raleway"/>
                <a:sym typeface="Raleway"/>
              </a:rPr>
              <a:t>('0.00 &lt; ParentAnsweringSurvey &lt;= 1.00', 15),</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StudentAbsenceDays &lt;= 1.00', 13),</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&lt;= 3.00', 10),</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('StudentAbsenceDays &lt;= 0.00', 9),</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('ParentAnsweringSurvey &lt;= 0.00', 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&lt;= 3.00', 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('AnnouncementsView &gt; 52.25', 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('StageID &lt;= 1.00', 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('42.00 &lt; raisedhands &lt;= 72.00', 6),</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('AnnouncementsView &lt;= 14.00', 5),</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gender &lt;= 1.00', 5),</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('raisedhands &gt; 72.00', 3),</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&gt; 4.00', 3),</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('gender &lt;= 0.00', 3),</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('VisITedResources &lt;= 18.75', 2),</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('15.00 &lt; raisedhands &lt;= 42.00', 2),</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('62.50 &lt; VisITedResources &lt;= 84.00', 2),</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('VisITedResources &gt; 84.00',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('Discussion &lt;= 20.00',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&gt; 4.00',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('1.00 &lt; StageID &lt;= 2.00', 1)</a:t>
            </a:r>
            <a:endParaRPr sz="850">
              <a:highlight>
                <a:srgbClr val="FFFFFF"/>
              </a:highlight>
              <a:latin typeface="Raleway"/>
              <a:ea typeface="Raleway"/>
              <a:cs typeface="Raleway"/>
              <a:sym typeface="Raleway"/>
            </a:endParaRPr>
          </a:p>
          <a:p>
            <a:pPr indent="0" lvl="0" marL="0" rtl="0" algn="just">
              <a:spcBef>
                <a:spcPts val="0"/>
              </a:spcBef>
              <a:spcAft>
                <a:spcPts val="0"/>
              </a:spcAft>
              <a:buNone/>
            </a:pPr>
            <a:r>
              <a:t/>
            </a:r>
            <a:endParaRPr sz="1100">
              <a:latin typeface="Raleway"/>
              <a:ea typeface="Raleway"/>
              <a:cs typeface="Raleway"/>
              <a:sym typeface="Raleway"/>
            </a:endParaRPr>
          </a:p>
          <a:p>
            <a:pPr indent="0" lvl="0" marL="0" rtl="0" algn="just">
              <a:spcBef>
                <a:spcPts val="0"/>
              </a:spcBef>
              <a:spcAft>
                <a:spcPts val="0"/>
              </a:spcAft>
              <a:buNone/>
            </a:pPr>
            <a:r>
              <a:t/>
            </a:r>
            <a:endParaRPr sz="700">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Raleway"/>
              <a:ea typeface="Raleway"/>
              <a:cs typeface="Raleway"/>
              <a:sym typeface="Raleway"/>
            </a:endParaRPr>
          </a:p>
        </p:txBody>
      </p:sp>
      <p:sp>
        <p:nvSpPr>
          <p:cNvPr id="237" name="Google Shape;237;p31"/>
          <p:cNvSpPr txBox="1"/>
          <p:nvPr>
            <p:ph idx="4294967295" type="body"/>
          </p:nvPr>
        </p:nvSpPr>
        <p:spPr>
          <a:xfrm>
            <a:off x="187025" y="1080975"/>
            <a:ext cx="28803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For ‘H’, major factors found:</a:t>
            </a:r>
            <a:endParaRPr sz="1100">
              <a:latin typeface="Raleway"/>
              <a:ea typeface="Raleway"/>
              <a:cs typeface="Raleway"/>
              <a:sym typeface="Raleway"/>
            </a:endParaRPr>
          </a:p>
          <a:p>
            <a:pPr indent="-282575" lvl="0" marL="457200" rtl="0" algn="just">
              <a:spcBef>
                <a:spcPts val="1000"/>
              </a:spcBef>
              <a:spcAft>
                <a:spcPts val="0"/>
              </a:spcAft>
              <a:buSzPts val="850"/>
              <a:buFont typeface="Raleway"/>
              <a:buAutoNum type="arabicPeriod"/>
            </a:pPr>
            <a:r>
              <a:rPr lang="en" sz="850">
                <a:highlight>
                  <a:srgbClr val="FFFFFF"/>
                </a:highlight>
                <a:latin typeface="Raleway"/>
                <a:ea typeface="Raleway"/>
                <a:cs typeface="Raleway"/>
                <a:sym typeface="Raleway"/>
              </a:rPr>
              <a:t>('0.00 &lt; StudentAbsenceDays &lt;= 1.00', 24),</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('raisedhands &gt; 72.00', 17),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('AnnouncementsView &gt; 52.25', 16),</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ParentAnsweringSurvey &lt;= 1.00', 16),</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&lt;= 3.00', 15),</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('VisITedResources &gt; 84.00', 7),</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&gt; 4.00', 6),</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('ParentAnsweringSurvey &lt;= 0.00', 4),</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&gt; 4.00', 4),</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('42.00 &lt; raisedhands &lt;= 72.00', 3),</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('62.50 &lt; VisITedResources &lt;= 84.00', 2),</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&lt;= 3.00', 2),</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('AnnouncementsView &lt;= 14.00',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gender &lt;= 1.00',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('StageID &lt;= 1.00', 1),</a:t>
            </a:r>
            <a:endParaRPr sz="850">
              <a:highlight>
                <a:srgbClr val="FFFFFF"/>
              </a:highlight>
              <a:latin typeface="Raleway"/>
              <a:ea typeface="Raleway"/>
              <a:cs typeface="Raleway"/>
              <a:sym typeface="Raleway"/>
            </a:endParaRPr>
          </a:p>
          <a:p>
            <a:pPr indent="-282575" lvl="0" marL="457200" rtl="0" algn="just">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Relation &lt;= 1.00', 1)</a:t>
            </a:r>
            <a:endParaRPr sz="850">
              <a:highlight>
                <a:srgbClr val="FFFFFF"/>
              </a:highlight>
              <a:latin typeface="Raleway"/>
              <a:ea typeface="Raleway"/>
              <a:cs typeface="Raleway"/>
              <a:sym typeface="Raleway"/>
            </a:endParaRPr>
          </a:p>
          <a:p>
            <a:pPr indent="0" lvl="0" marL="0" rtl="0" algn="just">
              <a:spcBef>
                <a:spcPts val="0"/>
              </a:spcBef>
              <a:spcAft>
                <a:spcPts val="0"/>
              </a:spcAft>
              <a:buNone/>
            </a:pPr>
            <a:r>
              <a:t/>
            </a:r>
            <a:endParaRPr sz="1100">
              <a:latin typeface="Raleway"/>
              <a:ea typeface="Raleway"/>
              <a:cs typeface="Raleway"/>
              <a:sym typeface="Raleway"/>
            </a:endParaRPr>
          </a:p>
          <a:p>
            <a:pPr indent="0" lvl="0" marL="0" rtl="0" algn="just">
              <a:spcBef>
                <a:spcPts val="0"/>
              </a:spcBef>
              <a:spcAft>
                <a:spcPts val="0"/>
              </a:spcAft>
              <a:buNone/>
            </a:pPr>
            <a:r>
              <a:t/>
            </a:r>
            <a:endParaRPr sz="700">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Raleway"/>
              <a:ea typeface="Raleway"/>
              <a:cs typeface="Raleway"/>
              <a:sym typeface="Raleway"/>
            </a:endParaRPr>
          </a:p>
        </p:txBody>
      </p:sp>
      <p:sp>
        <p:nvSpPr>
          <p:cNvPr id="238" name="Google Shape;238;p31"/>
          <p:cNvSpPr txBox="1"/>
          <p:nvPr>
            <p:ph idx="4294967295" type="body"/>
          </p:nvPr>
        </p:nvSpPr>
        <p:spPr>
          <a:xfrm>
            <a:off x="5975825" y="1080975"/>
            <a:ext cx="31263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For ‘L’, major factors found:</a:t>
            </a:r>
            <a:endParaRPr sz="1100">
              <a:latin typeface="Raleway"/>
              <a:ea typeface="Raleway"/>
              <a:cs typeface="Raleway"/>
              <a:sym typeface="Raleway"/>
            </a:endParaRPr>
          </a:p>
          <a:p>
            <a:pPr indent="-282575" lvl="0" marL="457200" rtl="0" algn="l">
              <a:spcBef>
                <a:spcPts val="1000"/>
              </a:spcBef>
              <a:spcAft>
                <a:spcPts val="0"/>
              </a:spcAft>
              <a:buSzPts val="850"/>
              <a:buFont typeface="Raleway"/>
              <a:buAutoNum type="arabicPeriod"/>
            </a:pPr>
            <a:r>
              <a:rPr lang="en" sz="850">
                <a:highlight>
                  <a:srgbClr val="FFFFFF"/>
                </a:highlight>
                <a:latin typeface="Raleway"/>
                <a:ea typeface="Raleway"/>
                <a:cs typeface="Raleway"/>
                <a:sym typeface="Raleway"/>
              </a:rPr>
              <a:t>('StudentAbsenceDays &lt;= 0.00', 11),</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('VisITedResources &lt;= 18.75', 10),</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('AnnouncementsView &lt;= 14.00', 8),</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('raisedhands &lt;= 15.00', 7),</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&lt;= 3.00', 6),</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('ParentAnsweringSurvey &lt;= 0.00', 5),</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('NationalITy &gt; 4.00', 3),</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&gt; 4.00', 1),</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('PlaceofBirth &lt;= 3.00', 1),</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ParentAnsweringSurvey &lt;= 1.00', 1),</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('42.00 &lt; raisedhands &lt;= 72.00', 1),</a:t>
            </a:r>
            <a:endParaRPr sz="850">
              <a:highlight>
                <a:srgbClr val="FFFFFF"/>
              </a:highlight>
              <a:latin typeface="Raleway"/>
              <a:ea typeface="Raleway"/>
              <a:cs typeface="Raleway"/>
              <a:sym typeface="Raleway"/>
            </a:endParaRPr>
          </a:p>
          <a:p>
            <a:pPr indent="-282575" lvl="0" marL="457200" rtl="0" algn="l">
              <a:spcBef>
                <a:spcPts val="0"/>
              </a:spcBef>
              <a:spcAft>
                <a:spcPts val="0"/>
              </a:spcAft>
              <a:buSzPts val="850"/>
              <a:buFont typeface="Raleway"/>
              <a:buAutoNum type="arabicPeriod"/>
            </a:pPr>
            <a:r>
              <a:rPr lang="en" sz="850">
                <a:highlight>
                  <a:srgbClr val="FFFFFF"/>
                </a:highlight>
                <a:latin typeface="Raleway"/>
                <a:ea typeface="Raleway"/>
                <a:cs typeface="Raleway"/>
                <a:sym typeface="Raleway"/>
              </a:rPr>
              <a:t> ('0.00 &lt; gender &lt;= 1.00', 1)</a:t>
            </a:r>
            <a:endParaRPr sz="850">
              <a:highlight>
                <a:srgbClr val="FFFFFF"/>
              </a:highlight>
              <a:latin typeface="Raleway"/>
              <a:ea typeface="Raleway"/>
              <a:cs typeface="Raleway"/>
              <a:sym typeface="Raleway"/>
            </a:endParaRPr>
          </a:p>
          <a:p>
            <a:pPr indent="0" lvl="0" marL="0" rtl="0" algn="just">
              <a:spcBef>
                <a:spcPts val="0"/>
              </a:spcBef>
              <a:spcAft>
                <a:spcPts val="0"/>
              </a:spcAft>
              <a:buNone/>
            </a:pPr>
            <a:r>
              <a:t/>
            </a:r>
            <a:endParaRPr sz="1100">
              <a:latin typeface="Raleway"/>
              <a:ea typeface="Raleway"/>
              <a:cs typeface="Raleway"/>
              <a:sym typeface="Raleway"/>
            </a:endParaRPr>
          </a:p>
          <a:p>
            <a:pPr indent="0" lvl="0" marL="0" rtl="0" algn="just">
              <a:spcBef>
                <a:spcPts val="0"/>
              </a:spcBef>
              <a:spcAft>
                <a:spcPts val="0"/>
              </a:spcAft>
              <a:buNone/>
            </a:pPr>
            <a:r>
              <a:t/>
            </a:r>
            <a:endParaRPr sz="700">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To predict the performance of a student and identify the reason. Also, to identify parameters that can influence the performance.</a:t>
            </a:r>
            <a:endParaRPr b="0" sz="1800">
              <a:latin typeface="Lato"/>
              <a:ea typeface="Lato"/>
              <a:cs typeface="Lato"/>
              <a:sym typeface="Lato"/>
            </a:endParaRPr>
          </a:p>
        </p:txBody>
      </p:sp>
      <p:grpSp>
        <p:nvGrpSpPr>
          <p:cNvPr id="80" name="Google Shape;80;p14"/>
          <p:cNvGrpSpPr/>
          <p:nvPr/>
        </p:nvGrpSpPr>
        <p:grpSpPr>
          <a:xfrm>
            <a:off x="6781388" y="2464035"/>
            <a:ext cx="2212050" cy="2537076"/>
            <a:chOff x="6803275" y="395363"/>
            <a:chExt cx="2212050" cy="2537076"/>
          </a:xfrm>
        </p:grpSpPr>
        <p:pic>
          <p:nvPicPr>
            <p:cNvPr id="81" name="Google Shape;81;p1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2" name="Google Shape;82;p1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83" name="Google Shape;83;p1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Key</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Model Build</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Understanding</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Inference</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idx="4294967295" type="title"/>
          </p:nvPr>
        </p:nvSpPr>
        <p:spPr>
          <a:xfrm>
            <a:off x="535775" y="254950"/>
            <a:ext cx="671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Group Improvement ‘L’ to ‘H’</a:t>
            </a:r>
            <a:endParaRPr sz="2400"/>
          </a:p>
        </p:txBody>
      </p:sp>
      <p:sp>
        <p:nvSpPr>
          <p:cNvPr id="244" name="Google Shape;244;p32"/>
          <p:cNvSpPr txBox="1"/>
          <p:nvPr>
            <p:ph idx="4294967295" type="body"/>
          </p:nvPr>
        </p:nvSpPr>
        <p:spPr>
          <a:xfrm>
            <a:off x="187025" y="1385775"/>
            <a:ext cx="42342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The relation between ‘H’ and ‘L’ are dependent on the following</a:t>
            </a:r>
            <a:endParaRPr b="1" sz="1500">
              <a:solidFill>
                <a:schemeClr val="dk1"/>
              </a:solidFill>
              <a:latin typeface="Raleway"/>
              <a:ea typeface="Raleway"/>
              <a:cs typeface="Raleway"/>
              <a:sym typeface="Raleway"/>
            </a:endParaRPr>
          </a:p>
          <a:p>
            <a:pPr indent="-301625" lvl="0" marL="457200" rtl="0" algn="l">
              <a:spcBef>
                <a:spcPts val="100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'0.00 &lt; Relation &lt;= 1.00',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'0.00 &lt; StudentAbsenceDays &lt;= 1.00',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'62.50 &lt; VisITedResources &lt;= 84.00',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'AnnouncementsView &gt; 52.25',</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'StageID &lt;= 1.00',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'VisITedResources &gt; 84.00',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'raisedhands &gt; 72.00'</a:t>
            </a:r>
            <a:endParaRPr sz="115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15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1300">
              <a:latin typeface="Raleway"/>
              <a:ea typeface="Raleway"/>
              <a:cs typeface="Raleway"/>
              <a:sym typeface="Raleway"/>
            </a:endParaRPr>
          </a:p>
        </p:txBody>
      </p:sp>
      <p:grpSp>
        <p:nvGrpSpPr>
          <p:cNvPr id="245" name="Google Shape;245;p32"/>
          <p:cNvGrpSpPr/>
          <p:nvPr/>
        </p:nvGrpSpPr>
        <p:grpSpPr>
          <a:xfrm>
            <a:off x="4802575" y="1516308"/>
            <a:ext cx="3457434" cy="3066817"/>
            <a:chOff x="6803275" y="395363"/>
            <a:chExt cx="2212050" cy="2537076"/>
          </a:xfrm>
        </p:grpSpPr>
        <p:pic>
          <p:nvPicPr>
            <p:cNvPr id="246" name="Google Shape;246;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47" name="Google Shape;247;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48" name="Google Shape;248;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just">
                <a:lnSpc>
                  <a:spcPct val="115000"/>
                </a:lnSpc>
                <a:spcBef>
                  <a:spcPts val="800"/>
                </a:spcBef>
                <a:spcAft>
                  <a:spcPts val="0"/>
                </a:spcAft>
                <a:buNone/>
              </a:pPr>
              <a:r>
                <a:rPr b="1" lang="en" sz="1000">
                  <a:solidFill>
                    <a:schemeClr val="dk2"/>
                  </a:solidFill>
                  <a:latin typeface="Raleway"/>
                  <a:ea typeface="Raleway"/>
                  <a:cs typeface="Raleway"/>
                  <a:sym typeface="Raleway"/>
                </a:rPr>
                <a:t>Inference</a:t>
              </a:r>
              <a:r>
                <a:rPr lang="en" sz="1000">
                  <a:solidFill>
                    <a:schemeClr val="dk2"/>
                  </a:solidFill>
                  <a:latin typeface="Raleway"/>
                  <a:ea typeface="Raleway"/>
                  <a:cs typeface="Raleway"/>
                  <a:sym typeface="Raleway"/>
                </a:rPr>
                <a:t>:</a:t>
              </a:r>
              <a:endParaRPr sz="1000">
                <a:solidFill>
                  <a:schemeClr val="dk2"/>
                </a:solidFill>
                <a:latin typeface="Raleway"/>
                <a:ea typeface="Raleway"/>
                <a:cs typeface="Raleway"/>
                <a:sym typeface="Raleway"/>
              </a:endParaRPr>
            </a:p>
            <a:p>
              <a:pPr indent="-292100" lvl="0" marL="457200" rtl="0" algn="just">
                <a:lnSpc>
                  <a:spcPct val="115000"/>
                </a:lnSpc>
                <a:spcBef>
                  <a:spcPts val="0"/>
                </a:spcBef>
                <a:spcAft>
                  <a:spcPts val="0"/>
                </a:spcAft>
                <a:buClr>
                  <a:schemeClr val="dk2"/>
                </a:buClr>
                <a:buSzPts val="1000"/>
                <a:buFont typeface="Raleway"/>
                <a:buAutoNum type="arabicPeriod"/>
              </a:pPr>
              <a:r>
                <a:rPr lang="en" sz="1000">
                  <a:solidFill>
                    <a:schemeClr val="dk2"/>
                  </a:solidFill>
                  <a:latin typeface="Raleway"/>
                  <a:ea typeface="Raleway"/>
                  <a:cs typeface="Raleway"/>
                  <a:sym typeface="Raleway"/>
                </a:rPr>
                <a:t>‘L’ score -&gt; ‘H’ score</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reduce Absent Days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increase his Resource/Course visit to greater than 84 times.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view announcements more than 52.25 times.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raise hands by more than 72 times.</a:t>
              </a:r>
              <a:endParaRPr>
                <a:solidFill>
                  <a:schemeClr val="dk2"/>
                </a:solidFill>
                <a:latin typeface="Raleway"/>
                <a:ea typeface="Raleway"/>
                <a:cs typeface="Raleway"/>
                <a:sym typeface="Raleway"/>
              </a:endParaRPr>
            </a:p>
            <a:p>
              <a:pPr indent="0" lvl="0" marL="0" rtl="0" algn="just">
                <a:lnSpc>
                  <a:spcPct val="115000"/>
                </a:lnSpc>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idx="4294967295" type="title"/>
          </p:nvPr>
        </p:nvSpPr>
        <p:spPr>
          <a:xfrm>
            <a:off x="535775" y="254950"/>
            <a:ext cx="671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Group Improvement ‘L’ to ‘H’</a:t>
            </a:r>
            <a:endParaRPr sz="2400"/>
          </a:p>
        </p:txBody>
      </p:sp>
      <p:sp>
        <p:nvSpPr>
          <p:cNvPr id="254" name="Google Shape;254;p33"/>
          <p:cNvSpPr txBox="1"/>
          <p:nvPr>
            <p:ph idx="4294967295" type="body"/>
          </p:nvPr>
        </p:nvSpPr>
        <p:spPr>
          <a:xfrm>
            <a:off x="187025" y="1385775"/>
            <a:ext cx="42342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The relation between ‘M’ and ‘L’ are dependent on the following</a:t>
            </a:r>
            <a:endParaRPr b="1" sz="1500">
              <a:solidFill>
                <a:schemeClr val="dk1"/>
              </a:solidFill>
              <a:latin typeface="Raleway"/>
              <a:ea typeface="Raleway"/>
              <a:cs typeface="Raleway"/>
              <a:sym typeface="Raleway"/>
            </a:endParaRPr>
          </a:p>
          <a:p>
            <a:pPr indent="-301625" lvl="0" marL="457200" rtl="0" algn="l">
              <a:spcBef>
                <a:spcPts val="100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'0.00 &lt; StudentAbsenceDays &lt;= 1.00',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'1.00 &lt; StageID &lt;= 2.00',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'15.00 &lt; raisedhands &lt;= 42.00',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'62.50 &lt; VisITedResources &lt;= 84.00',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'AnnouncementsView &gt; 52.25',</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'Discussion &lt;= 20.00',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'StageID &lt;= 1.00',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'VisITedResources &gt; 84.00',</a:t>
            </a:r>
            <a:endParaRPr sz="1150">
              <a:highlight>
                <a:srgbClr val="FFFFFF"/>
              </a:highlight>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n" sz="1150">
                <a:highlight>
                  <a:srgbClr val="FFFFFF"/>
                </a:highlight>
                <a:latin typeface="Times New Roman"/>
                <a:ea typeface="Times New Roman"/>
                <a:cs typeface="Times New Roman"/>
                <a:sym typeface="Times New Roman"/>
              </a:rPr>
              <a:t> 'gender &lt;= 0.00',</a:t>
            </a:r>
            <a:endParaRPr b="1" sz="1500">
              <a:solidFill>
                <a:schemeClr val="dk1"/>
              </a:solidFill>
              <a:latin typeface="Raleway"/>
              <a:ea typeface="Raleway"/>
              <a:cs typeface="Raleway"/>
              <a:sym typeface="Raleway"/>
            </a:endParaRPr>
          </a:p>
        </p:txBody>
      </p:sp>
      <p:grpSp>
        <p:nvGrpSpPr>
          <p:cNvPr id="255" name="Google Shape;255;p33"/>
          <p:cNvGrpSpPr/>
          <p:nvPr/>
        </p:nvGrpSpPr>
        <p:grpSpPr>
          <a:xfrm>
            <a:off x="4802575" y="1516308"/>
            <a:ext cx="3457434" cy="3066817"/>
            <a:chOff x="6803275" y="395363"/>
            <a:chExt cx="2212050" cy="2537076"/>
          </a:xfrm>
        </p:grpSpPr>
        <p:pic>
          <p:nvPicPr>
            <p:cNvPr id="256" name="Google Shape;256;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57" name="Google Shape;257;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58" name="Google Shape;258;p3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just">
                <a:lnSpc>
                  <a:spcPct val="115000"/>
                </a:lnSpc>
                <a:spcBef>
                  <a:spcPts val="800"/>
                </a:spcBef>
                <a:spcAft>
                  <a:spcPts val="0"/>
                </a:spcAft>
                <a:buNone/>
              </a:pPr>
              <a:r>
                <a:rPr b="1" lang="en" sz="1000">
                  <a:solidFill>
                    <a:schemeClr val="dk2"/>
                  </a:solidFill>
                  <a:latin typeface="Raleway"/>
                  <a:ea typeface="Raleway"/>
                  <a:cs typeface="Raleway"/>
                  <a:sym typeface="Raleway"/>
                </a:rPr>
                <a:t>Inference</a:t>
              </a:r>
              <a:r>
                <a:rPr lang="en" sz="1000">
                  <a:solidFill>
                    <a:schemeClr val="dk2"/>
                  </a:solidFill>
                  <a:latin typeface="Raleway"/>
                  <a:ea typeface="Raleway"/>
                  <a:cs typeface="Raleway"/>
                  <a:sym typeface="Raleway"/>
                </a:rPr>
                <a:t>:</a:t>
              </a:r>
              <a:endParaRPr sz="1000">
                <a:solidFill>
                  <a:schemeClr val="dk2"/>
                </a:solidFill>
                <a:latin typeface="Raleway"/>
                <a:ea typeface="Raleway"/>
                <a:cs typeface="Raleway"/>
                <a:sym typeface="Raleway"/>
              </a:endParaRPr>
            </a:p>
            <a:p>
              <a:pPr indent="-292100" lvl="0" marL="457200" rtl="0" algn="just">
                <a:lnSpc>
                  <a:spcPct val="115000"/>
                </a:lnSpc>
                <a:spcBef>
                  <a:spcPts val="0"/>
                </a:spcBef>
                <a:spcAft>
                  <a:spcPts val="0"/>
                </a:spcAft>
                <a:buClr>
                  <a:schemeClr val="dk2"/>
                </a:buClr>
                <a:buSzPts val="1000"/>
                <a:buFont typeface="Raleway"/>
                <a:buAutoNum type="arabicPeriod"/>
              </a:pPr>
              <a:r>
                <a:rPr lang="en" sz="1000">
                  <a:solidFill>
                    <a:schemeClr val="dk2"/>
                  </a:solidFill>
                  <a:latin typeface="Raleway"/>
                  <a:ea typeface="Raleway"/>
                  <a:cs typeface="Raleway"/>
                  <a:sym typeface="Raleway"/>
                </a:rPr>
                <a:t>‘L’ score -&gt; ‘M’ score</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reduce Absent Days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bring his Resource/Course visit to between 62.50 and 84 times.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view announcements more than 52.25 times.</a:t>
              </a:r>
              <a:endParaRPr sz="1000">
                <a:solidFill>
                  <a:schemeClr val="dk2"/>
                </a:solidFill>
                <a:latin typeface="Raleway"/>
                <a:ea typeface="Raleway"/>
                <a:cs typeface="Raleway"/>
                <a:sym typeface="Raleway"/>
              </a:endParaRPr>
            </a:p>
            <a:p>
              <a:pPr indent="-292100" lvl="1" marL="914400" rtl="0" algn="just">
                <a:lnSpc>
                  <a:spcPct val="115000"/>
                </a:lnSpc>
                <a:spcBef>
                  <a:spcPts val="0"/>
                </a:spcBef>
                <a:spcAft>
                  <a:spcPts val="0"/>
                </a:spcAft>
                <a:buClr>
                  <a:schemeClr val="dk2"/>
                </a:buClr>
                <a:buSzPts val="1000"/>
                <a:buFont typeface="Raleway"/>
                <a:buAutoNum type="alphaLcPeriod"/>
              </a:pPr>
              <a:r>
                <a:rPr lang="en" sz="1000">
                  <a:solidFill>
                    <a:schemeClr val="dk2"/>
                  </a:solidFill>
                  <a:latin typeface="Raleway"/>
                  <a:ea typeface="Raleway"/>
                  <a:cs typeface="Raleway"/>
                  <a:sym typeface="Raleway"/>
                </a:rPr>
                <a:t>Student needs to raise hands between 15 to 42 times.</a:t>
              </a:r>
              <a:endParaRPr b="1" sz="1000">
                <a:solidFill>
                  <a:schemeClr val="dk2"/>
                </a:solidFill>
                <a:latin typeface="Raleway"/>
                <a:ea typeface="Raleway"/>
                <a:cs typeface="Raleway"/>
                <a:sym typeface="Raleway"/>
              </a:endParaRPr>
            </a:p>
            <a:p>
              <a:pPr indent="0" lvl="0" marL="0" rtl="0" algn="just">
                <a:lnSpc>
                  <a:spcPct val="115000"/>
                </a:lnSpc>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latin typeface="Raleway"/>
                <a:ea typeface="Raleway"/>
                <a:cs typeface="Raleway"/>
                <a:sym typeface="Raleway"/>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2" name="Shape 262"/>
        <p:cNvGrpSpPr/>
        <p:nvPr/>
      </p:nvGrpSpPr>
      <p:grpSpPr>
        <a:xfrm>
          <a:off x="0" y="0"/>
          <a:ext cx="0" cy="0"/>
          <a:chOff x="0" y="0"/>
          <a:chExt cx="0" cy="0"/>
        </a:xfrm>
      </p:grpSpPr>
      <p:pic>
        <p:nvPicPr>
          <p:cNvPr id="263" name="Google Shape;263;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64" name="Google Shape;264;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65" name="Google Shape;265;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Conclusion </a:t>
            </a:r>
            <a:endParaRPr b="1" sz="3000">
              <a:solidFill>
                <a:schemeClr val="lt2"/>
              </a:solidFill>
              <a:latin typeface="Raleway"/>
              <a:ea typeface="Raleway"/>
              <a:cs typeface="Raleway"/>
              <a:sym typeface="Raleway"/>
            </a:endParaRPr>
          </a:p>
        </p:txBody>
      </p:sp>
      <p:sp>
        <p:nvSpPr>
          <p:cNvPr id="266" name="Google Shape;266;p3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Academic Performance</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Predicting and Understanding Academic Performance of Students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Why</a:t>
            </a:r>
            <a:br>
              <a:rPr lang="en" sz="1400">
                <a:latin typeface="Raleway"/>
                <a:ea typeface="Raleway"/>
                <a:cs typeface="Raleway"/>
                <a:sym typeface="Raleway"/>
              </a:rPr>
            </a:br>
            <a:r>
              <a:rPr lang="en" sz="1200">
                <a:latin typeface="Raleway"/>
                <a:ea typeface="Raleway"/>
                <a:cs typeface="Raleway"/>
                <a:sym typeface="Raleway"/>
              </a:rPr>
              <a:t>To understand if ML model is learning properly and the important features</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How</a:t>
            </a:r>
            <a:br>
              <a:rPr lang="en" sz="1400">
                <a:latin typeface="Raleway"/>
                <a:ea typeface="Raleway"/>
                <a:cs typeface="Raleway"/>
                <a:sym typeface="Raleway"/>
              </a:rPr>
            </a:br>
            <a:r>
              <a:rPr lang="en" sz="1200">
                <a:latin typeface="Raleway"/>
                <a:ea typeface="Raleway"/>
                <a:cs typeface="Raleway"/>
                <a:sym typeface="Raleway"/>
              </a:rPr>
              <a:t>Model -&gt; MLI -&gt; Analysis -&gt; Inference</a:t>
            </a:r>
            <a:endParaRPr sz="12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283100" y="712150"/>
            <a:ext cx="8631600" cy="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9" name="Google Shape;89;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0" name="Google Shape;90;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0</a:t>
            </a:r>
            <a:r>
              <a:rPr b="1" lang="en" sz="3000">
                <a:solidFill>
                  <a:schemeClr val="lt2"/>
                </a:solidFill>
                <a:latin typeface="Raleway"/>
                <a:ea typeface="Raleway"/>
                <a:cs typeface="Raleway"/>
                <a:sym typeface="Raleway"/>
              </a:rPr>
              <a:t>. Motivation</a:t>
            </a:r>
            <a:endParaRPr b="1" sz="3000">
              <a:solidFill>
                <a:schemeClr val="lt2"/>
              </a:solidFill>
              <a:latin typeface="Raleway"/>
              <a:ea typeface="Raleway"/>
              <a:cs typeface="Raleway"/>
              <a:sym typeface="Raleway"/>
            </a:endParaRPr>
          </a:p>
        </p:txBody>
      </p:sp>
      <p:sp>
        <p:nvSpPr>
          <p:cNvPr id="91" name="Google Shape;91;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Machine Learning</a:t>
            </a:r>
            <a:br>
              <a:rPr lang="en" sz="1400">
                <a:latin typeface="Raleway"/>
                <a:ea typeface="Raleway"/>
                <a:cs typeface="Raleway"/>
                <a:sym typeface="Raleway"/>
              </a:rPr>
            </a:br>
            <a:r>
              <a:rPr lang="en" sz="1200">
                <a:latin typeface="Raleway"/>
                <a:ea typeface="Raleway"/>
                <a:cs typeface="Raleway"/>
                <a:sym typeface="Raleway"/>
              </a:rPr>
              <a:t>Use of SOTA machine learning algorithms.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Interpretable AI</a:t>
            </a:r>
            <a:br>
              <a:rPr lang="en" sz="1400">
                <a:latin typeface="Raleway"/>
                <a:ea typeface="Raleway"/>
                <a:cs typeface="Raleway"/>
                <a:sym typeface="Raleway"/>
              </a:rPr>
            </a:br>
            <a:r>
              <a:rPr lang="en" sz="1200">
                <a:latin typeface="Raleway"/>
                <a:ea typeface="Raleway"/>
                <a:cs typeface="Raleway"/>
                <a:sym typeface="Raleway"/>
              </a:rPr>
              <a:t>Understanding model and reasoning exposure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283100" y="712150"/>
            <a:ext cx="8631600" cy="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solidFill>
                <a:schemeClr val="accent5"/>
              </a:solidFill>
            </a:endParaRPr>
          </a:p>
        </p:txBody>
      </p:sp>
      <p:grpSp>
        <p:nvGrpSpPr>
          <p:cNvPr id="97" name="Google Shape;97;p16"/>
          <p:cNvGrpSpPr/>
          <p:nvPr/>
        </p:nvGrpSpPr>
        <p:grpSpPr>
          <a:xfrm>
            <a:off x="3553487" y="3207689"/>
            <a:ext cx="5439652" cy="1793459"/>
            <a:chOff x="6803275" y="395363"/>
            <a:chExt cx="2212050" cy="2537076"/>
          </a:xfrm>
        </p:grpSpPr>
        <p:pic>
          <p:nvPicPr>
            <p:cNvPr id="98" name="Google Shape;98;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9" name="Google Shape;99;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0" name="Google Shape;100;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1"/>
                  </a:solidFill>
                  <a:latin typeface="Raleway"/>
                  <a:ea typeface="Raleway"/>
                  <a:cs typeface="Raleway"/>
                  <a:sym typeface="Raleway"/>
                </a:rPr>
                <a:t>Key</a:t>
              </a:r>
              <a:endParaRPr b="1" sz="1300">
                <a:solidFill>
                  <a:schemeClr val="dk1"/>
                </a:solidFill>
                <a:latin typeface="Raleway"/>
                <a:ea typeface="Raleway"/>
                <a:cs typeface="Raleway"/>
                <a:sym typeface="Raleway"/>
              </a:endParaRPr>
            </a:p>
            <a:p>
              <a:pPr indent="0" lvl="0" marL="0" rtl="0" algn="l">
                <a:spcBef>
                  <a:spcPts val="800"/>
                </a:spcBef>
                <a:spcAft>
                  <a:spcPts val="0"/>
                </a:spcAft>
                <a:buNone/>
              </a:pPr>
              <a:r>
                <a:rPr lang="en" sz="1100">
                  <a:solidFill>
                    <a:schemeClr val="dk2"/>
                  </a:solidFill>
                  <a:latin typeface="Raleway"/>
                  <a:ea typeface="Raleway"/>
                  <a:cs typeface="Raleway"/>
                  <a:sym typeface="Raleway"/>
                </a:rPr>
                <a:t>Input - Pre-processed Data</a:t>
              </a:r>
              <a:endParaRPr sz="1100">
                <a:solidFill>
                  <a:schemeClr val="dk2"/>
                </a:solidFill>
                <a:latin typeface="Raleway"/>
                <a:ea typeface="Raleway"/>
                <a:cs typeface="Raleway"/>
                <a:sym typeface="Raleway"/>
              </a:endParaRPr>
            </a:p>
            <a:p>
              <a:pPr indent="0" lvl="0" marL="0" rtl="0" algn="l">
                <a:spcBef>
                  <a:spcPts val="800"/>
                </a:spcBef>
                <a:spcAft>
                  <a:spcPts val="0"/>
                </a:spcAft>
                <a:buNone/>
              </a:pPr>
              <a:r>
                <a:rPr lang="en" sz="1100">
                  <a:solidFill>
                    <a:schemeClr val="dk2"/>
                  </a:solidFill>
                  <a:latin typeface="Raleway"/>
                  <a:ea typeface="Raleway"/>
                  <a:cs typeface="Raleway"/>
                  <a:sym typeface="Raleway"/>
                </a:rPr>
                <a:t>Model - Train and Test</a:t>
              </a:r>
              <a:endParaRPr sz="1100">
                <a:solidFill>
                  <a:schemeClr val="dk2"/>
                </a:solidFill>
                <a:latin typeface="Raleway"/>
                <a:ea typeface="Raleway"/>
                <a:cs typeface="Raleway"/>
                <a:sym typeface="Raleway"/>
              </a:endParaRPr>
            </a:p>
            <a:p>
              <a:pPr indent="0" lvl="0" marL="0" rtl="0" algn="l">
                <a:spcBef>
                  <a:spcPts val="800"/>
                </a:spcBef>
                <a:spcAft>
                  <a:spcPts val="0"/>
                </a:spcAft>
                <a:buNone/>
              </a:pPr>
              <a:r>
                <a:rPr lang="en" sz="1100">
                  <a:solidFill>
                    <a:schemeClr val="dk2"/>
                  </a:solidFill>
                  <a:latin typeface="Raleway"/>
                  <a:ea typeface="Raleway"/>
                  <a:cs typeface="Raleway"/>
                  <a:sym typeface="Raleway"/>
                </a:rPr>
                <a:t>MLI - Model Interpretation/Understanding</a:t>
              </a:r>
              <a:endParaRPr sz="1100">
                <a:solidFill>
                  <a:schemeClr val="dk2"/>
                </a:solidFill>
                <a:latin typeface="Raleway"/>
                <a:ea typeface="Raleway"/>
                <a:cs typeface="Raleway"/>
                <a:sym typeface="Raleway"/>
              </a:endParaRPr>
            </a:p>
            <a:p>
              <a:pPr indent="0" lvl="0" marL="0" rtl="0" algn="l">
                <a:spcBef>
                  <a:spcPts val="800"/>
                </a:spcBef>
                <a:spcAft>
                  <a:spcPts val="800"/>
                </a:spcAft>
                <a:buNone/>
              </a:pPr>
              <a:r>
                <a:rPr lang="en" sz="1100">
                  <a:solidFill>
                    <a:schemeClr val="dk2"/>
                  </a:solidFill>
                  <a:latin typeface="Raleway"/>
                  <a:ea typeface="Raleway"/>
                  <a:cs typeface="Raleway"/>
                  <a:sym typeface="Raleway"/>
                </a:rPr>
                <a:t>Analysis - MLI Inferences and Improvement</a:t>
              </a:r>
              <a:endParaRPr sz="1100">
                <a:solidFill>
                  <a:schemeClr val="dk2"/>
                </a:solidFill>
                <a:latin typeface="Raleway"/>
                <a:ea typeface="Raleway"/>
                <a:cs typeface="Raleway"/>
                <a:sym typeface="Raleway"/>
              </a:endParaRPr>
            </a:p>
          </p:txBody>
        </p:sp>
      </p:grpSp>
      <p:sp>
        <p:nvSpPr>
          <p:cNvPr id="101" name="Google Shape;101;p16"/>
          <p:cNvSpPr/>
          <p:nvPr/>
        </p:nvSpPr>
        <p:spPr>
          <a:xfrm>
            <a:off x="1647650" y="2083025"/>
            <a:ext cx="1035000" cy="63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Input</a:t>
            </a:r>
            <a:endParaRPr sz="1600"/>
          </a:p>
        </p:txBody>
      </p:sp>
      <p:sp>
        <p:nvSpPr>
          <p:cNvPr id="102" name="Google Shape;102;p16"/>
          <p:cNvSpPr/>
          <p:nvPr/>
        </p:nvSpPr>
        <p:spPr>
          <a:xfrm>
            <a:off x="3231215" y="2083025"/>
            <a:ext cx="1035000" cy="63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Model</a:t>
            </a:r>
            <a:endParaRPr sz="1600"/>
          </a:p>
        </p:txBody>
      </p:sp>
      <p:sp>
        <p:nvSpPr>
          <p:cNvPr id="103" name="Google Shape;103;p16"/>
          <p:cNvSpPr/>
          <p:nvPr/>
        </p:nvSpPr>
        <p:spPr>
          <a:xfrm>
            <a:off x="4814780" y="2083025"/>
            <a:ext cx="1035000" cy="63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MLI</a:t>
            </a:r>
            <a:endParaRPr sz="1600"/>
          </a:p>
        </p:txBody>
      </p:sp>
      <p:sp>
        <p:nvSpPr>
          <p:cNvPr id="104" name="Google Shape;104;p16"/>
          <p:cNvSpPr/>
          <p:nvPr/>
        </p:nvSpPr>
        <p:spPr>
          <a:xfrm>
            <a:off x="6398345" y="2083025"/>
            <a:ext cx="1214100" cy="63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Analysis</a:t>
            </a:r>
            <a:endParaRPr sz="1600"/>
          </a:p>
        </p:txBody>
      </p:sp>
      <p:cxnSp>
        <p:nvCxnSpPr>
          <p:cNvPr id="105" name="Google Shape;105;p16"/>
          <p:cNvCxnSpPr>
            <a:stCxn id="101" idx="3"/>
            <a:endCxn id="102" idx="1"/>
          </p:cNvCxnSpPr>
          <p:nvPr/>
        </p:nvCxnSpPr>
        <p:spPr>
          <a:xfrm>
            <a:off x="2682650" y="2402225"/>
            <a:ext cx="548700" cy="0"/>
          </a:xfrm>
          <a:prstGeom prst="straightConnector1">
            <a:avLst/>
          </a:prstGeom>
          <a:noFill/>
          <a:ln cap="flat" cmpd="sng" w="9525">
            <a:solidFill>
              <a:srgbClr val="FFFFFF"/>
            </a:solidFill>
            <a:prstDash val="solid"/>
            <a:round/>
            <a:headEnd len="med" w="med" type="none"/>
            <a:tailEnd len="med" w="med" type="triangle"/>
          </a:ln>
        </p:spPr>
      </p:cxnSp>
      <p:cxnSp>
        <p:nvCxnSpPr>
          <p:cNvPr id="106" name="Google Shape;106;p16"/>
          <p:cNvCxnSpPr>
            <a:stCxn id="102" idx="3"/>
            <a:endCxn id="103" idx="1"/>
          </p:cNvCxnSpPr>
          <p:nvPr/>
        </p:nvCxnSpPr>
        <p:spPr>
          <a:xfrm>
            <a:off x="4266215" y="2402225"/>
            <a:ext cx="548700" cy="0"/>
          </a:xfrm>
          <a:prstGeom prst="straightConnector1">
            <a:avLst/>
          </a:prstGeom>
          <a:noFill/>
          <a:ln cap="flat" cmpd="sng" w="9525">
            <a:solidFill>
              <a:srgbClr val="FFFFFF"/>
            </a:solidFill>
            <a:prstDash val="solid"/>
            <a:round/>
            <a:headEnd len="med" w="med" type="none"/>
            <a:tailEnd len="med" w="med" type="triangle"/>
          </a:ln>
        </p:spPr>
      </p:cxnSp>
      <p:cxnSp>
        <p:nvCxnSpPr>
          <p:cNvPr id="107" name="Google Shape;107;p16"/>
          <p:cNvCxnSpPr>
            <a:stCxn id="103" idx="3"/>
            <a:endCxn id="104" idx="1"/>
          </p:cNvCxnSpPr>
          <p:nvPr/>
        </p:nvCxnSpPr>
        <p:spPr>
          <a:xfrm>
            <a:off x="5849780" y="2402225"/>
            <a:ext cx="5487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3" name="Google Shape;113;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4" name="Google Shape;114;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E.D.A.</a:t>
            </a:r>
            <a:endParaRPr b="1" sz="3000">
              <a:solidFill>
                <a:schemeClr val="lt2"/>
              </a:solidFill>
              <a:latin typeface="Raleway"/>
              <a:ea typeface="Raleway"/>
              <a:cs typeface="Raleway"/>
              <a:sym typeface="Raleway"/>
            </a:endParaRPr>
          </a:p>
        </p:txBody>
      </p:sp>
      <p:sp>
        <p:nvSpPr>
          <p:cNvPr id="115" name="Google Shape;115;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Exploratory Data Analysis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Univariate</a:t>
            </a:r>
            <a:br>
              <a:rPr lang="en" sz="1400">
                <a:latin typeface="Raleway"/>
                <a:ea typeface="Raleway"/>
                <a:cs typeface="Raleway"/>
                <a:sym typeface="Raleway"/>
              </a:rPr>
            </a:br>
            <a:r>
              <a:rPr lang="en" sz="1200">
                <a:latin typeface="Raleway"/>
                <a:ea typeface="Raleway"/>
                <a:cs typeface="Raleway"/>
                <a:sym typeface="Raleway"/>
              </a:rPr>
              <a:t>Effective contribution and meaning</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Multi-Variate</a:t>
            </a:r>
            <a:br>
              <a:rPr lang="en" sz="1400">
                <a:latin typeface="Raleway"/>
                <a:ea typeface="Raleway"/>
                <a:cs typeface="Raleway"/>
                <a:sym typeface="Raleway"/>
              </a:rPr>
            </a:br>
            <a:r>
              <a:rPr lang="en" sz="1200">
                <a:latin typeface="Raleway"/>
                <a:ea typeface="Raleway"/>
                <a:cs typeface="Raleway"/>
                <a:sym typeface="Raleway"/>
              </a:rPr>
              <a:t>Relationship between univariate variables and dependency</a:t>
            </a: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Univariate</a:t>
            </a:r>
            <a:endParaRPr sz="2400"/>
          </a:p>
        </p:txBody>
      </p:sp>
      <p:sp>
        <p:nvSpPr>
          <p:cNvPr id="121" name="Google Shape;121;p18"/>
          <p:cNvSpPr txBox="1"/>
          <p:nvPr>
            <p:ph idx="4294967295" type="body"/>
          </p:nvPr>
        </p:nvSpPr>
        <p:spPr>
          <a:xfrm>
            <a:off x="599600" y="1606075"/>
            <a:ext cx="5688900" cy="149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Variables Used</a:t>
            </a:r>
            <a:br>
              <a:rPr lang="en" sz="1400">
                <a:latin typeface="Raleway"/>
                <a:ea typeface="Raleway"/>
                <a:cs typeface="Raleway"/>
                <a:sym typeface="Raleway"/>
              </a:rPr>
            </a:br>
            <a:r>
              <a:rPr lang="en" sz="1200">
                <a:latin typeface="Raleway"/>
                <a:ea typeface="Raleway"/>
                <a:cs typeface="Raleway"/>
                <a:sym typeface="Raleway"/>
              </a:rPr>
              <a:t>Gender, Nationality, Place of Birth, Educational Stages, Grade Level, Section ID, Topic, Semester, Parent Relationship, Raised Hands, Visited Resources, Viewing announcements, Discussion groups, Parent Answering Survey, Parent School Satisfaction, Student Absent Days, Class.</a:t>
            </a:r>
            <a:endParaRPr sz="1200">
              <a:latin typeface="Raleway"/>
              <a:ea typeface="Raleway"/>
              <a:cs typeface="Raleway"/>
              <a:sym typeface="Raleway"/>
            </a:endParaRPr>
          </a:p>
        </p:txBody>
      </p:sp>
      <p:pic>
        <p:nvPicPr>
          <p:cNvPr id="122" name="Google Shape;122;p18"/>
          <p:cNvPicPr preferRelativeResize="0"/>
          <p:nvPr/>
        </p:nvPicPr>
        <p:blipFill>
          <a:blip r:embed="rId3">
            <a:alphaModFix/>
          </a:blip>
          <a:stretch>
            <a:fillRect/>
          </a:stretch>
        </p:blipFill>
        <p:spPr>
          <a:xfrm>
            <a:off x="6417038" y="1031475"/>
            <a:ext cx="2495550" cy="1581150"/>
          </a:xfrm>
          <a:prstGeom prst="rect">
            <a:avLst/>
          </a:prstGeom>
          <a:noFill/>
          <a:ln>
            <a:noFill/>
          </a:ln>
        </p:spPr>
      </p:pic>
      <p:pic>
        <p:nvPicPr>
          <p:cNvPr id="123" name="Google Shape;123;p18"/>
          <p:cNvPicPr preferRelativeResize="0"/>
          <p:nvPr/>
        </p:nvPicPr>
        <p:blipFill>
          <a:blip r:embed="rId4">
            <a:alphaModFix/>
          </a:blip>
          <a:stretch>
            <a:fillRect/>
          </a:stretch>
        </p:blipFill>
        <p:spPr>
          <a:xfrm>
            <a:off x="6440900" y="2876531"/>
            <a:ext cx="2447825" cy="1956619"/>
          </a:xfrm>
          <a:prstGeom prst="rect">
            <a:avLst/>
          </a:prstGeom>
          <a:noFill/>
          <a:ln>
            <a:noFill/>
          </a:ln>
        </p:spPr>
      </p:pic>
      <p:pic>
        <p:nvPicPr>
          <p:cNvPr id="124" name="Google Shape;124;p18"/>
          <p:cNvPicPr preferRelativeResize="0"/>
          <p:nvPr/>
        </p:nvPicPr>
        <p:blipFill>
          <a:blip r:embed="rId5">
            <a:alphaModFix/>
          </a:blip>
          <a:stretch>
            <a:fillRect/>
          </a:stretch>
        </p:blipFill>
        <p:spPr>
          <a:xfrm>
            <a:off x="363675" y="3021324"/>
            <a:ext cx="2495550" cy="1811826"/>
          </a:xfrm>
          <a:prstGeom prst="rect">
            <a:avLst/>
          </a:prstGeom>
          <a:noFill/>
          <a:ln>
            <a:noFill/>
          </a:ln>
        </p:spPr>
      </p:pic>
      <p:pic>
        <p:nvPicPr>
          <p:cNvPr id="125" name="Google Shape;125;p18"/>
          <p:cNvPicPr preferRelativeResize="0"/>
          <p:nvPr/>
        </p:nvPicPr>
        <p:blipFill>
          <a:blip r:embed="rId6">
            <a:alphaModFix/>
          </a:blip>
          <a:stretch>
            <a:fillRect/>
          </a:stretch>
        </p:blipFill>
        <p:spPr>
          <a:xfrm>
            <a:off x="3134600" y="3021325"/>
            <a:ext cx="2707325" cy="1811825"/>
          </a:xfrm>
          <a:prstGeom prst="rect">
            <a:avLst/>
          </a:prstGeom>
          <a:noFill/>
          <a:ln>
            <a:noFill/>
          </a:ln>
        </p:spPr>
      </p:pic>
      <p:sp>
        <p:nvSpPr>
          <p:cNvPr id="126" name="Google Shape;126;p18"/>
          <p:cNvSpPr txBox="1"/>
          <p:nvPr/>
        </p:nvSpPr>
        <p:spPr>
          <a:xfrm>
            <a:off x="535775" y="4815300"/>
            <a:ext cx="2251200" cy="32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t>Parents School Satisfaction</a:t>
            </a:r>
            <a:endParaRPr sz="1000"/>
          </a:p>
        </p:txBody>
      </p:sp>
      <p:sp>
        <p:nvSpPr>
          <p:cNvPr id="127" name="Google Shape;127;p18"/>
          <p:cNvSpPr txBox="1"/>
          <p:nvPr/>
        </p:nvSpPr>
        <p:spPr>
          <a:xfrm>
            <a:off x="3400200" y="4815300"/>
            <a:ext cx="2251200" cy="32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t>Class Grade - Final Label</a:t>
            </a:r>
            <a:endParaRPr sz="1000"/>
          </a:p>
        </p:txBody>
      </p:sp>
      <p:sp>
        <p:nvSpPr>
          <p:cNvPr id="128" name="Google Shape;128;p18"/>
          <p:cNvSpPr txBox="1"/>
          <p:nvPr/>
        </p:nvSpPr>
        <p:spPr>
          <a:xfrm>
            <a:off x="6539213" y="4815300"/>
            <a:ext cx="2251200" cy="32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t>Nationality</a:t>
            </a:r>
            <a:endParaRPr sz="1000"/>
          </a:p>
        </p:txBody>
      </p:sp>
      <p:sp>
        <p:nvSpPr>
          <p:cNvPr id="129" name="Google Shape;129;p18"/>
          <p:cNvSpPr txBox="1"/>
          <p:nvPr/>
        </p:nvSpPr>
        <p:spPr>
          <a:xfrm>
            <a:off x="6539213" y="2542675"/>
            <a:ext cx="2251200" cy="32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t>Gender</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Multi-Variate (1)</a:t>
            </a:r>
            <a:endParaRPr sz="2400"/>
          </a:p>
        </p:txBody>
      </p:sp>
      <p:sp>
        <p:nvSpPr>
          <p:cNvPr id="135" name="Google Shape;135;p19"/>
          <p:cNvSpPr txBox="1"/>
          <p:nvPr>
            <p:ph idx="4294967295" type="body"/>
          </p:nvPr>
        </p:nvSpPr>
        <p:spPr>
          <a:xfrm>
            <a:off x="599600" y="1606075"/>
            <a:ext cx="39723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aleway"/>
              <a:buChar char="➔"/>
            </a:pPr>
            <a:r>
              <a:rPr b="1" lang="en" sz="1500">
                <a:solidFill>
                  <a:schemeClr val="dk1"/>
                </a:solidFill>
                <a:latin typeface="Raleway"/>
                <a:ea typeface="Raleway"/>
                <a:cs typeface="Raleway"/>
                <a:sym typeface="Raleway"/>
              </a:rPr>
              <a:t>Variables Combinations</a:t>
            </a:r>
            <a:endParaRPr sz="1300">
              <a:latin typeface="Raleway"/>
              <a:ea typeface="Raleway"/>
              <a:cs typeface="Raleway"/>
              <a:sym typeface="Raleway"/>
            </a:endParaRPr>
          </a:p>
          <a:p>
            <a:pPr indent="-311150" lvl="0" marL="457200" rtl="0" algn="l">
              <a:spcBef>
                <a:spcPts val="1000"/>
              </a:spcBef>
              <a:spcAft>
                <a:spcPts val="0"/>
              </a:spcAft>
              <a:buSzPts val="1300"/>
              <a:buFont typeface="Raleway"/>
              <a:buChar char="➔"/>
            </a:pPr>
            <a:r>
              <a:rPr lang="en" sz="1300">
                <a:latin typeface="Raleway"/>
                <a:ea typeface="Raleway"/>
                <a:cs typeface="Raleway"/>
                <a:sym typeface="Raleway"/>
              </a:rPr>
              <a:t>Gender vs Relation, ParentAnsweringSurvey, StudentAbsenseDays, Class</a:t>
            </a:r>
            <a:endParaRPr sz="1300">
              <a:latin typeface="Raleway"/>
              <a:ea typeface="Raleway"/>
              <a:cs typeface="Raleway"/>
              <a:sym typeface="Raleway"/>
            </a:endParaRPr>
          </a:p>
          <a:p>
            <a:pPr indent="-311150" lvl="0" marL="457200" rtl="0" algn="l">
              <a:spcBef>
                <a:spcPts val="1000"/>
              </a:spcBef>
              <a:spcAft>
                <a:spcPts val="0"/>
              </a:spcAft>
              <a:buSzPts val="1300"/>
              <a:buFont typeface="Raleway"/>
              <a:buChar char="➔"/>
            </a:pPr>
            <a:r>
              <a:rPr lang="en" sz="1300">
                <a:latin typeface="Raleway"/>
                <a:ea typeface="Raleway"/>
                <a:cs typeface="Raleway"/>
                <a:sym typeface="Raleway"/>
              </a:rPr>
              <a:t>Observations:</a:t>
            </a:r>
            <a:endParaRPr sz="1300">
              <a:latin typeface="Raleway"/>
              <a:ea typeface="Raleway"/>
              <a:cs typeface="Raleway"/>
              <a:sym typeface="Raleway"/>
            </a:endParaRPr>
          </a:p>
          <a:p>
            <a:pPr indent="-298450" lvl="1" marL="914400" rtl="0" algn="l">
              <a:spcBef>
                <a:spcPts val="1000"/>
              </a:spcBef>
              <a:spcAft>
                <a:spcPts val="0"/>
              </a:spcAft>
              <a:buSzPts val="1100"/>
              <a:buFont typeface="Times New Roman"/>
              <a:buChar char="◆"/>
            </a:pPr>
            <a:r>
              <a:rPr lang="en" sz="1100">
                <a:latin typeface="Times New Roman"/>
                <a:ea typeface="Times New Roman"/>
                <a:cs typeface="Times New Roman"/>
                <a:sym typeface="Times New Roman"/>
              </a:rPr>
              <a:t>Males have higher count for relation with father compared to females.</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Males have higher count for Parents answering survey compared to females.</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Males are absent in school for much higher duration compared to females. (Females are focused!)</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Males in average score lower compared to girls..</a:t>
            </a:r>
            <a:endParaRPr sz="1300">
              <a:latin typeface="Raleway"/>
              <a:ea typeface="Raleway"/>
              <a:cs typeface="Raleway"/>
              <a:sym typeface="Raleway"/>
            </a:endParaRPr>
          </a:p>
        </p:txBody>
      </p:sp>
      <p:pic>
        <p:nvPicPr>
          <p:cNvPr id="136" name="Google Shape;136;p19"/>
          <p:cNvPicPr preferRelativeResize="0"/>
          <p:nvPr/>
        </p:nvPicPr>
        <p:blipFill>
          <a:blip r:embed="rId3">
            <a:alphaModFix/>
          </a:blip>
          <a:stretch>
            <a:fillRect/>
          </a:stretch>
        </p:blipFill>
        <p:spPr>
          <a:xfrm>
            <a:off x="4489575" y="879075"/>
            <a:ext cx="4362075" cy="338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Multi-Variate (2)</a:t>
            </a:r>
            <a:endParaRPr sz="2400"/>
          </a:p>
        </p:txBody>
      </p:sp>
      <p:sp>
        <p:nvSpPr>
          <p:cNvPr id="142" name="Google Shape;142;p20"/>
          <p:cNvSpPr txBox="1"/>
          <p:nvPr>
            <p:ph idx="4294967295" type="body"/>
          </p:nvPr>
        </p:nvSpPr>
        <p:spPr>
          <a:xfrm>
            <a:off x="448875" y="1682275"/>
            <a:ext cx="4122900" cy="332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Variables Combinations</a:t>
            </a:r>
            <a:endParaRPr sz="1400">
              <a:latin typeface="Raleway"/>
              <a:ea typeface="Raleway"/>
              <a:cs typeface="Raleway"/>
              <a:sym typeface="Raleway"/>
            </a:endParaRPr>
          </a:p>
          <a:p>
            <a:pPr indent="-317500" lvl="0" marL="457200" rtl="0" algn="l">
              <a:spcBef>
                <a:spcPts val="1000"/>
              </a:spcBef>
              <a:spcAft>
                <a:spcPts val="0"/>
              </a:spcAft>
              <a:buSzPts val="1400"/>
              <a:buFont typeface="Raleway"/>
              <a:buChar char="➔"/>
            </a:pPr>
            <a:r>
              <a:rPr lang="en" sz="1400">
                <a:latin typeface="Raleway"/>
                <a:ea typeface="Raleway"/>
                <a:cs typeface="Raleway"/>
                <a:sym typeface="Raleway"/>
              </a:rPr>
              <a:t>Class vs VisitedResources, AccouncementViews, RaisedHands, Discussion</a:t>
            </a:r>
            <a:endParaRPr sz="1400">
              <a:latin typeface="Raleway"/>
              <a:ea typeface="Raleway"/>
              <a:cs typeface="Raleway"/>
              <a:sym typeface="Raleway"/>
            </a:endParaRPr>
          </a:p>
          <a:p>
            <a:pPr indent="-317500" lvl="0" marL="457200" rtl="0" algn="l">
              <a:spcBef>
                <a:spcPts val="1000"/>
              </a:spcBef>
              <a:spcAft>
                <a:spcPts val="0"/>
              </a:spcAft>
              <a:buSzPts val="1400"/>
              <a:buFont typeface="Raleway"/>
              <a:buChar char="➔"/>
            </a:pPr>
            <a:r>
              <a:rPr lang="en" sz="1400">
                <a:latin typeface="Raleway"/>
                <a:ea typeface="Raleway"/>
                <a:cs typeface="Raleway"/>
                <a:sym typeface="Raleway"/>
              </a:rPr>
              <a:t>Observations:</a:t>
            </a:r>
            <a:endParaRPr sz="1400">
              <a:latin typeface="Raleway"/>
              <a:ea typeface="Raleway"/>
              <a:cs typeface="Raleway"/>
              <a:sym typeface="Raleway"/>
            </a:endParaRPr>
          </a:p>
          <a:p>
            <a:pPr indent="-304800" lvl="1" marL="914400" rtl="0" algn="l">
              <a:spcBef>
                <a:spcPts val="1000"/>
              </a:spcBef>
              <a:spcAft>
                <a:spcPts val="0"/>
              </a:spcAft>
              <a:buSzPts val="1200"/>
              <a:buFont typeface="Times New Roman"/>
              <a:buChar char="◆"/>
            </a:pPr>
            <a:r>
              <a:rPr lang="en" sz="1200">
                <a:latin typeface="Times New Roman"/>
                <a:ea typeface="Times New Roman"/>
                <a:cs typeface="Times New Roman"/>
                <a:sym typeface="Times New Roman"/>
              </a:rPr>
              <a:t>The students who participated in more of (Discussion, Raisedhands, AnnouncementViews, VisitedResources) got a higher grade</a:t>
            </a:r>
            <a:endParaRPr>
              <a:latin typeface="Raleway"/>
              <a:ea typeface="Raleway"/>
              <a:cs typeface="Raleway"/>
              <a:sym typeface="Raleway"/>
            </a:endParaRPr>
          </a:p>
        </p:txBody>
      </p:sp>
      <p:pic>
        <p:nvPicPr>
          <p:cNvPr id="143" name="Google Shape;143;p20"/>
          <p:cNvPicPr preferRelativeResize="0"/>
          <p:nvPr/>
        </p:nvPicPr>
        <p:blipFill>
          <a:blip r:embed="rId3">
            <a:alphaModFix/>
          </a:blip>
          <a:stretch>
            <a:fillRect/>
          </a:stretch>
        </p:blipFill>
        <p:spPr>
          <a:xfrm>
            <a:off x="4512644" y="1320875"/>
            <a:ext cx="4497705" cy="297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9" name="Google Shape;149;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0" name="Google Shape;150;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Model Build</a:t>
            </a:r>
            <a:endParaRPr b="1" sz="3000">
              <a:solidFill>
                <a:schemeClr val="lt2"/>
              </a:solidFill>
              <a:latin typeface="Raleway"/>
              <a:ea typeface="Raleway"/>
              <a:cs typeface="Raleway"/>
              <a:sym typeface="Raleway"/>
            </a:endParaRPr>
          </a:p>
        </p:txBody>
      </p:sp>
      <p:sp>
        <p:nvSpPr>
          <p:cNvPr id="151" name="Google Shape;151;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Training and Testing of Machine Learning models.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Model Train</a:t>
            </a:r>
            <a:br>
              <a:rPr lang="en" sz="1400">
                <a:latin typeface="Raleway"/>
                <a:ea typeface="Raleway"/>
                <a:cs typeface="Raleway"/>
                <a:sym typeface="Raleway"/>
              </a:rPr>
            </a:br>
            <a:r>
              <a:rPr lang="en" sz="1200">
                <a:latin typeface="Raleway"/>
                <a:ea typeface="Raleway"/>
                <a:cs typeface="Raleway"/>
                <a:sym typeface="Raleway"/>
              </a:rPr>
              <a:t>Training the model after pre-processing</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Model Test</a:t>
            </a:r>
            <a:br>
              <a:rPr lang="en" sz="1400">
                <a:latin typeface="Raleway"/>
                <a:ea typeface="Raleway"/>
                <a:cs typeface="Raleway"/>
                <a:sym typeface="Raleway"/>
              </a:rPr>
            </a:br>
            <a:r>
              <a:rPr lang="en" sz="1200">
                <a:latin typeface="Raleway"/>
                <a:ea typeface="Raleway"/>
                <a:cs typeface="Raleway"/>
                <a:sym typeface="Raleway"/>
              </a:rPr>
              <a:t>Testing the model against test data and validation with metrics.</a:t>
            </a:r>
            <a:endParaRPr sz="12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