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2" r:id="rId7"/>
    <p:sldId id="263" r:id="rId8"/>
    <p:sldId id="264" r:id="rId9"/>
    <p:sldId id="266"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endParaRPr lang="en-US" sz="800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endParaRPr lang="en-US" sz="800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endParaRPr lang="en-US" sz="800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endParaRPr lang="en-US" sz="800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37260" y="-617855"/>
            <a:ext cx="10318115" cy="2616200"/>
          </a:xfrm>
        </p:spPr>
        <p:txBody>
          <a:bodyPr>
            <a:normAutofit/>
          </a:bodyPr>
          <a:p>
            <a:r>
              <a:rPr lang="en-US" altLang="zh-CN" b="1" u="sng" dirty="0">
                <a:latin typeface="Calibri" panose="020F0502020204030204" charset="0"/>
                <a:ea typeface="Droid Sans Fallback" panose="020B0502000000000001" pitchFamily="50" charset="-128"/>
                <a:cs typeface="Calibri" panose="020F0502020204030204" charset="0"/>
                <a:sym typeface="Arial" panose="020B0604020202020204" pitchFamily="34" charset="0"/>
              </a:rPr>
              <a:t>Siliguri Institute of Technology</a:t>
            </a:r>
            <a:br>
              <a:rPr lang="en-US" altLang="zh-CN" b="1" u="sng" dirty="0">
                <a:solidFill>
                  <a:schemeClr val="tx1"/>
                </a:solidFill>
                <a:latin typeface="Calibri" panose="020F0502020204030204" charset="0"/>
                <a:ea typeface="Droid Sans Fallback" panose="020B0502000000000001" pitchFamily="50" charset="-128"/>
                <a:cs typeface="Calibri" panose="020F0502020204030204" charset="0"/>
                <a:sym typeface="Arial" panose="020B0604020202020204" pitchFamily="34" charset="0"/>
              </a:rPr>
            </a:br>
            <a:endParaRPr lang="en-US"/>
          </a:p>
        </p:txBody>
      </p:sp>
      <p:sp>
        <p:nvSpPr>
          <p:cNvPr id="6" name="Subtitle 5"/>
          <p:cNvSpPr>
            <a:spLocks noGrp="1"/>
          </p:cNvSpPr>
          <p:nvPr>
            <p:ph type="subTitle" idx="1"/>
          </p:nvPr>
        </p:nvSpPr>
        <p:spPr>
          <a:xfrm>
            <a:off x="2602122" y="1686137"/>
            <a:ext cx="6987645" cy="1388534"/>
          </a:xfrm>
        </p:spPr>
        <p:txBody>
          <a:bodyPr/>
          <a:p>
            <a:r>
              <a:rPr lang="en-GB" altLang="en-US" sz="5400" b="1">
                <a:latin typeface="Cambria" panose="02040503050406030204" charset="0"/>
                <a:cs typeface="Cambria" panose="02040503050406030204" charset="0"/>
              </a:rPr>
              <a:t>Rock-Paper-Scissor</a:t>
            </a:r>
            <a:endParaRPr lang="en-GB" altLang="en-US" sz="5400" b="1">
              <a:latin typeface="Cambria" panose="02040503050406030204" charset="0"/>
              <a:cs typeface="Cambria" panose="02040503050406030204" charset="0"/>
            </a:endParaRPr>
          </a:p>
        </p:txBody>
      </p:sp>
      <p:sp>
        <p:nvSpPr>
          <p:cNvPr id="2" name="Text Box 1"/>
          <p:cNvSpPr txBox="1"/>
          <p:nvPr/>
        </p:nvSpPr>
        <p:spPr>
          <a:xfrm>
            <a:off x="6915150" y="2924810"/>
            <a:ext cx="4605655" cy="4523105"/>
          </a:xfrm>
          <a:prstGeom prst="rect">
            <a:avLst/>
          </a:prstGeom>
          <a:noFill/>
        </p:spPr>
        <p:txBody>
          <a:bodyPr wrap="none" rtlCol="0">
            <a:spAutoFit/>
          </a:bodyPr>
          <a:p>
            <a:r>
              <a:rPr lang="en-GB" altLang="en-US" sz="3600">
                <a:latin typeface="MV Boli" panose="02000500030200090000" charset="0"/>
                <a:cs typeface="MV Boli" panose="02000500030200090000" charset="0"/>
              </a:rPr>
              <a:t>Group 8:</a:t>
            </a:r>
            <a:endParaRPr lang="en-GB" altLang="en-US" sz="3600">
              <a:latin typeface="MV Boli" panose="02000500030200090000" charset="0"/>
              <a:cs typeface="MV Boli" panose="02000500030200090000" charset="0"/>
            </a:endParaRPr>
          </a:p>
          <a:p>
            <a:r>
              <a:rPr lang="en-GB" altLang="en-US" sz="3600">
                <a:latin typeface="MV Boli" panose="02000500030200090000" charset="0"/>
                <a:cs typeface="MV Boli" panose="02000500030200090000" charset="0"/>
              </a:rPr>
              <a:t>Bikki Prasad</a:t>
            </a:r>
            <a:endParaRPr lang="en-GB" altLang="en-US" sz="3600">
              <a:latin typeface="MV Boli" panose="02000500030200090000" charset="0"/>
              <a:cs typeface="MV Boli" panose="02000500030200090000" charset="0"/>
            </a:endParaRPr>
          </a:p>
          <a:p>
            <a:r>
              <a:rPr lang="en-GB" altLang="en-US" sz="3600">
                <a:latin typeface="MV Boli" panose="02000500030200090000" charset="0"/>
                <a:cs typeface="MV Boli" panose="02000500030200090000" charset="0"/>
              </a:rPr>
              <a:t>Rohit Shrivastava</a:t>
            </a:r>
            <a:endParaRPr lang="en-GB" altLang="en-US" sz="3600">
              <a:latin typeface="MV Boli" panose="02000500030200090000" charset="0"/>
              <a:cs typeface="MV Boli" panose="02000500030200090000" charset="0"/>
            </a:endParaRPr>
          </a:p>
          <a:p>
            <a:r>
              <a:rPr lang="en-GB" altLang="en-US" sz="3600">
                <a:latin typeface="MV Boli" panose="02000500030200090000" charset="0"/>
                <a:cs typeface="MV Boli" panose="02000500030200090000" charset="0"/>
              </a:rPr>
              <a:t>Chandni Kumari</a:t>
            </a:r>
            <a:endParaRPr lang="en-GB" altLang="en-US" sz="3600">
              <a:latin typeface="MV Boli" panose="02000500030200090000" charset="0"/>
              <a:cs typeface="MV Boli" panose="02000500030200090000" charset="0"/>
            </a:endParaRPr>
          </a:p>
          <a:p>
            <a:r>
              <a:rPr lang="en-GB" altLang="en-US" sz="3600">
                <a:latin typeface="MV Boli" panose="02000500030200090000" charset="0"/>
                <a:cs typeface="MV Boli" panose="02000500030200090000" charset="0"/>
              </a:rPr>
              <a:t>Shuvam Mishra</a:t>
            </a:r>
            <a:endParaRPr lang="en-GB" altLang="en-US" sz="3600">
              <a:latin typeface="MV Boli" panose="02000500030200090000" charset="0"/>
              <a:cs typeface="MV Boli" panose="02000500030200090000" charset="0"/>
            </a:endParaRPr>
          </a:p>
          <a:p>
            <a:r>
              <a:rPr lang="en-GB" altLang="en-US" sz="3600">
                <a:latin typeface="MV Boli" panose="02000500030200090000" charset="0"/>
                <a:cs typeface="MV Boli" panose="02000500030200090000" charset="0"/>
              </a:rPr>
              <a:t>Rishu Kumar</a:t>
            </a:r>
            <a:endParaRPr lang="en-GB" altLang="en-US" sz="3600">
              <a:latin typeface="MV Boli" panose="02000500030200090000" charset="0"/>
              <a:cs typeface="MV Boli" panose="02000500030200090000" charset="0"/>
            </a:endParaRPr>
          </a:p>
          <a:p>
            <a:r>
              <a:rPr lang="en-GB" altLang="en-US" sz="3600">
                <a:latin typeface="MV Boli" panose="02000500030200090000" charset="0"/>
                <a:cs typeface="MV Boli" panose="02000500030200090000" charset="0"/>
              </a:rPr>
              <a:t>Priyanshu Choudhary</a:t>
            </a:r>
            <a:endParaRPr lang="en-GB" altLang="en-US" sz="3600">
              <a:latin typeface="MV Boli" panose="02000500030200090000" charset="0"/>
              <a:cs typeface="MV Boli" panose="02000500030200090000" charset="0"/>
            </a:endParaRPr>
          </a:p>
          <a:p>
            <a:endParaRPr lang="en-GB" altLang="en-US" sz="3600">
              <a:latin typeface="MV Boli" panose="02000500030200090000" charset="0"/>
              <a:cs typeface="MV Boli" panose="02000500030200090000" charset="0"/>
            </a:endParaRPr>
          </a:p>
        </p:txBody>
      </p:sp>
      <p:pic>
        <p:nvPicPr>
          <p:cNvPr id="3" name="Picture 2" descr="Capture30"/>
          <p:cNvPicPr>
            <a:picLocks noChangeAspect="1"/>
          </p:cNvPicPr>
          <p:nvPr/>
        </p:nvPicPr>
        <p:blipFill>
          <a:blip r:embed="rId1"/>
          <a:stretch>
            <a:fillRect/>
          </a:stretch>
        </p:blipFill>
        <p:spPr>
          <a:xfrm>
            <a:off x="741045" y="3074670"/>
            <a:ext cx="5735320" cy="34905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35890" y="224790"/>
            <a:ext cx="5901055" cy="2968625"/>
          </a:xfrm>
        </p:spPr>
        <p:txBody>
          <a:bodyPr>
            <a:normAutofit fontScale="90000"/>
          </a:bodyPr>
          <a:p>
            <a:pPr marL="0" indent="0">
              <a:buFont typeface="Arial" panose="020B0604020202020204" pitchFamily="34" charset="0"/>
            </a:pPr>
            <a:r>
              <a:rPr lang="en-US" sz="2665" b="1"/>
              <a:t>OpenCV implementation:</a:t>
            </a:r>
            <a:br>
              <a:rPr lang="en-US" sz="2665" b="1"/>
            </a:br>
            <a:br>
              <a:rPr lang="en-US" sz="2665" b="1"/>
            </a:br>
            <a:r>
              <a:rPr lang="en-US" sz="2665"/>
              <a:t>The flow for this implementation is simple:</a:t>
            </a:r>
            <a:br>
              <a:rPr lang="en-US" sz="2665"/>
            </a:br>
            <a:br>
              <a:rPr lang="en-US" sz="2665"/>
            </a:br>
            <a:r>
              <a:rPr lang="en-US" sz="2665"/>
              <a:t>Start webcam feed and read each frame</a:t>
            </a:r>
            <a:br>
              <a:rPr lang="en-US" sz="2665"/>
            </a:br>
            <a:r>
              <a:rPr lang="en-US" sz="2665"/>
              <a:t>Pass this frame to model for classification ie.</a:t>
            </a:r>
            <a:r>
              <a:rPr lang="en-GB" altLang="en-US" sz="2665"/>
              <a:t> </a:t>
            </a:r>
            <a:r>
              <a:rPr lang="en-US" sz="2665"/>
              <a:t>predict</a:t>
            </a:r>
            <a:r>
              <a:rPr lang="en-GB" altLang="en-US" sz="2665"/>
              <a:t> </a:t>
            </a:r>
            <a:r>
              <a:rPr lang="en-US" sz="2665"/>
              <a:t>class</a:t>
            </a:r>
            <a:br>
              <a:rPr lang="en-US" sz="2665"/>
            </a:br>
            <a:r>
              <a:rPr lang="en-US" sz="2665"/>
              <a:t>Make a random move by computer</a:t>
            </a:r>
            <a:br>
              <a:rPr lang="en-US" sz="2665"/>
            </a:br>
            <a:r>
              <a:rPr lang="en-US" sz="2665"/>
              <a:t>Calculate Score</a:t>
            </a:r>
            <a:endParaRPr lang="en-US" sz="2665"/>
          </a:p>
        </p:txBody>
      </p:sp>
      <p:pic>
        <p:nvPicPr>
          <p:cNvPr id="5" name="Picture 4" descr="Capture8"/>
          <p:cNvPicPr>
            <a:picLocks noChangeAspect="1"/>
          </p:cNvPicPr>
          <p:nvPr/>
        </p:nvPicPr>
        <p:blipFill>
          <a:blip r:embed="rId1"/>
          <a:stretch>
            <a:fillRect/>
          </a:stretch>
        </p:blipFill>
        <p:spPr>
          <a:xfrm>
            <a:off x="5901055" y="225425"/>
            <a:ext cx="6422390" cy="6541770"/>
          </a:xfrm>
          <a:prstGeom prst="rect">
            <a:avLst/>
          </a:prstGeom>
        </p:spPr>
      </p:pic>
      <p:pic>
        <p:nvPicPr>
          <p:cNvPr id="6" name="Picture 5" descr="Capturemw"/>
          <p:cNvPicPr>
            <a:picLocks noChangeAspect="1"/>
          </p:cNvPicPr>
          <p:nvPr/>
        </p:nvPicPr>
        <p:blipFill>
          <a:blip r:embed="rId2"/>
          <a:stretch>
            <a:fillRect/>
          </a:stretch>
        </p:blipFill>
        <p:spPr>
          <a:xfrm>
            <a:off x="163830" y="3455670"/>
            <a:ext cx="5301615" cy="3311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86485" y="172720"/>
            <a:ext cx="5840095" cy="1450340"/>
          </a:xfrm>
        </p:spPr>
        <p:txBody>
          <a:bodyPr/>
          <a:p>
            <a:r>
              <a:rPr lang="en-GB" altLang="en-US"/>
              <a:t>USER INTERFACE</a:t>
            </a:r>
            <a:endParaRPr lang="en-GB" altLang="en-US"/>
          </a:p>
        </p:txBody>
      </p:sp>
      <p:pic>
        <p:nvPicPr>
          <p:cNvPr id="5" name="Content Placeholder 4" descr="Capturecam"/>
          <p:cNvPicPr>
            <a:picLocks noChangeAspect="1"/>
          </p:cNvPicPr>
          <p:nvPr>
            <p:ph sz="half" idx="1"/>
          </p:nvPr>
        </p:nvPicPr>
        <p:blipFill>
          <a:blip r:embed="rId1"/>
          <a:srcRect b="10722"/>
          <a:stretch>
            <a:fillRect/>
          </a:stretch>
        </p:blipFill>
        <p:spPr>
          <a:xfrm>
            <a:off x="393700" y="1732280"/>
            <a:ext cx="5822950" cy="4989830"/>
          </a:xfrm>
          <a:prstGeom prst="rect">
            <a:avLst/>
          </a:prstGeom>
        </p:spPr>
      </p:pic>
      <p:pic>
        <p:nvPicPr>
          <p:cNvPr id="6" name="Content Placeholder 5" descr="Capturem"/>
          <p:cNvPicPr>
            <a:picLocks noChangeAspect="1"/>
          </p:cNvPicPr>
          <p:nvPr>
            <p:ph sz="half" idx="2"/>
          </p:nvPr>
        </p:nvPicPr>
        <p:blipFill>
          <a:blip r:embed="rId2"/>
          <a:stretch>
            <a:fillRect/>
          </a:stretch>
        </p:blipFill>
        <p:spPr>
          <a:xfrm>
            <a:off x="6578600" y="1396365"/>
            <a:ext cx="5452745" cy="54616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48105" y="0"/>
            <a:ext cx="10019030" cy="1315720"/>
          </a:xfrm>
        </p:spPr>
        <p:txBody>
          <a:bodyPr/>
          <a:p>
            <a:r>
              <a:rPr lang="en-US"/>
              <a:t>Conclusion:</a:t>
            </a:r>
            <a:endParaRPr lang="en-US"/>
          </a:p>
        </p:txBody>
      </p:sp>
      <p:sp>
        <p:nvSpPr>
          <p:cNvPr id="3" name="Content Placeholder 2"/>
          <p:cNvSpPr>
            <a:spLocks noGrp="1"/>
          </p:cNvSpPr>
          <p:nvPr>
            <p:ph sz="half" idx="1"/>
          </p:nvPr>
        </p:nvSpPr>
        <p:spPr>
          <a:xfrm>
            <a:off x="1635125" y="1315720"/>
            <a:ext cx="8667115" cy="1660525"/>
          </a:xfrm>
        </p:spPr>
        <p:txBody>
          <a:bodyPr/>
          <a:p>
            <a:r>
              <a:rPr lang="en-US" sz="2400"/>
              <a:t>Congratulations! </a:t>
            </a:r>
            <a:r>
              <a:rPr lang="en-GB" altLang="en-US" sz="2400"/>
              <a:t>we</a:t>
            </a:r>
            <a:r>
              <a:rPr lang="en-US" sz="2400"/>
              <a:t> just finished our first </a:t>
            </a:r>
            <a:r>
              <a:rPr lang="en-GB" altLang="en-US" sz="2400"/>
              <a:t>Rock-Paper-Scissor</a:t>
            </a:r>
            <a:r>
              <a:rPr lang="en-US" sz="2400"/>
              <a:t> game! </a:t>
            </a:r>
            <a:r>
              <a:rPr lang="en-GB" altLang="en-US" sz="2400"/>
              <a:t>we</a:t>
            </a:r>
            <a:r>
              <a:rPr lang="en-US" sz="2400"/>
              <a:t> now know how to create rock paper scissors from scratch, and </a:t>
            </a:r>
            <a:r>
              <a:rPr lang="en-GB" altLang="en-US" sz="2400"/>
              <a:t>we</a:t>
            </a:r>
            <a:r>
              <a:rPr lang="en-US" sz="2400"/>
              <a:t>’re able to expand the number of possible actions in </a:t>
            </a:r>
            <a:r>
              <a:rPr lang="en-GB" altLang="en-US" sz="2400"/>
              <a:t>our</a:t>
            </a:r>
            <a:r>
              <a:rPr lang="en-US" sz="2400"/>
              <a:t> game with minimal effort</a:t>
            </a:r>
            <a:r>
              <a:rPr lang="en-GB" altLang="en-US" sz="2400"/>
              <a:t>.</a:t>
            </a:r>
            <a:endParaRPr lang="en-GB" altLang="en-US" sz="2400"/>
          </a:p>
        </p:txBody>
      </p:sp>
      <p:pic>
        <p:nvPicPr>
          <p:cNvPr id="5" name="Content Placeholder 4" descr="Capture45"/>
          <p:cNvPicPr>
            <a:picLocks noChangeAspect="1"/>
          </p:cNvPicPr>
          <p:nvPr>
            <p:ph sz="half" idx="2"/>
          </p:nvPr>
        </p:nvPicPr>
        <p:blipFill>
          <a:blip r:embed="rId1"/>
          <a:stretch>
            <a:fillRect/>
          </a:stretch>
        </p:blipFill>
        <p:spPr>
          <a:xfrm>
            <a:off x="2006600" y="3254375"/>
            <a:ext cx="8696325" cy="2550795"/>
          </a:xfrm>
          <a:prstGeom prst="rect">
            <a:avLst/>
          </a:prstGeom>
        </p:spPr>
      </p:pic>
      <p:sp>
        <p:nvSpPr>
          <p:cNvPr id="6" name="Text Box 5"/>
          <p:cNvSpPr txBox="1"/>
          <p:nvPr/>
        </p:nvSpPr>
        <p:spPr>
          <a:xfrm>
            <a:off x="4135120" y="6083300"/>
            <a:ext cx="5540375" cy="706755"/>
          </a:xfrm>
          <a:prstGeom prst="rect">
            <a:avLst/>
          </a:prstGeom>
          <a:noFill/>
        </p:spPr>
        <p:txBody>
          <a:bodyPr wrap="square" rtlCol="0">
            <a:spAutoFit/>
          </a:bodyPr>
          <a:p>
            <a:r>
              <a:rPr lang="en-GB" altLang="en-US" sz="4000">
                <a:latin typeface="Constantia" panose="02030602050306030303" charset="0"/>
                <a:cs typeface="Constantia" panose="02030602050306030303" charset="0"/>
              </a:rPr>
              <a:t>THANK YOU</a:t>
            </a:r>
            <a:endParaRPr lang="en-GB" altLang="en-US" sz="4000">
              <a:latin typeface="Constantia" panose="02030602050306030303" charset="0"/>
              <a:cs typeface="Constantia" panose="0203060205030603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787695"/>
            <a:ext cx="6170535" cy="673100"/>
          </a:xfrm>
          <a:prstGeom prst="rect">
            <a:avLst/>
          </a:prstGeom>
        </p:spPr>
        <p:txBody>
          <a:bodyPr vert="horz" wrap="square" lIns="0" tIns="16933" rIns="0" bIns="0" rtlCol="0">
            <a:spAutoFit/>
          </a:bodyPr>
          <a:lstStyle/>
          <a:p>
            <a:pPr marL="12700">
              <a:lnSpc>
                <a:spcPct val="100000"/>
              </a:lnSpc>
              <a:spcBef>
                <a:spcPts val="100"/>
              </a:spcBef>
            </a:pPr>
            <a:r>
              <a:rPr lang="en-IN" sz="4265" u="sng"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a:t>
            </a:r>
            <a:endParaRPr sz="4265"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object 5"/>
          <p:cNvSpPr/>
          <p:nvPr/>
        </p:nvSpPr>
        <p:spPr>
          <a:xfrm>
            <a:off x="8705600" y="255899"/>
            <a:ext cx="3486573" cy="46228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sz="2400"/>
          </a:p>
        </p:txBody>
      </p:sp>
      <p:sp>
        <p:nvSpPr>
          <p:cNvPr id="6" name="TextBox 5"/>
          <p:cNvSpPr txBox="1"/>
          <p:nvPr/>
        </p:nvSpPr>
        <p:spPr>
          <a:xfrm>
            <a:off x="609600" y="1803400"/>
            <a:ext cx="7315200" cy="3538220"/>
          </a:xfrm>
          <a:prstGeom prst="rect">
            <a:avLst/>
          </a:prstGeom>
          <a:noFill/>
        </p:spPr>
        <p:txBody>
          <a:bodyPr wrap="square">
            <a:spAutoFit/>
          </a:bodyPr>
          <a:lstStyle/>
          <a:p>
            <a:r>
              <a:rPr lang="en-US" sz="1865" dirty="0">
                <a:latin typeface="Arial" panose="020B0604020202020204" pitchFamily="34" charset="0"/>
                <a:cs typeface="Arial" panose="020B0604020202020204" pitchFamily="34" charset="0"/>
              </a:rPr>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endParaRPr lang="en-US" sz="1865" dirty="0">
              <a:latin typeface="Arial" panose="020B0604020202020204" pitchFamily="34" charset="0"/>
              <a:cs typeface="Arial" panose="020B0604020202020204" pitchFamily="34" charset="0"/>
            </a:endParaRPr>
          </a:p>
          <a:p>
            <a:r>
              <a:rPr lang="en-US" sz="1865" dirty="0">
                <a:latin typeface="Arial" panose="020B0604020202020204" pitchFamily="34" charset="0"/>
                <a:cs typeface="Arial" panose="020B0604020202020204" pitchFamily="34" charset="0"/>
              </a:rPr>
              <a:t>Machine learning is important because it gives enterprises a view of trends in customer behavior and business operational patterns, as well as supports the development of new products. Many of today's leading companies, such as Facebook, Google and Uber, make machine learning a central part of their operations. Machine learning has become a significant competitive differentiator for many companies.</a:t>
            </a:r>
            <a:endParaRPr lang="en-IN" sz="1865"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24800" y="1701800"/>
            <a:ext cx="3962400" cy="33086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apture3"/>
          <p:cNvPicPr>
            <a:picLocks noChangeAspect="1"/>
          </p:cNvPicPr>
          <p:nvPr>
            <p:ph idx="1"/>
          </p:nvPr>
        </p:nvPicPr>
        <p:blipFill>
          <a:blip r:embed="rId1"/>
          <a:stretch>
            <a:fillRect/>
          </a:stretch>
        </p:blipFill>
        <p:spPr>
          <a:xfrm>
            <a:off x="8833485" y="238760"/>
            <a:ext cx="3234055" cy="1635125"/>
          </a:xfrm>
          <a:prstGeom prst="rect">
            <a:avLst/>
          </a:prstGeom>
        </p:spPr>
      </p:pic>
      <p:sp>
        <p:nvSpPr>
          <p:cNvPr id="2" name="Title 1"/>
          <p:cNvSpPr>
            <a:spLocks noGrp="1"/>
          </p:cNvSpPr>
          <p:nvPr>
            <p:ph type="title"/>
          </p:nvPr>
        </p:nvSpPr>
        <p:spPr>
          <a:xfrm>
            <a:off x="0" y="0"/>
            <a:ext cx="7425690" cy="963295"/>
          </a:xfrm>
        </p:spPr>
        <p:txBody>
          <a:bodyPr/>
          <a:p>
            <a:r>
              <a:rPr lang="en-IN"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INTRODUCTION</a:t>
            </a:r>
            <a:endParaRPr lang="en-US"/>
          </a:p>
        </p:txBody>
      </p:sp>
      <p:sp>
        <p:nvSpPr>
          <p:cNvPr id="6" name="Text Box 5"/>
          <p:cNvSpPr txBox="1"/>
          <p:nvPr/>
        </p:nvSpPr>
        <p:spPr>
          <a:xfrm>
            <a:off x="1125855" y="2112010"/>
            <a:ext cx="10699750" cy="4092575"/>
          </a:xfrm>
          <a:prstGeom prst="rect">
            <a:avLst/>
          </a:prstGeom>
          <a:noFill/>
        </p:spPr>
        <p:txBody>
          <a:bodyPr wrap="square" rtlCol="0">
            <a:spAutoFit/>
          </a:bodyPr>
          <a:p>
            <a:pPr algn="l"/>
            <a:r>
              <a:rPr lang="en-US" sz="2800" b="1"/>
              <a:t>What Is Rock Paper Scissors?</a:t>
            </a:r>
            <a:endParaRPr lang="en-US" sz="2000"/>
          </a:p>
          <a:p>
            <a:pPr algn="l"/>
            <a:r>
              <a:rPr lang="en-US" sz="2000"/>
              <a:t>You may have played rock paper scissors before. Maybe you’ve used it to decide who pays for dinner or who gets first choice of players for a team.</a:t>
            </a:r>
            <a:endParaRPr lang="en-US" sz="2000"/>
          </a:p>
          <a:p>
            <a:pPr algn="l"/>
            <a:endParaRPr lang="en-US" sz="2000"/>
          </a:p>
          <a:p>
            <a:pPr algn="l"/>
            <a:r>
              <a:rPr lang="en-US" sz="2000"/>
              <a:t>If you’re unfamiliar, rock paper scissors is a hand game for two or more players. Participants say “rock, paper, scissors” and then simultaneously form their hands into the shape of a rock (a fist), a piece of paper (palm facing downward), or a pair of scissors (two fingers extended). The rules are straightforward:</a:t>
            </a:r>
            <a:endParaRPr lang="en-US" sz="2000"/>
          </a:p>
          <a:p>
            <a:pPr algn="l"/>
            <a:endParaRPr lang="en-US" sz="2000"/>
          </a:p>
          <a:p>
            <a:pPr algn="l"/>
            <a:r>
              <a:rPr lang="en-US" sz="2400">
                <a:latin typeface="MV Boli" panose="02000500030200090000" charset="0"/>
                <a:cs typeface="MV Boli" panose="02000500030200090000" charset="0"/>
              </a:rPr>
              <a:t>Rock smashes scissors.</a:t>
            </a:r>
            <a:endParaRPr lang="en-US" sz="2400">
              <a:latin typeface="MV Boli" panose="02000500030200090000" charset="0"/>
              <a:cs typeface="MV Boli" panose="02000500030200090000" charset="0"/>
            </a:endParaRPr>
          </a:p>
          <a:p>
            <a:pPr algn="l"/>
            <a:r>
              <a:rPr lang="en-US" sz="2400">
                <a:latin typeface="MV Boli" panose="02000500030200090000" charset="0"/>
                <a:cs typeface="MV Boli" panose="02000500030200090000" charset="0"/>
              </a:rPr>
              <a:t>Paper covers rock.</a:t>
            </a:r>
            <a:endParaRPr lang="en-US" sz="2400">
              <a:latin typeface="MV Boli" panose="02000500030200090000" charset="0"/>
              <a:cs typeface="MV Boli" panose="02000500030200090000" charset="0"/>
            </a:endParaRPr>
          </a:p>
          <a:p>
            <a:pPr algn="l"/>
            <a:r>
              <a:rPr lang="en-US" sz="2400">
                <a:latin typeface="MV Boli" panose="02000500030200090000" charset="0"/>
                <a:cs typeface="MV Boli" panose="02000500030200090000" charset="0"/>
              </a:rPr>
              <a:t>Scissors cut paper</a:t>
            </a:r>
            <a:r>
              <a:rPr lang="en-US" sz="2000"/>
              <a:t>.</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48105" y="203200"/>
            <a:ext cx="10019030" cy="1180465"/>
          </a:xfrm>
        </p:spPr>
        <p:txBody>
          <a:bodyPr>
            <a:normAutofit fontScale="90000"/>
          </a:bodyPr>
          <a:p>
            <a:r>
              <a:rPr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PROBLEM STATEMENT</a:t>
            </a:r>
            <a:b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1348105" y="856615"/>
            <a:ext cx="10843895" cy="5854065"/>
          </a:xfrm>
        </p:spPr>
        <p:txBody>
          <a:bodyPr>
            <a:noAutofit/>
          </a:bodyPr>
          <a:p>
            <a:pPr marL="0" indent="0">
              <a:buNone/>
            </a:pPr>
            <a:r>
              <a:rPr lang="en-US" sz="2000">
                <a:latin typeface="Calibri" panose="020F0502020204030204" charset="0"/>
                <a:cs typeface="Calibri" panose="020F0502020204030204" charset="0"/>
              </a:rPr>
              <a:t>The basis of this project was to experiment with </a:t>
            </a:r>
            <a:r>
              <a:rPr lang="en-GB" altLang="en-US" sz="2000">
                <a:latin typeface="Calibri" panose="020F0502020204030204" charset="0"/>
                <a:cs typeface="Calibri" panose="020F0502020204030204" charset="0"/>
              </a:rPr>
              <a:t>Machine Learning</a:t>
            </a:r>
            <a:r>
              <a:rPr lang="en-US" sz="2000">
                <a:latin typeface="Calibri" panose="020F0502020204030204" charset="0"/>
                <a:cs typeface="Calibri" panose="020F0502020204030204" charset="0"/>
              </a:rPr>
              <a:t> and Image Classification with the aim of building a simple yet fun iteration of the infamous Rock Paper Scissors game. </a:t>
            </a:r>
            <a:r>
              <a:rPr lang="en-GB" altLang="en-US" sz="2000">
                <a:latin typeface="Calibri" panose="020F0502020204030204" charset="0"/>
                <a:cs typeface="Calibri" panose="020F0502020204030204" charset="0"/>
              </a:rPr>
              <a:t>T</a:t>
            </a:r>
            <a:r>
              <a:rPr lang="en-US" sz="2000">
                <a:latin typeface="Calibri" panose="020F0502020204030204" charset="0"/>
                <a:cs typeface="Calibri" panose="020F0502020204030204" charset="0"/>
              </a:rPr>
              <a:t>his project is a product of  boredom through the COVID19 Quarantine Period in May, </a:t>
            </a:r>
            <a:r>
              <a:rPr lang="en-GB" altLang="en-US" sz="2000">
                <a:latin typeface="Calibri" panose="020F0502020204030204" charset="0"/>
                <a:cs typeface="Calibri" panose="020F0502020204030204" charset="0"/>
              </a:rPr>
              <a:t>thankfully</a:t>
            </a:r>
            <a:r>
              <a:rPr lang="en-US" sz="2000">
                <a:latin typeface="Calibri" panose="020F0502020204030204" charset="0"/>
                <a:cs typeface="Calibri" panose="020F0502020204030204" charset="0"/>
              </a:rPr>
              <a:t>, by the time </a:t>
            </a:r>
            <a:r>
              <a:rPr lang="en-GB" altLang="en-US" sz="2000">
                <a:latin typeface="Calibri" panose="020F0502020204030204" charset="0"/>
                <a:cs typeface="Calibri" panose="020F0502020204030204" charset="0"/>
              </a:rPr>
              <a:t>we</a:t>
            </a:r>
            <a:r>
              <a:rPr lang="en-US" sz="2000">
                <a:latin typeface="Calibri" panose="020F0502020204030204" charset="0"/>
                <a:cs typeface="Calibri" panose="020F0502020204030204" charset="0"/>
              </a:rPr>
              <a:t>’re reading this, things are back to normal. Through the course of this explanation, </a:t>
            </a:r>
            <a:r>
              <a:rPr lang="en-GB" altLang="en-US" sz="2000">
                <a:latin typeface="Calibri" panose="020F0502020204030204" charset="0"/>
                <a:cs typeface="Calibri" panose="020F0502020204030204" charset="0"/>
              </a:rPr>
              <a:t>our</a:t>
            </a:r>
            <a:r>
              <a:rPr lang="en-US" sz="2000">
                <a:latin typeface="Calibri" panose="020F0502020204030204" charset="0"/>
                <a:cs typeface="Calibri" panose="020F0502020204030204" charset="0"/>
              </a:rPr>
              <a:t> aim is to explain the fundamentals of this project in simple terms aimed towards beginners. </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Project Structure:</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Step 1: Gather Data, for rock, paper scissor classes.</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Step 2: (Optional) Visualize the Data.</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Step 3: Preprocess Data and Split it.</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Step 4: Prepare Our Model for Transfer Learning.</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Step 5: Train Our Model.</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Step 6: Check our Accuracy, Loss graphs &amp; save the model.</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Step 7: Test on Live Webcam Feed.</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Step 8: Create the Final Application.</a:t>
            </a:r>
            <a:endParaRPr lang="en-US" sz="20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8910" y="1108075"/>
            <a:ext cx="10019030" cy="650875"/>
          </a:xfrm>
        </p:spPr>
        <p:txBody>
          <a:bodyPr>
            <a:normAutofit fontScale="90000"/>
          </a:bodyPr>
          <a:p>
            <a:r>
              <a:rPr sz="4890"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CHALLENGES</a:t>
            </a:r>
            <a:b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1348105" y="1758950"/>
            <a:ext cx="10843895" cy="3124200"/>
          </a:xfrm>
        </p:spPr>
        <p:txBody>
          <a:bodyPr/>
          <a:p>
            <a:r>
              <a:rPr lang="en-US"/>
              <a:t>The challenge of the game is to guess what your opponent will choose and pick the appropriate object to beat them.</a:t>
            </a:r>
            <a:endParaRPr lang="en-US"/>
          </a:p>
          <a:p>
            <a:r>
              <a:rPr lang="en-US"/>
              <a:t>People find it quite hard to pick a sequence of perfectly random choices, so any pattern that a player develops could be learned by the opponent and used to win the game. That is what happens in this example. As you play, the computer learns the pattern of objects that you are most likely to pick.</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12215" y="127635"/>
            <a:ext cx="10019030" cy="1149350"/>
          </a:xfrm>
        </p:spPr>
        <p:txBody>
          <a:bodyPr>
            <a:normAutofit fontScale="90000"/>
          </a:bodyPr>
          <a:p>
            <a: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S</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OLUTIO</a:t>
            </a:r>
            <a: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N APPR</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OA</a:t>
            </a:r>
            <a: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CH</a:t>
            </a:r>
            <a:b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a:xfrm>
            <a:off x="247650" y="748030"/>
            <a:ext cx="11256010" cy="5751830"/>
          </a:xfrm>
        </p:spPr>
        <p:txBody>
          <a:bodyPr>
            <a:noAutofit/>
          </a:bodyPr>
          <a:p>
            <a:r>
              <a:rPr lang="en-US" sz="1900">
                <a:latin typeface="Calibri" panose="020F0502020204030204" charset="0"/>
                <a:cs typeface="Calibri" panose="020F0502020204030204" charset="0"/>
              </a:rPr>
              <a:t>How Does it Work?</a:t>
            </a:r>
            <a:endParaRPr lang="en-US" sz="1900">
              <a:latin typeface="Calibri" panose="020F0502020204030204" charset="0"/>
              <a:cs typeface="Calibri" panose="020F0502020204030204" charset="0"/>
            </a:endParaRPr>
          </a:p>
          <a:p>
            <a:r>
              <a:rPr lang="en-US" sz="1900">
                <a:latin typeface="Calibri" panose="020F0502020204030204" charset="0"/>
                <a:cs typeface="Calibri" panose="020F0502020204030204" charset="0"/>
              </a:rPr>
              <a:t>The computer keeps track of the conditional probabilities of you picking each of the three objects given the object you picked last. The computer always picks the object that beats the one that it thinks you are most likely to choose. Although it knows what you have actually picked (you press one of the buttons to make your choice), it is honest and doesn't cheat!</a:t>
            </a:r>
            <a:endParaRPr lang="en-US" sz="1900">
              <a:latin typeface="Calibri" panose="020F0502020204030204" charset="0"/>
              <a:cs typeface="Calibri" panose="020F0502020204030204" charset="0"/>
            </a:endParaRPr>
          </a:p>
          <a:p>
            <a:endParaRPr lang="en-US" sz="1900">
              <a:latin typeface="Calibri" panose="020F0502020204030204" charset="0"/>
              <a:cs typeface="Calibri" panose="020F0502020204030204" charset="0"/>
            </a:endParaRPr>
          </a:p>
          <a:p>
            <a:r>
              <a:rPr lang="en-US" sz="1900">
                <a:latin typeface="Calibri" panose="020F0502020204030204" charset="0"/>
                <a:cs typeface="Calibri" panose="020F0502020204030204" charset="0"/>
              </a:rPr>
              <a:t>You can observe the computer learning by picking a strategy and sticking to it for a while. Here are a few things to try:</a:t>
            </a:r>
            <a:endParaRPr lang="en-US" sz="1900">
              <a:latin typeface="Calibri" panose="020F0502020204030204" charset="0"/>
              <a:cs typeface="Calibri" panose="020F0502020204030204" charset="0"/>
            </a:endParaRPr>
          </a:p>
          <a:p>
            <a:r>
              <a:rPr lang="en-US" sz="1900">
                <a:latin typeface="Calibri" panose="020F0502020204030204" charset="0"/>
                <a:cs typeface="Calibri" panose="020F0502020204030204" charset="0"/>
              </a:rPr>
              <a:t>Pick Rock, then Paper, then Scissors, then Rock again and keep that pattern up. See how quickly the computer learns to beat you every time?</a:t>
            </a:r>
            <a:endParaRPr lang="en-US" sz="1900">
              <a:latin typeface="Calibri" panose="020F0502020204030204" charset="0"/>
              <a:cs typeface="Calibri" panose="020F0502020204030204" charset="0"/>
            </a:endParaRPr>
          </a:p>
          <a:p>
            <a:r>
              <a:rPr lang="en-US" sz="1900">
                <a:latin typeface="Calibri" panose="020F0502020204030204" charset="0"/>
                <a:cs typeface="Calibri" panose="020F0502020204030204" charset="0"/>
              </a:rPr>
              <a:t>Having done that a few times, change strategy and pick Paper 5 times in a row. See how the computer spots your change of strategy and alters its play?</a:t>
            </a:r>
            <a:endParaRPr lang="en-US" sz="1900">
              <a:latin typeface="Calibri" panose="020F0502020204030204" charset="0"/>
              <a:cs typeface="Calibri" panose="020F0502020204030204" charset="0"/>
            </a:endParaRPr>
          </a:p>
          <a:p>
            <a:r>
              <a:rPr lang="en-US" sz="1900">
                <a:latin typeface="Calibri" panose="020F0502020204030204" charset="0"/>
                <a:cs typeface="Calibri" panose="020F0502020204030204" charset="0"/>
              </a:rPr>
              <a:t>Pick any strategy of your own and see if the computer can spot the pattern.</a:t>
            </a:r>
            <a:endParaRPr lang="en-US" sz="1900">
              <a:latin typeface="Calibri" panose="020F0502020204030204" charset="0"/>
              <a:cs typeface="Calibri" panose="020F0502020204030204" charset="0"/>
            </a:endParaRPr>
          </a:p>
          <a:p>
            <a:r>
              <a:rPr lang="en-US" sz="1900">
                <a:latin typeface="Calibri" panose="020F0502020204030204" charset="0"/>
                <a:cs typeface="Calibri" panose="020F0502020204030204" charset="0"/>
              </a:rPr>
              <a:t>See if you can be perfectly random in your choices and beat the computer.</a:t>
            </a:r>
            <a:endParaRPr lang="en-US" sz="190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965" y="0"/>
            <a:ext cx="5116195" cy="803275"/>
          </a:xfrm>
        </p:spPr>
        <p:txBody>
          <a:bodyPr>
            <a:normAutofit/>
          </a:bodyPr>
          <a:p>
            <a:r>
              <a:rPr lang="en-GB" altLang="en-US"/>
              <a:t>Collecting Data</a:t>
            </a:r>
            <a:endParaRPr lang="en-GB" altLang="en-US"/>
          </a:p>
        </p:txBody>
      </p:sp>
      <p:sp>
        <p:nvSpPr>
          <p:cNvPr id="3" name="Content Placeholder 2"/>
          <p:cNvSpPr>
            <a:spLocks noGrp="1"/>
          </p:cNvSpPr>
          <p:nvPr>
            <p:ph sz="half" idx="1"/>
          </p:nvPr>
        </p:nvSpPr>
        <p:spPr>
          <a:xfrm>
            <a:off x="1408430" y="1330960"/>
            <a:ext cx="5604510" cy="2581275"/>
          </a:xfrm>
        </p:spPr>
        <p:txBody>
          <a:bodyPr>
            <a:normAutofit/>
          </a:bodyPr>
          <a:p>
            <a:r>
              <a:rPr lang="en-US"/>
              <a:t>Any Machine Learning Engineer would agree that in ML the data is far more crucial than the algorithm itself. We need to collect images for the symbols Rock, Paper and Scissor</a:t>
            </a:r>
            <a:endParaRPr lang="en-US"/>
          </a:p>
        </p:txBody>
      </p:sp>
      <p:pic>
        <p:nvPicPr>
          <p:cNvPr id="5" name="Content Placeholder 4" descr="0"/>
          <p:cNvPicPr>
            <a:picLocks noChangeAspect="1"/>
          </p:cNvPicPr>
          <p:nvPr>
            <p:ph sz="half" idx="2"/>
          </p:nvPr>
        </p:nvPicPr>
        <p:blipFill>
          <a:blip r:embed="rId1"/>
          <a:stretch>
            <a:fillRect/>
          </a:stretch>
        </p:blipFill>
        <p:spPr>
          <a:xfrm>
            <a:off x="8001635" y="803275"/>
            <a:ext cx="1826260" cy="1852295"/>
          </a:xfrm>
          <a:prstGeom prst="rect">
            <a:avLst/>
          </a:prstGeom>
        </p:spPr>
      </p:pic>
      <p:pic>
        <p:nvPicPr>
          <p:cNvPr id="7" name="Picture 6" descr="14"/>
          <p:cNvPicPr>
            <a:picLocks noChangeAspect="1"/>
          </p:cNvPicPr>
          <p:nvPr/>
        </p:nvPicPr>
        <p:blipFill>
          <a:blip r:embed="rId2"/>
          <a:stretch>
            <a:fillRect/>
          </a:stretch>
        </p:blipFill>
        <p:spPr>
          <a:xfrm>
            <a:off x="8001000" y="2859405"/>
            <a:ext cx="1826895" cy="1546225"/>
          </a:xfrm>
          <a:prstGeom prst="rect">
            <a:avLst/>
          </a:prstGeom>
        </p:spPr>
      </p:pic>
      <p:pic>
        <p:nvPicPr>
          <p:cNvPr id="8" name="Picture 7" descr="13"/>
          <p:cNvPicPr>
            <a:picLocks noChangeAspect="1"/>
          </p:cNvPicPr>
          <p:nvPr/>
        </p:nvPicPr>
        <p:blipFill>
          <a:blip r:embed="rId3"/>
          <a:stretch>
            <a:fillRect/>
          </a:stretch>
        </p:blipFill>
        <p:spPr>
          <a:xfrm>
            <a:off x="8107045" y="4700270"/>
            <a:ext cx="1826895" cy="1939290"/>
          </a:xfrm>
          <a:prstGeom prst="rect">
            <a:avLst/>
          </a:prstGeom>
        </p:spPr>
      </p:pic>
      <p:pic>
        <p:nvPicPr>
          <p:cNvPr id="10" name="Picture 9" descr="Capture9"/>
          <p:cNvPicPr>
            <a:picLocks noChangeAspect="1"/>
          </p:cNvPicPr>
          <p:nvPr/>
        </p:nvPicPr>
        <p:blipFill>
          <a:blip r:embed="rId4"/>
          <a:stretch>
            <a:fillRect/>
          </a:stretch>
        </p:blipFill>
        <p:spPr>
          <a:xfrm>
            <a:off x="157480" y="803275"/>
            <a:ext cx="7651750" cy="6054725"/>
          </a:xfrm>
          <a:prstGeom prst="rect">
            <a:avLst/>
          </a:prstGeom>
        </p:spPr>
      </p:pic>
      <p:pic>
        <p:nvPicPr>
          <p:cNvPr id="11" name="Picture 10" descr="paper"/>
          <p:cNvPicPr>
            <a:picLocks noChangeAspect="1"/>
          </p:cNvPicPr>
          <p:nvPr/>
        </p:nvPicPr>
        <p:blipFill>
          <a:blip r:embed="rId5"/>
          <a:stretch>
            <a:fillRect/>
          </a:stretch>
        </p:blipFill>
        <p:spPr>
          <a:xfrm>
            <a:off x="10189210" y="802640"/>
            <a:ext cx="1734185" cy="1852930"/>
          </a:xfrm>
          <a:prstGeom prst="rect">
            <a:avLst/>
          </a:prstGeom>
        </p:spPr>
      </p:pic>
      <p:pic>
        <p:nvPicPr>
          <p:cNvPr id="12" name="Picture 11" descr="rock"/>
          <p:cNvPicPr>
            <a:picLocks noChangeAspect="1"/>
          </p:cNvPicPr>
          <p:nvPr/>
        </p:nvPicPr>
        <p:blipFill>
          <a:blip r:embed="rId6"/>
          <a:stretch>
            <a:fillRect/>
          </a:stretch>
        </p:blipFill>
        <p:spPr>
          <a:xfrm>
            <a:off x="10189210" y="2783840"/>
            <a:ext cx="1734820" cy="1622425"/>
          </a:xfrm>
          <a:prstGeom prst="rect">
            <a:avLst/>
          </a:prstGeom>
        </p:spPr>
      </p:pic>
      <p:pic>
        <p:nvPicPr>
          <p:cNvPr id="13" name="Picture 12" descr="scissors"/>
          <p:cNvPicPr>
            <a:picLocks noChangeAspect="1"/>
          </p:cNvPicPr>
          <p:nvPr/>
        </p:nvPicPr>
        <p:blipFill>
          <a:blip r:embed="rId7"/>
          <a:stretch>
            <a:fillRect/>
          </a:stretch>
        </p:blipFill>
        <p:spPr>
          <a:xfrm>
            <a:off x="10147300" y="4700270"/>
            <a:ext cx="1810385" cy="1845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83995" y="233680"/>
            <a:ext cx="4316095" cy="878205"/>
          </a:xfrm>
        </p:spPr>
        <p:txBody>
          <a:bodyPr/>
          <a:p>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LIBRARIES USED</a:t>
            </a:r>
            <a:endParaRPr lang="en-US"/>
          </a:p>
        </p:txBody>
      </p:sp>
      <p:sp>
        <p:nvSpPr>
          <p:cNvPr id="3" name="Content Placeholder 2"/>
          <p:cNvSpPr>
            <a:spLocks noGrp="1"/>
          </p:cNvSpPr>
          <p:nvPr>
            <p:ph sz="half" idx="1"/>
          </p:nvPr>
        </p:nvSpPr>
        <p:spPr>
          <a:xfrm>
            <a:off x="1483995" y="1112520"/>
            <a:ext cx="9888220" cy="5415280"/>
          </a:xfrm>
        </p:spPr>
        <p:txBody>
          <a:bodyPr>
            <a:normAutofit fontScale="90000"/>
          </a:bodyPr>
          <a:p>
            <a:r>
              <a:rPr lang="en-GB" altLang="en-US" sz="2400" b="1">
                <a:latin typeface="Ink Free" panose="03080402000500000000" charset="0"/>
                <a:cs typeface="Ink Free" panose="03080402000500000000" charset="0"/>
              </a:rPr>
              <a:t>T</a:t>
            </a:r>
            <a:r>
              <a:rPr lang="en-US" sz="2400" b="1">
                <a:latin typeface="Ink Free" panose="03080402000500000000" charset="0"/>
                <a:cs typeface="Ink Free" panose="03080402000500000000" charset="0"/>
              </a:rPr>
              <a:t>ensorFlow</a:t>
            </a:r>
            <a:r>
              <a:rPr lang="en-US" sz="2400"/>
              <a:t> is a free and open-source software library for machine learning and artificial intelligence. It can be used across a range of tasks but has a particular focus on training and inference of deep neural networks</a:t>
            </a:r>
            <a:r>
              <a:rPr lang="en-US"/>
              <a:t>.</a:t>
            </a:r>
            <a:endParaRPr lang="en-US"/>
          </a:p>
          <a:p>
            <a:pPr marL="0" indent="0">
              <a:buNone/>
            </a:pPr>
            <a:endParaRPr lang="en-US"/>
          </a:p>
          <a:p>
            <a:r>
              <a:rPr lang="en-US" sz="2400" b="1">
                <a:latin typeface="MV Boli" panose="02000500030200090000" charset="0"/>
                <a:cs typeface="MV Boli" panose="02000500030200090000" charset="0"/>
              </a:rPr>
              <a:t>NumPy</a:t>
            </a:r>
            <a:r>
              <a:rPr lang="en-US" sz="2400"/>
              <a:t> is a Python library used for working with arrays.It also has functions for working in domain of linear algebra, fourier transform, and matrices.NumPy was created in 2005 by Travis Oliphant. It is an open source project and you can use it freely.NumPy stands for Numerical Python.</a:t>
            </a:r>
            <a:endParaRPr lang="en-US" sz="2400"/>
          </a:p>
          <a:p>
            <a:endParaRPr lang="en-US" sz="2400"/>
          </a:p>
          <a:p>
            <a:r>
              <a:rPr lang="en-US" sz="2400" b="1">
                <a:latin typeface="MV Boli" panose="02000500030200090000" charset="0"/>
                <a:cs typeface="MV Boli" panose="02000500030200090000" charset="0"/>
              </a:rPr>
              <a:t>OpenCV</a:t>
            </a:r>
            <a:r>
              <a:rPr lang="en-US" sz="2400"/>
              <a:t> is a library of programming functions mainly for real-time computer vision. Originally developed by Intel, it was later supported by Willow Garage, then Itseez. The library is cross-platform and licensed as free and open-source software under Apache License</a:t>
            </a:r>
            <a:endParaRPr lang="en-US" sz="2400"/>
          </a:p>
          <a:p>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83995" y="218440"/>
            <a:ext cx="4013835" cy="877570"/>
          </a:xfrm>
        </p:spPr>
        <p:txBody>
          <a:bodyPr>
            <a:normAutofit fontScale="90000"/>
          </a:bodyPr>
          <a:p>
            <a:r>
              <a:rPr lang="en-US"/>
              <a:t>PreProcessing our Data:</a:t>
            </a:r>
            <a:endParaRPr lang="en-US"/>
          </a:p>
        </p:txBody>
      </p:sp>
      <p:sp>
        <p:nvSpPr>
          <p:cNvPr id="4" name="Content Placeholder 3"/>
          <p:cNvSpPr>
            <a:spLocks noGrp="1"/>
          </p:cNvSpPr>
          <p:nvPr>
            <p:ph sz="half" idx="2"/>
          </p:nvPr>
        </p:nvSpPr>
        <p:spPr>
          <a:xfrm>
            <a:off x="6592570" y="1096010"/>
            <a:ext cx="5362575" cy="4964430"/>
          </a:xfrm>
        </p:spPr>
        <p:txBody>
          <a:bodyPr/>
          <a:p>
            <a:r>
              <a:rPr lang="en-US" sz="2800"/>
              <a:t> We do some manual Data Augmentation by flipping the image and zooming into it. This increases our dataset size without having the need to take new photos. Data Augmentation is a crucial part to generating datasets. Finally the images and labels are stored in separate numpy arrays.</a:t>
            </a:r>
            <a:endParaRPr lang="en-US" sz="2800"/>
          </a:p>
        </p:txBody>
      </p:sp>
      <p:pic>
        <p:nvPicPr>
          <p:cNvPr id="5" name="Content Placeholder 4" descr="Capture50"/>
          <p:cNvPicPr>
            <a:picLocks noChangeAspect="1"/>
          </p:cNvPicPr>
          <p:nvPr>
            <p:ph sz="half" idx="1"/>
          </p:nvPr>
        </p:nvPicPr>
        <p:blipFill>
          <a:blip r:embed="rId1"/>
          <a:stretch>
            <a:fillRect/>
          </a:stretch>
        </p:blipFill>
        <p:spPr>
          <a:xfrm>
            <a:off x="258445" y="1290320"/>
            <a:ext cx="6120765" cy="495554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5365</Words>
  <Application>WPS Presentation</Application>
  <PresentationFormat>Widescreen</PresentationFormat>
  <Paragraphs>85</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Arial</vt:lpstr>
      <vt:lpstr>Calibri</vt:lpstr>
      <vt:lpstr>Droid Sans Fallback</vt:lpstr>
      <vt:lpstr>Yu Gothic UI</vt:lpstr>
      <vt:lpstr>Cambria</vt:lpstr>
      <vt:lpstr>MV Boli</vt:lpstr>
      <vt:lpstr>Times New Roman</vt:lpstr>
      <vt:lpstr>Ink Free</vt:lpstr>
      <vt:lpstr>Constantia</vt:lpstr>
      <vt:lpstr>Corbel</vt:lpstr>
      <vt:lpstr>Microsoft YaHei</vt:lpstr>
      <vt:lpstr>Arial Unicode MS</vt:lpstr>
      <vt:lpstr>Parallax</vt:lpstr>
      <vt:lpstr>Siliguri Institute of Technology </vt:lpstr>
      <vt:lpstr>MACHINE LEARNING</vt:lpstr>
      <vt:lpstr>INTRODUCTION</vt:lpstr>
      <vt:lpstr>PROBLEM STATEMENT </vt:lpstr>
      <vt:lpstr>CHALLENGES  </vt:lpstr>
      <vt:lpstr>SOLUTION APPROACH </vt:lpstr>
      <vt:lpstr>Collecting Data</vt:lpstr>
      <vt:lpstr>LIBRARIES USED</vt:lpstr>
      <vt:lpstr>PreProcessing our Data:</vt:lpstr>
      <vt:lpstr>OpenCV implementation:  The flow for this implementation is simple:  Start webcam feed and read each frame Pass this frame to model for classification ie. predict class Make a random move by computer Calculate Score</vt:lpstr>
      <vt:lpstr>USER INTERFACE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7</cp:revision>
  <dcterms:created xsi:type="dcterms:W3CDTF">2021-12-24T12:42:00Z</dcterms:created>
  <dcterms:modified xsi:type="dcterms:W3CDTF">2023-03-01T06:32:48Z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A88AC39D675448539DA8386816F0C5CD</vt:lpwstr>
  </property>
  <property fmtid="{D5CDD505-2E9C-101B-9397-08002B2CF9AE}" pid="3" name="KSOProductBuildVer">
    <vt:lpwstr>1033-11.2.0.11486</vt:lpwstr>
  </property>
</Properties>
</file>