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m4a" ContentType="audio/mp4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70" r:id="rId9"/>
    <p:sldId id="262" r:id="rId10"/>
    <p:sldId id="271" r:id="rId11"/>
    <p:sldId id="263" r:id="rId12"/>
    <p:sldId id="272" r:id="rId13"/>
    <p:sldId id="273" r:id="rId14"/>
    <p:sldId id="274" r:id="rId15"/>
    <p:sldId id="275" r:id="rId16"/>
    <p:sldId id="264" r:id="rId17"/>
    <p:sldId id="265" r:id="rId18"/>
    <p:sldId id="276" r:id="rId19"/>
    <p:sldId id="277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69" autoAdjust="0"/>
  </p:normalViewPr>
  <p:slideViewPr>
    <p:cSldViewPr snapToGrid="0" snapToObjects="1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EFA01-C720-412B-8184-E35642377326}" type="datetimeFigureOut">
              <a:rPr lang="en-PK" smtClean="0"/>
              <a:t>09/20/2025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74B5C-7034-4E01-BCDC-EE5B4E45E0C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238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5547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9797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16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70323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7854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6460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5909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636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609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72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671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993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8122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2824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964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B74B5C-7034-4E01-BCDC-EE5B4E45E0C7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648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E0A7-DFC6-456D-A271-975548A31DDE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58888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9171-1835-4DF4-951C-1D7BDA5C0C5A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18568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D8C7E-637A-4631-BAD5-9EC65E9AA7D0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616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94A4-5E8C-4911-8437-E3B57DE393F6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4723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AD72-F28B-41D2-87F2-3F97D8BBCFE1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3538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2B05F-D5DE-4AD1-A54B-331BD7DE984D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069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35D6-3497-4D54-A3D8-A67870FBC02B}" type="datetime1">
              <a:rPr lang="en-US" smtClean="0"/>
              <a:t>9/20/2025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6522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ECB64-3153-4C73-BAEF-2B4612944033}" type="datetime1">
              <a:rPr lang="en-US" smtClean="0"/>
              <a:t>9/20/2025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408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D157-5B87-4A97-A52D-9C5E12359965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57941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7A4AF-A3D3-4D5F-ACD5-7D9B6A554875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6606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8638-AF90-49ED-B604-55BC84084406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9218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827F76-DFAF-4F41-ACDB-C47E7292B7C9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9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.jpeg"/><Relationship Id="rId5" Type="http://schemas.openxmlformats.org/officeDocument/2006/relationships/image" Target="../media/image2.jpg"/><Relationship Id="rId4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Spectral Analysis of Lung Sounds for Classification of Asthma and Pneumonia Wheezing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2000" dirty="0"/>
              <a:t>Authors: </a:t>
            </a:r>
            <a:endParaRPr lang="en-US" sz="2000" dirty="0"/>
          </a:p>
          <a:p>
            <a:pPr lvl="1">
              <a:defRPr sz="1400"/>
            </a:pPr>
            <a:r>
              <a:rPr lang="en-US" sz="1800" dirty="0">
                <a:solidFill>
                  <a:srgbClr val="0000FF"/>
                </a:solidFill>
              </a:rPr>
              <a:t>Engr. Misha Urooj Khan (Presenter)</a:t>
            </a:r>
          </a:p>
          <a:p>
            <a:pPr lvl="1">
              <a:defRPr sz="1400"/>
            </a:pPr>
            <a:r>
              <a:rPr sz="1800" dirty="0" smtClean="0"/>
              <a:t>Syed </a:t>
            </a:r>
            <a:r>
              <a:rPr sz="1800" dirty="0"/>
              <a:t>Zohaib Hassan Naqvi</a:t>
            </a:r>
            <a:endParaRPr lang="en-US" sz="1800" dirty="0"/>
          </a:p>
          <a:p>
            <a:pPr lvl="1">
              <a:defRPr sz="1400"/>
            </a:pPr>
            <a:r>
              <a:rPr sz="1800" dirty="0" smtClean="0"/>
              <a:t>Muhammad </a:t>
            </a:r>
            <a:r>
              <a:rPr sz="1800" dirty="0"/>
              <a:t>Umar Khan </a:t>
            </a:r>
            <a:endParaRPr lang="en-US" sz="1800" dirty="0"/>
          </a:p>
          <a:p>
            <a:pPr lvl="1">
              <a:defRPr sz="1400"/>
            </a:pPr>
            <a:r>
              <a:rPr sz="1800" dirty="0"/>
              <a:t>Mohammad Ahmad Choudhary</a:t>
            </a:r>
            <a:endParaRPr lang="en-US" sz="1800" dirty="0"/>
          </a:p>
          <a:p>
            <a:pPr lvl="1">
              <a:defRPr sz="1400"/>
            </a:pPr>
            <a:r>
              <a:rPr sz="1800" dirty="0"/>
              <a:t>Sumair Aziz</a:t>
            </a:r>
            <a:endParaRPr lang="en-US" sz="1800" dirty="0"/>
          </a:p>
          <a:p>
            <a:pPr lvl="1">
              <a:defRPr sz="1400"/>
            </a:pPr>
            <a:r>
              <a:rPr sz="1800" dirty="0"/>
              <a:t>Muhammad </a:t>
            </a:r>
            <a:r>
              <a:rPr sz="1800" dirty="0" err="1"/>
              <a:t>Nafees.ul.Hassan</a:t>
            </a:r>
            <a:endParaRPr sz="1800" dirty="0"/>
          </a:p>
          <a:p>
            <a:pPr>
              <a:defRPr sz="1400"/>
            </a:pPr>
            <a:r>
              <a:rPr sz="2000" dirty="0"/>
              <a:t>Conference: </a:t>
            </a:r>
            <a:r>
              <a:rPr lang="en-US" sz="2000" dirty="0" smtClean="0"/>
              <a:t>IEEE </a:t>
            </a:r>
            <a:r>
              <a:rPr sz="2000" dirty="0" smtClean="0"/>
              <a:t>ICECCE 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2EDB0-562E-FAD0-09B1-7455DB2A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6E8CE-D996-83F0-DB8E-BB224855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84207C5E-648F-1B15-21ED-4C3DEC36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  <p:pic>
        <p:nvPicPr>
          <p:cNvPr id="9" name="Picture 8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85330658-C248-5B6B-7B9A-837E63C77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advClick="0" advTm="35781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204E0-2A2C-0F32-2BB0-E5019350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A53FE-A209-7567-CA86-7C25CE5E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A9497-8A07-7570-DE6E-6C4E1326C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9" y="551236"/>
            <a:ext cx="3407634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933DEF-EA54-E212-7B93-8E520A7D4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770" y="469321"/>
            <a:ext cx="3815448" cy="288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106508-7671-B24F-CB8E-14963E5A7D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15" y="3453793"/>
            <a:ext cx="3433381" cy="28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5DFED49-87E5-0342-7907-A995D0B13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013" y="3508680"/>
            <a:ext cx="2853334" cy="288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4D080F-CA1D-3DD8-F0F6-7BB7653F1383}"/>
              </a:ext>
            </a:extLst>
          </p:cNvPr>
          <p:cNvSpPr txBox="1"/>
          <p:nvPr/>
        </p:nvSpPr>
        <p:spPr>
          <a:xfrm>
            <a:off x="91440" y="2801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baseline="0" dirty="0">
                <a:latin typeface="+mj-lt"/>
              </a:rPr>
              <a:t>LS signals before pre-processing</a:t>
            </a:r>
            <a:endParaRPr lang="en-PK" sz="1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8BBFB-E0AF-93A2-8CEA-1ADABFADF6FC}"/>
              </a:ext>
            </a:extLst>
          </p:cNvPr>
          <p:cNvSpPr txBox="1"/>
          <p:nvPr/>
        </p:nvSpPr>
        <p:spPr>
          <a:xfrm>
            <a:off x="4740494" y="4835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u="none" strike="noStrike" baseline="0" dirty="0">
                <a:latin typeface="+mj-lt"/>
              </a:rPr>
              <a:t>LS signals after pre-processing</a:t>
            </a:r>
            <a:endParaRPr lang="en-PK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3291926"/>
      </p:ext>
    </p:extLst>
  </p:cSld>
  <p:clrMapOvr>
    <a:masterClrMapping/>
  </p:clrMapOvr>
  <p:transition advTm="23259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9 spectral features: centroid, crest, decrease, entropy, flatness, flux, roll-off, slope, spread</a:t>
            </a:r>
          </a:p>
          <a:p>
            <a:pPr>
              <a:defRPr sz="1400"/>
            </a:pPr>
            <a:r>
              <a:rPr sz="1800" dirty="0"/>
              <a:t>Features selected for effective discrimination between classes</a:t>
            </a:r>
            <a:endParaRPr lang="en-PK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13FBF-9FF7-D3E1-A527-0CE6D5FAE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97FA0-F3ED-7249-B6B9-CB9C1E04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1806A476-3FD0-9AD2-19DB-101141F8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CC649915-D88E-861C-93F0-FE720DC8E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advTm="43722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B6BB1-B21E-BE99-F099-EDD231EC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6B3A-2DFB-C7F3-87BE-C2B838CA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585C-935C-FE48-ABB0-76258EEAF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18" y="436059"/>
            <a:ext cx="8260963" cy="577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86517"/>
      </p:ext>
    </p:extLst>
  </p:cSld>
  <p:clrMapOvr>
    <a:masterClrMapping/>
  </p:clrMapOvr>
  <p:transition advTm="11867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4F38A0-C526-2E2C-FED0-9479A496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D3801-2AFE-8ABB-7FC7-532B870B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03D13-7D16-00CB-C732-6D9769AD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60"/>
          <a:stretch>
            <a:fillRect/>
          </a:stretch>
        </p:blipFill>
        <p:spPr>
          <a:xfrm>
            <a:off x="428624" y="340619"/>
            <a:ext cx="8603863" cy="59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20606"/>
      </p:ext>
    </p:extLst>
  </p:cSld>
  <p:clrMapOvr>
    <a:masterClrMapping/>
  </p:clrMapOvr>
  <p:transition advTm="4720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3A7E22-3FF9-8A9D-D97D-25C6D31F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AE64C4-40C6-6BF8-6693-0AB9795B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B2822-87C5-27DA-5485-235C0FAB8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306658"/>
            <a:ext cx="8508613" cy="59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8432"/>
      </p:ext>
    </p:extLst>
  </p:cSld>
  <p:clrMapOvr>
    <a:masterClrMapping/>
  </p:clrMapOvr>
  <p:transition advTm="6876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8D465-FC96-F514-A5F9-7B7181FE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79E99-8AA4-4BC4-EFB1-BA378BB4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85818-248B-F5A7-F9C0-5338B275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9"/>
          <a:stretch>
            <a:fillRect/>
          </a:stretch>
        </p:blipFill>
        <p:spPr>
          <a:xfrm>
            <a:off x="590550" y="356616"/>
            <a:ext cx="8241216" cy="60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42682"/>
      </p:ext>
    </p:extLst>
  </p:cSld>
  <p:clrMapOvr>
    <a:masterClrMapping/>
  </p:clrMapOvr>
  <p:transition advTm="41013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Classification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Primary classifier: SVM</a:t>
            </a:r>
          </a:p>
          <a:p>
            <a:pPr>
              <a:defRPr sz="1400"/>
            </a:pPr>
            <a:r>
              <a:rPr sz="1800" dirty="0"/>
              <a:t>Compared with: LD, KNB, FT, GNB, FKNN, BT, SKNN</a:t>
            </a:r>
          </a:p>
          <a:p>
            <a:pPr>
              <a:defRPr sz="1400"/>
            </a:pPr>
            <a:r>
              <a:rPr sz="1800" dirty="0"/>
              <a:t>SVM kernels tested: Linear, Quadratic, Cubic, Fine/Medium/Coarse Gaussian</a:t>
            </a:r>
          </a:p>
          <a:p>
            <a:pPr>
              <a:defRPr sz="1400"/>
            </a:pPr>
            <a:r>
              <a:rPr sz="1800" dirty="0"/>
              <a:t>Cross-validation: 5-fold &amp; 10-fold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A53F3-EAE2-09E0-C268-D35F9CFB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77668-0312-25A8-950F-2537B265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C1E231EF-CEAE-2FBA-8917-98BB11D2A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555DA7E6-8C16-8314-4995-441E74B8E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advTm="43012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Best accuracy: Linear SVM – 96.70%</a:t>
            </a:r>
          </a:p>
          <a:p>
            <a:pPr>
              <a:defRPr sz="1400"/>
            </a:pPr>
            <a:r>
              <a:rPr sz="1800" dirty="0"/>
              <a:t>5-fold CV: 96.7% | 10-fold CV: 96.4%</a:t>
            </a:r>
          </a:p>
          <a:p>
            <a:pPr>
              <a:defRPr sz="1400"/>
            </a:pPr>
            <a:r>
              <a:rPr sz="1800" dirty="0"/>
              <a:t>Confusion matrix: minor misclassifications between AW, PW, and 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D6C36-DFFB-A950-20F0-1929DACC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B139D-E189-67F7-CF4A-CFCA951D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416883A3-31D0-A8D0-9139-9E171F7EB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CE19B09B-0D31-EB8C-D8E9-B454AE956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</p:cSld>
  <p:clrMapOvr>
    <a:masterClrMapping/>
  </p:clrMapOvr>
  <p:transition advTm="3873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2BA2D-EF2E-D17B-3C0C-32E79145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43B23-2549-FFDD-6F12-84C4243E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DC6DF-C6E0-AC15-EABF-773C9948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999" y="770211"/>
            <a:ext cx="4500000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B2C7E-5EE3-4DEA-32AE-F75142575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100" y="3578041"/>
            <a:ext cx="4109799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08271A-F454-9C9E-89B1-B06DFB2A8ED6}"/>
              </a:ext>
            </a:extLst>
          </p:cNvPr>
          <p:cNvSpPr txBox="1"/>
          <p:nvPr/>
        </p:nvSpPr>
        <p:spPr>
          <a:xfrm>
            <a:off x="1956816" y="400879"/>
            <a:ext cx="559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+mj-lt"/>
              </a:rPr>
              <a:t>Accuracy of the system on different kernels of SVM</a:t>
            </a:r>
            <a:endParaRPr lang="en-PK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61A2F-04D6-5618-CE63-694F314B8649}"/>
              </a:ext>
            </a:extLst>
          </p:cNvPr>
          <p:cNvSpPr txBox="1"/>
          <p:nvPr/>
        </p:nvSpPr>
        <p:spPr>
          <a:xfrm>
            <a:off x="1956816" y="3208709"/>
            <a:ext cx="559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+mj-lt"/>
              </a:rPr>
              <a:t>Accuracy of the system on different classifiers</a:t>
            </a:r>
            <a:endParaRPr lang="en-P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621069"/>
      </p:ext>
    </p:extLst>
  </p:cSld>
  <p:clrMapOvr>
    <a:masterClrMapping/>
  </p:clrMapOvr>
  <p:transition advTm="46895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0E1F8C-94BD-845B-B1BD-A0DD36B5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FCDC8-0721-DA9B-56CA-CFDAFFCA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29" y="959005"/>
            <a:ext cx="4951141" cy="4939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E080AE-E491-615C-84F1-68BD4DEF32C0}"/>
              </a:ext>
            </a:extLst>
          </p:cNvPr>
          <p:cNvSpPr txBox="1"/>
          <p:nvPr/>
        </p:nvSpPr>
        <p:spPr>
          <a:xfrm>
            <a:off x="3008376" y="501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+mj-lt"/>
              </a:rPr>
              <a:t>Confusion Matrix of Processed Data</a:t>
            </a:r>
            <a:endParaRPr lang="en-P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3767975"/>
      </p:ext>
    </p:extLst>
  </p:cSld>
  <p:clrMapOvr>
    <a:masterClrMapping/>
  </p:clrMapOvr>
  <p:transition advTm="19749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Pulmonic diseases: leading global cause of death</a:t>
            </a:r>
          </a:p>
          <a:p>
            <a:pPr>
              <a:defRPr sz="1400"/>
            </a:pPr>
            <a:r>
              <a:rPr sz="1800" dirty="0"/>
              <a:t>Asthma: affects ~235 million worldwide; major cause of hospitalization</a:t>
            </a:r>
          </a:p>
          <a:p>
            <a:pPr>
              <a:defRPr sz="1400"/>
            </a:pPr>
            <a:r>
              <a:rPr sz="1800" dirty="0"/>
              <a:t>Pneumonia: causes alveolar inflammation and fluid buildup</a:t>
            </a:r>
          </a:p>
          <a:p>
            <a:pPr>
              <a:defRPr sz="1400"/>
            </a:pPr>
            <a:r>
              <a:rPr sz="1800" dirty="0"/>
              <a:t>Wheezing: key diagnostic indicator for pulmonic illnesses</a:t>
            </a:r>
          </a:p>
          <a:p>
            <a:pPr>
              <a:defRPr sz="1400"/>
            </a:pPr>
            <a:r>
              <a:rPr sz="1800" dirty="0"/>
              <a:t>Opportunity: low-cost, automated lung sound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A380A-CCB8-2A17-477A-07CDCC40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95FF5-591A-8842-1A84-60E62359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EF3E2EAC-5D3B-0247-7F1C-9E9F9049F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83E7C228-BE54-AA3B-C6A9-C35BF34E4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advTm="91774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Spectral analysis + SVM effectively classifies wheeze types</a:t>
            </a:r>
          </a:p>
          <a:p>
            <a:pPr>
              <a:defRPr sz="1400"/>
            </a:pPr>
            <a:r>
              <a:rPr sz="1800" dirty="0"/>
              <a:t>High accuracy with low computational cost</a:t>
            </a:r>
          </a:p>
          <a:p>
            <a:pPr>
              <a:defRPr sz="1400"/>
            </a:pPr>
            <a:r>
              <a:rPr sz="1800" dirty="0"/>
              <a:t>Potential for low-cost, portable diagnostic devices</a:t>
            </a:r>
          </a:p>
          <a:p>
            <a:pPr>
              <a:defRPr sz="1400"/>
            </a:pPr>
            <a:r>
              <a:rPr sz="1800" dirty="0"/>
              <a:t>Future work: hardware implementation, other pulmonic abnormalities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6AE2C-7A44-EF3E-3301-615517E9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5914B-5ABE-706C-2E2E-2BC07CEC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13D8676F-23B8-77FC-DAB5-AA21A9F62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84215866-F176-170D-E3F7-197F7C9E4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advTm="59730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Could combining spectral and time-domain features improve accuracy?</a:t>
            </a:r>
          </a:p>
          <a:p>
            <a:pPr>
              <a:defRPr sz="1400"/>
            </a:pPr>
            <a:r>
              <a:rPr sz="1800" dirty="0"/>
              <a:t>Impact of environmental noise on performance?</a:t>
            </a:r>
          </a:p>
          <a:p>
            <a:pPr>
              <a:defRPr sz="1400"/>
            </a:pPr>
            <a:r>
              <a:rPr sz="1800" dirty="0"/>
              <a:t>Adaptations for pediatric/elderly populations?</a:t>
            </a:r>
          </a:p>
          <a:p>
            <a:pPr>
              <a:defRPr sz="1400"/>
            </a:pPr>
            <a:r>
              <a:rPr sz="1800" dirty="0"/>
              <a:t>Could deep learning outperform current SVM model?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9F43B-55B8-3CF0-DF7D-E6BC86FF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9F6BD-6CDB-FF66-61B4-D2A86980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6FD7552C-C53E-2CE2-03FB-C371CE56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BC4D9E1D-66E9-7E84-1D55-A697510F9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advTm="7699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Study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Develop automated system to classify normal, asthma wheeze, and pneumonia wheeze</a:t>
            </a:r>
          </a:p>
          <a:p>
            <a:pPr>
              <a:defRPr sz="1400"/>
            </a:pPr>
            <a:r>
              <a:rPr sz="1800" dirty="0"/>
              <a:t>Use spectral domain analysis + machine learning (SVM)</a:t>
            </a:r>
          </a:p>
          <a:p>
            <a:pPr>
              <a:defRPr sz="1400"/>
            </a:pPr>
            <a:r>
              <a:rPr sz="1800" dirty="0"/>
              <a:t>Target: High accuracy, low-cost deployment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9B2D1-2994-0E0D-06AC-881C8EDD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098D3-5254-906F-C248-71313074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2A48A50E-6B1D-97E3-7BB2-FB1D41095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3B83C81D-5DFA-9332-083A-81AE7B17F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advTm="62036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Prior methods: MFCC + SVM, FPGA, neural networks, genetic algorithms</a:t>
            </a:r>
          </a:p>
          <a:p>
            <a:pPr>
              <a:defRPr sz="1400"/>
            </a:pPr>
            <a:r>
              <a:rPr sz="1800" dirty="0"/>
              <a:t>Challenges: wheeze variability, separation from heart sounds</a:t>
            </a:r>
          </a:p>
          <a:p>
            <a:pPr>
              <a:defRPr sz="1400"/>
            </a:pPr>
            <a:r>
              <a:rPr sz="1800" dirty="0"/>
              <a:t>Need for robust spectral-based system with high accuracy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35849-7F59-C010-44A5-C9347DD2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FC98F-A47D-582E-F049-E5A61F16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7690D375-8FDF-5F61-33D0-E9EDA5764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8E4D18ED-14BC-4396-BC90-C1E2D6B03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advTm="4781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8" y="1123838"/>
            <a:ext cx="2407207" cy="4601183"/>
          </a:xfrm>
        </p:spPr>
        <p:txBody>
          <a:bodyPr/>
          <a:lstStyle/>
          <a:p>
            <a:r>
              <a:rPr dirty="0"/>
              <a:t>Proposed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7358" y="2377440"/>
            <a:ext cx="6059169" cy="1760220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Steps: Data acquisition → Preprocessing → Feature extraction → Classification</a:t>
            </a:r>
          </a:p>
          <a:p>
            <a:pPr>
              <a:defRPr sz="1400"/>
            </a:pPr>
            <a:r>
              <a:rPr sz="1800" dirty="0"/>
              <a:t>Target: distinguish between normal, asthma wheeze, pneumonia wheeze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99B83-0E6C-C55F-AD9B-5A694134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pic>
        <p:nvPicPr>
          <p:cNvPr id="10" name="Picture 9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008BC67D-ABF7-C20F-68FC-C554292A9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A blue and black logo&#10;&#10;AI-generated content may be incorrect.">
            <a:extLst>
              <a:ext uri="{FF2B5EF4-FFF2-40B4-BE49-F238E27FC236}">
                <a16:creationId xmlns:a16="http://schemas.microsoft.com/office/drawing/2014/main" id="{31224BB9-3371-6E92-5D92-D7817D917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advTm="17172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D54178-46E1-7EBA-C8D5-04DFA635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7194"/>
            <a:ext cx="9144000" cy="2230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03CF4D-5A7D-4EE2-396F-09B2817A9089}"/>
              </a:ext>
            </a:extLst>
          </p:cNvPr>
          <p:cNvSpPr txBox="1"/>
          <p:nvPr/>
        </p:nvSpPr>
        <p:spPr>
          <a:xfrm>
            <a:off x="2651760" y="9309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/>
              <a:t>Proposed Methodology of the system</a:t>
            </a:r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4A2BC-7537-0E6F-55FB-94D420A9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B4350D-6BA5-6A3F-FA95-7E9F72BA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6038"/>
      </p:ext>
    </p:extLst>
  </p:cSld>
  <p:clrMapOvr>
    <a:masterClrMapping/>
  </p:clrMapOvr>
  <p:transition advTm="59681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2625" y="2441449"/>
            <a:ext cx="5486400" cy="1965960"/>
          </a:xfrm>
        </p:spPr>
        <p:txBody>
          <a:bodyPr>
            <a:normAutofit lnSpcReduction="10000"/>
          </a:bodyPr>
          <a:lstStyle/>
          <a:p>
            <a:pPr>
              <a:defRPr sz="1400"/>
            </a:pPr>
            <a:r>
              <a:rPr sz="1800" dirty="0"/>
              <a:t>Collected at PIMS Hospital, Islamabad</a:t>
            </a:r>
          </a:p>
          <a:p>
            <a:pPr>
              <a:defRPr sz="1400"/>
            </a:pPr>
            <a:r>
              <a:rPr sz="1800" dirty="0"/>
              <a:t>Subjects: 300 (100 asthma, 100 pneumonia, 100 normal)</a:t>
            </a:r>
          </a:p>
          <a:p>
            <a:pPr>
              <a:defRPr sz="1400"/>
            </a:pPr>
            <a:r>
              <a:rPr sz="1800" dirty="0"/>
              <a:t>10 × 10 sec recordings per subject</a:t>
            </a:r>
          </a:p>
          <a:p>
            <a:pPr>
              <a:defRPr sz="1400"/>
            </a:pPr>
            <a:r>
              <a:rPr sz="1800" dirty="0"/>
              <a:t>Equipment: Electret microphone, stethoscope, filter, amplifier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A3266-15A6-9AC6-D1D6-CEEB6C51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C9BFF-DDFA-F8BD-0C09-92FAEE93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FF988EA8-3CD6-9AD9-7FB1-6B58E7489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01ACC40F-C548-CAD7-5FFD-9ECF046F0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advTm="34558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E38702-101C-45B3-21A4-9D8AD567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22154" y="7498284"/>
            <a:ext cx="4433638" cy="365125"/>
          </a:xfrm>
        </p:spPr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2140D-E723-8877-2C17-59033AF5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514" y="1548976"/>
            <a:ext cx="5410955" cy="1648055"/>
          </a:xfrm>
          <a:prstGeom prst="rect">
            <a:avLst/>
          </a:prstGeom>
        </p:spPr>
      </p:pic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499873ED-3B03-443F-E877-16C016C1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" y="3054545"/>
            <a:ext cx="91440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4D5991-8150-A0CA-179E-F117879D38BF}"/>
              </a:ext>
            </a:extLst>
          </p:cNvPr>
          <p:cNvSpPr txBox="1"/>
          <p:nvPr/>
        </p:nvSpPr>
        <p:spPr>
          <a:xfrm>
            <a:off x="2274199" y="1087696"/>
            <a:ext cx="4636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+mj-lt"/>
              </a:rPr>
              <a:t>Data acquisition process for breathing sounds</a:t>
            </a:r>
            <a:endParaRPr lang="en-PK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AEE67-BCD8-8782-EFA2-B805A16D6C52}"/>
              </a:ext>
            </a:extLst>
          </p:cNvPr>
          <p:cNvSpPr txBox="1"/>
          <p:nvPr/>
        </p:nvSpPr>
        <p:spPr>
          <a:xfrm>
            <a:off x="2189987" y="3160197"/>
            <a:ext cx="4636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+mj-lt"/>
              </a:rPr>
              <a:t>DETAILS OF ACQUIRED SAMPLES</a:t>
            </a:r>
            <a:endParaRPr lang="en-P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084343"/>
      </p:ext>
    </p:extLst>
  </p:cSld>
  <p:clrMapOvr>
    <a:masterClrMapping/>
  </p:clrMapOvr>
  <p:transition advTm="49691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8" y="1123838"/>
            <a:ext cx="2324911" cy="4601183"/>
          </a:xfrm>
        </p:spPr>
        <p:txBody>
          <a:bodyPr/>
          <a:lstStyle/>
          <a:p>
            <a:r>
              <a:rPr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/>
            </a:pPr>
            <a:r>
              <a:rPr sz="1800" dirty="0"/>
              <a:t>Normalization: Min-Max scaling (0–1)</a:t>
            </a:r>
          </a:p>
          <a:p>
            <a:pPr>
              <a:defRPr sz="1400"/>
            </a:pPr>
            <a:r>
              <a:rPr sz="1800" dirty="0"/>
              <a:t>Segmentation: 250 </a:t>
            </a:r>
            <a:r>
              <a:rPr sz="1800" dirty="0" err="1"/>
              <a:t>ms</a:t>
            </a:r>
            <a:r>
              <a:rPr sz="1800" dirty="0"/>
              <a:t> frames to remove silent/non-breathing parts</a:t>
            </a:r>
          </a:p>
          <a:p>
            <a:pPr>
              <a:defRPr sz="1400"/>
            </a:pPr>
            <a:r>
              <a:rPr sz="1800" dirty="0"/>
              <a:t>Filtration: 10th order Butterworth bandpass (250 Hz–2 kHz)</a:t>
            </a:r>
          </a:p>
          <a:p>
            <a:pPr>
              <a:defRPr sz="1400"/>
            </a:pPr>
            <a:r>
              <a:rPr sz="1800" dirty="0"/>
              <a:t>Purpose: reduce noise, isolate wheeze frequency range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39C6E-1EA7-429A-7AF5-AB77E749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Community of Research &amp; Development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A0CDA-478A-215A-8DF6-7A167ACE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logo with a magnifying glass and letters&#10;&#10;AI-generated content may be incorrect.">
            <a:extLst>
              <a:ext uri="{FF2B5EF4-FFF2-40B4-BE49-F238E27FC236}">
                <a16:creationId xmlns:a16="http://schemas.microsoft.com/office/drawing/2014/main" id="{68E91674-846E-990D-7D2A-E64991CB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25" y="245364"/>
            <a:ext cx="1219200" cy="1219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90EA4A35-E92C-02AC-20BF-B0B4F8112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499" y="4774692"/>
            <a:ext cx="1219200" cy="1219200"/>
          </a:xfrm>
          <a:prstGeom prst="rect">
            <a:avLst/>
          </a:prstGeom>
        </p:spPr>
      </p:pic>
    </p:spTree>
  </p:cSld>
  <p:clrMapOvr>
    <a:masterClrMapping/>
  </p:clrMapOvr>
  <p:transition advTm="59370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89</TotalTime>
  <Words>594</Words>
  <Application>Microsoft Office PowerPoint</Application>
  <PresentationFormat>On-screen Show (4:3)</PresentationFormat>
  <Paragraphs>120</Paragraphs>
  <Slides>21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Corbel</vt:lpstr>
      <vt:lpstr>Wingdings 2</vt:lpstr>
      <vt:lpstr>Frame</vt:lpstr>
      <vt:lpstr>Spectral Analysis of Lung Sounds for Classification of Asthma and Pneumonia Wheezing</vt:lpstr>
      <vt:lpstr>Background</vt:lpstr>
      <vt:lpstr>Study Objective</vt:lpstr>
      <vt:lpstr>Related Work</vt:lpstr>
      <vt:lpstr>Proposed Methodology</vt:lpstr>
      <vt:lpstr>PowerPoint Presentation</vt:lpstr>
      <vt:lpstr>Data Acquisition</vt:lpstr>
      <vt:lpstr>PowerPoint Presentation</vt:lpstr>
      <vt:lpstr>Preprocessing</vt:lpstr>
      <vt:lpstr>PowerPoint Presentation</vt:lpstr>
      <vt:lpstr>Feature Extraction</vt:lpstr>
      <vt:lpstr>PowerPoint Presentation</vt:lpstr>
      <vt:lpstr>PowerPoint Presentation</vt:lpstr>
      <vt:lpstr>PowerPoint Presentation</vt:lpstr>
      <vt:lpstr>PowerPoint Presentation</vt:lpstr>
      <vt:lpstr>Classification Approach</vt:lpstr>
      <vt:lpstr>Results</vt:lpstr>
      <vt:lpstr>PowerPoint Presentation</vt:lpstr>
      <vt:lpstr>PowerPoint Presentation</vt:lpstr>
      <vt:lpstr>Conclusion</vt:lpstr>
      <vt:lpstr>Discussion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Analysis of Lung Sounds for Classification of Asthma and Pneumonia Wheezing</dc:title>
  <dc:subject/>
  <dc:creator>DELL</dc:creator>
  <cp:keywords/>
  <dc:description>generated using python-pptx</dc:description>
  <cp:lastModifiedBy>Moorche</cp:lastModifiedBy>
  <cp:revision>77</cp:revision>
  <dcterms:created xsi:type="dcterms:W3CDTF">2013-01-27T09:14:16Z</dcterms:created>
  <dcterms:modified xsi:type="dcterms:W3CDTF">2025-09-20T08:05:02Z</dcterms:modified>
  <cp:category/>
</cp:coreProperties>
</file>