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70"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BC43C9"/>
          </a:fgClr>
          <a:bgClr>
            <a:schemeClr val="bg1"/>
          </a:bgClr>
        </a:patt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128711" y="515311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rial Narrow" panose="020B0606020202030204" pitchFamily="34" charset="0"/>
                <a:cs typeface="Times New Roman" panose="02020603050405020304" pitchFamily="18" charset="0"/>
              </a:rPr>
              <a:t>Employee Data Analysis using Excel</a:t>
            </a:r>
            <a:r>
              <a:rPr lang="en-US" b="1" i="0" dirty="0">
                <a:solidFill>
                  <a:srgbClr val="0F0F0F"/>
                </a:solidFill>
                <a:effectLst/>
                <a:latin typeface="Arial Narrow" panose="020B0606020202030204" pitchFamily="34" charset="0"/>
                <a:cs typeface="Times New Roman" panose="02020603050405020304" pitchFamily="18" charset="0"/>
              </a:rPr>
              <a:t> </a:t>
            </a:r>
            <a:br>
              <a:rPr lang="en-US" b="1" i="0" dirty="0">
                <a:solidFill>
                  <a:srgbClr val="0F0F0F"/>
                </a:solidFill>
                <a:effectLst/>
                <a:latin typeface="Arial Narrow" panose="020B0606020202030204" pitchFamily="34" charset="0"/>
              </a:rPr>
            </a:br>
            <a:endParaRPr spc="15" dirty="0">
              <a:latin typeface="Arial Narrow" panose="020B060602020203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874504"/>
            <a:ext cx="8610600" cy="2308324"/>
          </a:xfrm>
          <a:prstGeom prst="rect">
            <a:avLst/>
          </a:prstGeom>
          <a:noFill/>
        </p:spPr>
        <p:txBody>
          <a:bodyPr wrap="square" rtlCol="0">
            <a:spAutoFit/>
          </a:bodyPr>
          <a:lstStyle/>
          <a:p>
            <a:r>
              <a:rPr lang="en-US" sz="2400" dirty="0">
                <a:latin typeface="Algerian" panose="04020705040A02060702" pitchFamily="82" charset="0"/>
              </a:rPr>
              <a:t>STUDENT NAME: M.SUBHASHINI</a:t>
            </a:r>
          </a:p>
          <a:p>
            <a:r>
              <a:rPr lang="en-US" sz="2400" dirty="0">
                <a:latin typeface="Algerian" panose="04020705040A02060702" pitchFamily="82" charset="0"/>
              </a:rPr>
              <a:t>REGISTER NO:312203007</a:t>
            </a:r>
          </a:p>
          <a:p>
            <a:r>
              <a:rPr lang="en-US" sz="2400" dirty="0">
                <a:latin typeface="Algerian" panose="04020705040A02060702" pitchFamily="82" charset="0"/>
              </a:rPr>
              <a:t>NM ID:FD57D81A6294F2A92D746E213</a:t>
            </a:r>
          </a:p>
          <a:p>
            <a:r>
              <a:rPr lang="en-US" sz="2400" dirty="0">
                <a:latin typeface="Algerian" panose="04020705040A02060702" pitchFamily="82" charset="0"/>
              </a:rPr>
              <a:t>DEPARTMENT:COMMERCE[B.COM]</a:t>
            </a:r>
          </a:p>
          <a:p>
            <a:r>
              <a:rPr lang="en-US" sz="2400" dirty="0">
                <a:latin typeface="Algerian" panose="04020705040A02060702" pitchFamily="82" charset="0"/>
              </a:rPr>
              <a:t>COLLEGE: ASAN MEMORIAL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19865-9E5A-D9B8-C089-BCE2A89C3D8B}"/>
              </a:ext>
            </a:extLst>
          </p:cNvPr>
          <p:cNvSpPr txBox="1"/>
          <p:nvPr/>
        </p:nvSpPr>
        <p:spPr>
          <a:xfrm>
            <a:off x="228600" y="381000"/>
            <a:ext cx="3124200" cy="523220"/>
          </a:xfrm>
          <a:prstGeom prst="rect">
            <a:avLst/>
          </a:prstGeom>
          <a:noFill/>
        </p:spPr>
        <p:txBody>
          <a:bodyPr wrap="square" rtlCol="0">
            <a:spAutoFit/>
          </a:bodyPr>
          <a:lstStyle/>
          <a:p>
            <a:r>
              <a:rPr lang="en-US" sz="2800" dirty="0">
                <a:latin typeface="Arial Narrow" panose="020B0606020202030204" pitchFamily="34" charset="0"/>
              </a:rPr>
              <a:t>DATA CLEANING</a:t>
            </a:r>
          </a:p>
        </p:txBody>
      </p:sp>
      <p:sp>
        <p:nvSpPr>
          <p:cNvPr id="3" name="TextBox 2">
            <a:extLst>
              <a:ext uri="{FF2B5EF4-FFF2-40B4-BE49-F238E27FC236}">
                <a16:creationId xmlns:a16="http://schemas.microsoft.com/office/drawing/2014/main" id="{CE779071-8408-1EBC-0776-0AD53779CDCB}"/>
              </a:ext>
            </a:extLst>
          </p:cNvPr>
          <p:cNvSpPr txBox="1"/>
          <p:nvPr/>
        </p:nvSpPr>
        <p:spPr>
          <a:xfrm>
            <a:off x="1066800" y="990600"/>
            <a:ext cx="8188460" cy="1600438"/>
          </a:xfrm>
          <a:prstGeom prst="rect">
            <a:avLst/>
          </a:prstGeom>
          <a:noFill/>
        </p:spPr>
        <p:txBody>
          <a:bodyPr wrap="none" rtlCol="0">
            <a:spAutoFit/>
          </a:bodyPr>
          <a:lstStyle/>
          <a:p>
            <a:pPr marL="342900" indent="-342900">
              <a:buAutoNum type="arabicPeriod"/>
            </a:pPr>
            <a:r>
              <a:rPr lang="en-US" sz="2000" dirty="0">
                <a:latin typeface="Algerian" panose="04020705040A02060702" pitchFamily="82" charset="0"/>
              </a:rPr>
              <a:t>IF THE DATA CLEANING WE ALSO USE CONDITIONAL FORMATING </a:t>
            </a:r>
          </a:p>
          <a:p>
            <a:pPr marL="342900" indent="-342900">
              <a:buAutoNum type="arabicPeriod"/>
            </a:pPr>
            <a:r>
              <a:rPr lang="en-US" sz="2000" dirty="0">
                <a:latin typeface="Algerian" panose="04020705040A02060702" pitchFamily="82" charset="0"/>
              </a:rPr>
              <a:t>IDENTIFYING THE MISSING VALUES </a:t>
            </a:r>
          </a:p>
          <a:p>
            <a:pPr marL="342900" indent="-342900">
              <a:buAutoNum type="arabicPeriod"/>
            </a:pPr>
            <a:r>
              <a:rPr lang="en-US" sz="2000" dirty="0">
                <a:latin typeface="Algerian" panose="04020705040A02060702" pitchFamily="82" charset="0"/>
              </a:rPr>
              <a:t>USING CONDITIONAL FORMATING AND HIGHLIGHTING BY COLOURS</a:t>
            </a:r>
          </a:p>
          <a:p>
            <a:pPr marL="342900" indent="-342900">
              <a:buAutoNum type="arabicPeriod"/>
            </a:pPr>
            <a:r>
              <a:rPr lang="en-US" sz="2000" dirty="0">
                <a:latin typeface="Algerian" panose="04020705040A02060702" pitchFamily="82" charset="0"/>
              </a:rPr>
              <a:t>REMOVE THOSE BLANK VALUES WITH USING FILTER </a:t>
            </a:r>
          </a:p>
          <a:p>
            <a:pPr marL="342900" indent="-342900">
              <a:buAutoNum type="arabicPeriod"/>
            </a:pPr>
            <a:endParaRPr lang="en-US" dirty="0"/>
          </a:p>
        </p:txBody>
      </p:sp>
      <p:sp>
        <p:nvSpPr>
          <p:cNvPr id="4" name="TextBox 3">
            <a:extLst>
              <a:ext uri="{FF2B5EF4-FFF2-40B4-BE49-F238E27FC236}">
                <a16:creationId xmlns:a16="http://schemas.microsoft.com/office/drawing/2014/main" id="{180AF3F1-DE0E-644B-F703-68CA77E4A459}"/>
              </a:ext>
            </a:extLst>
          </p:cNvPr>
          <p:cNvSpPr txBox="1"/>
          <p:nvPr/>
        </p:nvSpPr>
        <p:spPr>
          <a:xfrm>
            <a:off x="300548" y="2687578"/>
            <a:ext cx="4428200" cy="523220"/>
          </a:xfrm>
          <a:prstGeom prst="rect">
            <a:avLst/>
          </a:prstGeom>
          <a:noFill/>
        </p:spPr>
        <p:txBody>
          <a:bodyPr wrap="none" rtlCol="0">
            <a:spAutoFit/>
          </a:bodyPr>
          <a:lstStyle/>
          <a:p>
            <a:r>
              <a:rPr lang="en-US" sz="2800" dirty="0">
                <a:latin typeface="Arial Narrow" panose="020B0606020202030204" pitchFamily="34" charset="0"/>
              </a:rPr>
              <a:t>SUMMARIZING (PIVOT TABLE)</a:t>
            </a:r>
          </a:p>
        </p:txBody>
      </p:sp>
      <p:sp>
        <p:nvSpPr>
          <p:cNvPr id="5" name="TextBox 4">
            <a:extLst>
              <a:ext uri="{FF2B5EF4-FFF2-40B4-BE49-F238E27FC236}">
                <a16:creationId xmlns:a16="http://schemas.microsoft.com/office/drawing/2014/main" id="{79C4E9BB-1EB2-E507-7A9F-96BB51085EDA}"/>
              </a:ext>
            </a:extLst>
          </p:cNvPr>
          <p:cNvSpPr txBox="1"/>
          <p:nvPr/>
        </p:nvSpPr>
        <p:spPr>
          <a:xfrm>
            <a:off x="1447801" y="3466743"/>
            <a:ext cx="7924799" cy="1938992"/>
          </a:xfrm>
          <a:prstGeom prst="rect">
            <a:avLst/>
          </a:prstGeom>
          <a:noFill/>
        </p:spPr>
        <p:txBody>
          <a:bodyPr wrap="square" rtlCol="0">
            <a:spAutoFit/>
          </a:bodyPr>
          <a:lstStyle/>
          <a:p>
            <a:pPr marL="342900" indent="-342900">
              <a:buAutoNum type="arabicPeriod"/>
            </a:pPr>
            <a:r>
              <a:rPr lang="en-US" sz="2000" dirty="0">
                <a:latin typeface="Algerian" panose="04020705040A02060702" pitchFamily="82" charset="0"/>
              </a:rPr>
              <a:t>COLLECT THE DATA FROM EXCEL SHEET</a:t>
            </a:r>
          </a:p>
          <a:p>
            <a:pPr marL="342900" indent="-342900">
              <a:buAutoNum type="arabicPeriod"/>
            </a:pPr>
            <a:r>
              <a:rPr lang="en-US" sz="2000" dirty="0">
                <a:latin typeface="Algerian" panose="04020705040A02060702" pitchFamily="82" charset="0"/>
              </a:rPr>
              <a:t>SUMMARIZE THE VALUES USING PIVOT TABLE</a:t>
            </a:r>
          </a:p>
          <a:p>
            <a:pPr marL="342900" indent="-342900">
              <a:buAutoNum type="arabicPeriod"/>
            </a:pPr>
            <a:r>
              <a:rPr lang="en-US" sz="2000" dirty="0">
                <a:latin typeface="Algerian" panose="04020705040A02060702" pitchFamily="82" charset="0"/>
              </a:rPr>
              <a:t>A PARTICULAR DATA IS SET TO BE IN THE ROW,FILTER AND VALUE</a:t>
            </a:r>
          </a:p>
          <a:p>
            <a:pPr marL="342900" indent="-342900">
              <a:buAutoNum type="arabicPeriod"/>
            </a:pPr>
            <a:r>
              <a:rPr lang="en-US" sz="2000" dirty="0">
                <a:latin typeface="Algerian" panose="04020705040A02060702" pitchFamily="82" charset="0"/>
              </a:rPr>
              <a:t>AND WE USE SLICER TO SELECT THE FIELD TO USE FOR FILTERING LIKE SUOERVISOR ETC.. </a:t>
            </a:r>
          </a:p>
        </p:txBody>
      </p:sp>
    </p:spTree>
    <p:extLst>
      <p:ext uri="{BB962C8B-B14F-4D97-AF65-F5344CB8AC3E}">
        <p14:creationId xmlns:p14="http://schemas.microsoft.com/office/powerpoint/2010/main" val="7359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686800" y="10483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Object 1">
            <a:extLst>
              <a:ext uri="{FF2B5EF4-FFF2-40B4-BE49-F238E27FC236}">
                <a16:creationId xmlns:a16="http://schemas.microsoft.com/office/drawing/2014/main" id="{4F0CF477-FA5A-0FB8-440C-17F052AD0976}"/>
              </a:ext>
            </a:extLst>
          </p:cNvPr>
          <p:cNvGraphicFramePr>
            <a:graphicFrameLocks noChangeAspect="1"/>
          </p:cNvGraphicFramePr>
          <p:nvPr>
            <p:extLst>
              <p:ext uri="{D42A27DB-BD31-4B8C-83A1-F6EECF244321}">
                <p14:modId xmlns:p14="http://schemas.microsoft.com/office/powerpoint/2010/main" val="1555700578"/>
              </p:ext>
            </p:extLst>
          </p:nvPr>
        </p:nvGraphicFramePr>
        <p:xfrm>
          <a:off x="2133600" y="347662"/>
          <a:ext cx="6264603" cy="6162675"/>
        </p:xfrm>
        <a:graphic>
          <a:graphicData uri="http://schemas.openxmlformats.org/presentationml/2006/ole">
            <mc:AlternateContent xmlns:mc="http://schemas.openxmlformats.org/markup-compatibility/2006">
              <mc:Choice xmlns:v="urn:schemas-microsoft-com:vml" Requires="v">
                <p:oleObj name="Worksheet" r:id="rId3" imgW="4526493" imgH="10614487" progId="Excel.Sheet.12">
                  <p:embed/>
                </p:oleObj>
              </mc:Choice>
              <mc:Fallback>
                <p:oleObj name="Worksheet" r:id="rId3" imgW="4526493" imgH="10614487" progId="Excel.Sheet.12">
                  <p:embed/>
                  <p:pic>
                    <p:nvPicPr>
                      <p:cNvPr id="0" name=""/>
                      <p:cNvPicPr/>
                      <p:nvPr/>
                    </p:nvPicPr>
                    <p:blipFill>
                      <a:blip r:embed="rId4"/>
                      <a:stretch>
                        <a:fillRect/>
                      </a:stretch>
                    </p:blipFill>
                    <p:spPr>
                      <a:xfrm>
                        <a:off x="2133600" y="347662"/>
                        <a:ext cx="6264603" cy="6162675"/>
                      </a:xfrm>
                      <a:prstGeom prst="rect">
                        <a:avLst/>
                      </a:prstGeom>
                      <a:solidFill>
                        <a:srgbClr val="FFFF00"/>
                      </a:solid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3FD6EA-06EA-C231-5511-7504341B863E}"/>
              </a:ext>
            </a:extLst>
          </p:cNvPr>
          <p:cNvSpPr txBox="1"/>
          <p:nvPr/>
        </p:nvSpPr>
        <p:spPr>
          <a:xfrm>
            <a:off x="765492" y="1295400"/>
            <a:ext cx="8001000" cy="2554545"/>
          </a:xfrm>
          <a:prstGeom prst="rect">
            <a:avLst/>
          </a:prstGeom>
          <a:noFill/>
        </p:spPr>
        <p:txBody>
          <a:bodyPr wrap="square" rtlCol="0">
            <a:spAutoFit/>
          </a:bodyPr>
          <a:lstStyle/>
          <a:p>
            <a:pPr marL="457200" indent="-457200">
              <a:buAutoNum type="arabicPeriod"/>
            </a:pPr>
            <a:r>
              <a:rPr lang="en-US" sz="2000" dirty="0">
                <a:latin typeface="Algerian" panose="04020705040A02060702" pitchFamily="82" charset="0"/>
              </a:rPr>
              <a:t>HIGHLIGHT THE EMPLOYEES STRENGTHS ,AREA FOR IMPROVEMENTS,</a:t>
            </a:r>
          </a:p>
          <a:p>
            <a:r>
              <a:rPr lang="en-US" sz="2000" dirty="0">
                <a:latin typeface="Algerian" panose="04020705040A02060702" pitchFamily="82" charset="0"/>
              </a:rPr>
              <a:t>AND ANY PATTERNS OBSERVED</a:t>
            </a:r>
          </a:p>
          <a:p>
            <a:r>
              <a:rPr lang="en-US" sz="2000" dirty="0">
                <a:latin typeface="Algerian" panose="04020705040A02060702" pitchFamily="82" charset="0"/>
              </a:rPr>
              <a:t>2. THE MEDIUM LEVEL OF EMPLOYEES ARE HIGH</a:t>
            </a:r>
          </a:p>
          <a:p>
            <a:r>
              <a:rPr lang="en-US" sz="2000" dirty="0">
                <a:latin typeface="Algerian" panose="04020705040A02060702" pitchFamily="82" charset="0"/>
              </a:rPr>
              <a:t>3. SO WE CAN IMPROVE THE VERY HIGH AND HIGH LEVEL OF WORKERS</a:t>
            </a:r>
          </a:p>
          <a:p>
            <a:r>
              <a:rPr lang="en-US" sz="2000" dirty="0">
                <a:latin typeface="Algerian" panose="04020705040A02060702" pitchFamily="82" charset="0"/>
              </a:rPr>
              <a:t>4. WE PROVIDE BONUS, INCENTIVES ETC..FOR WORKERS</a:t>
            </a:r>
          </a:p>
          <a:p>
            <a:r>
              <a:rPr lang="en-US" sz="2000" dirty="0">
                <a:latin typeface="Algerian" panose="04020705040A02060702" pitchFamily="82" charset="0"/>
              </a:rPr>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0"/>
            <a:ext cx="12344400" cy="71238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pPr algn="ctr"/>
            <a:r>
              <a:rPr lang="en-US" sz="3600" b="1" dirty="0">
                <a:solidFill>
                  <a:srgbClr val="0F0F0F"/>
                </a:solidFill>
                <a:latin typeface="Algerian" panose="04020705040A02060702" pitchFamily="82" charset="0"/>
                <a:cs typeface="Times New Roman" panose="02020603050405020304" pitchFamily="18" charset="0"/>
              </a:rPr>
              <a:t>Employee Performance Analysis using Excel</a:t>
            </a:r>
            <a:endParaRPr lang="en-IN" sz="3600" dirty="0">
              <a:solidFill>
                <a:srgbClr val="7030A0"/>
              </a:solidFill>
              <a:latin typeface="Algerian" panose="04020705040A02060702" pitchFamily="82" charset="0"/>
              <a:cs typeface="Times New Roman" panose="02020603050405020304" pitchFamily="18" charset="0"/>
            </a:endParaRPr>
          </a:p>
        </p:txBody>
      </p:sp>
      <p:pic>
        <p:nvPicPr>
          <p:cNvPr id="24" name="Graphic 23" descr="Group brainstorm with solid fill">
            <a:extLst>
              <a:ext uri="{FF2B5EF4-FFF2-40B4-BE49-F238E27FC236}">
                <a16:creationId xmlns:a16="http://schemas.microsoft.com/office/drawing/2014/main" id="{07AAE173-0545-BD0A-177C-150D2ECC1C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284" y="4313321"/>
            <a:ext cx="2097004" cy="20970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Algerian" panose="04020705040A02060702" pitchFamily="82" charset="0"/>
                <a:cs typeface="Times New Roman" panose="02020603050405020304" pitchFamily="18" charset="0"/>
              </a:rPr>
              <a:t>Dataset Description</a:t>
            </a:r>
            <a:endParaRPr lang="en-US" sz="2800" b="0" i="0" dirty="0">
              <a:solidFill>
                <a:srgbClr val="0D0D0D"/>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Results and </a:t>
            </a:r>
            <a:r>
              <a:rPr lang="en-US" sz="2800" dirty="0">
                <a:solidFill>
                  <a:srgbClr val="0D0D0D"/>
                </a:solidFill>
                <a:latin typeface="Algerian" panose="04020705040A02060702" pitchFamily="82" charset="0"/>
                <a:cs typeface="Times New Roman" panose="02020603050405020304" pitchFamily="18" charset="0"/>
              </a:rPr>
              <a:t>Discussion</a:t>
            </a:r>
            <a:endParaRPr lang="en-US" sz="2800" b="0" i="0" dirty="0">
              <a:solidFill>
                <a:srgbClr val="0D0D0D"/>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75851C2B-3C03-7E16-E54B-9BD0C23E0D4E}"/>
              </a:ext>
            </a:extLst>
          </p:cNvPr>
          <p:cNvSpPr txBox="1"/>
          <p:nvPr/>
        </p:nvSpPr>
        <p:spPr>
          <a:xfrm>
            <a:off x="1066800" y="2590800"/>
            <a:ext cx="6101080" cy="2031325"/>
          </a:xfrm>
          <a:prstGeom prst="rect">
            <a:avLst/>
          </a:prstGeom>
          <a:noFill/>
        </p:spPr>
        <p:txBody>
          <a:bodyPr wrap="square">
            <a:spAutoFit/>
          </a:bodyPr>
          <a:lstStyle/>
          <a:p>
            <a:pPr algn="ctr"/>
            <a:r>
              <a:rPr lang="en-US" dirty="0">
                <a:latin typeface="Algerian" panose="04020705040A02060702" pitchFamily="82" charset="0"/>
              </a:rPr>
              <a:t>Ideally, performance evaluations provide a stepping-stone for the employee and supervisor to identify and discuss areas where performance can be improved. It can also be an important opportunity for employee and manager expectations to be reinforced or clarified</a:t>
            </a:r>
            <a:r>
              <a:rPr lang="en-US" b="1" dirty="0">
                <a:latin typeface="Algerian" panose="04020705040A02060702" pitchFamily="82"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019300"/>
            <a:ext cx="7924800" cy="2308324"/>
          </a:xfrm>
          <a:prstGeom prst="rect">
            <a:avLst/>
          </a:prstGeom>
          <a:noFill/>
        </p:spPr>
        <p:txBody>
          <a:bodyPr wrap="square" rtlCol="0">
            <a:spAutoFit/>
          </a:bodyPr>
          <a:lstStyle/>
          <a:p>
            <a:pPr algn="ctr">
              <a:buFont typeface="Arial" panose="020B0604020202020204" pitchFamily="34" charset="0"/>
              <a:buChar char="•"/>
            </a:pPr>
            <a:r>
              <a:rPr lang="en-US" sz="2400" b="0" i="0">
                <a:solidFill>
                  <a:srgbClr val="0D0D0D"/>
                </a:solidFill>
                <a:effectLst/>
                <a:latin typeface="Algerian" panose="04020705040A02060702" pitchFamily="82" charset="0"/>
                <a:cs typeface="Times New Roman" panose="02020603050405020304" pitchFamily="18" charset="0"/>
              </a:rPr>
              <a:t>Employee performance analytics is the act of analyzing HR data to measure how your employees are performing against KPIs. These KPIs are role-specific performance goals, metrics, or standards that are tied to your larger business goals.</a:t>
            </a:r>
            <a:endParaRPr lang="en-IN" sz="2400" dirty="0">
              <a:latin typeface="Algerian" panose="04020705040A02060702" pitchFamily="82"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The Employee Hierarchy of Needs">
            <a:extLst>
              <a:ext uri="{FF2B5EF4-FFF2-40B4-BE49-F238E27FC236}">
                <a16:creationId xmlns:a16="http://schemas.microsoft.com/office/drawing/2014/main" id="{6E10CD12-7F82-3785-A594-5D8C4C8E3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86" y="1806641"/>
            <a:ext cx="5830905" cy="43731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77387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48B6CD9-AA52-7CEA-401A-F2251DC4C30B}"/>
              </a:ext>
            </a:extLst>
          </p:cNvPr>
          <p:cNvSpPr txBox="1"/>
          <p:nvPr/>
        </p:nvSpPr>
        <p:spPr>
          <a:xfrm>
            <a:off x="3657600" y="2438401"/>
            <a:ext cx="5695950" cy="2246769"/>
          </a:xfrm>
          <a:prstGeom prst="rect">
            <a:avLst/>
          </a:prstGeom>
          <a:noFill/>
        </p:spPr>
        <p:txBody>
          <a:bodyPr wrap="square" rtlCol="0">
            <a:spAutoFit/>
          </a:bodyPr>
          <a:lstStyle/>
          <a:p>
            <a:r>
              <a:rPr lang="en-US" sz="2800" dirty="0">
                <a:latin typeface="Algerian" panose="04020705040A02060702" pitchFamily="82" charset="0"/>
              </a:rPr>
              <a:t>FILTERING</a:t>
            </a:r>
          </a:p>
          <a:p>
            <a:r>
              <a:rPr lang="en-US" sz="2800" dirty="0">
                <a:latin typeface="Algerian" panose="04020705040A02060702" pitchFamily="82" charset="0"/>
              </a:rPr>
              <a:t>COLOURING</a:t>
            </a:r>
          </a:p>
          <a:p>
            <a:r>
              <a:rPr lang="en-US" sz="2800" dirty="0">
                <a:latin typeface="Algerian" panose="04020705040A02060702" pitchFamily="82" charset="0"/>
              </a:rPr>
              <a:t>PIVOT TABLE</a:t>
            </a:r>
          </a:p>
          <a:p>
            <a:r>
              <a:rPr lang="en-US" sz="2800" dirty="0">
                <a:latin typeface="Algerian" panose="04020705040A02060702" pitchFamily="82" charset="0"/>
              </a:rPr>
              <a:t>SLICER</a:t>
            </a:r>
          </a:p>
          <a:p>
            <a:r>
              <a:rPr lang="en-US" sz="2800" dirty="0">
                <a:latin typeface="Algerian" panose="04020705040A02060702" pitchFamily="82" charset="0"/>
              </a:rPr>
              <a:t>CONDITIONAL  FORMATING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3A90D80-8B76-E727-70E4-11843A711803}"/>
              </a:ext>
            </a:extLst>
          </p:cNvPr>
          <p:cNvSpPr txBox="1"/>
          <p:nvPr/>
        </p:nvSpPr>
        <p:spPr>
          <a:xfrm>
            <a:off x="1752600" y="1371600"/>
            <a:ext cx="7992894" cy="3170099"/>
          </a:xfrm>
          <a:prstGeom prst="rect">
            <a:avLst/>
          </a:prstGeom>
          <a:noFill/>
        </p:spPr>
        <p:txBody>
          <a:bodyPr wrap="none" rtlCol="0">
            <a:spAutoFit/>
          </a:bodyPr>
          <a:lstStyle/>
          <a:p>
            <a:pPr marL="342900" indent="-342900">
              <a:buAutoNum type="arabicPeriod"/>
            </a:pPr>
            <a:r>
              <a:rPr lang="en-US" sz="2000" dirty="0">
                <a:latin typeface="Algerian" panose="04020705040A02060702" pitchFamily="82" charset="0"/>
              </a:rPr>
              <a:t>EMPLOYEE DATASET COLLECT FROM IBM DASHBOARD </a:t>
            </a:r>
          </a:p>
          <a:p>
            <a:pPr marL="342900" indent="-342900">
              <a:buAutoNum type="arabicPeriod"/>
            </a:pPr>
            <a:r>
              <a:rPr lang="en-US" sz="2000" dirty="0">
                <a:latin typeface="Algerian" panose="04020705040A02060702" pitchFamily="82" charset="0"/>
              </a:rPr>
              <a:t>THERE ARE 26 FEATURES IN THE DATASET </a:t>
            </a:r>
          </a:p>
          <a:p>
            <a:pPr marL="342900" indent="-342900">
              <a:buAutoNum type="arabicPeriod"/>
            </a:pPr>
            <a:r>
              <a:rPr lang="en-US" sz="2000" dirty="0">
                <a:latin typeface="Algerian" panose="04020705040A02060702" pitchFamily="82" charset="0"/>
              </a:rPr>
              <a:t>ONLY 7 FEATURES WE COLLECT IN THE DATA SET</a:t>
            </a:r>
          </a:p>
          <a:p>
            <a:pPr marL="342900" indent="-342900">
              <a:buAutoNum type="arabicPeriod"/>
            </a:pPr>
            <a:r>
              <a:rPr lang="en-US" sz="2000" dirty="0">
                <a:latin typeface="Algerian" panose="04020705040A02060702" pitchFamily="82" charset="0"/>
              </a:rPr>
              <a:t>1</a:t>
            </a:r>
            <a:r>
              <a:rPr lang="en-US" sz="2000" baseline="30000" dirty="0">
                <a:latin typeface="Algerian" panose="04020705040A02060702" pitchFamily="82" charset="0"/>
              </a:rPr>
              <a:t>ST</a:t>
            </a:r>
            <a:r>
              <a:rPr lang="en-US" sz="2000" dirty="0">
                <a:latin typeface="Algerian" panose="04020705040A02060702" pitchFamily="82" charset="0"/>
              </a:rPr>
              <a:t> FEATURE WE COLLECT IN THE DATA SET IS EMPLOYEE ID</a:t>
            </a:r>
          </a:p>
          <a:p>
            <a:pPr marL="342900" indent="-342900">
              <a:buAutoNum type="arabicPeriod"/>
            </a:pPr>
            <a:r>
              <a:rPr lang="en-US" sz="2000" dirty="0">
                <a:latin typeface="Algerian" panose="04020705040A02060702" pitchFamily="82" charset="0"/>
              </a:rPr>
              <a:t>2</a:t>
            </a:r>
            <a:r>
              <a:rPr lang="en-US" sz="2000" baseline="30000" dirty="0">
                <a:latin typeface="Algerian" panose="04020705040A02060702" pitchFamily="82" charset="0"/>
              </a:rPr>
              <a:t>ND</a:t>
            </a:r>
            <a:r>
              <a:rPr lang="en-US" sz="2000" dirty="0">
                <a:latin typeface="Algerian" panose="04020705040A02060702" pitchFamily="82" charset="0"/>
              </a:rPr>
              <a:t> FEATURE IS FIRST NAME</a:t>
            </a:r>
          </a:p>
          <a:p>
            <a:pPr marL="342900" indent="-342900">
              <a:buAutoNum type="arabicPeriod"/>
            </a:pPr>
            <a:r>
              <a:rPr lang="en-US" sz="2000" dirty="0">
                <a:latin typeface="Algerian" panose="04020705040A02060702" pitchFamily="82" charset="0"/>
              </a:rPr>
              <a:t>3</a:t>
            </a:r>
            <a:r>
              <a:rPr lang="en-US" sz="2000" baseline="30000" dirty="0">
                <a:latin typeface="Algerian" panose="04020705040A02060702" pitchFamily="82" charset="0"/>
              </a:rPr>
              <a:t>RD</a:t>
            </a:r>
            <a:r>
              <a:rPr lang="en-US" sz="2000" dirty="0">
                <a:latin typeface="Algerian" panose="04020705040A02060702" pitchFamily="82" charset="0"/>
              </a:rPr>
              <a:t> FEATURE IS TITLE</a:t>
            </a:r>
          </a:p>
          <a:p>
            <a:pPr marL="342900" indent="-342900">
              <a:buAutoNum type="arabicPeriod"/>
            </a:pPr>
            <a:r>
              <a:rPr lang="en-US" sz="2000" dirty="0">
                <a:latin typeface="Algerian" panose="04020705040A02060702" pitchFamily="82" charset="0"/>
              </a:rPr>
              <a:t>4</a:t>
            </a:r>
            <a:r>
              <a:rPr lang="en-US" sz="2000" baseline="30000" dirty="0">
                <a:latin typeface="Algerian" panose="04020705040A02060702" pitchFamily="82" charset="0"/>
              </a:rPr>
              <a:t>TH</a:t>
            </a:r>
            <a:r>
              <a:rPr lang="en-US" sz="2000" dirty="0">
                <a:latin typeface="Algerian" panose="04020705040A02060702" pitchFamily="82" charset="0"/>
              </a:rPr>
              <a:t> FEATURE IS SUPERVISOR</a:t>
            </a:r>
          </a:p>
          <a:p>
            <a:pPr marL="342900" indent="-342900">
              <a:buAutoNum type="arabicPeriod"/>
            </a:pPr>
            <a:r>
              <a:rPr lang="en-US" sz="2000" dirty="0">
                <a:latin typeface="Algerian" panose="04020705040A02060702" pitchFamily="82" charset="0"/>
              </a:rPr>
              <a:t>5</a:t>
            </a:r>
            <a:r>
              <a:rPr lang="en-US" sz="2000" baseline="30000" dirty="0">
                <a:latin typeface="Algerian" panose="04020705040A02060702" pitchFamily="82" charset="0"/>
              </a:rPr>
              <a:t>TH</a:t>
            </a:r>
            <a:r>
              <a:rPr lang="en-US" sz="2000" dirty="0">
                <a:latin typeface="Algerian" panose="04020705040A02060702" pitchFamily="82" charset="0"/>
              </a:rPr>
              <a:t> FEATURE IS EMPLOYEE CONTRACT</a:t>
            </a:r>
          </a:p>
          <a:p>
            <a:pPr marL="342900" indent="-342900">
              <a:buAutoNum type="arabicPeriod"/>
            </a:pPr>
            <a:r>
              <a:rPr lang="en-US" sz="2000" dirty="0">
                <a:latin typeface="Algerian" panose="04020705040A02060702" pitchFamily="82" charset="0"/>
              </a:rPr>
              <a:t>6</a:t>
            </a:r>
            <a:r>
              <a:rPr lang="en-US" sz="2000" baseline="30000" dirty="0">
                <a:latin typeface="Algerian" panose="04020705040A02060702" pitchFamily="82" charset="0"/>
              </a:rPr>
              <a:t>TH</a:t>
            </a:r>
            <a:r>
              <a:rPr lang="en-US" sz="2000" dirty="0">
                <a:latin typeface="Algerian" panose="04020705040A02060702" pitchFamily="82" charset="0"/>
              </a:rPr>
              <a:t> FEATURE IS DEPARTMENT TYPE</a:t>
            </a:r>
          </a:p>
          <a:p>
            <a:pPr marL="342900" indent="-342900">
              <a:buAutoNum type="arabicPeriod"/>
            </a:pPr>
            <a:r>
              <a:rPr lang="en-US" sz="2000" dirty="0">
                <a:latin typeface="Algerian" panose="04020705040A02060702" pitchFamily="82" charset="0"/>
              </a:rPr>
              <a:t>AND THE LAST DATA WE COLLECT IN THE DATA SET IS GENDER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884DDD0-A2F4-750C-BBED-D59D1BE5BFE8}"/>
              </a:ext>
            </a:extLst>
          </p:cNvPr>
          <p:cNvSpPr txBox="1"/>
          <p:nvPr/>
        </p:nvSpPr>
        <p:spPr>
          <a:xfrm>
            <a:off x="914400" y="1371600"/>
            <a:ext cx="6882012" cy="1138773"/>
          </a:xfrm>
          <a:prstGeom prst="rect">
            <a:avLst/>
          </a:prstGeom>
          <a:noFill/>
        </p:spPr>
        <p:txBody>
          <a:bodyPr wrap="none" rtlCol="0">
            <a:spAutoFit/>
          </a:bodyPr>
          <a:lstStyle/>
          <a:p>
            <a:r>
              <a:rPr lang="en-US" sz="2800" dirty="0">
                <a:latin typeface="Arial Narrow" panose="020B0606020202030204" pitchFamily="34" charset="0"/>
              </a:rPr>
              <a:t>DATA COLLECTION</a:t>
            </a:r>
          </a:p>
          <a:p>
            <a:r>
              <a:rPr lang="en-US" dirty="0"/>
              <a:t>      1. </a:t>
            </a:r>
            <a:r>
              <a:rPr lang="en-US" sz="2000" dirty="0">
                <a:latin typeface="Algerian" panose="04020705040A02060702" pitchFamily="82" charset="0"/>
              </a:rPr>
              <a:t>DATA SET DOWNLOAD FROM EDUNET DASHBOARD</a:t>
            </a:r>
          </a:p>
          <a:p>
            <a:r>
              <a:rPr lang="en-US" sz="2000" dirty="0">
                <a:latin typeface="Algerian" panose="04020705040A02060702" pitchFamily="82" charset="0"/>
              </a:rPr>
              <a:t>      2. EMPLOYEE PERFORMANCE ANALYSIS USING EXCEL</a:t>
            </a:r>
          </a:p>
        </p:txBody>
      </p:sp>
      <p:sp>
        <p:nvSpPr>
          <p:cNvPr id="3" name="TextBox 2">
            <a:extLst>
              <a:ext uri="{FF2B5EF4-FFF2-40B4-BE49-F238E27FC236}">
                <a16:creationId xmlns:a16="http://schemas.microsoft.com/office/drawing/2014/main" id="{7184606A-C393-85D4-FFA0-0C690F247148}"/>
              </a:ext>
            </a:extLst>
          </p:cNvPr>
          <p:cNvSpPr txBox="1"/>
          <p:nvPr/>
        </p:nvSpPr>
        <p:spPr>
          <a:xfrm>
            <a:off x="990600" y="3234412"/>
            <a:ext cx="7467600" cy="2677656"/>
          </a:xfrm>
          <a:prstGeom prst="rect">
            <a:avLst/>
          </a:prstGeom>
          <a:noFill/>
        </p:spPr>
        <p:txBody>
          <a:bodyPr wrap="square" rtlCol="0">
            <a:spAutoFit/>
          </a:bodyPr>
          <a:lstStyle/>
          <a:p>
            <a:r>
              <a:rPr lang="en-US" sz="2800" dirty="0">
                <a:latin typeface="Arial Narrow" panose="020B0606020202030204" pitchFamily="34" charset="0"/>
              </a:rPr>
              <a:t>FEATURES COLLECTING</a:t>
            </a:r>
          </a:p>
          <a:p>
            <a:r>
              <a:rPr lang="en-US" dirty="0"/>
              <a:t>    1</a:t>
            </a:r>
            <a:r>
              <a:rPr lang="en-US" sz="2000" dirty="0">
                <a:latin typeface="Algerian" panose="04020705040A02060702" pitchFamily="82" charset="0"/>
              </a:rPr>
              <a:t>. THERE ARE 26 FEATURES IN THE DATA </a:t>
            </a:r>
          </a:p>
          <a:p>
            <a:r>
              <a:rPr lang="en-US" sz="2000" dirty="0">
                <a:latin typeface="Algerian" panose="04020705040A02060702" pitchFamily="82" charset="0"/>
              </a:rPr>
              <a:t>    2. EMPLOYEE ID,FIRST NAME,LAST NAME,START DATE,EXIT DATE ,ETC…..</a:t>
            </a:r>
          </a:p>
          <a:p>
            <a:r>
              <a:rPr lang="en-US" sz="2000" dirty="0">
                <a:latin typeface="Algerian" panose="04020705040A02060702" pitchFamily="82" charset="0"/>
              </a:rPr>
              <a:t>    3. IN THIS 26 FEATURES WE COLLECT ONLY 7 FEATURES IN THE DATA SET</a:t>
            </a:r>
          </a:p>
          <a:p>
            <a:r>
              <a:rPr lang="en-US" sz="2000" dirty="0">
                <a:latin typeface="Algerian" panose="04020705040A02060702" pitchFamily="82" charset="0"/>
              </a:rPr>
              <a:t>    4. EMPLOYEE ID,FIRST NAME,TITLE,SUPERVISOR,EMPLOYEE CONTRACT,DEPARTMENT TYPE AND GENDER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3572</TotalTime>
  <Words>467</Words>
  <Application>Microsoft Office PowerPoint</Application>
  <PresentationFormat>Widescreen</PresentationFormat>
  <Paragraphs>79</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Algerian</vt:lpstr>
      <vt:lpstr>Arial</vt:lpstr>
      <vt:lpstr>Arial Narrow</vt:lpstr>
      <vt:lpstr>Calibri</vt:lpstr>
      <vt:lpstr>Times New Roman</vt:lpstr>
      <vt:lpstr>Trebuchet MS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veeramani A</cp:lastModifiedBy>
  <cp:revision>14</cp:revision>
  <dcterms:created xsi:type="dcterms:W3CDTF">2024-03-29T15:07:22Z</dcterms:created>
  <dcterms:modified xsi:type="dcterms:W3CDTF">2024-08-30T07:56:13Z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