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4.jpg" ContentType="image/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7" r:id="rId4"/>
    <p:sldId id="260" r:id="rId5"/>
    <p:sldId id="262" r:id="rId6"/>
    <p:sldId id="263" r:id="rId7"/>
    <p:sldId id="264" r:id="rId8"/>
    <p:sldId id="273" r:id="rId9"/>
    <p:sldId id="274"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47" userDrawn="1">
          <p15:clr>
            <a:srgbClr val="A4A3A4"/>
          </p15:clr>
        </p15:guide>
        <p15:guide id="2" orient="horz" pos="346" userDrawn="1">
          <p15:clr>
            <a:srgbClr val="A4A3A4"/>
          </p15:clr>
        </p15:guide>
        <p15:guide id="3" pos="7333" userDrawn="1">
          <p15:clr>
            <a:srgbClr val="A4A3A4"/>
          </p15:clr>
        </p15:guide>
        <p15:guide id="4" orient="horz" pos="39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21D"/>
    <a:srgbClr val="E9501D"/>
    <a:srgbClr val="FFBB00"/>
    <a:srgbClr val="008620"/>
    <a:srgbClr val="282937"/>
    <a:srgbClr val="FCA524"/>
    <a:srgbClr val="EF6223"/>
    <a:srgbClr val="79E5FF"/>
    <a:srgbClr val="215FC3"/>
    <a:srgbClr val="3A78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47" autoAdjust="0"/>
    <p:restoredTop sz="94674" autoAdjust="0"/>
  </p:normalViewPr>
  <p:slideViewPr>
    <p:cSldViewPr snapToGrid="0">
      <p:cViewPr varScale="1">
        <p:scale>
          <a:sx n="67" d="100"/>
          <a:sy n="67" d="100"/>
        </p:scale>
        <p:origin x="192" y="48"/>
      </p:cViewPr>
      <p:guideLst>
        <p:guide pos="347"/>
        <p:guide orient="horz" pos="346"/>
        <p:guide pos="7333"/>
        <p:guide orient="horz" pos="39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150CA5-6DAB-4A96-9FDD-59EA296DD8DD}" type="datetimeFigureOut">
              <a:rPr lang="en-IN" smtClean="0"/>
              <a:t>07-04-2023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36ACEE-D306-4CC7-BA9E-E93B03115433}" type="slidenum">
              <a:rPr lang="en-IN" smtClean="0"/>
              <a:t>‹#›</a:t>
            </a:fld>
            <a:endParaRPr lang="en-IN"/>
          </a:p>
        </p:txBody>
      </p:sp>
    </p:spTree>
    <p:extLst>
      <p:ext uri="{BB962C8B-B14F-4D97-AF65-F5344CB8AC3E}">
        <p14:creationId xmlns:p14="http://schemas.microsoft.com/office/powerpoint/2010/main" val="1350688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36ACEE-D306-4CC7-BA9E-E93B03115433}" type="slidenum">
              <a:rPr lang="en-IN" smtClean="0"/>
              <a:t>1</a:t>
            </a:fld>
            <a:endParaRPr lang="en-IN"/>
          </a:p>
        </p:txBody>
      </p:sp>
    </p:spTree>
    <p:extLst>
      <p:ext uri="{BB962C8B-B14F-4D97-AF65-F5344CB8AC3E}">
        <p14:creationId xmlns:p14="http://schemas.microsoft.com/office/powerpoint/2010/main" val="1707372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4536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2" y="0"/>
            <a:ext cx="12192001" cy="3563257"/>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37266285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0" y="0"/>
            <a:ext cx="7736113"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3086334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846779" y="3206597"/>
            <a:ext cx="5140026" cy="233353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4" name="Picture Placeholder 2">
            <a:extLst>
              <a:ext uri="{FF2B5EF4-FFF2-40B4-BE49-F238E27FC236}">
                <a16:creationId xmlns:a16="http://schemas.microsoft.com/office/drawing/2014/main" id="{84881095-6AE6-4C0F-A868-93F5540ECD20}"/>
              </a:ext>
            </a:extLst>
          </p:cNvPr>
          <p:cNvSpPr>
            <a:spLocks noGrp="1"/>
          </p:cNvSpPr>
          <p:nvPr>
            <p:ph type="pic" sz="quarter" idx="11" hasCustomPrompt="1"/>
          </p:nvPr>
        </p:nvSpPr>
        <p:spPr>
          <a:xfrm>
            <a:off x="6205194" y="3206597"/>
            <a:ext cx="5140026" cy="233353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211596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14" name="Picture Placeholder 2">
            <a:extLst>
              <a:ext uri="{FF2B5EF4-FFF2-40B4-BE49-F238E27FC236}">
                <a16:creationId xmlns:a16="http://schemas.microsoft.com/office/drawing/2014/main" id="{6496A05F-6D55-0761-3EBE-3DFB4761B27D}"/>
              </a:ext>
            </a:extLst>
          </p:cNvPr>
          <p:cNvSpPr>
            <a:spLocks noGrp="1"/>
          </p:cNvSpPr>
          <p:nvPr>
            <p:ph type="pic" sz="quarter" idx="10" hasCustomPrompt="1"/>
          </p:nvPr>
        </p:nvSpPr>
        <p:spPr>
          <a:xfrm>
            <a:off x="7051971" y="0"/>
            <a:ext cx="5140028" cy="554286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843271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5DDF025E-C9C9-ED02-87F6-44D5F1F4621F}"/>
              </a:ext>
            </a:extLst>
          </p:cNvPr>
          <p:cNvSpPr>
            <a:spLocks noGrp="1"/>
          </p:cNvSpPr>
          <p:nvPr>
            <p:ph type="pic" sz="quarter" idx="10" hasCustomPrompt="1"/>
          </p:nvPr>
        </p:nvSpPr>
        <p:spPr>
          <a:xfrm>
            <a:off x="6642456" y="707944"/>
            <a:ext cx="2760941" cy="6150055"/>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4" name="Picture Placeholder 2">
            <a:extLst>
              <a:ext uri="{FF2B5EF4-FFF2-40B4-BE49-F238E27FC236}">
                <a16:creationId xmlns:a16="http://schemas.microsoft.com/office/drawing/2014/main" id="{834710BB-11BC-D22A-EB39-2A00C82832C9}"/>
              </a:ext>
            </a:extLst>
          </p:cNvPr>
          <p:cNvSpPr>
            <a:spLocks noGrp="1"/>
          </p:cNvSpPr>
          <p:nvPr>
            <p:ph type="pic" sz="quarter" idx="11" hasCustomPrompt="1"/>
          </p:nvPr>
        </p:nvSpPr>
        <p:spPr>
          <a:xfrm>
            <a:off x="9637486" y="0"/>
            <a:ext cx="2554514" cy="374701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5" name="Picture Placeholder 2">
            <a:extLst>
              <a:ext uri="{FF2B5EF4-FFF2-40B4-BE49-F238E27FC236}">
                <a16:creationId xmlns:a16="http://schemas.microsoft.com/office/drawing/2014/main" id="{085B0E36-039F-E2E7-7F38-710E93404FB5}"/>
              </a:ext>
            </a:extLst>
          </p:cNvPr>
          <p:cNvSpPr>
            <a:spLocks noGrp="1"/>
          </p:cNvSpPr>
          <p:nvPr>
            <p:ph type="pic" sz="quarter" idx="12" hasCustomPrompt="1"/>
          </p:nvPr>
        </p:nvSpPr>
        <p:spPr>
          <a:xfrm>
            <a:off x="9637485" y="4116030"/>
            <a:ext cx="2554514" cy="274197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30707119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14" name="Picture Placeholder 2">
            <a:extLst>
              <a:ext uri="{FF2B5EF4-FFF2-40B4-BE49-F238E27FC236}">
                <a16:creationId xmlns:a16="http://schemas.microsoft.com/office/drawing/2014/main" id="{3D948DDB-4F72-D658-484F-6553763E69E2}"/>
              </a:ext>
            </a:extLst>
          </p:cNvPr>
          <p:cNvSpPr>
            <a:spLocks noGrp="1"/>
          </p:cNvSpPr>
          <p:nvPr>
            <p:ph type="pic" sz="quarter" idx="10" hasCustomPrompt="1"/>
          </p:nvPr>
        </p:nvSpPr>
        <p:spPr>
          <a:xfrm>
            <a:off x="0" y="0"/>
            <a:ext cx="7108016" cy="3346882"/>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5" name="Picture Placeholder 2">
            <a:extLst>
              <a:ext uri="{FF2B5EF4-FFF2-40B4-BE49-F238E27FC236}">
                <a16:creationId xmlns:a16="http://schemas.microsoft.com/office/drawing/2014/main" id="{FA9720CF-AAE3-3675-B700-8F20793560E1}"/>
              </a:ext>
            </a:extLst>
          </p:cNvPr>
          <p:cNvSpPr>
            <a:spLocks noGrp="1"/>
          </p:cNvSpPr>
          <p:nvPr>
            <p:ph type="pic" sz="quarter" idx="11" hasCustomPrompt="1"/>
          </p:nvPr>
        </p:nvSpPr>
        <p:spPr>
          <a:xfrm>
            <a:off x="7600013" y="1304145"/>
            <a:ext cx="4591986" cy="2042737"/>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6" name="Picture Placeholder 2">
            <a:extLst>
              <a:ext uri="{FF2B5EF4-FFF2-40B4-BE49-F238E27FC236}">
                <a16:creationId xmlns:a16="http://schemas.microsoft.com/office/drawing/2014/main" id="{1DCDE73E-F5C9-8405-63FD-14E965EB2641}"/>
              </a:ext>
            </a:extLst>
          </p:cNvPr>
          <p:cNvSpPr>
            <a:spLocks noGrp="1"/>
          </p:cNvSpPr>
          <p:nvPr>
            <p:ph type="pic" sz="quarter" idx="12" hasCustomPrompt="1"/>
          </p:nvPr>
        </p:nvSpPr>
        <p:spPr>
          <a:xfrm>
            <a:off x="7108016" y="3845482"/>
            <a:ext cx="5083984" cy="3012517"/>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0529165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E32E85B1-FC4C-12F7-7F1D-7CFB337F6541}"/>
              </a:ext>
            </a:extLst>
          </p:cNvPr>
          <p:cNvSpPr>
            <a:spLocks noGrp="1"/>
          </p:cNvSpPr>
          <p:nvPr>
            <p:ph type="pic" sz="quarter" idx="16" hasCustomPrompt="1"/>
          </p:nvPr>
        </p:nvSpPr>
        <p:spPr>
          <a:xfrm>
            <a:off x="4481821" y="3190149"/>
            <a:ext cx="3246666" cy="2010809"/>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1" name="Picture Placeholder 2">
            <a:extLst>
              <a:ext uri="{FF2B5EF4-FFF2-40B4-BE49-F238E27FC236}">
                <a16:creationId xmlns:a16="http://schemas.microsoft.com/office/drawing/2014/main" id="{F4B2FC16-4FDB-C0E4-A3B6-DD58D5B08A4D}"/>
              </a:ext>
            </a:extLst>
          </p:cNvPr>
          <p:cNvSpPr>
            <a:spLocks noGrp="1"/>
          </p:cNvSpPr>
          <p:nvPr>
            <p:ph type="pic" sz="quarter" idx="10" hasCustomPrompt="1"/>
          </p:nvPr>
        </p:nvSpPr>
        <p:spPr>
          <a:xfrm>
            <a:off x="846780" y="3190150"/>
            <a:ext cx="3246666" cy="2010809"/>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2" name="Picture Placeholder 2">
            <a:extLst>
              <a:ext uri="{FF2B5EF4-FFF2-40B4-BE49-F238E27FC236}">
                <a16:creationId xmlns:a16="http://schemas.microsoft.com/office/drawing/2014/main" id="{D35F19EA-ACC4-ED0E-A1E1-93CAF8CBE043}"/>
              </a:ext>
            </a:extLst>
          </p:cNvPr>
          <p:cNvSpPr>
            <a:spLocks noGrp="1"/>
          </p:cNvSpPr>
          <p:nvPr>
            <p:ph type="pic" sz="quarter" idx="11" hasCustomPrompt="1"/>
          </p:nvPr>
        </p:nvSpPr>
        <p:spPr>
          <a:xfrm>
            <a:off x="8098555" y="3190148"/>
            <a:ext cx="3196241" cy="2010809"/>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37176751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9AC7C0A4-0F4B-357C-0314-066A2B3500B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34723561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B0A71D5E-DF9C-1C4F-399E-B4A5CB221038}"/>
              </a:ext>
            </a:extLst>
          </p:cNvPr>
          <p:cNvSpPr>
            <a:spLocks noGrp="1"/>
          </p:cNvSpPr>
          <p:nvPr>
            <p:ph type="pic" sz="quarter" idx="10" hasCustomPrompt="1"/>
          </p:nvPr>
        </p:nvSpPr>
        <p:spPr>
          <a:xfrm>
            <a:off x="1471870" y="1466284"/>
            <a:ext cx="2760967" cy="5745873"/>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7977388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5B26F5AA-2916-3C87-D81C-06878BE5D7A8}"/>
              </a:ext>
            </a:extLst>
          </p:cNvPr>
          <p:cNvSpPr>
            <a:spLocks noGrp="1"/>
          </p:cNvSpPr>
          <p:nvPr>
            <p:ph type="pic" sz="quarter" idx="10" hasCustomPrompt="1"/>
          </p:nvPr>
        </p:nvSpPr>
        <p:spPr>
          <a:xfrm>
            <a:off x="5630083" y="737714"/>
            <a:ext cx="2614291" cy="544062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3" name="Picture Placeholder 2">
            <a:extLst>
              <a:ext uri="{FF2B5EF4-FFF2-40B4-BE49-F238E27FC236}">
                <a16:creationId xmlns:a16="http://schemas.microsoft.com/office/drawing/2014/main" id="{D1F6AD19-6061-353F-A13C-900416AEF97A}"/>
              </a:ext>
            </a:extLst>
          </p:cNvPr>
          <p:cNvSpPr>
            <a:spLocks noGrp="1"/>
          </p:cNvSpPr>
          <p:nvPr>
            <p:ph type="pic" sz="quarter" idx="11" hasCustomPrompt="1"/>
          </p:nvPr>
        </p:nvSpPr>
        <p:spPr>
          <a:xfrm>
            <a:off x="8785358" y="1679382"/>
            <a:ext cx="2614289" cy="5440625"/>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1346938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8203843" y="1"/>
            <a:ext cx="3988158"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4490694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A4A5A3C6-65CF-5582-9C2A-88A9B9309A7A}"/>
              </a:ext>
            </a:extLst>
          </p:cNvPr>
          <p:cNvSpPr>
            <a:spLocks noGrp="1"/>
          </p:cNvSpPr>
          <p:nvPr>
            <p:ph type="pic" sz="quarter" idx="10" hasCustomPrompt="1"/>
          </p:nvPr>
        </p:nvSpPr>
        <p:spPr>
          <a:xfrm>
            <a:off x="929890" y="1552123"/>
            <a:ext cx="5322765" cy="2978892"/>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481188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BE8956EC-B5BC-B788-A6F3-0B6B8C138844}"/>
              </a:ext>
            </a:extLst>
          </p:cNvPr>
          <p:cNvSpPr>
            <a:spLocks noGrp="1"/>
          </p:cNvSpPr>
          <p:nvPr>
            <p:ph type="pic" sz="quarter" idx="10" hasCustomPrompt="1"/>
          </p:nvPr>
        </p:nvSpPr>
        <p:spPr>
          <a:xfrm>
            <a:off x="6178695" y="1693163"/>
            <a:ext cx="6436879" cy="407820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42760775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6444342" y="0"/>
            <a:ext cx="5747657"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9671529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0" y="0"/>
            <a:ext cx="3690969"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19321594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6096000" y="0"/>
            <a:ext cx="6096000"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40291080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0" y="1262675"/>
            <a:ext cx="6095998" cy="2166325"/>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006142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4996038" y="3200399"/>
            <a:ext cx="7195961" cy="291558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756120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0" y="0"/>
            <a:ext cx="5981076" cy="6857999"/>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10345364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0" y="4003329"/>
            <a:ext cx="12191999" cy="285467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156444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2939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82937"/>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B5CE469F-9AD8-41F4-E0D3-11FD6AA36D44}"/>
              </a:ext>
            </a:extLst>
          </p:cNvPr>
          <p:cNvSpPr/>
          <p:nvPr/>
        </p:nvSpPr>
        <p:spPr>
          <a:xfrm>
            <a:off x="0" y="4345917"/>
            <a:ext cx="12192000" cy="2642446"/>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B9F81B97-6FA1-4837-B4FA-09FEEDF43770}"/>
              </a:ext>
            </a:extLst>
          </p:cNvPr>
          <p:cNvSpPr txBox="1"/>
          <p:nvPr/>
        </p:nvSpPr>
        <p:spPr>
          <a:xfrm>
            <a:off x="816729" y="1396522"/>
            <a:ext cx="10558542" cy="2400657"/>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l"/>
            <a:r>
              <a:rPr lang="en-US" sz="7500" dirty="0">
                <a:solidFill>
                  <a:schemeClr val="bg1"/>
                </a:solidFill>
                <a:latin typeface="Albert Sans Medium" pitchFamily="2" charset="0"/>
                <a:ea typeface="Urbanist SemiBold" panose="020B0A04040200000203" pitchFamily="34" charset="0"/>
                <a:cs typeface="Urbanist SemiBold" panose="020B0A04040200000203" pitchFamily="34" charset="0"/>
              </a:rPr>
              <a:t>Multicloud Infrastructure Automation</a:t>
            </a:r>
            <a:endParaRPr lang="en-ID" sz="7500" dirty="0">
              <a:solidFill>
                <a:schemeClr val="bg1"/>
              </a:solidFill>
              <a:latin typeface="Albert Sans Medium" pitchFamily="2" charset="0"/>
              <a:ea typeface="Urbanist SemiBold" panose="020B0A04040200000203" pitchFamily="34" charset="0"/>
              <a:cs typeface="Urbanist SemiBold" panose="020B0A04040200000203" pitchFamily="34" charset="0"/>
            </a:endParaRPr>
          </a:p>
        </p:txBody>
      </p:sp>
      <p:sp>
        <p:nvSpPr>
          <p:cNvPr id="46" name="TextBox 45">
            <a:extLst>
              <a:ext uri="{FF2B5EF4-FFF2-40B4-BE49-F238E27FC236}">
                <a16:creationId xmlns:a16="http://schemas.microsoft.com/office/drawing/2014/main" id="{B8458D9C-F58C-44B9-52CA-25CA6825D38E}"/>
              </a:ext>
            </a:extLst>
          </p:cNvPr>
          <p:cNvSpPr txBox="1"/>
          <p:nvPr/>
        </p:nvSpPr>
        <p:spPr>
          <a:xfrm>
            <a:off x="8434505" y="5147418"/>
            <a:ext cx="2935612" cy="461665"/>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Team: Strategic Squad</a:t>
            </a:r>
            <a:endParaRPr lang="en-ID"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48" name="TextBox 47">
            <a:extLst>
              <a:ext uri="{FF2B5EF4-FFF2-40B4-BE49-F238E27FC236}">
                <a16:creationId xmlns:a16="http://schemas.microsoft.com/office/drawing/2014/main" id="{1C7B835B-4B72-74E4-A5E3-8D4D0DEEB9CC}"/>
              </a:ext>
            </a:extLst>
          </p:cNvPr>
          <p:cNvSpPr txBox="1"/>
          <p:nvPr/>
        </p:nvSpPr>
        <p:spPr>
          <a:xfrm>
            <a:off x="1009626" y="5059723"/>
            <a:ext cx="4376761" cy="954107"/>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just"/>
            <a:r>
              <a:rPr lang="en-US" sz="2800" dirty="0">
                <a:solidFill>
                  <a:schemeClr val="tx1">
                    <a:lumMod val="85000"/>
                    <a:lumOff val="15000"/>
                  </a:schemeClr>
                </a:solidFill>
                <a:latin typeface="Albert Sans" pitchFamily="2" charset="0"/>
                <a:ea typeface="Urbanist SemiBold" panose="020B0A04040200000203" pitchFamily="34" charset="0"/>
                <a:cs typeface="Urbanist SemiBold" panose="020B0A04040200000203" pitchFamily="34" charset="0"/>
              </a:rPr>
              <a:t>“ Take your cloud journey to the next level ”</a:t>
            </a:r>
            <a:endParaRPr lang="en-ID" sz="2800" dirty="0">
              <a:solidFill>
                <a:schemeClr val="tx1">
                  <a:lumMod val="85000"/>
                  <a:lumOff val="15000"/>
                </a:schemeClr>
              </a:solidFill>
              <a:latin typeface="Albert Sans" pitchFamily="2" charset="0"/>
              <a:ea typeface="Urbanist SemiBold" panose="020B0A04040200000203" pitchFamily="34" charset="0"/>
              <a:cs typeface="Urbanist SemiBold" panose="020B0A04040200000203" pitchFamily="34" charset="0"/>
            </a:endParaRPr>
          </a:p>
        </p:txBody>
      </p:sp>
    </p:spTree>
    <p:extLst>
      <p:ext uri="{BB962C8B-B14F-4D97-AF65-F5344CB8AC3E}">
        <p14:creationId xmlns:p14="http://schemas.microsoft.com/office/powerpoint/2010/main" val="16708713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E10936F4-D681-F4F1-901E-344F9894C8A7}"/>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15117" t="4619" r="-15117" b="6729"/>
          <a:stretch/>
        </p:blipFill>
        <p:spPr>
          <a:xfrm>
            <a:off x="62522" y="17707"/>
            <a:ext cx="7736113" cy="6858000"/>
          </a:xfrm>
        </p:spPr>
      </p:pic>
      <p:sp>
        <p:nvSpPr>
          <p:cNvPr id="16" name="Picture Placeholder 2">
            <a:extLst>
              <a:ext uri="{FF2B5EF4-FFF2-40B4-BE49-F238E27FC236}">
                <a16:creationId xmlns:a16="http://schemas.microsoft.com/office/drawing/2014/main" id="{79B0720E-BD83-315E-D902-C349849DAE77}"/>
              </a:ext>
            </a:extLst>
          </p:cNvPr>
          <p:cNvSpPr txBox="1">
            <a:spLocks/>
          </p:cNvSpPr>
          <p:nvPr/>
        </p:nvSpPr>
        <p:spPr>
          <a:xfrm>
            <a:off x="5514799" y="1658226"/>
            <a:ext cx="6213425" cy="4122123"/>
          </a:xfrm>
          <a:prstGeom prst="roundRect">
            <a:avLst>
              <a:gd name="adj" fmla="val 4036"/>
            </a:avLst>
          </a:prstGeom>
          <a:solidFill>
            <a:srgbClr val="F5821D"/>
          </a:solidFill>
          <a:ln>
            <a:noFill/>
          </a:ln>
          <a:effectLst/>
        </p:spPr>
        <p:style>
          <a:lnRef idx="2">
            <a:schemeClr val="accent1">
              <a:shade val="50000"/>
            </a:schemeClr>
          </a:lnRef>
          <a:fillRef idx="1">
            <a:schemeClr val="accent1"/>
          </a:fillRef>
          <a:effectRef idx="0">
            <a:schemeClr val="accent1"/>
          </a:effectRef>
          <a:fontRef idx="minor">
            <a:schemeClr val="lt1"/>
          </a:fontRef>
        </p:style>
      </p:sp>
      <p:sp>
        <p:nvSpPr>
          <p:cNvPr id="17" name="TextBox 16">
            <a:extLst>
              <a:ext uri="{FF2B5EF4-FFF2-40B4-BE49-F238E27FC236}">
                <a16:creationId xmlns:a16="http://schemas.microsoft.com/office/drawing/2014/main" id="{0F3881E3-C77B-3CB1-C8A8-6E1D91D9AE16}"/>
              </a:ext>
            </a:extLst>
          </p:cNvPr>
          <p:cNvSpPr txBox="1"/>
          <p:nvPr/>
        </p:nvSpPr>
        <p:spPr>
          <a:xfrm>
            <a:off x="5874585" y="1963298"/>
            <a:ext cx="4902777" cy="1200329"/>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l"/>
            <a:r>
              <a:rPr lang="en-US" sz="7200" dirty="0">
                <a:solidFill>
                  <a:srgbClr val="282937"/>
                </a:solidFill>
                <a:latin typeface="Albert Sans Medium" pitchFamily="2" charset="0"/>
                <a:ea typeface="Urbanist SemiBold" panose="020B0A04040200000203" pitchFamily="34" charset="0"/>
                <a:cs typeface="Urbanist SemiBold" panose="020B0A04040200000203" pitchFamily="34" charset="0"/>
              </a:rPr>
              <a:t>Conclusion</a:t>
            </a:r>
            <a:endParaRPr lang="en-ID" sz="7200" dirty="0">
              <a:solidFill>
                <a:srgbClr val="282937"/>
              </a:solidFill>
              <a:latin typeface="Albert Sans Medium" pitchFamily="2" charset="0"/>
              <a:ea typeface="Urbanist SemiBold" panose="020B0A04040200000203" pitchFamily="34" charset="0"/>
              <a:cs typeface="Urbanist SemiBold" panose="020B0A04040200000203" pitchFamily="34" charset="0"/>
            </a:endParaRPr>
          </a:p>
        </p:txBody>
      </p:sp>
      <p:sp>
        <p:nvSpPr>
          <p:cNvPr id="18" name="TextBox 17">
            <a:extLst>
              <a:ext uri="{FF2B5EF4-FFF2-40B4-BE49-F238E27FC236}">
                <a16:creationId xmlns:a16="http://schemas.microsoft.com/office/drawing/2014/main" id="{D4D6CAEC-E023-FD42-4D04-ECDC34578619}"/>
              </a:ext>
            </a:extLst>
          </p:cNvPr>
          <p:cNvSpPr txBox="1"/>
          <p:nvPr/>
        </p:nvSpPr>
        <p:spPr>
          <a:xfrm>
            <a:off x="10534129" y="1963298"/>
            <a:ext cx="550151" cy="523220"/>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l"/>
            <a:r>
              <a:rPr lang="en-US" sz="2800" dirty="0">
                <a:solidFill>
                  <a:srgbClr val="282937"/>
                </a:solidFill>
                <a:latin typeface="Albert Sans Medium" pitchFamily="2" charset="0"/>
                <a:ea typeface="Urbanist SemiBold" panose="020B0A04040200000203" pitchFamily="34" charset="0"/>
                <a:cs typeface="Urbanist SemiBold" panose="020B0A04040200000203" pitchFamily="34" charset="0"/>
              </a:rPr>
              <a:t>08</a:t>
            </a:r>
            <a:endParaRPr lang="en-ID" sz="2800" dirty="0">
              <a:solidFill>
                <a:srgbClr val="282937"/>
              </a:solidFill>
              <a:latin typeface="Albert Sans Medium" pitchFamily="2" charset="0"/>
              <a:ea typeface="Urbanist SemiBold" panose="020B0A04040200000203" pitchFamily="34" charset="0"/>
              <a:cs typeface="Urbanist SemiBold" panose="020B0A04040200000203" pitchFamily="34" charset="0"/>
            </a:endParaRPr>
          </a:p>
        </p:txBody>
      </p:sp>
      <p:cxnSp>
        <p:nvCxnSpPr>
          <p:cNvPr id="19" name="Straight Connector 18">
            <a:extLst>
              <a:ext uri="{FF2B5EF4-FFF2-40B4-BE49-F238E27FC236}">
                <a16:creationId xmlns:a16="http://schemas.microsoft.com/office/drawing/2014/main" id="{59BD5B4E-B846-1937-0C59-162A07DEFCD0}"/>
              </a:ext>
            </a:extLst>
          </p:cNvPr>
          <p:cNvCxnSpPr>
            <a:cxnSpLocks/>
          </p:cNvCxnSpPr>
          <p:nvPr/>
        </p:nvCxnSpPr>
        <p:spPr>
          <a:xfrm>
            <a:off x="5796533" y="3347358"/>
            <a:ext cx="504747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1820FA7-5A1C-5359-471B-CD22E87A82E5}"/>
              </a:ext>
            </a:extLst>
          </p:cNvPr>
          <p:cNvSpPr txBox="1"/>
          <p:nvPr/>
        </p:nvSpPr>
        <p:spPr>
          <a:xfrm>
            <a:off x="5884975" y="3446707"/>
            <a:ext cx="5232262" cy="1886414"/>
          </a:xfrm>
          <a:prstGeom prst="rect">
            <a:avLst/>
          </a:prstGeom>
          <a:noFill/>
        </p:spPr>
        <p:txBody>
          <a:bodyPr wrap="square" rtlCol="0">
            <a:spAutoFit/>
          </a:bodyPr>
          <a:lstStyle/>
          <a:p>
            <a:pPr marL="12700" algn="just">
              <a:lnSpc>
                <a:spcPct val="200000"/>
              </a:lnSpc>
              <a:spcBef>
                <a:spcPts val="100"/>
              </a:spcBef>
            </a:pPr>
            <a:r>
              <a:rPr lang="en-US" sz="1200" dirty="0">
                <a:solidFill>
                  <a:srgbClr val="282937"/>
                </a:solidFill>
                <a:latin typeface="Open Sans" pitchFamily="2" charset="0"/>
                <a:ea typeface="Open Sans" pitchFamily="2" charset="0"/>
                <a:cs typeface="Open Sans" pitchFamily="2" charset="0"/>
              </a:rPr>
              <a:t>The scope of multicloud infrastructure automation can vary depending on the specific needs and objectives of the organization. However, in general, the goal is to automate as much of the infrastructure management and deployment process as possible, while maintaining control and visibility across multiple cloud environments.</a:t>
            </a:r>
            <a:endParaRPr lang="en-ID" sz="1200" dirty="0">
              <a:solidFill>
                <a:srgbClr val="282937"/>
              </a:solidFill>
              <a:latin typeface="Open Sans" pitchFamily="2" charset="0"/>
              <a:ea typeface="Open Sans" pitchFamily="2" charset="0"/>
              <a:cs typeface="Open Sans" pitchFamily="2" charset="0"/>
            </a:endParaRPr>
          </a:p>
        </p:txBody>
      </p:sp>
      <p:sp>
        <p:nvSpPr>
          <p:cNvPr id="12" name="TextBox 11">
            <a:extLst>
              <a:ext uri="{FF2B5EF4-FFF2-40B4-BE49-F238E27FC236}">
                <a16:creationId xmlns:a16="http://schemas.microsoft.com/office/drawing/2014/main" id="{4A0F9D0D-C794-F9E5-D42E-9BBAE4B9BE1F}"/>
              </a:ext>
            </a:extLst>
          </p:cNvPr>
          <p:cNvSpPr txBox="1"/>
          <p:nvPr/>
        </p:nvSpPr>
        <p:spPr>
          <a:xfrm>
            <a:off x="8409622" y="466990"/>
            <a:ext cx="3318602" cy="338554"/>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r"/>
            <a:r>
              <a:rPr lang="en-US" sz="1600" dirty="0">
                <a:solidFill>
                  <a:schemeClr val="bg2">
                    <a:lumMod val="75000"/>
                  </a:schemeClr>
                </a:solidFill>
                <a:latin typeface="Albert Sans" pitchFamily="2" charset="0"/>
              </a:rPr>
              <a:t>Multicloud Infrastructure Automation</a:t>
            </a:r>
            <a:endParaRPr lang="en-ID" sz="1600" dirty="0">
              <a:solidFill>
                <a:schemeClr val="bg2">
                  <a:lumMod val="75000"/>
                </a:schemeClr>
              </a:solidFill>
              <a:latin typeface="Albert Sans" pitchFamily="2" charset="0"/>
            </a:endParaRPr>
          </a:p>
        </p:txBody>
      </p:sp>
    </p:spTree>
    <p:extLst>
      <p:ext uri="{BB962C8B-B14F-4D97-AF65-F5344CB8AC3E}">
        <p14:creationId xmlns:p14="http://schemas.microsoft.com/office/powerpoint/2010/main" val="35933644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BB6FD089-7DD8-EC06-DAC9-FA02A4A53407}"/>
              </a:ext>
            </a:extLst>
          </p:cNvPr>
          <p:cNvSpPr/>
          <p:nvPr/>
        </p:nvSpPr>
        <p:spPr>
          <a:xfrm>
            <a:off x="3173374" y="2771782"/>
            <a:ext cx="8292912" cy="3536942"/>
          </a:xfrm>
          <a:prstGeom prst="roundRect">
            <a:avLst>
              <a:gd name="adj" fmla="val 6870"/>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4" name="Picture Placeholder 3">
            <a:extLst>
              <a:ext uri="{FF2B5EF4-FFF2-40B4-BE49-F238E27FC236}">
                <a16:creationId xmlns:a16="http://schemas.microsoft.com/office/drawing/2014/main" id="{50CA41D2-A2C4-FD51-4D11-607571C99D49}"/>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3079" t="-32478" r="3531" b="-41046"/>
          <a:stretch/>
        </p:blipFill>
        <p:spPr>
          <a:xfrm>
            <a:off x="0" y="0"/>
            <a:ext cx="3690969" cy="6858000"/>
          </a:xfrm>
        </p:spPr>
      </p:pic>
      <p:sp>
        <p:nvSpPr>
          <p:cNvPr id="20" name="Rectangle 19">
            <a:extLst>
              <a:ext uri="{FF2B5EF4-FFF2-40B4-BE49-F238E27FC236}">
                <a16:creationId xmlns:a16="http://schemas.microsoft.com/office/drawing/2014/main" id="{C017782A-3F87-660E-63A0-7E908C970212}"/>
              </a:ext>
            </a:extLst>
          </p:cNvPr>
          <p:cNvSpPr/>
          <p:nvPr/>
        </p:nvSpPr>
        <p:spPr>
          <a:xfrm flipH="1">
            <a:off x="3690966" y="2771782"/>
            <a:ext cx="249249" cy="2729132"/>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TextBox 14">
            <a:extLst>
              <a:ext uri="{FF2B5EF4-FFF2-40B4-BE49-F238E27FC236}">
                <a16:creationId xmlns:a16="http://schemas.microsoft.com/office/drawing/2014/main" id="{BD512D57-1065-02DF-6C48-3A4F00BAAA28}"/>
              </a:ext>
            </a:extLst>
          </p:cNvPr>
          <p:cNvSpPr txBox="1"/>
          <p:nvPr/>
        </p:nvSpPr>
        <p:spPr>
          <a:xfrm>
            <a:off x="8409622" y="466990"/>
            <a:ext cx="3318602" cy="338554"/>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r"/>
            <a:r>
              <a:rPr lang="en-US" sz="1600" dirty="0">
                <a:solidFill>
                  <a:schemeClr val="bg2">
                    <a:lumMod val="75000"/>
                  </a:schemeClr>
                </a:solidFill>
                <a:latin typeface="Albert Sans" pitchFamily="2" charset="0"/>
              </a:rPr>
              <a:t>Multicloud Infrastructure Automation</a:t>
            </a:r>
            <a:endParaRPr lang="en-ID" sz="1600" dirty="0">
              <a:solidFill>
                <a:schemeClr val="bg2">
                  <a:lumMod val="75000"/>
                </a:schemeClr>
              </a:solidFill>
              <a:latin typeface="Albert Sans" pitchFamily="2" charset="0"/>
            </a:endParaRPr>
          </a:p>
        </p:txBody>
      </p:sp>
      <p:sp>
        <p:nvSpPr>
          <p:cNvPr id="16" name="object 11">
            <a:extLst>
              <a:ext uri="{FF2B5EF4-FFF2-40B4-BE49-F238E27FC236}">
                <a16:creationId xmlns:a16="http://schemas.microsoft.com/office/drawing/2014/main" id="{2C78D5EA-5FAB-5839-B5F8-78A52B58261D}"/>
              </a:ext>
            </a:extLst>
          </p:cNvPr>
          <p:cNvSpPr txBox="1"/>
          <p:nvPr/>
        </p:nvSpPr>
        <p:spPr>
          <a:xfrm>
            <a:off x="5237994" y="3259667"/>
            <a:ext cx="2143368" cy="2098651"/>
          </a:xfrm>
          <a:prstGeom prst="rect">
            <a:avLst/>
          </a:prstGeom>
        </p:spPr>
        <p:txBody>
          <a:bodyPr vert="horz" wrap="square" lIns="0" tIns="12700" rIns="0" bIns="0" rtlCol="0">
            <a:spAutoFit/>
          </a:bodyPr>
          <a:lstStyle/>
          <a:p>
            <a:pPr marL="87313">
              <a:lnSpc>
                <a:spcPct val="150000"/>
              </a:lnSpc>
              <a:spcBef>
                <a:spcPts val="100"/>
              </a:spcBef>
              <a:buClr>
                <a:srgbClr val="4AE2AC"/>
              </a:buClr>
              <a:tabLst>
                <a:tab pos="535940" algn="l"/>
                <a:tab pos="536575" algn="l"/>
              </a:tabLst>
            </a:pPr>
            <a:r>
              <a:rPr lang="en-US" spc="85" dirty="0">
                <a:solidFill>
                  <a:srgbClr val="252525"/>
                </a:solidFill>
                <a:latin typeface="Albert Sans" pitchFamily="2" charset="0"/>
                <a:cs typeface="Sora SemiBold" pitchFamily="2" charset="0"/>
              </a:rPr>
              <a:t>Introduction</a:t>
            </a:r>
            <a:endParaRPr lang="en-ID" spc="85" dirty="0">
              <a:solidFill>
                <a:srgbClr val="252525"/>
              </a:solidFill>
              <a:latin typeface="Albert Sans" pitchFamily="2" charset="0"/>
              <a:cs typeface="Sora SemiBold" pitchFamily="2" charset="0"/>
            </a:endParaRPr>
          </a:p>
          <a:p>
            <a:pPr marL="87313">
              <a:lnSpc>
                <a:spcPct val="150000"/>
              </a:lnSpc>
              <a:spcBef>
                <a:spcPts val="100"/>
              </a:spcBef>
              <a:buClr>
                <a:srgbClr val="4AE2AC"/>
              </a:buClr>
              <a:tabLst>
                <a:tab pos="535940" algn="l"/>
                <a:tab pos="536575" algn="l"/>
              </a:tabLst>
            </a:pPr>
            <a:r>
              <a:rPr lang="en-ID" dirty="0">
                <a:latin typeface="Albert Sans" pitchFamily="2" charset="0"/>
                <a:cs typeface="Sora SemiBold" pitchFamily="2" charset="0"/>
              </a:rPr>
              <a:t>Problem</a:t>
            </a:r>
          </a:p>
          <a:p>
            <a:pPr marL="87313">
              <a:lnSpc>
                <a:spcPct val="150000"/>
              </a:lnSpc>
              <a:spcBef>
                <a:spcPts val="100"/>
              </a:spcBef>
              <a:buClr>
                <a:srgbClr val="4AE2AC"/>
              </a:buClr>
              <a:tabLst>
                <a:tab pos="535940" algn="l"/>
                <a:tab pos="536575" algn="l"/>
              </a:tabLst>
            </a:pPr>
            <a:r>
              <a:rPr lang="en-US" spc="45" dirty="0">
                <a:solidFill>
                  <a:srgbClr val="252525"/>
                </a:solidFill>
                <a:latin typeface="Albert Sans" pitchFamily="2" charset="0"/>
                <a:cs typeface="Sora SemiBold" pitchFamily="2" charset="0"/>
              </a:rPr>
              <a:t>Theoretical</a:t>
            </a:r>
          </a:p>
          <a:p>
            <a:pPr marL="87313">
              <a:lnSpc>
                <a:spcPct val="150000"/>
              </a:lnSpc>
              <a:spcBef>
                <a:spcPts val="100"/>
              </a:spcBef>
              <a:buClr>
                <a:srgbClr val="4AE2AC"/>
              </a:buClr>
              <a:tabLst>
                <a:tab pos="535940" algn="l"/>
                <a:tab pos="536575" algn="l"/>
              </a:tabLst>
            </a:pPr>
            <a:r>
              <a:rPr lang="en-US" spc="85" dirty="0">
                <a:solidFill>
                  <a:srgbClr val="252525"/>
                </a:solidFill>
                <a:latin typeface="Albert Sans" pitchFamily="2" charset="0"/>
                <a:cs typeface="Sora SemiBold" pitchFamily="2" charset="0"/>
              </a:rPr>
              <a:t>Objectives</a:t>
            </a:r>
            <a:endParaRPr lang="en-ID" dirty="0">
              <a:latin typeface="Albert Sans" pitchFamily="2" charset="0"/>
              <a:cs typeface="Sora SemiBold" pitchFamily="2" charset="0"/>
            </a:endParaRPr>
          </a:p>
          <a:p>
            <a:pPr marL="87313">
              <a:lnSpc>
                <a:spcPct val="150000"/>
              </a:lnSpc>
              <a:spcBef>
                <a:spcPts val="100"/>
              </a:spcBef>
              <a:buClr>
                <a:srgbClr val="4AE2AC"/>
              </a:buClr>
              <a:tabLst>
                <a:tab pos="535940" algn="l"/>
                <a:tab pos="536575" algn="l"/>
              </a:tabLst>
            </a:pPr>
            <a:endParaRPr lang="en-ID" dirty="0">
              <a:latin typeface="Albert Sans" pitchFamily="2" charset="0"/>
              <a:cs typeface="Sora SemiBold" pitchFamily="2" charset="0"/>
            </a:endParaRPr>
          </a:p>
        </p:txBody>
      </p:sp>
      <p:sp>
        <p:nvSpPr>
          <p:cNvPr id="21" name="TextBox 20">
            <a:extLst>
              <a:ext uri="{FF2B5EF4-FFF2-40B4-BE49-F238E27FC236}">
                <a16:creationId xmlns:a16="http://schemas.microsoft.com/office/drawing/2014/main" id="{B88BC8AD-980D-F307-66B1-239766EE0917}"/>
              </a:ext>
            </a:extLst>
          </p:cNvPr>
          <p:cNvSpPr txBox="1"/>
          <p:nvPr/>
        </p:nvSpPr>
        <p:spPr>
          <a:xfrm>
            <a:off x="4318064" y="857898"/>
            <a:ext cx="4219425" cy="1200329"/>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72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Overview</a:t>
            </a:r>
            <a:endParaRPr lang="en-ID" sz="72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28" name="object 11">
            <a:extLst>
              <a:ext uri="{FF2B5EF4-FFF2-40B4-BE49-F238E27FC236}">
                <a16:creationId xmlns:a16="http://schemas.microsoft.com/office/drawing/2014/main" id="{323B9706-5D00-23A5-60F9-C258887E5ECF}"/>
              </a:ext>
            </a:extLst>
          </p:cNvPr>
          <p:cNvSpPr txBox="1"/>
          <p:nvPr/>
        </p:nvSpPr>
        <p:spPr>
          <a:xfrm>
            <a:off x="8787571" y="3259667"/>
            <a:ext cx="2143369" cy="2523768"/>
          </a:xfrm>
          <a:prstGeom prst="rect">
            <a:avLst/>
          </a:prstGeom>
        </p:spPr>
        <p:txBody>
          <a:bodyPr vert="horz" wrap="square" lIns="0" tIns="12700" rIns="0" bIns="0" rtlCol="0">
            <a:spAutoFit/>
          </a:bodyPr>
          <a:lstStyle/>
          <a:p>
            <a:pPr marL="87313">
              <a:lnSpc>
                <a:spcPct val="150000"/>
              </a:lnSpc>
              <a:spcBef>
                <a:spcPts val="100"/>
              </a:spcBef>
              <a:buClr>
                <a:srgbClr val="4AE2AC"/>
              </a:buClr>
              <a:tabLst>
                <a:tab pos="535940" algn="l"/>
                <a:tab pos="536575" algn="l"/>
              </a:tabLst>
            </a:pPr>
            <a:r>
              <a:rPr lang="en-US" spc="85" dirty="0">
                <a:solidFill>
                  <a:srgbClr val="252525"/>
                </a:solidFill>
                <a:latin typeface="Albert Sans" pitchFamily="2" charset="0"/>
                <a:cs typeface="Sora SemiBold" pitchFamily="2" charset="0"/>
              </a:rPr>
              <a:t>Implementation</a:t>
            </a:r>
            <a:endParaRPr lang="en-ID" spc="85" dirty="0">
              <a:solidFill>
                <a:srgbClr val="252525"/>
              </a:solidFill>
              <a:latin typeface="Albert Sans" pitchFamily="2" charset="0"/>
              <a:cs typeface="Sora SemiBold" pitchFamily="2" charset="0"/>
            </a:endParaRPr>
          </a:p>
          <a:p>
            <a:pPr marL="87313">
              <a:lnSpc>
                <a:spcPct val="150000"/>
              </a:lnSpc>
              <a:spcBef>
                <a:spcPts val="100"/>
              </a:spcBef>
              <a:buClr>
                <a:srgbClr val="4AE2AC"/>
              </a:buClr>
              <a:tabLst>
                <a:tab pos="535940" algn="l"/>
                <a:tab pos="536575" algn="l"/>
              </a:tabLst>
            </a:pPr>
            <a:r>
              <a:rPr lang="en-ID" spc="65" dirty="0">
                <a:solidFill>
                  <a:srgbClr val="252525"/>
                </a:solidFill>
                <a:latin typeface="Albert Sans" pitchFamily="2" charset="0"/>
                <a:cs typeface="Sora SemiBold" pitchFamily="2" charset="0"/>
              </a:rPr>
              <a:t>Research Data</a:t>
            </a:r>
            <a:endParaRPr lang="en-ID" dirty="0">
              <a:latin typeface="Albert Sans" pitchFamily="2" charset="0"/>
              <a:cs typeface="Sora SemiBold" pitchFamily="2" charset="0"/>
            </a:endParaRPr>
          </a:p>
          <a:p>
            <a:pPr marL="87313">
              <a:lnSpc>
                <a:spcPct val="150000"/>
              </a:lnSpc>
              <a:spcBef>
                <a:spcPts val="100"/>
              </a:spcBef>
              <a:buClr>
                <a:srgbClr val="4AE2AC"/>
              </a:buClr>
              <a:tabLst>
                <a:tab pos="535940" algn="l"/>
                <a:tab pos="536575" algn="l"/>
              </a:tabLst>
            </a:pPr>
            <a:r>
              <a:rPr lang="en-US" spc="-10" dirty="0">
                <a:solidFill>
                  <a:srgbClr val="252525"/>
                </a:solidFill>
                <a:latin typeface="Albert Sans" pitchFamily="2" charset="0"/>
                <a:cs typeface="Sora SemiBold" pitchFamily="2" charset="0"/>
              </a:rPr>
              <a:t>Alternative Concepts</a:t>
            </a:r>
            <a:endParaRPr lang="en-US" dirty="0">
              <a:latin typeface="Albert Sans" pitchFamily="2" charset="0"/>
              <a:cs typeface="Sora SemiBold" pitchFamily="2" charset="0"/>
            </a:endParaRPr>
          </a:p>
          <a:p>
            <a:pPr marL="87313">
              <a:lnSpc>
                <a:spcPct val="150000"/>
              </a:lnSpc>
              <a:spcBef>
                <a:spcPts val="100"/>
              </a:spcBef>
              <a:buClr>
                <a:srgbClr val="4AE2AC"/>
              </a:buClr>
              <a:tabLst>
                <a:tab pos="535940" algn="l"/>
                <a:tab pos="536575" algn="l"/>
              </a:tabLst>
            </a:pPr>
            <a:r>
              <a:rPr lang="en-US" spc="45" dirty="0">
                <a:solidFill>
                  <a:srgbClr val="252525"/>
                </a:solidFill>
                <a:latin typeface="Albert Sans" pitchFamily="2" charset="0"/>
                <a:cs typeface="Sora SemiBold" pitchFamily="2" charset="0"/>
              </a:rPr>
              <a:t>Conclusion</a:t>
            </a:r>
          </a:p>
          <a:p>
            <a:pPr marL="87313">
              <a:lnSpc>
                <a:spcPct val="150000"/>
              </a:lnSpc>
              <a:spcBef>
                <a:spcPts val="100"/>
              </a:spcBef>
              <a:buClr>
                <a:srgbClr val="4AE2AC"/>
              </a:buClr>
              <a:tabLst>
                <a:tab pos="535940" algn="l"/>
                <a:tab pos="536575" algn="l"/>
              </a:tabLst>
            </a:pPr>
            <a:endParaRPr lang="en-ID" dirty="0">
              <a:latin typeface="Albert Sans" pitchFamily="2" charset="0"/>
              <a:cs typeface="Sora SemiBold" pitchFamily="2" charset="0"/>
            </a:endParaRPr>
          </a:p>
          <a:p>
            <a:pPr marL="87313">
              <a:lnSpc>
                <a:spcPct val="150000"/>
              </a:lnSpc>
              <a:spcBef>
                <a:spcPts val="100"/>
              </a:spcBef>
              <a:buClr>
                <a:srgbClr val="4AE2AC"/>
              </a:buClr>
              <a:tabLst>
                <a:tab pos="535940" algn="l"/>
                <a:tab pos="536575" algn="l"/>
              </a:tabLst>
            </a:pPr>
            <a:endParaRPr lang="en-ID" dirty="0">
              <a:latin typeface="Albert Sans" pitchFamily="2" charset="0"/>
              <a:cs typeface="Sora SemiBold" pitchFamily="2" charset="0"/>
            </a:endParaRPr>
          </a:p>
        </p:txBody>
      </p:sp>
      <p:sp>
        <p:nvSpPr>
          <p:cNvPr id="29" name="object 11">
            <a:extLst>
              <a:ext uri="{FF2B5EF4-FFF2-40B4-BE49-F238E27FC236}">
                <a16:creationId xmlns:a16="http://schemas.microsoft.com/office/drawing/2014/main" id="{3B62A281-008C-96E2-7DB7-8037CF3235D0}"/>
              </a:ext>
            </a:extLst>
          </p:cNvPr>
          <p:cNvSpPr txBox="1"/>
          <p:nvPr/>
        </p:nvSpPr>
        <p:spPr>
          <a:xfrm>
            <a:off x="4503382" y="3259667"/>
            <a:ext cx="448722" cy="2523768"/>
          </a:xfrm>
          <a:prstGeom prst="rect">
            <a:avLst/>
          </a:prstGeom>
        </p:spPr>
        <p:txBody>
          <a:bodyPr vert="horz" wrap="square" lIns="0" tIns="12700" rIns="0" bIns="0" rtlCol="0">
            <a:spAutoFit/>
          </a:bodyPr>
          <a:lstStyle/>
          <a:p>
            <a:pPr algn="ctr">
              <a:lnSpc>
                <a:spcPct val="150000"/>
              </a:lnSpc>
              <a:spcBef>
                <a:spcPts val="100"/>
              </a:spcBef>
              <a:buClr>
                <a:srgbClr val="4AE2AC"/>
              </a:buClr>
              <a:tabLst>
                <a:tab pos="535940" algn="l"/>
                <a:tab pos="536575" algn="l"/>
              </a:tabLst>
            </a:pPr>
            <a:r>
              <a:rPr lang="en-US" spc="85" dirty="0">
                <a:solidFill>
                  <a:srgbClr val="252525"/>
                </a:solidFill>
                <a:latin typeface="Albert Sans Medium" pitchFamily="2" charset="0"/>
                <a:cs typeface="Sora SemiBold" pitchFamily="2" charset="0"/>
              </a:rPr>
              <a:t>01</a:t>
            </a:r>
          </a:p>
          <a:p>
            <a:pPr algn="ctr">
              <a:lnSpc>
                <a:spcPct val="150000"/>
              </a:lnSpc>
              <a:spcBef>
                <a:spcPts val="100"/>
              </a:spcBef>
              <a:buClr>
                <a:srgbClr val="4AE2AC"/>
              </a:buClr>
              <a:tabLst>
                <a:tab pos="535940" algn="l"/>
                <a:tab pos="536575" algn="l"/>
              </a:tabLst>
            </a:pPr>
            <a:r>
              <a:rPr lang="en-US" spc="85" dirty="0">
                <a:solidFill>
                  <a:srgbClr val="252525"/>
                </a:solidFill>
                <a:latin typeface="Albert Sans Medium" pitchFamily="2" charset="0"/>
                <a:cs typeface="Sora SemiBold" pitchFamily="2" charset="0"/>
              </a:rPr>
              <a:t>02</a:t>
            </a:r>
          </a:p>
          <a:p>
            <a:pPr algn="ctr">
              <a:lnSpc>
                <a:spcPct val="150000"/>
              </a:lnSpc>
              <a:spcBef>
                <a:spcPts val="100"/>
              </a:spcBef>
              <a:buClr>
                <a:srgbClr val="4AE2AC"/>
              </a:buClr>
              <a:tabLst>
                <a:tab pos="535940" algn="l"/>
                <a:tab pos="536575" algn="l"/>
              </a:tabLst>
            </a:pPr>
            <a:r>
              <a:rPr lang="en-US" spc="85" dirty="0">
                <a:solidFill>
                  <a:srgbClr val="252525"/>
                </a:solidFill>
                <a:latin typeface="Albert Sans Medium" pitchFamily="2" charset="0"/>
                <a:cs typeface="Sora SemiBold" pitchFamily="2" charset="0"/>
              </a:rPr>
              <a:t>03</a:t>
            </a:r>
          </a:p>
          <a:p>
            <a:pPr algn="ctr">
              <a:lnSpc>
                <a:spcPct val="150000"/>
              </a:lnSpc>
              <a:spcBef>
                <a:spcPts val="100"/>
              </a:spcBef>
              <a:buClr>
                <a:srgbClr val="4AE2AC"/>
              </a:buClr>
              <a:tabLst>
                <a:tab pos="535940" algn="l"/>
                <a:tab pos="536575" algn="l"/>
              </a:tabLst>
            </a:pPr>
            <a:r>
              <a:rPr lang="en-US" spc="85" dirty="0">
                <a:solidFill>
                  <a:srgbClr val="252525"/>
                </a:solidFill>
                <a:latin typeface="Albert Sans Medium" pitchFamily="2" charset="0"/>
                <a:cs typeface="Sora SemiBold" pitchFamily="2" charset="0"/>
              </a:rPr>
              <a:t>04</a:t>
            </a:r>
          </a:p>
          <a:p>
            <a:pPr algn="ctr">
              <a:lnSpc>
                <a:spcPct val="150000"/>
              </a:lnSpc>
              <a:spcBef>
                <a:spcPts val="100"/>
              </a:spcBef>
              <a:buClr>
                <a:srgbClr val="4AE2AC"/>
              </a:buClr>
              <a:tabLst>
                <a:tab pos="535940" algn="l"/>
                <a:tab pos="536575" algn="l"/>
              </a:tabLst>
            </a:pPr>
            <a:endParaRPr lang="en-US" spc="85" dirty="0">
              <a:solidFill>
                <a:srgbClr val="252525"/>
              </a:solidFill>
              <a:latin typeface="Albert Sans Medium" pitchFamily="2" charset="0"/>
              <a:cs typeface="Sora SemiBold" pitchFamily="2" charset="0"/>
            </a:endParaRPr>
          </a:p>
          <a:p>
            <a:pPr algn="ctr">
              <a:lnSpc>
                <a:spcPct val="150000"/>
              </a:lnSpc>
              <a:spcBef>
                <a:spcPts val="100"/>
              </a:spcBef>
              <a:buClr>
                <a:srgbClr val="4AE2AC"/>
              </a:buClr>
              <a:tabLst>
                <a:tab pos="535940" algn="l"/>
                <a:tab pos="536575" algn="l"/>
              </a:tabLst>
            </a:pPr>
            <a:endParaRPr lang="en-US" spc="85" dirty="0">
              <a:solidFill>
                <a:srgbClr val="252525"/>
              </a:solidFill>
              <a:latin typeface="Albert Sans Medium" pitchFamily="2" charset="0"/>
              <a:cs typeface="Sora SemiBold" pitchFamily="2" charset="0"/>
            </a:endParaRPr>
          </a:p>
        </p:txBody>
      </p:sp>
      <p:sp>
        <p:nvSpPr>
          <p:cNvPr id="30" name="object 11">
            <a:extLst>
              <a:ext uri="{FF2B5EF4-FFF2-40B4-BE49-F238E27FC236}">
                <a16:creationId xmlns:a16="http://schemas.microsoft.com/office/drawing/2014/main" id="{C917A54B-3F07-4921-D39A-6C4DA041DC14}"/>
              </a:ext>
            </a:extLst>
          </p:cNvPr>
          <p:cNvSpPr txBox="1"/>
          <p:nvPr/>
        </p:nvSpPr>
        <p:spPr>
          <a:xfrm>
            <a:off x="8052959" y="3259667"/>
            <a:ext cx="448722" cy="2523768"/>
          </a:xfrm>
          <a:prstGeom prst="rect">
            <a:avLst/>
          </a:prstGeom>
        </p:spPr>
        <p:txBody>
          <a:bodyPr vert="horz" wrap="square" lIns="0" tIns="12700" rIns="0" bIns="0" rtlCol="0">
            <a:spAutoFit/>
          </a:bodyPr>
          <a:lstStyle/>
          <a:p>
            <a:pPr marL="87313" algn="ctr">
              <a:lnSpc>
                <a:spcPct val="150000"/>
              </a:lnSpc>
              <a:spcBef>
                <a:spcPts val="100"/>
              </a:spcBef>
              <a:buClr>
                <a:srgbClr val="4AE2AC"/>
              </a:buClr>
              <a:tabLst>
                <a:tab pos="535940" algn="l"/>
                <a:tab pos="536575" algn="l"/>
              </a:tabLst>
            </a:pPr>
            <a:r>
              <a:rPr lang="en-US" spc="85" dirty="0">
                <a:solidFill>
                  <a:srgbClr val="252525"/>
                </a:solidFill>
                <a:latin typeface="Albert Sans Medium" pitchFamily="2" charset="0"/>
                <a:cs typeface="Sora SemiBold" pitchFamily="2" charset="0"/>
              </a:rPr>
              <a:t>05</a:t>
            </a:r>
          </a:p>
          <a:p>
            <a:pPr marL="87313" algn="ctr">
              <a:lnSpc>
                <a:spcPct val="150000"/>
              </a:lnSpc>
              <a:spcBef>
                <a:spcPts val="100"/>
              </a:spcBef>
              <a:buClr>
                <a:srgbClr val="4AE2AC"/>
              </a:buClr>
              <a:tabLst>
                <a:tab pos="535940" algn="l"/>
                <a:tab pos="536575" algn="l"/>
              </a:tabLst>
            </a:pPr>
            <a:r>
              <a:rPr lang="en-US" spc="85" dirty="0">
                <a:solidFill>
                  <a:srgbClr val="252525"/>
                </a:solidFill>
                <a:latin typeface="Albert Sans Medium" pitchFamily="2" charset="0"/>
                <a:cs typeface="Sora SemiBold" pitchFamily="2" charset="0"/>
              </a:rPr>
              <a:t>06</a:t>
            </a:r>
          </a:p>
          <a:p>
            <a:pPr marL="87313" algn="ctr">
              <a:lnSpc>
                <a:spcPct val="150000"/>
              </a:lnSpc>
              <a:spcBef>
                <a:spcPts val="100"/>
              </a:spcBef>
              <a:buClr>
                <a:srgbClr val="4AE2AC"/>
              </a:buClr>
              <a:tabLst>
                <a:tab pos="535940" algn="l"/>
                <a:tab pos="536575" algn="l"/>
              </a:tabLst>
            </a:pPr>
            <a:r>
              <a:rPr lang="en-US" spc="85" dirty="0">
                <a:solidFill>
                  <a:srgbClr val="252525"/>
                </a:solidFill>
                <a:latin typeface="Albert Sans Medium" pitchFamily="2" charset="0"/>
                <a:cs typeface="Sora SemiBold" pitchFamily="2" charset="0"/>
              </a:rPr>
              <a:t>07</a:t>
            </a:r>
          </a:p>
          <a:p>
            <a:pPr marL="87313" algn="ctr">
              <a:lnSpc>
                <a:spcPct val="150000"/>
              </a:lnSpc>
              <a:spcBef>
                <a:spcPts val="100"/>
              </a:spcBef>
              <a:buClr>
                <a:srgbClr val="4AE2AC"/>
              </a:buClr>
              <a:tabLst>
                <a:tab pos="535940" algn="l"/>
                <a:tab pos="536575" algn="l"/>
              </a:tabLst>
            </a:pPr>
            <a:r>
              <a:rPr lang="en-US" spc="85" dirty="0">
                <a:solidFill>
                  <a:srgbClr val="252525"/>
                </a:solidFill>
                <a:latin typeface="Albert Sans Medium" pitchFamily="2" charset="0"/>
                <a:cs typeface="Sora SemiBold" pitchFamily="2" charset="0"/>
              </a:rPr>
              <a:t>08</a:t>
            </a:r>
          </a:p>
          <a:p>
            <a:pPr marL="87313" algn="ctr">
              <a:lnSpc>
                <a:spcPct val="150000"/>
              </a:lnSpc>
              <a:spcBef>
                <a:spcPts val="100"/>
              </a:spcBef>
              <a:buClr>
                <a:srgbClr val="4AE2AC"/>
              </a:buClr>
              <a:tabLst>
                <a:tab pos="535940" algn="l"/>
                <a:tab pos="536575" algn="l"/>
              </a:tabLst>
            </a:pPr>
            <a:endParaRPr lang="en-US" spc="85" dirty="0">
              <a:solidFill>
                <a:srgbClr val="252525"/>
              </a:solidFill>
              <a:latin typeface="Albert Sans Medium" pitchFamily="2" charset="0"/>
              <a:cs typeface="Sora SemiBold" pitchFamily="2" charset="0"/>
            </a:endParaRPr>
          </a:p>
          <a:p>
            <a:pPr marL="87313" algn="ctr">
              <a:lnSpc>
                <a:spcPct val="150000"/>
              </a:lnSpc>
              <a:spcBef>
                <a:spcPts val="100"/>
              </a:spcBef>
              <a:buClr>
                <a:srgbClr val="4AE2AC"/>
              </a:buClr>
              <a:tabLst>
                <a:tab pos="535940" algn="l"/>
                <a:tab pos="536575" algn="l"/>
              </a:tabLst>
            </a:pPr>
            <a:endParaRPr lang="en-US" spc="85" dirty="0">
              <a:solidFill>
                <a:srgbClr val="252525"/>
              </a:solidFill>
              <a:latin typeface="Albert Sans Medium" pitchFamily="2" charset="0"/>
              <a:cs typeface="Sora SemiBold" pitchFamily="2" charset="0"/>
            </a:endParaRPr>
          </a:p>
        </p:txBody>
      </p:sp>
      <p:cxnSp>
        <p:nvCxnSpPr>
          <p:cNvPr id="32" name="Straight Connector 31">
            <a:extLst>
              <a:ext uri="{FF2B5EF4-FFF2-40B4-BE49-F238E27FC236}">
                <a16:creationId xmlns:a16="http://schemas.microsoft.com/office/drawing/2014/main" id="{C39E32CF-4DD7-01A2-951D-9C2E30AD12D0}"/>
              </a:ext>
            </a:extLst>
          </p:cNvPr>
          <p:cNvCxnSpPr/>
          <p:nvPr/>
        </p:nvCxnSpPr>
        <p:spPr>
          <a:xfrm>
            <a:off x="7630608" y="3385458"/>
            <a:ext cx="0" cy="235443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Freeform: Shape 33">
            <a:extLst>
              <a:ext uri="{FF2B5EF4-FFF2-40B4-BE49-F238E27FC236}">
                <a16:creationId xmlns:a16="http://schemas.microsoft.com/office/drawing/2014/main" id="{0D5A5370-BD72-FCA4-C5D3-107EEEFEE14A}"/>
              </a:ext>
            </a:extLst>
          </p:cNvPr>
          <p:cNvSpPr/>
          <p:nvPr/>
        </p:nvSpPr>
        <p:spPr>
          <a:xfrm rot="13500000">
            <a:off x="8119494" y="1459448"/>
            <a:ext cx="375307" cy="276196"/>
          </a:xfrm>
          <a:custGeom>
            <a:avLst/>
            <a:gdLst>
              <a:gd name="connsiteX0" fmla="*/ 438125 w 438124"/>
              <a:gd name="connsiteY0" fmla="*/ 161212 h 322424"/>
              <a:gd name="connsiteX1" fmla="*/ 409550 w 438124"/>
              <a:gd name="connsiteY1" fmla="*/ 189787 h 322424"/>
              <a:gd name="connsiteX2" fmla="*/ 97511 w 438124"/>
              <a:gd name="connsiteY2" fmla="*/ 189787 h 322424"/>
              <a:gd name="connsiteX3" fmla="*/ 182093 w 438124"/>
              <a:gd name="connsiteY3" fmla="*/ 274369 h 322424"/>
              <a:gd name="connsiteX4" fmla="*/ 180667 w 438124"/>
              <a:gd name="connsiteY4" fmla="*/ 314755 h 322424"/>
              <a:gd name="connsiteX5" fmla="*/ 141707 w 438124"/>
              <a:gd name="connsiteY5" fmla="*/ 314755 h 322424"/>
              <a:gd name="connsiteX6" fmla="*/ 8357 w 438124"/>
              <a:gd name="connsiteY6" fmla="*/ 181405 h 322424"/>
              <a:gd name="connsiteX7" fmla="*/ 8357 w 438124"/>
              <a:gd name="connsiteY7" fmla="*/ 141019 h 322424"/>
              <a:gd name="connsiteX8" fmla="*/ 141707 w 438124"/>
              <a:gd name="connsiteY8" fmla="*/ 7669 h 322424"/>
              <a:gd name="connsiteX9" fmla="*/ 182093 w 438124"/>
              <a:gd name="connsiteY9" fmla="*/ 9095 h 322424"/>
              <a:gd name="connsiteX10" fmla="*/ 182093 w 438124"/>
              <a:gd name="connsiteY10" fmla="*/ 48055 h 322424"/>
              <a:gd name="connsiteX11" fmla="*/ 97511 w 438124"/>
              <a:gd name="connsiteY11" fmla="*/ 132637 h 322424"/>
              <a:gd name="connsiteX12" fmla="*/ 409550 w 438124"/>
              <a:gd name="connsiteY12" fmla="*/ 132637 h 322424"/>
              <a:gd name="connsiteX13" fmla="*/ 438125 w 438124"/>
              <a:gd name="connsiteY13" fmla="*/ 161212 h 32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8124" h="322424">
                <a:moveTo>
                  <a:pt x="438125" y="161212"/>
                </a:moveTo>
                <a:cubicBezTo>
                  <a:pt x="438125" y="176994"/>
                  <a:pt x="425331" y="189787"/>
                  <a:pt x="409550" y="189787"/>
                </a:cubicBezTo>
                <a:lnTo>
                  <a:pt x="97511" y="189787"/>
                </a:lnTo>
                <a:lnTo>
                  <a:pt x="182093" y="274369"/>
                </a:lnTo>
                <a:cubicBezTo>
                  <a:pt x="192851" y="285915"/>
                  <a:pt x="192213" y="303997"/>
                  <a:pt x="180667" y="314755"/>
                </a:cubicBezTo>
                <a:cubicBezTo>
                  <a:pt x="169693" y="324981"/>
                  <a:pt x="152681" y="324981"/>
                  <a:pt x="141707" y="314755"/>
                </a:cubicBezTo>
                <a:lnTo>
                  <a:pt x="8357" y="181405"/>
                </a:lnTo>
                <a:cubicBezTo>
                  <a:pt x="-2786" y="170249"/>
                  <a:pt x="-2786" y="152176"/>
                  <a:pt x="8357" y="141019"/>
                </a:cubicBezTo>
                <a:lnTo>
                  <a:pt x="141707" y="7669"/>
                </a:lnTo>
                <a:cubicBezTo>
                  <a:pt x="153253" y="-3089"/>
                  <a:pt x="171334" y="-2451"/>
                  <a:pt x="182093" y="9095"/>
                </a:cubicBezTo>
                <a:cubicBezTo>
                  <a:pt x="192319" y="20069"/>
                  <a:pt x="192319" y="37081"/>
                  <a:pt x="182093" y="48055"/>
                </a:cubicBezTo>
                <a:lnTo>
                  <a:pt x="97511" y="132637"/>
                </a:lnTo>
                <a:lnTo>
                  <a:pt x="409550" y="132637"/>
                </a:lnTo>
                <a:cubicBezTo>
                  <a:pt x="425331" y="132637"/>
                  <a:pt x="438125" y="145431"/>
                  <a:pt x="438125" y="161212"/>
                </a:cubicBezTo>
                <a:close/>
              </a:path>
            </a:pathLst>
          </a:custGeom>
          <a:solidFill>
            <a:schemeClr val="tx1">
              <a:lumMod val="85000"/>
              <a:lumOff val="15000"/>
            </a:schemeClr>
          </a:solidFill>
          <a:ln w="9525" cap="flat">
            <a:noFill/>
            <a:prstDash val="solid"/>
            <a:miter/>
          </a:ln>
        </p:spPr>
        <p:txBody>
          <a:bodyPr rtlCol="0" anchor="ctr"/>
          <a:lstStyle/>
          <a:p>
            <a:endParaRPr lang="en-ID"/>
          </a:p>
        </p:txBody>
      </p:sp>
    </p:spTree>
    <p:extLst>
      <p:ext uri="{BB962C8B-B14F-4D97-AF65-F5344CB8AC3E}">
        <p14:creationId xmlns:p14="http://schemas.microsoft.com/office/powerpoint/2010/main" val="2576896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12F6CB87-A8D3-5DE9-54A1-D2E43CF5D856}"/>
              </a:ext>
            </a:extLst>
          </p:cNvPr>
          <p:cNvSpPr/>
          <p:nvPr/>
        </p:nvSpPr>
        <p:spPr>
          <a:xfrm>
            <a:off x="708076" y="3850907"/>
            <a:ext cx="7202210" cy="2457818"/>
          </a:xfrm>
          <a:prstGeom prst="roundRect">
            <a:avLst>
              <a:gd name="adj" fmla="val 6870"/>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Rectangle 20">
            <a:extLst>
              <a:ext uri="{FF2B5EF4-FFF2-40B4-BE49-F238E27FC236}">
                <a16:creationId xmlns:a16="http://schemas.microsoft.com/office/drawing/2014/main" id="{6E43019B-E613-7E1D-B0C9-DB5E62D82508}"/>
              </a:ext>
            </a:extLst>
          </p:cNvPr>
          <p:cNvSpPr/>
          <p:nvPr/>
        </p:nvSpPr>
        <p:spPr>
          <a:xfrm>
            <a:off x="0" y="0"/>
            <a:ext cx="8203842" cy="1282116"/>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extBox 11">
            <a:extLst>
              <a:ext uri="{FF2B5EF4-FFF2-40B4-BE49-F238E27FC236}">
                <a16:creationId xmlns:a16="http://schemas.microsoft.com/office/drawing/2014/main" id="{734BEDAD-64B8-DA3E-70AA-5D9CFBB11911}"/>
              </a:ext>
            </a:extLst>
          </p:cNvPr>
          <p:cNvSpPr txBox="1"/>
          <p:nvPr/>
        </p:nvSpPr>
        <p:spPr>
          <a:xfrm>
            <a:off x="10105665" y="466990"/>
            <a:ext cx="1622559" cy="338554"/>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r"/>
            <a:r>
              <a:rPr lang="en-US" sz="1600" dirty="0">
                <a:solidFill>
                  <a:schemeClr val="bg1">
                    <a:lumMod val="65000"/>
                  </a:schemeClr>
                </a:solidFill>
                <a:latin typeface="Albert Sans" pitchFamily="2" charset="0"/>
              </a:rPr>
              <a:t>Thesis Defense</a:t>
            </a:r>
            <a:endParaRPr lang="en-ID" sz="1600" dirty="0">
              <a:solidFill>
                <a:schemeClr val="bg1">
                  <a:lumMod val="65000"/>
                </a:schemeClr>
              </a:solidFill>
              <a:latin typeface="Albert Sans" pitchFamily="2" charset="0"/>
            </a:endParaRPr>
          </a:p>
        </p:txBody>
      </p:sp>
      <p:sp>
        <p:nvSpPr>
          <p:cNvPr id="13" name="TextBox 12">
            <a:extLst>
              <a:ext uri="{FF2B5EF4-FFF2-40B4-BE49-F238E27FC236}">
                <a16:creationId xmlns:a16="http://schemas.microsoft.com/office/drawing/2014/main" id="{19E2FF48-DA33-1C47-9EE2-FB1D5DE5EF26}"/>
              </a:ext>
            </a:extLst>
          </p:cNvPr>
          <p:cNvSpPr txBox="1"/>
          <p:nvPr/>
        </p:nvSpPr>
        <p:spPr>
          <a:xfrm>
            <a:off x="579410" y="1947062"/>
            <a:ext cx="5375189" cy="1200329"/>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72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Introduction</a:t>
            </a:r>
            <a:endParaRPr lang="en-ID" sz="72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22" name="TextBox 21">
            <a:extLst>
              <a:ext uri="{FF2B5EF4-FFF2-40B4-BE49-F238E27FC236}">
                <a16:creationId xmlns:a16="http://schemas.microsoft.com/office/drawing/2014/main" id="{30CB32A8-60EF-60F2-2AEB-2A387CE2AAD0}"/>
              </a:ext>
            </a:extLst>
          </p:cNvPr>
          <p:cNvSpPr txBox="1"/>
          <p:nvPr/>
        </p:nvSpPr>
        <p:spPr>
          <a:xfrm>
            <a:off x="5953653" y="1985631"/>
            <a:ext cx="524503" cy="52322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28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01</a:t>
            </a:r>
            <a:endParaRPr lang="en-ID" sz="28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23" name="object 10">
            <a:extLst>
              <a:ext uri="{FF2B5EF4-FFF2-40B4-BE49-F238E27FC236}">
                <a16:creationId xmlns:a16="http://schemas.microsoft.com/office/drawing/2014/main" id="{500D8DD6-EC4D-8DF1-9EB2-B8879D5536A4}"/>
              </a:ext>
            </a:extLst>
          </p:cNvPr>
          <p:cNvSpPr txBox="1"/>
          <p:nvPr/>
        </p:nvSpPr>
        <p:spPr>
          <a:xfrm>
            <a:off x="1070587" y="4153226"/>
            <a:ext cx="2842460" cy="1846724"/>
          </a:xfrm>
          <a:prstGeom prst="rect">
            <a:avLst/>
          </a:prstGeom>
        </p:spPr>
        <p:txBody>
          <a:bodyPr vert="horz" wrap="square" lIns="0" tIns="12700" rIns="0" bIns="0" rtlCol="0">
            <a:spAutoFit/>
          </a:bodyPr>
          <a:lstStyle/>
          <a:p>
            <a:pPr marL="180340" marR="106680" indent="270510" algn="just">
              <a:lnSpc>
                <a:spcPct val="107000"/>
              </a:lnSpc>
              <a:spcAft>
                <a:spcPts val="800"/>
              </a:spcAft>
            </a:pPr>
            <a:r>
              <a:rPr lang="en-US" sz="1400" b="0" kern="0" dirty="0">
                <a:effectLst/>
                <a:latin typeface="+mj-lt"/>
                <a:ea typeface="Times New Roman" panose="02020603050405020304" pitchFamily="18" charset="0"/>
                <a:cs typeface="Times New Roman" panose="02020603050405020304" pitchFamily="18" charset="0"/>
              </a:rPr>
              <a:t>	Multicloud infrastructure automation is the practice of automating the management and deployment of resources across multiple cloud environments, such as Amazon Web Services (AWS), Microsoft Azure, and Google Cloud Platform (GCP).</a:t>
            </a:r>
            <a:endParaRPr lang="en-IN" sz="1400" b="1" kern="0" dirty="0">
              <a:effectLst/>
              <a:latin typeface="+mj-lt"/>
              <a:ea typeface="Times New Roman" panose="02020603050405020304" pitchFamily="18" charset="0"/>
              <a:cs typeface="Times New Roman" panose="02020603050405020304" pitchFamily="18" charset="0"/>
            </a:endParaRPr>
          </a:p>
        </p:txBody>
      </p:sp>
      <p:sp>
        <p:nvSpPr>
          <p:cNvPr id="28" name="object 10">
            <a:extLst>
              <a:ext uri="{FF2B5EF4-FFF2-40B4-BE49-F238E27FC236}">
                <a16:creationId xmlns:a16="http://schemas.microsoft.com/office/drawing/2014/main" id="{A4AC3B78-25C2-7911-6254-558D39C82823}"/>
              </a:ext>
            </a:extLst>
          </p:cNvPr>
          <p:cNvSpPr txBox="1"/>
          <p:nvPr/>
        </p:nvSpPr>
        <p:spPr>
          <a:xfrm>
            <a:off x="4206603" y="4153226"/>
            <a:ext cx="3022389" cy="1951816"/>
          </a:xfrm>
          <a:prstGeom prst="rect">
            <a:avLst/>
          </a:prstGeom>
        </p:spPr>
        <p:txBody>
          <a:bodyPr vert="horz" wrap="square" lIns="0" tIns="12700" rIns="0" bIns="0" rtlCol="0">
            <a:spAutoFit/>
          </a:bodyPr>
          <a:lstStyle/>
          <a:p>
            <a:pPr marL="180340" marR="106680" algn="just">
              <a:spcAft>
                <a:spcPts val="800"/>
              </a:spcAft>
            </a:pPr>
            <a:r>
              <a:rPr lang="en-US" sz="1400" b="0" kern="0" dirty="0">
                <a:effectLst/>
                <a:latin typeface="+mj-lt"/>
                <a:ea typeface="Times New Roman" panose="02020603050405020304" pitchFamily="18" charset="0"/>
                <a:cs typeface="Times New Roman" panose="02020603050405020304" pitchFamily="18" charset="0"/>
              </a:rPr>
              <a:t>The goal of multicloud infrastructure automation is to streamline the process of managing resources across multiple cloud providers by using automation tools and processes. This can help organizations to achieve greater agility, efficiency, and scalability, while reducing the risk of errors caused by manual processes.</a:t>
            </a:r>
            <a:endParaRPr lang="en-IN" sz="1400" b="1" kern="0" dirty="0">
              <a:effectLst/>
              <a:latin typeface="+mj-lt"/>
              <a:ea typeface="Times New Roman" panose="02020603050405020304" pitchFamily="18" charset="0"/>
              <a:cs typeface="Times New Roman" panose="02020603050405020304" pitchFamily="18" charset="0"/>
            </a:endParaRPr>
          </a:p>
        </p:txBody>
      </p:sp>
      <p:cxnSp>
        <p:nvCxnSpPr>
          <p:cNvPr id="30" name="Straight Connector 29">
            <a:extLst>
              <a:ext uri="{FF2B5EF4-FFF2-40B4-BE49-F238E27FC236}">
                <a16:creationId xmlns:a16="http://schemas.microsoft.com/office/drawing/2014/main" id="{AAD1FB3C-896C-D256-0403-21D0D0DD3BA3}"/>
              </a:ext>
            </a:extLst>
          </p:cNvPr>
          <p:cNvCxnSpPr/>
          <p:nvPr/>
        </p:nvCxnSpPr>
        <p:spPr>
          <a:xfrm flipH="1">
            <a:off x="708075" y="3652553"/>
            <a:ext cx="7495767"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pic>
        <p:nvPicPr>
          <p:cNvPr id="3" name="Picture Placeholder 2">
            <a:extLst>
              <a:ext uri="{FF2B5EF4-FFF2-40B4-BE49-F238E27FC236}">
                <a16:creationId xmlns:a16="http://schemas.microsoft.com/office/drawing/2014/main" id="{7BD7AA89-B515-A994-5310-F2466B6D7644}"/>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25815" t="-17162" r="26314" b="-29180"/>
          <a:stretch/>
        </p:blipFill>
        <p:spPr>
          <a:xfrm>
            <a:off x="8203842" y="0"/>
            <a:ext cx="3988158" cy="6858000"/>
          </a:xfrm>
        </p:spPr>
      </p:pic>
      <p:sp>
        <p:nvSpPr>
          <p:cNvPr id="5" name="TextBox 4">
            <a:extLst>
              <a:ext uri="{FF2B5EF4-FFF2-40B4-BE49-F238E27FC236}">
                <a16:creationId xmlns:a16="http://schemas.microsoft.com/office/drawing/2014/main" id="{DA84D86C-A3F2-1639-5C65-CA4F614DF973}"/>
              </a:ext>
            </a:extLst>
          </p:cNvPr>
          <p:cNvSpPr txBox="1"/>
          <p:nvPr/>
        </p:nvSpPr>
        <p:spPr>
          <a:xfrm>
            <a:off x="8409622" y="452476"/>
            <a:ext cx="3318602" cy="338554"/>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r"/>
            <a:r>
              <a:rPr lang="en-US" sz="1600" dirty="0">
                <a:solidFill>
                  <a:schemeClr val="bg2">
                    <a:lumMod val="75000"/>
                  </a:schemeClr>
                </a:solidFill>
                <a:latin typeface="Albert Sans" pitchFamily="2" charset="0"/>
              </a:rPr>
              <a:t>Multicloud Infrastructure Automation</a:t>
            </a:r>
            <a:endParaRPr lang="en-ID" sz="1600" dirty="0">
              <a:solidFill>
                <a:schemeClr val="bg2">
                  <a:lumMod val="75000"/>
                </a:schemeClr>
              </a:solidFill>
              <a:latin typeface="Albert Sans" pitchFamily="2" charset="0"/>
            </a:endParaRPr>
          </a:p>
        </p:txBody>
      </p:sp>
    </p:spTree>
    <p:extLst>
      <p:ext uri="{BB962C8B-B14F-4D97-AF65-F5344CB8AC3E}">
        <p14:creationId xmlns:p14="http://schemas.microsoft.com/office/powerpoint/2010/main" val="1258675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FC39CC4-945B-A429-306C-09DC9A35C28B}"/>
              </a:ext>
            </a:extLst>
          </p:cNvPr>
          <p:cNvSpPr/>
          <p:nvPr/>
        </p:nvSpPr>
        <p:spPr>
          <a:xfrm flipV="1">
            <a:off x="1" y="3684104"/>
            <a:ext cx="6096000" cy="31738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4" name="Picture Placeholder 3">
            <a:extLst>
              <a:ext uri="{FF2B5EF4-FFF2-40B4-BE49-F238E27FC236}">
                <a16:creationId xmlns:a16="http://schemas.microsoft.com/office/drawing/2014/main" id="{0E6226FE-0EDF-584F-8001-D7D0458EF934}"/>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6788" t="2920" r="4457" b="12402"/>
          <a:stretch/>
        </p:blipFill>
        <p:spPr>
          <a:xfrm>
            <a:off x="6607199" y="-100012"/>
            <a:ext cx="4876726" cy="4314240"/>
          </a:xfrm>
        </p:spPr>
      </p:pic>
      <p:sp>
        <p:nvSpPr>
          <p:cNvPr id="44" name="Rectangle: Rounded Corners 43">
            <a:extLst>
              <a:ext uri="{FF2B5EF4-FFF2-40B4-BE49-F238E27FC236}">
                <a16:creationId xmlns:a16="http://schemas.microsoft.com/office/drawing/2014/main" id="{1CE8C36C-9C52-E581-F17D-5CBC2D88B504}"/>
              </a:ext>
            </a:extLst>
          </p:cNvPr>
          <p:cNvSpPr/>
          <p:nvPr/>
        </p:nvSpPr>
        <p:spPr>
          <a:xfrm>
            <a:off x="632418" y="4342606"/>
            <a:ext cx="10927164" cy="1856891"/>
          </a:xfrm>
          <a:prstGeom prst="roundRect">
            <a:avLst>
              <a:gd name="adj" fmla="val 8817"/>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3" name="Rectangle 22">
            <a:extLst>
              <a:ext uri="{FF2B5EF4-FFF2-40B4-BE49-F238E27FC236}">
                <a16:creationId xmlns:a16="http://schemas.microsoft.com/office/drawing/2014/main" id="{96E704EA-5069-57C8-9B93-BAC52563A64B}"/>
              </a:ext>
            </a:extLst>
          </p:cNvPr>
          <p:cNvSpPr/>
          <p:nvPr/>
        </p:nvSpPr>
        <p:spPr>
          <a:xfrm>
            <a:off x="1" y="0"/>
            <a:ext cx="6096000" cy="1282116"/>
          </a:xfrm>
          <a:prstGeom prst="rect">
            <a:avLst/>
          </a:prstGeom>
          <a:solidFill>
            <a:srgbClr val="28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TextBox 15">
            <a:extLst>
              <a:ext uri="{FF2B5EF4-FFF2-40B4-BE49-F238E27FC236}">
                <a16:creationId xmlns:a16="http://schemas.microsoft.com/office/drawing/2014/main" id="{CB286586-A583-B6D9-EC9B-B69D6B8AB6AA}"/>
              </a:ext>
            </a:extLst>
          </p:cNvPr>
          <p:cNvSpPr txBox="1"/>
          <p:nvPr/>
        </p:nvSpPr>
        <p:spPr>
          <a:xfrm>
            <a:off x="708075" y="1869694"/>
            <a:ext cx="3752950" cy="1200329"/>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72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Problem</a:t>
            </a:r>
            <a:endParaRPr lang="en-ID" sz="72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17" name="TextBox 16">
            <a:extLst>
              <a:ext uri="{FF2B5EF4-FFF2-40B4-BE49-F238E27FC236}">
                <a16:creationId xmlns:a16="http://schemas.microsoft.com/office/drawing/2014/main" id="{094E6AD8-01C9-3236-1EE9-DF28ED337B87}"/>
              </a:ext>
            </a:extLst>
          </p:cNvPr>
          <p:cNvSpPr txBox="1"/>
          <p:nvPr/>
        </p:nvSpPr>
        <p:spPr>
          <a:xfrm>
            <a:off x="4461025" y="1869694"/>
            <a:ext cx="627095" cy="52322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28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02</a:t>
            </a:r>
            <a:endParaRPr lang="en-ID" sz="28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30" name="object 10">
            <a:extLst>
              <a:ext uri="{FF2B5EF4-FFF2-40B4-BE49-F238E27FC236}">
                <a16:creationId xmlns:a16="http://schemas.microsoft.com/office/drawing/2014/main" id="{742DED72-88F3-E722-7ECA-1602D214190E}"/>
              </a:ext>
            </a:extLst>
          </p:cNvPr>
          <p:cNvSpPr txBox="1"/>
          <p:nvPr/>
        </p:nvSpPr>
        <p:spPr>
          <a:xfrm>
            <a:off x="2220935" y="4838912"/>
            <a:ext cx="3703822" cy="1271054"/>
          </a:xfrm>
          <a:prstGeom prst="rect">
            <a:avLst/>
          </a:prstGeom>
        </p:spPr>
        <p:txBody>
          <a:bodyPr vert="horz" wrap="square" lIns="0" tIns="12700" rIns="0" bIns="0" rtlCol="0">
            <a:spAutoFit/>
          </a:bodyPr>
          <a:lstStyle/>
          <a:p>
            <a:pPr marL="12700">
              <a:lnSpc>
                <a:spcPct val="150000"/>
              </a:lnSpc>
              <a:spcBef>
                <a:spcPts val="100"/>
              </a:spcBef>
            </a:pPr>
            <a:r>
              <a:rPr lang="en-US" sz="1400" dirty="0">
                <a:latin typeface="Open Sans" pitchFamily="2" charset="0"/>
                <a:ea typeface="Open Sans" pitchFamily="2" charset="0"/>
                <a:cs typeface="Open Sans" pitchFamily="2" charset="0"/>
              </a:rPr>
              <a:t>Managing multiple cloud platforms can be complex and time-consuming, requiring IT teams to have expertise in each cloud provider's tools and services</a:t>
            </a:r>
            <a:endParaRPr sz="1400" dirty="0">
              <a:latin typeface="Open Sans" pitchFamily="2" charset="0"/>
              <a:ea typeface="Open Sans" pitchFamily="2" charset="0"/>
              <a:cs typeface="Open Sans" pitchFamily="2" charset="0"/>
            </a:endParaRPr>
          </a:p>
        </p:txBody>
      </p:sp>
      <p:sp>
        <p:nvSpPr>
          <p:cNvPr id="37" name="Freeform: Shape 36">
            <a:extLst>
              <a:ext uri="{FF2B5EF4-FFF2-40B4-BE49-F238E27FC236}">
                <a16:creationId xmlns:a16="http://schemas.microsoft.com/office/drawing/2014/main" id="{819BA6D5-76EE-93F0-6357-D288E42DA831}"/>
              </a:ext>
            </a:extLst>
          </p:cNvPr>
          <p:cNvSpPr/>
          <p:nvPr/>
        </p:nvSpPr>
        <p:spPr>
          <a:xfrm>
            <a:off x="1129575" y="4863320"/>
            <a:ext cx="746060" cy="746516"/>
          </a:xfrm>
          <a:custGeom>
            <a:avLst/>
            <a:gdLst>
              <a:gd name="connsiteX0" fmla="*/ 735329 w 754381"/>
              <a:gd name="connsiteY0" fmla="*/ 640540 h 754842"/>
              <a:gd name="connsiteX1" fmla="*/ 616266 w 754381"/>
              <a:gd name="connsiteY1" fmla="*/ 521477 h 754842"/>
              <a:gd name="connsiteX2" fmla="*/ 556925 w 754381"/>
              <a:gd name="connsiteY2" fmla="*/ 503094 h 754842"/>
              <a:gd name="connsiteX3" fmla="*/ 514349 w 754381"/>
              <a:gd name="connsiteY3" fmla="*/ 460993 h 754842"/>
              <a:gd name="connsiteX4" fmla="*/ 573404 w 754381"/>
              <a:gd name="connsiteY4" fmla="*/ 287638 h 754842"/>
              <a:gd name="connsiteX5" fmla="*/ 287638 w 754381"/>
              <a:gd name="connsiteY5" fmla="*/ 2 h 754842"/>
              <a:gd name="connsiteX6" fmla="*/ 2 w 754381"/>
              <a:gd name="connsiteY6" fmla="*/ 285767 h 754842"/>
              <a:gd name="connsiteX7" fmla="*/ 285767 w 754381"/>
              <a:gd name="connsiteY7" fmla="*/ 573404 h 754842"/>
              <a:gd name="connsiteX8" fmla="*/ 461009 w 754381"/>
              <a:gd name="connsiteY8" fmla="*/ 514333 h 754842"/>
              <a:gd name="connsiteX9" fmla="*/ 503109 w 754381"/>
              <a:gd name="connsiteY9" fmla="*/ 556434 h 754842"/>
              <a:gd name="connsiteX10" fmla="*/ 521492 w 754381"/>
              <a:gd name="connsiteY10" fmla="*/ 616251 h 754842"/>
              <a:gd name="connsiteX11" fmla="*/ 640555 w 754381"/>
              <a:gd name="connsiteY11" fmla="*/ 735313 h 754842"/>
              <a:gd name="connsiteX12" fmla="*/ 734852 w 754381"/>
              <a:gd name="connsiteY12" fmla="*/ 735313 h 754842"/>
              <a:gd name="connsiteX13" fmla="*/ 734852 w 754381"/>
              <a:gd name="connsiteY13" fmla="*/ 641016 h 754842"/>
              <a:gd name="connsiteX14" fmla="*/ 287654 w 754381"/>
              <a:gd name="connsiteY14" fmla="*/ 525763 h 754842"/>
              <a:gd name="connsiteX15" fmla="*/ 49529 w 754381"/>
              <a:gd name="connsiteY15" fmla="*/ 287638 h 754842"/>
              <a:gd name="connsiteX16" fmla="*/ 287654 w 754381"/>
              <a:gd name="connsiteY16" fmla="*/ 49513 h 754842"/>
              <a:gd name="connsiteX17" fmla="*/ 525779 w 754381"/>
              <a:gd name="connsiteY17" fmla="*/ 287638 h 754842"/>
              <a:gd name="connsiteX18" fmla="*/ 287654 w 754381"/>
              <a:gd name="connsiteY18" fmla="*/ 525763 h 754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4381" h="754842">
                <a:moveTo>
                  <a:pt x="735329" y="640540"/>
                </a:moveTo>
                <a:lnTo>
                  <a:pt x="616266" y="521477"/>
                </a:lnTo>
                <a:cubicBezTo>
                  <a:pt x="600723" y="505946"/>
                  <a:pt x="578526" y="499069"/>
                  <a:pt x="556925" y="503094"/>
                </a:cubicBezTo>
                <a:lnTo>
                  <a:pt x="514349" y="460993"/>
                </a:lnTo>
                <a:cubicBezTo>
                  <a:pt x="552749" y="411376"/>
                  <a:pt x="573528" y="350380"/>
                  <a:pt x="573404" y="287638"/>
                </a:cubicBezTo>
                <a:cubicBezTo>
                  <a:pt x="573921" y="129298"/>
                  <a:pt x="445979" y="518"/>
                  <a:pt x="287638" y="2"/>
                </a:cubicBezTo>
                <a:cubicBezTo>
                  <a:pt x="129298" y="-515"/>
                  <a:pt x="518" y="127426"/>
                  <a:pt x="2" y="285767"/>
                </a:cubicBezTo>
                <a:cubicBezTo>
                  <a:pt x="-515" y="444107"/>
                  <a:pt x="127426" y="572886"/>
                  <a:pt x="285767" y="573404"/>
                </a:cubicBezTo>
                <a:cubicBezTo>
                  <a:pt x="349102" y="573610"/>
                  <a:pt x="410723" y="552839"/>
                  <a:pt x="461009" y="514333"/>
                </a:cubicBezTo>
                <a:lnTo>
                  <a:pt x="503109" y="556434"/>
                </a:lnTo>
                <a:cubicBezTo>
                  <a:pt x="498918" y="578189"/>
                  <a:pt x="505807" y="600604"/>
                  <a:pt x="521492" y="616251"/>
                </a:cubicBezTo>
                <a:lnTo>
                  <a:pt x="640555" y="735313"/>
                </a:lnTo>
                <a:cubicBezTo>
                  <a:pt x="666594" y="761353"/>
                  <a:pt x="708813" y="761353"/>
                  <a:pt x="734852" y="735313"/>
                </a:cubicBezTo>
                <a:cubicBezTo>
                  <a:pt x="760892" y="709274"/>
                  <a:pt x="760892" y="667055"/>
                  <a:pt x="734852" y="641016"/>
                </a:cubicBezTo>
                <a:close/>
                <a:moveTo>
                  <a:pt x="287654" y="525763"/>
                </a:moveTo>
                <a:cubicBezTo>
                  <a:pt x="156141" y="525763"/>
                  <a:pt x="49529" y="419151"/>
                  <a:pt x="49529" y="287638"/>
                </a:cubicBezTo>
                <a:cubicBezTo>
                  <a:pt x="49529" y="156126"/>
                  <a:pt x="156141" y="49513"/>
                  <a:pt x="287654" y="49513"/>
                </a:cubicBezTo>
                <a:cubicBezTo>
                  <a:pt x="419166" y="49513"/>
                  <a:pt x="525779" y="156126"/>
                  <a:pt x="525779" y="287638"/>
                </a:cubicBezTo>
                <a:cubicBezTo>
                  <a:pt x="525779" y="419151"/>
                  <a:pt x="419166" y="525763"/>
                  <a:pt x="287654" y="525763"/>
                </a:cubicBezTo>
                <a:close/>
              </a:path>
            </a:pathLst>
          </a:custGeom>
          <a:solidFill>
            <a:schemeClr val="tx1">
              <a:lumMod val="85000"/>
              <a:lumOff val="15000"/>
            </a:schemeClr>
          </a:solidFill>
          <a:ln w="9525" cap="flat">
            <a:noFill/>
            <a:prstDash val="solid"/>
            <a:miter/>
          </a:ln>
        </p:spPr>
        <p:txBody>
          <a:bodyPr rtlCol="0" anchor="ctr"/>
          <a:lstStyle/>
          <a:p>
            <a:endParaRPr lang="en-ID"/>
          </a:p>
        </p:txBody>
      </p:sp>
      <p:sp>
        <p:nvSpPr>
          <p:cNvPr id="39" name="object 11">
            <a:extLst>
              <a:ext uri="{FF2B5EF4-FFF2-40B4-BE49-F238E27FC236}">
                <a16:creationId xmlns:a16="http://schemas.microsoft.com/office/drawing/2014/main" id="{75A5AF13-4B59-7728-A780-7B4C49A574D6}"/>
              </a:ext>
            </a:extLst>
          </p:cNvPr>
          <p:cNvSpPr txBox="1"/>
          <p:nvPr/>
        </p:nvSpPr>
        <p:spPr>
          <a:xfrm>
            <a:off x="2134431" y="4357116"/>
            <a:ext cx="2326594" cy="423193"/>
          </a:xfrm>
          <a:prstGeom prst="rect">
            <a:avLst/>
          </a:prstGeom>
        </p:spPr>
        <p:txBody>
          <a:bodyPr vert="horz" wrap="square" lIns="0" tIns="12700" rIns="0" bIns="0" rtlCol="0">
            <a:spAutoFit/>
          </a:bodyPr>
          <a:lstStyle/>
          <a:p>
            <a:pPr marL="87313">
              <a:lnSpc>
                <a:spcPct val="150000"/>
              </a:lnSpc>
              <a:spcBef>
                <a:spcPts val="100"/>
              </a:spcBef>
              <a:buClr>
                <a:srgbClr val="4AE2AC"/>
              </a:buClr>
              <a:tabLst>
                <a:tab pos="535940" algn="l"/>
                <a:tab pos="536575" algn="l"/>
              </a:tabLst>
            </a:pPr>
            <a:r>
              <a:rPr lang="en-US" sz="2000" spc="85" dirty="0">
                <a:solidFill>
                  <a:srgbClr val="252525"/>
                </a:solidFill>
                <a:latin typeface="Albert Sans Medium" pitchFamily="2" charset="0"/>
                <a:cs typeface="Sora SemiBold" pitchFamily="2" charset="0"/>
              </a:rPr>
              <a:t>First Problem</a:t>
            </a:r>
            <a:endParaRPr lang="en-ID" sz="2000" spc="85" dirty="0">
              <a:solidFill>
                <a:srgbClr val="252525"/>
              </a:solidFill>
              <a:latin typeface="Albert Sans Medium" pitchFamily="2" charset="0"/>
              <a:cs typeface="Sora SemiBold" pitchFamily="2" charset="0"/>
            </a:endParaRPr>
          </a:p>
        </p:txBody>
      </p:sp>
      <p:sp>
        <p:nvSpPr>
          <p:cNvPr id="46" name="object 10">
            <a:extLst>
              <a:ext uri="{FF2B5EF4-FFF2-40B4-BE49-F238E27FC236}">
                <a16:creationId xmlns:a16="http://schemas.microsoft.com/office/drawing/2014/main" id="{94EB6193-0BD5-B40C-FE7A-60323E77CB85}"/>
              </a:ext>
            </a:extLst>
          </p:cNvPr>
          <p:cNvSpPr txBox="1"/>
          <p:nvPr/>
        </p:nvSpPr>
        <p:spPr>
          <a:xfrm>
            <a:off x="7289496" y="4785418"/>
            <a:ext cx="3973589" cy="1271054"/>
          </a:xfrm>
          <a:prstGeom prst="rect">
            <a:avLst/>
          </a:prstGeom>
        </p:spPr>
        <p:txBody>
          <a:bodyPr vert="horz" wrap="square" lIns="0" tIns="12700" rIns="0" bIns="0" rtlCol="0">
            <a:spAutoFit/>
          </a:bodyPr>
          <a:lstStyle/>
          <a:p>
            <a:pPr marL="12700" algn="just">
              <a:lnSpc>
                <a:spcPct val="150000"/>
              </a:lnSpc>
              <a:spcBef>
                <a:spcPts val="100"/>
              </a:spcBef>
            </a:pPr>
            <a:r>
              <a:rPr lang="en-US" sz="1400" dirty="0">
                <a:latin typeface="Open Sans" pitchFamily="2" charset="0"/>
                <a:ea typeface="Open Sans" pitchFamily="2" charset="0"/>
                <a:cs typeface="Open Sans" pitchFamily="2" charset="0"/>
              </a:rPr>
              <a:t>Manual infrastructure management tasks, such as provisioning resources, deploying applications, and configuring security settings, can be time-consuming and error-prone</a:t>
            </a:r>
            <a:endParaRPr lang="en-IN" sz="1400" dirty="0">
              <a:latin typeface="Open Sans" pitchFamily="2" charset="0"/>
              <a:ea typeface="Open Sans" pitchFamily="2" charset="0"/>
              <a:cs typeface="Open Sans" pitchFamily="2" charset="0"/>
            </a:endParaRPr>
          </a:p>
        </p:txBody>
      </p:sp>
      <p:sp>
        <p:nvSpPr>
          <p:cNvPr id="47" name="Freeform: Shape 46">
            <a:extLst>
              <a:ext uri="{FF2B5EF4-FFF2-40B4-BE49-F238E27FC236}">
                <a16:creationId xmlns:a16="http://schemas.microsoft.com/office/drawing/2014/main" id="{6BE8D66F-0AD4-80DC-2E3B-A48F05B480F1}"/>
              </a:ext>
            </a:extLst>
          </p:cNvPr>
          <p:cNvSpPr/>
          <p:nvPr/>
        </p:nvSpPr>
        <p:spPr>
          <a:xfrm>
            <a:off x="6319719" y="4863320"/>
            <a:ext cx="746060" cy="746516"/>
          </a:xfrm>
          <a:custGeom>
            <a:avLst/>
            <a:gdLst>
              <a:gd name="connsiteX0" fmla="*/ 735329 w 754381"/>
              <a:gd name="connsiteY0" fmla="*/ 640540 h 754842"/>
              <a:gd name="connsiteX1" fmla="*/ 616266 w 754381"/>
              <a:gd name="connsiteY1" fmla="*/ 521477 h 754842"/>
              <a:gd name="connsiteX2" fmla="*/ 556925 w 754381"/>
              <a:gd name="connsiteY2" fmla="*/ 503094 h 754842"/>
              <a:gd name="connsiteX3" fmla="*/ 514349 w 754381"/>
              <a:gd name="connsiteY3" fmla="*/ 460993 h 754842"/>
              <a:gd name="connsiteX4" fmla="*/ 573404 w 754381"/>
              <a:gd name="connsiteY4" fmla="*/ 287638 h 754842"/>
              <a:gd name="connsiteX5" fmla="*/ 287638 w 754381"/>
              <a:gd name="connsiteY5" fmla="*/ 2 h 754842"/>
              <a:gd name="connsiteX6" fmla="*/ 2 w 754381"/>
              <a:gd name="connsiteY6" fmla="*/ 285767 h 754842"/>
              <a:gd name="connsiteX7" fmla="*/ 285767 w 754381"/>
              <a:gd name="connsiteY7" fmla="*/ 573404 h 754842"/>
              <a:gd name="connsiteX8" fmla="*/ 461009 w 754381"/>
              <a:gd name="connsiteY8" fmla="*/ 514333 h 754842"/>
              <a:gd name="connsiteX9" fmla="*/ 503109 w 754381"/>
              <a:gd name="connsiteY9" fmla="*/ 556434 h 754842"/>
              <a:gd name="connsiteX10" fmla="*/ 521492 w 754381"/>
              <a:gd name="connsiteY10" fmla="*/ 616251 h 754842"/>
              <a:gd name="connsiteX11" fmla="*/ 640555 w 754381"/>
              <a:gd name="connsiteY11" fmla="*/ 735313 h 754842"/>
              <a:gd name="connsiteX12" fmla="*/ 734852 w 754381"/>
              <a:gd name="connsiteY12" fmla="*/ 735313 h 754842"/>
              <a:gd name="connsiteX13" fmla="*/ 734852 w 754381"/>
              <a:gd name="connsiteY13" fmla="*/ 641016 h 754842"/>
              <a:gd name="connsiteX14" fmla="*/ 287654 w 754381"/>
              <a:gd name="connsiteY14" fmla="*/ 525763 h 754842"/>
              <a:gd name="connsiteX15" fmla="*/ 49529 w 754381"/>
              <a:gd name="connsiteY15" fmla="*/ 287638 h 754842"/>
              <a:gd name="connsiteX16" fmla="*/ 287654 w 754381"/>
              <a:gd name="connsiteY16" fmla="*/ 49513 h 754842"/>
              <a:gd name="connsiteX17" fmla="*/ 525779 w 754381"/>
              <a:gd name="connsiteY17" fmla="*/ 287638 h 754842"/>
              <a:gd name="connsiteX18" fmla="*/ 287654 w 754381"/>
              <a:gd name="connsiteY18" fmla="*/ 525763 h 754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4381" h="754842">
                <a:moveTo>
                  <a:pt x="735329" y="640540"/>
                </a:moveTo>
                <a:lnTo>
                  <a:pt x="616266" y="521477"/>
                </a:lnTo>
                <a:cubicBezTo>
                  <a:pt x="600723" y="505946"/>
                  <a:pt x="578526" y="499069"/>
                  <a:pt x="556925" y="503094"/>
                </a:cubicBezTo>
                <a:lnTo>
                  <a:pt x="514349" y="460993"/>
                </a:lnTo>
                <a:cubicBezTo>
                  <a:pt x="552749" y="411376"/>
                  <a:pt x="573528" y="350380"/>
                  <a:pt x="573404" y="287638"/>
                </a:cubicBezTo>
                <a:cubicBezTo>
                  <a:pt x="573921" y="129298"/>
                  <a:pt x="445979" y="518"/>
                  <a:pt x="287638" y="2"/>
                </a:cubicBezTo>
                <a:cubicBezTo>
                  <a:pt x="129298" y="-515"/>
                  <a:pt x="518" y="127426"/>
                  <a:pt x="2" y="285767"/>
                </a:cubicBezTo>
                <a:cubicBezTo>
                  <a:pt x="-515" y="444107"/>
                  <a:pt x="127426" y="572886"/>
                  <a:pt x="285767" y="573404"/>
                </a:cubicBezTo>
                <a:cubicBezTo>
                  <a:pt x="349102" y="573610"/>
                  <a:pt x="410723" y="552839"/>
                  <a:pt x="461009" y="514333"/>
                </a:cubicBezTo>
                <a:lnTo>
                  <a:pt x="503109" y="556434"/>
                </a:lnTo>
                <a:cubicBezTo>
                  <a:pt x="498918" y="578189"/>
                  <a:pt x="505807" y="600604"/>
                  <a:pt x="521492" y="616251"/>
                </a:cubicBezTo>
                <a:lnTo>
                  <a:pt x="640555" y="735313"/>
                </a:lnTo>
                <a:cubicBezTo>
                  <a:pt x="666594" y="761353"/>
                  <a:pt x="708813" y="761353"/>
                  <a:pt x="734852" y="735313"/>
                </a:cubicBezTo>
                <a:cubicBezTo>
                  <a:pt x="760892" y="709274"/>
                  <a:pt x="760892" y="667055"/>
                  <a:pt x="734852" y="641016"/>
                </a:cubicBezTo>
                <a:close/>
                <a:moveTo>
                  <a:pt x="287654" y="525763"/>
                </a:moveTo>
                <a:cubicBezTo>
                  <a:pt x="156141" y="525763"/>
                  <a:pt x="49529" y="419151"/>
                  <a:pt x="49529" y="287638"/>
                </a:cubicBezTo>
                <a:cubicBezTo>
                  <a:pt x="49529" y="156126"/>
                  <a:pt x="156141" y="49513"/>
                  <a:pt x="287654" y="49513"/>
                </a:cubicBezTo>
                <a:cubicBezTo>
                  <a:pt x="419166" y="49513"/>
                  <a:pt x="525779" y="156126"/>
                  <a:pt x="525779" y="287638"/>
                </a:cubicBezTo>
                <a:cubicBezTo>
                  <a:pt x="525779" y="419151"/>
                  <a:pt x="419166" y="525763"/>
                  <a:pt x="287654" y="525763"/>
                </a:cubicBezTo>
                <a:close/>
              </a:path>
            </a:pathLst>
          </a:custGeom>
          <a:solidFill>
            <a:schemeClr val="tx1">
              <a:lumMod val="85000"/>
              <a:lumOff val="15000"/>
            </a:schemeClr>
          </a:solidFill>
          <a:ln w="9525" cap="flat">
            <a:noFill/>
            <a:prstDash val="solid"/>
            <a:miter/>
          </a:ln>
        </p:spPr>
        <p:txBody>
          <a:bodyPr rtlCol="0" anchor="ctr"/>
          <a:lstStyle/>
          <a:p>
            <a:endParaRPr lang="en-ID"/>
          </a:p>
        </p:txBody>
      </p:sp>
      <p:sp>
        <p:nvSpPr>
          <p:cNvPr id="48" name="object 11">
            <a:extLst>
              <a:ext uri="{FF2B5EF4-FFF2-40B4-BE49-F238E27FC236}">
                <a16:creationId xmlns:a16="http://schemas.microsoft.com/office/drawing/2014/main" id="{181AE6C8-64DD-F95A-5B6C-7E974DECFCD4}"/>
              </a:ext>
            </a:extLst>
          </p:cNvPr>
          <p:cNvSpPr txBox="1"/>
          <p:nvPr/>
        </p:nvSpPr>
        <p:spPr>
          <a:xfrm>
            <a:off x="7222977" y="4342595"/>
            <a:ext cx="2646490" cy="423193"/>
          </a:xfrm>
          <a:prstGeom prst="rect">
            <a:avLst/>
          </a:prstGeom>
        </p:spPr>
        <p:txBody>
          <a:bodyPr vert="horz" wrap="square" lIns="0" tIns="12700" rIns="0" bIns="0" rtlCol="0">
            <a:spAutoFit/>
          </a:bodyPr>
          <a:lstStyle/>
          <a:p>
            <a:pPr marL="87313">
              <a:lnSpc>
                <a:spcPct val="150000"/>
              </a:lnSpc>
              <a:spcBef>
                <a:spcPts val="100"/>
              </a:spcBef>
              <a:buClr>
                <a:srgbClr val="4AE2AC"/>
              </a:buClr>
              <a:tabLst>
                <a:tab pos="535940" algn="l"/>
                <a:tab pos="536575" algn="l"/>
              </a:tabLst>
            </a:pPr>
            <a:r>
              <a:rPr lang="en-US" sz="2000" spc="85" dirty="0">
                <a:solidFill>
                  <a:srgbClr val="252525"/>
                </a:solidFill>
                <a:latin typeface="Albert Sans Medium" pitchFamily="2" charset="0"/>
                <a:cs typeface="Sora SemiBold" pitchFamily="2" charset="0"/>
              </a:rPr>
              <a:t>Second Problem</a:t>
            </a:r>
            <a:endParaRPr lang="en-ID" sz="2000" spc="85" dirty="0">
              <a:solidFill>
                <a:srgbClr val="252525"/>
              </a:solidFill>
              <a:latin typeface="Albert Sans Medium" pitchFamily="2" charset="0"/>
              <a:cs typeface="Sora SemiBold" pitchFamily="2" charset="0"/>
            </a:endParaRPr>
          </a:p>
        </p:txBody>
      </p:sp>
      <p:sp>
        <p:nvSpPr>
          <p:cNvPr id="5" name="TextBox 4">
            <a:extLst>
              <a:ext uri="{FF2B5EF4-FFF2-40B4-BE49-F238E27FC236}">
                <a16:creationId xmlns:a16="http://schemas.microsoft.com/office/drawing/2014/main" id="{221ACE2E-5EDB-342F-71FD-B15E4515F0B1}"/>
              </a:ext>
            </a:extLst>
          </p:cNvPr>
          <p:cNvSpPr txBox="1"/>
          <p:nvPr/>
        </p:nvSpPr>
        <p:spPr>
          <a:xfrm>
            <a:off x="8409622" y="118652"/>
            <a:ext cx="3318602" cy="338554"/>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r"/>
            <a:r>
              <a:rPr lang="en-US" sz="1600" dirty="0">
                <a:solidFill>
                  <a:schemeClr val="bg2">
                    <a:lumMod val="75000"/>
                  </a:schemeClr>
                </a:solidFill>
                <a:latin typeface="Albert Sans" pitchFamily="2" charset="0"/>
              </a:rPr>
              <a:t>Multicloud Infrastructure Automation</a:t>
            </a:r>
            <a:endParaRPr lang="en-ID" sz="1600" dirty="0">
              <a:solidFill>
                <a:schemeClr val="bg2">
                  <a:lumMod val="75000"/>
                </a:schemeClr>
              </a:solidFill>
              <a:latin typeface="Albert Sans" pitchFamily="2" charset="0"/>
            </a:endParaRPr>
          </a:p>
        </p:txBody>
      </p:sp>
    </p:spTree>
    <p:extLst>
      <p:ext uri="{BB962C8B-B14F-4D97-AF65-F5344CB8AC3E}">
        <p14:creationId xmlns:p14="http://schemas.microsoft.com/office/powerpoint/2010/main" val="3415601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1000"/>
                                        <p:tgtEl>
                                          <p:spTgt spid="46"/>
                                        </p:tgtEl>
                                      </p:cBhvr>
                                    </p:animEffect>
                                    <p:anim calcmode="lin" valueType="num">
                                      <p:cBhvr>
                                        <p:cTn id="15" dur="1000" fill="hold"/>
                                        <p:tgtEl>
                                          <p:spTgt spid="46"/>
                                        </p:tgtEl>
                                        <p:attrNameLst>
                                          <p:attrName>ppt_x</p:attrName>
                                        </p:attrNameLst>
                                      </p:cBhvr>
                                      <p:tavLst>
                                        <p:tav tm="0">
                                          <p:val>
                                            <p:strVal val="#ppt_x"/>
                                          </p:val>
                                        </p:tav>
                                        <p:tav tm="100000">
                                          <p:val>
                                            <p:strVal val="#ppt_x"/>
                                          </p:val>
                                        </p:tav>
                                      </p:tavLst>
                                    </p:anim>
                                    <p:anim calcmode="lin" valueType="num">
                                      <p:cBhvr>
                                        <p:cTn id="1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E8A1BE9-C79C-6CB4-EDFA-F3FA249AE2A9}"/>
              </a:ext>
            </a:extLst>
          </p:cNvPr>
          <p:cNvSpPr/>
          <p:nvPr/>
        </p:nvSpPr>
        <p:spPr>
          <a:xfrm>
            <a:off x="0" y="0"/>
            <a:ext cx="4996039" cy="6858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2" name="Picture Placeholder 11">
            <a:extLst>
              <a:ext uri="{FF2B5EF4-FFF2-40B4-BE49-F238E27FC236}">
                <a16:creationId xmlns:a16="http://schemas.microsoft.com/office/drawing/2014/main" id="{77B0100C-0CA9-A0D8-647D-B990DA87E0B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220" b="11220"/>
          <a:stretch>
            <a:fillRect/>
          </a:stretch>
        </p:blipFill>
        <p:spPr/>
      </p:pic>
      <p:sp>
        <p:nvSpPr>
          <p:cNvPr id="22" name="TextBox 21">
            <a:extLst>
              <a:ext uri="{FF2B5EF4-FFF2-40B4-BE49-F238E27FC236}">
                <a16:creationId xmlns:a16="http://schemas.microsoft.com/office/drawing/2014/main" id="{CBCC4BEA-5043-4488-FC7D-076671E9BE4F}"/>
              </a:ext>
            </a:extLst>
          </p:cNvPr>
          <p:cNvSpPr txBox="1"/>
          <p:nvPr/>
        </p:nvSpPr>
        <p:spPr>
          <a:xfrm>
            <a:off x="5885658" y="1337958"/>
            <a:ext cx="4996039" cy="1200329"/>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l"/>
            <a:r>
              <a:rPr lang="en-US" sz="72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Theoretical</a:t>
            </a:r>
            <a:endParaRPr lang="en-ID" sz="72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23" name="TextBox 22">
            <a:extLst>
              <a:ext uri="{FF2B5EF4-FFF2-40B4-BE49-F238E27FC236}">
                <a16:creationId xmlns:a16="http://schemas.microsoft.com/office/drawing/2014/main" id="{BC0D5307-0076-F4A4-4808-773CCE6D9E47}"/>
              </a:ext>
            </a:extLst>
          </p:cNvPr>
          <p:cNvSpPr txBox="1"/>
          <p:nvPr/>
        </p:nvSpPr>
        <p:spPr>
          <a:xfrm>
            <a:off x="10881697" y="1337958"/>
            <a:ext cx="550151" cy="52322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28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03</a:t>
            </a:r>
            <a:endParaRPr lang="en-ID" sz="28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3" name="Rectangle 2">
            <a:extLst>
              <a:ext uri="{FF2B5EF4-FFF2-40B4-BE49-F238E27FC236}">
                <a16:creationId xmlns:a16="http://schemas.microsoft.com/office/drawing/2014/main" id="{9D3993D8-F614-C4FE-2B01-AB8AE2E9329A}"/>
              </a:ext>
            </a:extLst>
          </p:cNvPr>
          <p:cNvSpPr/>
          <p:nvPr/>
        </p:nvSpPr>
        <p:spPr>
          <a:xfrm>
            <a:off x="4996038" y="6140563"/>
            <a:ext cx="7195961" cy="742012"/>
          </a:xfrm>
          <a:prstGeom prst="rect">
            <a:avLst/>
          </a:prstGeom>
          <a:solidFill>
            <a:srgbClr val="28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TextBox 3">
            <a:extLst>
              <a:ext uri="{FF2B5EF4-FFF2-40B4-BE49-F238E27FC236}">
                <a16:creationId xmlns:a16="http://schemas.microsoft.com/office/drawing/2014/main" id="{97AADF2E-9CCF-37F4-DEB2-22553D1B72D0}"/>
              </a:ext>
            </a:extLst>
          </p:cNvPr>
          <p:cNvSpPr txBox="1"/>
          <p:nvPr/>
        </p:nvSpPr>
        <p:spPr>
          <a:xfrm>
            <a:off x="708075" y="760713"/>
            <a:ext cx="3496352" cy="2832827"/>
          </a:xfrm>
          <a:prstGeom prst="rect">
            <a:avLst/>
          </a:prstGeom>
          <a:noFill/>
        </p:spPr>
        <p:txBody>
          <a:bodyPr wrap="square" rtlCol="0">
            <a:spAutoFit/>
          </a:bodyPr>
          <a:lstStyle/>
          <a:p>
            <a:pPr algn="just">
              <a:lnSpc>
                <a:spcPct val="150000"/>
              </a:lnSpc>
            </a:pPr>
            <a:r>
              <a:rPr lang="en-US" sz="1200" dirty="0">
                <a:latin typeface="Open Sans" panose="020B0606030504020204" pitchFamily="34" charset="0"/>
                <a:ea typeface="Open Sans" panose="020B0606030504020204" pitchFamily="34" charset="0"/>
                <a:cs typeface="Open Sans" panose="020B0606030504020204" pitchFamily="34" charset="0"/>
              </a:rPr>
              <a:t>Multicloud refers to the practice of using multiple cloud computing services from different providers, such as Amazon Web Services (AWS), Microsoft Azure, and Google Cloud Platform (GCP), to meet an organization's computing needs. In other words, instead of relying on a single cloud service provider, an organization uses a combination of cloud services from multiple providers.</a:t>
            </a:r>
            <a:endParaRPr lang="en-ID"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CB99C34B-3B60-DC79-8BCF-83E42727A611}"/>
              </a:ext>
            </a:extLst>
          </p:cNvPr>
          <p:cNvSpPr txBox="1"/>
          <p:nvPr/>
        </p:nvSpPr>
        <p:spPr>
          <a:xfrm>
            <a:off x="708075" y="326032"/>
            <a:ext cx="3149434" cy="461665"/>
          </a:xfrm>
          <a:prstGeom prst="rect">
            <a:avLst/>
          </a:prstGeom>
          <a:noFill/>
        </p:spPr>
        <p:txBody>
          <a:bodyPr wrap="square" rtlCol="0">
            <a:spAutoFit/>
          </a:bodyPr>
          <a:lstStyle/>
          <a:p>
            <a:r>
              <a:rPr lang="en-US" sz="2400" dirty="0">
                <a:solidFill>
                  <a:schemeClr val="tx1">
                    <a:lumMod val="85000"/>
                    <a:lumOff val="15000"/>
                  </a:schemeClr>
                </a:solidFill>
                <a:latin typeface="Albert Sans Medium" pitchFamily="2" charset="0"/>
                <a:ea typeface="Inter Medium" panose="020B0502030000000004" pitchFamily="34" charset="0"/>
                <a:cs typeface="Plus Jakarta Sans" pitchFamily="2" charset="0"/>
              </a:rPr>
              <a:t>Theory of Multicloud </a:t>
            </a:r>
            <a:endParaRPr lang="en-ID" sz="2400" dirty="0">
              <a:solidFill>
                <a:schemeClr val="tx1">
                  <a:lumMod val="85000"/>
                  <a:lumOff val="15000"/>
                </a:schemeClr>
              </a:solidFill>
              <a:latin typeface="Albert Sans Medium" pitchFamily="2" charset="0"/>
              <a:ea typeface="Inter Medium" panose="020B0502030000000004" pitchFamily="34" charset="0"/>
              <a:cs typeface="Plus Jakarta Sans" pitchFamily="2" charset="0"/>
            </a:endParaRPr>
          </a:p>
        </p:txBody>
      </p:sp>
      <p:sp>
        <p:nvSpPr>
          <p:cNvPr id="9" name="TextBox 8">
            <a:extLst>
              <a:ext uri="{FF2B5EF4-FFF2-40B4-BE49-F238E27FC236}">
                <a16:creationId xmlns:a16="http://schemas.microsoft.com/office/drawing/2014/main" id="{8348E04B-36CC-76EE-C64C-61D43570C80B}"/>
              </a:ext>
            </a:extLst>
          </p:cNvPr>
          <p:cNvSpPr txBox="1"/>
          <p:nvPr/>
        </p:nvSpPr>
        <p:spPr>
          <a:xfrm>
            <a:off x="708075" y="3893500"/>
            <a:ext cx="3496352" cy="461665"/>
          </a:xfrm>
          <a:prstGeom prst="rect">
            <a:avLst/>
          </a:prstGeom>
          <a:noFill/>
        </p:spPr>
        <p:txBody>
          <a:bodyPr wrap="square" rtlCol="0">
            <a:spAutoFit/>
          </a:bodyPr>
          <a:lstStyle/>
          <a:p>
            <a:r>
              <a:rPr lang="en-US" sz="2400" dirty="0">
                <a:solidFill>
                  <a:schemeClr val="tx1">
                    <a:lumMod val="85000"/>
                    <a:lumOff val="15000"/>
                  </a:schemeClr>
                </a:solidFill>
                <a:latin typeface="Albert Sans Medium" pitchFamily="2" charset="0"/>
                <a:ea typeface="Inter Medium" panose="020B0502030000000004" pitchFamily="34" charset="0"/>
                <a:cs typeface="Plus Jakarta Sans" pitchFamily="2" charset="0"/>
              </a:rPr>
              <a:t>Theory of Automation </a:t>
            </a:r>
            <a:endParaRPr lang="en-ID" sz="2400" dirty="0">
              <a:solidFill>
                <a:schemeClr val="tx1">
                  <a:lumMod val="85000"/>
                  <a:lumOff val="15000"/>
                </a:schemeClr>
              </a:solidFill>
              <a:latin typeface="Albert Sans Medium" pitchFamily="2" charset="0"/>
              <a:ea typeface="Inter Medium" panose="020B0502030000000004" pitchFamily="34" charset="0"/>
              <a:cs typeface="Plus Jakarta Sans" pitchFamily="2" charset="0"/>
            </a:endParaRPr>
          </a:p>
        </p:txBody>
      </p:sp>
      <p:cxnSp>
        <p:nvCxnSpPr>
          <p:cNvPr id="11" name="Straight Connector 10">
            <a:extLst>
              <a:ext uri="{FF2B5EF4-FFF2-40B4-BE49-F238E27FC236}">
                <a16:creationId xmlns:a16="http://schemas.microsoft.com/office/drawing/2014/main" id="{69B822A3-FEB3-4E7C-24B7-6B50F0A598CA}"/>
              </a:ext>
            </a:extLst>
          </p:cNvPr>
          <p:cNvCxnSpPr>
            <a:cxnSpLocks/>
          </p:cNvCxnSpPr>
          <p:nvPr/>
        </p:nvCxnSpPr>
        <p:spPr>
          <a:xfrm>
            <a:off x="846780" y="3712460"/>
            <a:ext cx="3200564" cy="0"/>
          </a:xfrm>
          <a:prstGeom prst="line">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F154A219-3CD0-0E8E-2A6B-F91244905F7F}"/>
              </a:ext>
            </a:extLst>
          </p:cNvPr>
          <p:cNvSpPr txBox="1"/>
          <p:nvPr/>
        </p:nvSpPr>
        <p:spPr>
          <a:xfrm>
            <a:off x="700821" y="4380683"/>
            <a:ext cx="3496352" cy="2001830"/>
          </a:xfrm>
          <a:prstGeom prst="rect">
            <a:avLst/>
          </a:prstGeom>
          <a:noFill/>
        </p:spPr>
        <p:txBody>
          <a:bodyPr wrap="square" rtlCol="0">
            <a:spAutoFit/>
          </a:bodyPr>
          <a:lstStyle/>
          <a:p>
            <a:pPr algn="just">
              <a:lnSpc>
                <a:spcPct val="150000"/>
              </a:lnSpc>
            </a:pPr>
            <a:r>
              <a:rPr lang="en-US" sz="1200" dirty="0">
                <a:latin typeface="Open Sans" panose="020B0606030504020204" pitchFamily="34" charset="0"/>
                <a:ea typeface="Open Sans" panose="020B0606030504020204" pitchFamily="34" charset="0"/>
                <a:cs typeface="Open Sans" panose="020B0606030504020204" pitchFamily="34" charset="0"/>
              </a:rPr>
              <a:t>Automation in cloud computing refers to the use of tools, scripts, and processes to automate the management of cloud infrastructure and services. Automation can help organizations to increase efficiency, reduce costs, and improve the reliability and performance of their cloud environments.</a:t>
            </a:r>
            <a:endParaRPr lang="en-ID"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TextBox 12">
            <a:extLst>
              <a:ext uri="{FF2B5EF4-FFF2-40B4-BE49-F238E27FC236}">
                <a16:creationId xmlns:a16="http://schemas.microsoft.com/office/drawing/2014/main" id="{7931EA73-1D23-C452-CA09-926595187463}"/>
              </a:ext>
            </a:extLst>
          </p:cNvPr>
          <p:cNvSpPr txBox="1"/>
          <p:nvPr/>
        </p:nvSpPr>
        <p:spPr>
          <a:xfrm>
            <a:off x="8409622" y="466990"/>
            <a:ext cx="3318602" cy="338554"/>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r"/>
            <a:r>
              <a:rPr lang="en-US" sz="1600" dirty="0">
                <a:solidFill>
                  <a:schemeClr val="bg2">
                    <a:lumMod val="75000"/>
                  </a:schemeClr>
                </a:solidFill>
                <a:latin typeface="Albert Sans" pitchFamily="2" charset="0"/>
              </a:rPr>
              <a:t>Multicloud Infrastructure Automation</a:t>
            </a:r>
            <a:endParaRPr lang="en-ID" sz="1600" dirty="0">
              <a:solidFill>
                <a:schemeClr val="bg2">
                  <a:lumMod val="75000"/>
                </a:schemeClr>
              </a:solidFill>
              <a:latin typeface="Albert Sans" pitchFamily="2" charset="0"/>
            </a:endParaRPr>
          </a:p>
        </p:txBody>
      </p:sp>
    </p:spTree>
    <p:extLst>
      <p:ext uri="{BB962C8B-B14F-4D97-AF65-F5344CB8AC3E}">
        <p14:creationId xmlns:p14="http://schemas.microsoft.com/office/powerpoint/2010/main" val="24070569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996576-9B7C-8B78-ACF7-0EE4FE1A5E74}"/>
              </a:ext>
            </a:extLst>
          </p:cNvPr>
          <p:cNvSpPr/>
          <p:nvPr/>
        </p:nvSpPr>
        <p:spPr>
          <a:xfrm>
            <a:off x="-2" y="3190876"/>
            <a:ext cx="12192002" cy="269398"/>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Rectangle 21">
            <a:extLst>
              <a:ext uri="{FF2B5EF4-FFF2-40B4-BE49-F238E27FC236}">
                <a16:creationId xmlns:a16="http://schemas.microsoft.com/office/drawing/2014/main" id="{FBF913CA-5969-98C0-6711-D4EE859A45D4}"/>
              </a:ext>
            </a:extLst>
          </p:cNvPr>
          <p:cNvSpPr/>
          <p:nvPr/>
        </p:nvSpPr>
        <p:spPr>
          <a:xfrm>
            <a:off x="-2" y="0"/>
            <a:ext cx="12192001" cy="3190876"/>
          </a:xfrm>
          <a:prstGeom prst="rect">
            <a:avLst/>
          </a:prstGeom>
          <a:solidFill>
            <a:srgbClr val="28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TextBox 16">
            <a:extLst>
              <a:ext uri="{FF2B5EF4-FFF2-40B4-BE49-F238E27FC236}">
                <a16:creationId xmlns:a16="http://schemas.microsoft.com/office/drawing/2014/main" id="{52CB2882-C914-F1D5-980B-76CFCECB36F3}"/>
              </a:ext>
            </a:extLst>
          </p:cNvPr>
          <p:cNvSpPr txBox="1"/>
          <p:nvPr/>
        </p:nvSpPr>
        <p:spPr>
          <a:xfrm>
            <a:off x="708076" y="1285116"/>
            <a:ext cx="4734782" cy="1200329"/>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l"/>
            <a:r>
              <a:rPr lang="en-US" sz="7200" dirty="0">
                <a:solidFill>
                  <a:schemeClr val="bg1"/>
                </a:solidFill>
                <a:latin typeface="Albert Sans Medium" pitchFamily="2" charset="0"/>
                <a:ea typeface="Urbanist SemiBold" panose="020B0A04040200000203" pitchFamily="34" charset="0"/>
                <a:cs typeface="Urbanist SemiBold" panose="020B0A04040200000203" pitchFamily="34" charset="0"/>
              </a:rPr>
              <a:t>Objectives</a:t>
            </a:r>
            <a:endParaRPr lang="en-ID" sz="7200" dirty="0">
              <a:solidFill>
                <a:schemeClr val="bg1"/>
              </a:solidFill>
              <a:latin typeface="Albert Sans Medium" pitchFamily="2" charset="0"/>
              <a:ea typeface="Urbanist SemiBold" panose="020B0A04040200000203" pitchFamily="34" charset="0"/>
              <a:cs typeface="Urbanist SemiBold" panose="020B0A04040200000203" pitchFamily="34" charset="0"/>
            </a:endParaRPr>
          </a:p>
        </p:txBody>
      </p:sp>
      <p:sp>
        <p:nvSpPr>
          <p:cNvPr id="18" name="TextBox 17">
            <a:extLst>
              <a:ext uri="{FF2B5EF4-FFF2-40B4-BE49-F238E27FC236}">
                <a16:creationId xmlns:a16="http://schemas.microsoft.com/office/drawing/2014/main" id="{545083CE-76FB-849C-BEC4-CF1D5AEC7CE4}"/>
              </a:ext>
            </a:extLst>
          </p:cNvPr>
          <p:cNvSpPr txBox="1"/>
          <p:nvPr/>
        </p:nvSpPr>
        <p:spPr>
          <a:xfrm>
            <a:off x="5442858" y="1285116"/>
            <a:ext cx="550151" cy="52322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2800" dirty="0">
                <a:solidFill>
                  <a:schemeClr val="bg1"/>
                </a:solidFill>
                <a:latin typeface="Albert Sans Medium" pitchFamily="2" charset="0"/>
                <a:ea typeface="Urbanist SemiBold" panose="020B0A04040200000203" pitchFamily="34" charset="0"/>
                <a:cs typeface="Urbanist SemiBold" panose="020B0A04040200000203" pitchFamily="34" charset="0"/>
              </a:rPr>
              <a:t>04</a:t>
            </a:r>
            <a:endParaRPr lang="en-ID" sz="2800" dirty="0">
              <a:solidFill>
                <a:schemeClr val="bg1"/>
              </a:solidFill>
              <a:latin typeface="Albert Sans Medium" pitchFamily="2" charset="0"/>
              <a:ea typeface="Urbanist SemiBold" panose="020B0A04040200000203" pitchFamily="34" charset="0"/>
              <a:cs typeface="Urbanist SemiBold" panose="020B0A04040200000203" pitchFamily="34" charset="0"/>
            </a:endParaRPr>
          </a:p>
        </p:txBody>
      </p:sp>
      <p:sp>
        <p:nvSpPr>
          <p:cNvPr id="9" name="Rectangle: Rounded Corners 8">
            <a:extLst>
              <a:ext uri="{FF2B5EF4-FFF2-40B4-BE49-F238E27FC236}">
                <a16:creationId xmlns:a16="http://schemas.microsoft.com/office/drawing/2014/main" id="{07CC1CB9-47A4-4F01-C878-80E95E86432E}"/>
              </a:ext>
            </a:extLst>
          </p:cNvPr>
          <p:cNvSpPr/>
          <p:nvPr/>
        </p:nvSpPr>
        <p:spPr>
          <a:xfrm>
            <a:off x="6885617" y="1282116"/>
            <a:ext cx="4548919" cy="1550532"/>
          </a:xfrm>
          <a:prstGeom prst="roundRect">
            <a:avLst>
              <a:gd name="adj" fmla="val 3201"/>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Rounded Corners 24">
            <a:extLst>
              <a:ext uri="{FF2B5EF4-FFF2-40B4-BE49-F238E27FC236}">
                <a16:creationId xmlns:a16="http://schemas.microsoft.com/office/drawing/2014/main" id="{E4C16326-FFE1-440F-0D3A-D2ADD061F0E9}"/>
              </a:ext>
            </a:extLst>
          </p:cNvPr>
          <p:cNvSpPr/>
          <p:nvPr/>
        </p:nvSpPr>
        <p:spPr>
          <a:xfrm>
            <a:off x="6885617" y="3020155"/>
            <a:ext cx="4548919" cy="1550532"/>
          </a:xfrm>
          <a:prstGeom prst="roundRect">
            <a:avLst>
              <a:gd name="adj" fmla="val 3201"/>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Rectangle: Rounded Corners 25">
            <a:extLst>
              <a:ext uri="{FF2B5EF4-FFF2-40B4-BE49-F238E27FC236}">
                <a16:creationId xmlns:a16="http://schemas.microsoft.com/office/drawing/2014/main" id="{FF3467DA-4B56-1E2E-D3B2-978A98751888}"/>
              </a:ext>
            </a:extLst>
          </p:cNvPr>
          <p:cNvSpPr/>
          <p:nvPr/>
        </p:nvSpPr>
        <p:spPr>
          <a:xfrm>
            <a:off x="6885617" y="4758193"/>
            <a:ext cx="4548919" cy="1550532"/>
          </a:xfrm>
          <a:prstGeom prst="roundRect">
            <a:avLst>
              <a:gd name="adj" fmla="val 3201"/>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bject 10">
            <a:extLst>
              <a:ext uri="{FF2B5EF4-FFF2-40B4-BE49-F238E27FC236}">
                <a16:creationId xmlns:a16="http://schemas.microsoft.com/office/drawing/2014/main" id="{43EAD8B2-1F7B-BB77-0907-FF3A38F255A1}"/>
              </a:ext>
            </a:extLst>
          </p:cNvPr>
          <p:cNvSpPr txBox="1"/>
          <p:nvPr/>
        </p:nvSpPr>
        <p:spPr>
          <a:xfrm>
            <a:off x="959531" y="4642580"/>
            <a:ext cx="5033478" cy="1451936"/>
          </a:xfrm>
          <a:prstGeom prst="rect">
            <a:avLst/>
          </a:prstGeom>
        </p:spPr>
        <p:txBody>
          <a:bodyPr vert="horz" wrap="square" lIns="0" tIns="12700" rIns="0" bIns="0" rtlCol="0">
            <a:spAutoFit/>
          </a:bodyPr>
          <a:lstStyle/>
          <a:p>
            <a:pPr marL="12700" algn="just">
              <a:lnSpc>
                <a:spcPct val="150000"/>
              </a:lnSpc>
              <a:spcBef>
                <a:spcPts val="100"/>
              </a:spcBef>
            </a:pPr>
            <a:r>
              <a:rPr lang="en-US" sz="1600" dirty="0">
                <a:latin typeface="+mj-lt"/>
                <a:ea typeface="Open Sans" pitchFamily="2" charset="0"/>
                <a:cs typeface="Open Sans" pitchFamily="2" charset="0"/>
              </a:rPr>
              <a:t>By achieving these objectives, Multicloud Infrastructure Automation can help organizations to achieve greater agility, flexibility, and resilience in their cloud environments, while reducing costs and improving security and compliance.</a:t>
            </a:r>
            <a:endParaRPr lang="en-IN" sz="1600" dirty="0">
              <a:latin typeface="+mj-lt"/>
              <a:ea typeface="Open Sans" pitchFamily="2" charset="0"/>
              <a:cs typeface="Open Sans" pitchFamily="2" charset="0"/>
            </a:endParaRPr>
          </a:p>
        </p:txBody>
      </p:sp>
      <p:sp>
        <p:nvSpPr>
          <p:cNvPr id="29" name="TextBox 28">
            <a:extLst>
              <a:ext uri="{FF2B5EF4-FFF2-40B4-BE49-F238E27FC236}">
                <a16:creationId xmlns:a16="http://schemas.microsoft.com/office/drawing/2014/main" id="{9C65874D-46A9-574D-1C1D-ECA2A12C658E}"/>
              </a:ext>
            </a:extLst>
          </p:cNvPr>
          <p:cNvSpPr txBox="1"/>
          <p:nvPr/>
        </p:nvSpPr>
        <p:spPr>
          <a:xfrm>
            <a:off x="7137410" y="1730499"/>
            <a:ext cx="4045330" cy="893834"/>
          </a:xfrm>
          <a:prstGeom prst="rect">
            <a:avLst/>
          </a:prstGeom>
          <a:noFill/>
        </p:spPr>
        <p:txBody>
          <a:bodyPr wrap="square" rtlCol="0">
            <a:spAutoFit/>
          </a:bodyPr>
          <a:lstStyle/>
          <a:p>
            <a:pPr algn="just">
              <a:lnSpc>
                <a:spcPct val="150000"/>
              </a:lnSpc>
            </a:pPr>
            <a:r>
              <a:rPr lang="en-US" sz="1200" dirty="0">
                <a:latin typeface="Open Sans" panose="020B0606030504020204" pitchFamily="34" charset="0"/>
                <a:ea typeface="Open Sans" panose="020B0606030504020204" pitchFamily="34" charset="0"/>
                <a:cs typeface="Open Sans" panose="020B0606030504020204" pitchFamily="34" charset="0"/>
              </a:rPr>
              <a:t>To scale the cloud environments more easily by automating the deployment and configuration of cloud resources. </a:t>
            </a:r>
            <a:endParaRPr lang="en-ID"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TextBox 29">
            <a:extLst>
              <a:ext uri="{FF2B5EF4-FFF2-40B4-BE49-F238E27FC236}">
                <a16:creationId xmlns:a16="http://schemas.microsoft.com/office/drawing/2014/main" id="{BC67A795-850B-B7A8-D5E9-00377D4359C5}"/>
              </a:ext>
            </a:extLst>
          </p:cNvPr>
          <p:cNvSpPr txBox="1"/>
          <p:nvPr/>
        </p:nvSpPr>
        <p:spPr>
          <a:xfrm>
            <a:off x="7137410" y="1388664"/>
            <a:ext cx="2305039" cy="369332"/>
          </a:xfrm>
          <a:prstGeom prst="rect">
            <a:avLst/>
          </a:prstGeom>
          <a:noFill/>
        </p:spPr>
        <p:txBody>
          <a:bodyPr wrap="square" rtlCol="0">
            <a:spAutoFit/>
          </a:bodyPr>
          <a:lstStyle/>
          <a:p>
            <a:r>
              <a:rPr lang="en-US" dirty="0">
                <a:solidFill>
                  <a:schemeClr val="tx1">
                    <a:lumMod val="85000"/>
                    <a:lumOff val="15000"/>
                  </a:schemeClr>
                </a:solidFill>
                <a:latin typeface="Albert Sans Medium" pitchFamily="2" charset="0"/>
                <a:ea typeface="Inter Medium" panose="020B0502030000000004" pitchFamily="34" charset="0"/>
                <a:cs typeface="Plus Jakarta Sans" pitchFamily="2" charset="0"/>
              </a:rPr>
              <a:t>The First Objective</a:t>
            </a:r>
            <a:endParaRPr lang="en-ID" dirty="0">
              <a:solidFill>
                <a:schemeClr val="tx1">
                  <a:lumMod val="85000"/>
                  <a:lumOff val="15000"/>
                </a:schemeClr>
              </a:solidFill>
              <a:latin typeface="Albert Sans Medium" pitchFamily="2" charset="0"/>
              <a:ea typeface="Inter Medium" panose="020B0502030000000004" pitchFamily="34" charset="0"/>
              <a:cs typeface="Plus Jakarta Sans" pitchFamily="2" charset="0"/>
            </a:endParaRPr>
          </a:p>
        </p:txBody>
      </p:sp>
      <p:sp>
        <p:nvSpPr>
          <p:cNvPr id="31" name="TextBox 30">
            <a:extLst>
              <a:ext uri="{FF2B5EF4-FFF2-40B4-BE49-F238E27FC236}">
                <a16:creationId xmlns:a16="http://schemas.microsoft.com/office/drawing/2014/main" id="{F4901E06-EB27-5D1B-4362-170EEBFBE762}"/>
              </a:ext>
            </a:extLst>
          </p:cNvPr>
          <p:cNvSpPr txBox="1"/>
          <p:nvPr/>
        </p:nvSpPr>
        <p:spPr>
          <a:xfrm>
            <a:off x="7137410" y="3548441"/>
            <a:ext cx="4045330" cy="616836"/>
          </a:xfrm>
          <a:prstGeom prst="rect">
            <a:avLst/>
          </a:prstGeom>
          <a:noFill/>
        </p:spPr>
        <p:txBody>
          <a:bodyPr wrap="square" rtlCol="0">
            <a:spAutoFit/>
          </a:bodyPr>
          <a:lstStyle/>
          <a:p>
            <a:pPr algn="just">
              <a:lnSpc>
                <a:spcPct val="150000"/>
              </a:lnSpc>
            </a:pPr>
            <a:r>
              <a:rPr lang="en-US" sz="1200" dirty="0">
                <a:latin typeface="Open Sans" panose="020B0606030504020204" pitchFamily="34" charset="0"/>
                <a:ea typeface="Open Sans" panose="020B0606030504020204" pitchFamily="34" charset="0"/>
                <a:cs typeface="Open Sans" panose="020B0606030504020204" pitchFamily="34" charset="0"/>
              </a:rPr>
              <a:t>To automate the deployment and configuration of infrastructure across multiple cloud providers</a:t>
            </a:r>
            <a:endParaRPr lang="en-ID"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TextBox 31">
            <a:extLst>
              <a:ext uri="{FF2B5EF4-FFF2-40B4-BE49-F238E27FC236}">
                <a16:creationId xmlns:a16="http://schemas.microsoft.com/office/drawing/2014/main" id="{BDA5448A-CC54-F86D-986C-2DAD2ECEF7D3}"/>
              </a:ext>
            </a:extLst>
          </p:cNvPr>
          <p:cNvSpPr txBox="1"/>
          <p:nvPr/>
        </p:nvSpPr>
        <p:spPr>
          <a:xfrm>
            <a:off x="7137410" y="3028408"/>
            <a:ext cx="2524750" cy="369332"/>
          </a:xfrm>
          <a:prstGeom prst="rect">
            <a:avLst/>
          </a:prstGeom>
          <a:noFill/>
        </p:spPr>
        <p:txBody>
          <a:bodyPr wrap="square" rtlCol="0">
            <a:spAutoFit/>
          </a:bodyPr>
          <a:lstStyle/>
          <a:p>
            <a:r>
              <a:rPr lang="en-US" dirty="0">
                <a:solidFill>
                  <a:schemeClr val="tx1">
                    <a:lumMod val="85000"/>
                    <a:lumOff val="15000"/>
                  </a:schemeClr>
                </a:solidFill>
                <a:latin typeface="Albert Sans Medium" pitchFamily="2" charset="0"/>
                <a:ea typeface="Inter Medium" panose="020B0502030000000004" pitchFamily="34" charset="0"/>
                <a:cs typeface="Plus Jakarta Sans" pitchFamily="2" charset="0"/>
              </a:rPr>
              <a:t>The Second Objective</a:t>
            </a:r>
            <a:endParaRPr lang="en-ID" dirty="0">
              <a:solidFill>
                <a:schemeClr val="tx1">
                  <a:lumMod val="85000"/>
                  <a:lumOff val="15000"/>
                </a:schemeClr>
              </a:solidFill>
              <a:latin typeface="Albert Sans Medium" pitchFamily="2" charset="0"/>
              <a:ea typeface="Inter Medium" panose="020B0502030000000004" pitchFamily="34" charset="0"/>
              <a:cs typeface="Plus Jakarta Sans" pitchFamily="2" charset="0"/>
            </a:endParaRPr>
          </a:p>
        </p:txBody>
      </p:sp>
      <p:sp>
        <p:nvSpPr>
          <p:cNvPr id="33" name="TextBox 32">
            <a:extLst>
              <a:ext uri="{FF2B5EF4-FFF2-40B4-BE49-F238E27FC236}">
                <a16:creationId xmlns:a16="http://schemas.microsoft.com/office/drawing/2014/main" id="{FEE2F764-0810-A85C-127F-9F6FC66C2383}"/>
              </a:ext>
            </a:extLst>
          </p:cNvPr>
          <p:cNvSpPr txBox="1"/>
          <p:nvPr/>
        </p:nvSpPr>
        <p:spPr>
          <a:xfrm>
            <a:off x="7137410" y="5134743"/>
            <a:ext cx="4045330" cy="1170833"/>
          </a:xfrm>
          <a:prstGeom prst="rect">
            <a:avLst/>
          </a:prstGeom>
          <a:noFill/>
        </p:spPr>
        <p:txBody>
          <a:bodyPr wrap="square" rtlCol="0">
            <a:spAutoFit/>
          </a:bodyPr>
          <a:lstStyle/>
          <a:p>
            <a:pPr algn="just">
              <a:lnSpc>
                <a:spcPct val="150000"/>
              </a:lnSpc>
            </a:pPr>
            <a:r>
              <a:rPr lang="en-US" sz="1200" dirty="0">
                <a:latin typeface="Open Sans" panose="020B0606030504020204" pitchFamily="34" charset="0"/>
                <a:ea typeface="Open Sans" panose="020B0606030504020204" pitchFamily="34" charset="0"/>
                <a:cs typeface="Open Sans" panose="020B0606030504020204" pitchFamily="34" charset="0"/>
              </a:rPr>
              <a:t> To improve the reliability of cloud environments by reducing the risk of human error and ensuring consistent configuration of resources across all clouds.</a:t>
            </a:r>
            <a:endParaRPr lang="en-ID"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TextBox 33">
            <a:extLst>
              <a:ext uri="{FF2B5EF4-FFF2-40B4-BE49-F238E27FC236}">
                <a16:creationId xmlns:a16="http://schemas.microsoft.com/office/drawing/2014/main" id="{8F166120-4EC6-BE9B-8F43-B473B116384B}"/>
              </a:ext>
            </a:extLst>
          </p:cNvPr>
          <p:cNvSpPr txBox="1"/>
          <p:nvPr/>
        </p:nvSpPr>
        <p:spPr>
          <a:xfrm>
            <a:off x="7137410" y="4774858"/>
            <a:ext cx="2305039" cy="369332"/>
          </a:xfrm>
          <a:prstGeom prst="rect">
            <a:avLst/>
          </a:prstGeom>
          <a:noFill/>
        </p:spPr>
        <p:txBody>
          <a:bodyPr wrap="square" rtlCol="0">
            <a:spAutoFit/>
          </a:bodyPr>
          <a:lstStyle/>
          <a:p>
            <a:r>
              <a:rPr lang="en-US" dirty="0">
                <a:solidFill>
                  <a:schemeClr val="tx1">
                    <a:lumMod val="85000"/>
                    <a:lumOff val="15000"/>
                  </a:schemeClr>
                </a:solidFill>
                <a:latin typeface="Albert Sans Medium" pitchFamily="2" charset="0"/>
                <a:ea typeface="Inter Medium" panose="020B0502030000000004" pitchFamily="34" charset="0"/>
                <a:cs typeface="Plus Jakarta Sans" pitchFamily="2" charset="0"/>
              </a:rPr>
              <a:t>The Third Objective</a:t>
            </a:r>
            <a:endParaRPr lang="en-ID" dirty="0">
              <a:solidFill>
                <a:schemeClr val="tx1">
                  <a:lumMod val="85000"/>
                  <a:lumOff val="15000"/>
                </a:schemeClr>
              </a:solidFill>
              <a:latin typeface="Albert Sans Medium" pitchFamily="2" charset="0"/>
              <a:ea typeface="Inter Medium" panose="020B0502030000000004" pitchFamily="34" charset="0"/>
              <a:cs typeface="Plus Jakarta Sans" pitchFamily="2" charset="0"/>
            </a:endParaRPr>
          </a:p>
        </p:txBody>
      </p:sp>
      <p:sp>
        <p:nvSpPr>
          <p:cNvPr id="3" name="TextBox 2">
            <a:extLst>
              <a:ext uri="{FF2B5EF4-FFF2-40B4-BE49-F238E27FC236}">
                <a16:creationId xmlns:a16="http://schemas.microsoft.com/office/drawing/2014/main" id="{99398067-96FF-445E-0752-4EA045C78A3F}"/>
              </a:ext>
            </a:extLst>
          </p:cNvPr>
          <p:cNvSpPr txBox="1"/>
          <p:nvPr/>
        </p:nvSpPr>
        <p:spPr>
          <a:xfrm>
            <a:off x="8409622" y="466990"/>
            <a:ext cx="3318602" cy="338554"/>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r"/>
            <a:r>
              <a:rPr lang="en-US" sz="1600" dirty="0">
                <a:solidFill>
                  <a:schemeClr val="bg1"/>
                </a:solidFill>
                <a:latin typeface="Albert Sans" pitchFamily="2" charset="0"/>
              </a:rPr>
              <a:t>Multicloud Infrastructure Automation</a:t>
            </a:r>
            <a:endParaRPr lang="en-ID" sz="1600" dirty="0">
              <a:solidFill>
                <a:schemeClr val="bg1"/>
              </a:solidFill>
              <a:latin typeface="Albert Sans" pitchFamily="2" charset="0"/>
            </a:endParaRPr>
          </a:p>
        </p:txBody>
      </p:sp>
    </p:spTree>
    <p:extLst>
      <p:ext uri="{BB962C8B-B14F-4D97-AF65-F5344CB8AC3E}">
        <p14:creationId xmlns:p14="http://schemas.microsoft.com/office/powerpoint/2010/main" val="39120420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1000"/>
                                        <p:tgtEl>
                                          <p:spTgt spid="31"/>
                                        </p:tgtEl>
                                      </p:cBhvr>
                                    </p:animEffect>
                                    <p:anim calcmode="lin" valueType="num">
                                      <p:cBhvr>
                                        <p:cTn id="15" dur="1000" fill="hold"/>
                                        <p:tgtEl>
                                          <p:spTgt spid="31"/>
                                        </p:tgtEl>
                                        <p:attrNameLst>
                                          <p:attrName>ppt_x</p:attrName>
                                        </p:attrNameLst>
                                      </p:cBhvr>
                                      <p:tavLst>
                                        <p:tav tm="0">
                                          <p:val>
                                            <p:strVal val="#ppt_x"/>
                                          </p:val>
                                        </p:tav>
                                        <p:tav tm="100000">
                                          <p:val>
                                            <p:strVal val="#ppt_x"/>
                                          </p:val>
                                        </p:tav>
                                      </p:tavLst>
                                    </p:anim>
                                    <p:anim calcmode="lin" valueType="num">
                                      <p:cBhvr>
                                        <p:cTn id="1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1000"/>
                                        <p:tgtEl>
                                          <p:spTgt spid="33"/>
                                        </p:tgtEl>
                                      </p:cBhvr>
                                    </p:animEffect>
                                    <p:anim calcmode="lin" valueType="num">
                                      <p:cBhvr>
                                        <p:cTn id="22" dur="1000" fill="hold"/>
                                        <p:tgtEl>
                                          <p:spTgt spid="33"/>
                                        </p:tgtEl>
                                        <p:attrNameLst>
                                          <p:attrName>ppt_x</p:attrName>
                                        </p:attrNameLst>
                                      </p:cBhvr>
                                      <p:tavLst>
                                        <p:tav tm="0">
                                          <p:val>
                                            <p:strVal val="#ppt_x"/>
                                          </p:val>
                                        </p:tav>
                                        <p:tav tm="100000">
                                          <p:val>
                                            <p:strVal val="#ppt_x"/>
                                          </p:val>
                                        </p:tav>
                                      </p:tavLst>
                                    </p:anim>
                                    <p:anim calcmode="lin" valueType="num">
                                      <p:cBhvr>
                                        <p:cTn id="23"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1000"/>
                                        <p:tgtEl>
                                          <p:spTgt spid="27"/>
                                        </p:tgtEl>
                                      </p:cBhvr>
                                    </p:animEffect>
                                    <p:anim calcmode="lin" valueType="num">
                                      <p:cBhvr>
                                        <p:cTn id="29" dur="1000" fill="hold"/>
                                        <p:tgtEl>
                                          <p:spTgt spid="27"/>
                                        </p:tgtEl>
                                        <p:attrNameLst>
                                          <p:attrName>ppt_x</p:attrName>
                                        </p:attrNameLst>
                                      </p:cBhvr>
                                      <p:tavLst>
                                        <p:tav tm="0">
                                          <p:val>
                                            <p:strVal val="#ppt_x"/>
                                          </p:val>
                                        </p:tav>
                                        <p:tav tm="100000">
                                          <p:val>
                                            <p:strVal val="#ppt_x"/>
                                          </p:val>
                                        </p:tav>
                                      </p:tavLst>
                                    </p:anim>
                                    <p:anim calcmode="lin" valueType="num">
                                      <p:cBhvr>
                                        <p:cTn id="3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1"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943C79C-7D45-D456-D6FC-50DC6E906D59}"/>
              </a:ext>
            </a:extLst>
          </p:cNvPr>
          <p:cNvSpPr/>
          <p:nvPr/>
        </p:nvSpPr>
        <p:spPr>
          <a:xfrm>
            <a:off x="8859187" y="-57150"/>
            <a:ext cx="3332811" cy="40033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5" name="Picture Placeholder 4">
            <a:extLst>
              <a:ext uri="{FF2B5EF4-FFF2-40B4-BE49-F238E27FC236}">
                <a16:creationId xmlns:a16="http://schemas.microsoft.com/office/drawing/2014/main" id="{3C51B801-9B46-42DB-D946-AB86F862D6F8}"/>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298" t="-230" r="1347" b="68784"/>
          <a:stretch/>
        </p:blipFill>
        <p:spPr>
          <a:xfrm>
            <a:off x="44244" y="4003329"/>
            <a:ext cx="12064181" cy="2854670"/>
          </a:xfrm>
        </p:spPr>
      </p:pic>
      <p:sp>
        <p:nvSpPr>
          <p:cNvPr id="16" name="TextBox 15">
            <a:extLst>
              <a:ext uri="{FF2B5EF4-FFF2-40B4-BE49-F238E27FC236}">
                <a16:creationId xmlns:a16="http://schemas.microsoft.com/office/drawing/2014/main" id="{91A8A0EB-6609-6215-E4DF-23A463387579}"/>
              </a:ext>
            </a:extLst>
          </p:cNvPr>
          <p:cNvSpPr txBox="1"/>
          <p:nvPr/>
        </p:nvSpPr>
        <p:spPr>
          <a:xfrm>
            <a:off x="706994" y="1368210"/>
            <a:ext cx="6803470" cy="1200329"/>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l"/>
            <a:r>
              <a:rPr lang="en-US" sz="72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Implementation</a:t>
            </a:r>
            <a:endParaRPr lang="en-ID" sz="72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24" name="Rectangle: Rounded Corners 23">
            <a:extLst>
              <a:ext uri="{FF2B5EF4-FFF2-40B4-BE49-F238E27FC236}">
                <a16:creationId xmlns:a16="http://schemas.microsoft.com/office/drawing/2014/main" id="{98F6233B-B385-3D03-09D2-8CE80FF7B74D}"/>
              </a:ext>
            </a:extLst>
          </p:cNvPr>
          <p:cNvSpPr/>
          <p:nvPr/>
        </p:nvSpPr>
        <p:spPr>
          <a:xfrm>
            <a:off x="466242" y="3603168"/>
            <a:ext cx="3581739" cy="2060791"/>
          </a:xfrm>
          <a:prstGeom prst="roundRect">
            <a:avLst>
              <a:gd name="adj" fmla="val 16210"/>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5" name="TextBox 24">
            <a:extLst>
              <a:ext uri="{FF2B5EF4-FFF2-40B4-BE49-F238E27FC236}">
                <a16:creationId xmlns:a16="http://schemas.microsoft.com/office/drawing/2014/main" id="{F18D6CD9-C96C-FDAB-496B-75F485B27D42}"/>
              </a:ext>
            </a:extLst>
          </p:cNvPr>
          <p:cNvSpPr txBox="1"/>
          <p:nvPr/>
        </p:nvSpPr>
        <p:spPr>
          <a:xfrm>
            <a:off x="7510464" y="1368210"/>
            <a:ext cx="550151" cy="52322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28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05</a:t>
            </a:r>
            <a:endParaRPr lang="en-ID" sz="28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44" name="object 10">
            <a:extLst>
              <a:ext uri="{FF2B5EF4-FFF2-40B4-BE49-F238E27FC236}">
                <a16:creationId xmlns:a16="http://schemas.microsoft.com/office/drawing/2014/main" id="{FDD2B2DD-E7A2-4768-3AC9-1492024745B2}"/>
              </a:ext>
            </a:extLst>
          </p:cNvPr>
          <p:cNvSpPr txBox="1"/>
          <p:nvPr/>
        </p:nvSpPr>
        <p:spPr>
          <a:xfrm>
            <a:off x="651987" y="4363117"/>
            <a:ext cx="3134208" cy="947888"/>
          </a:xfrm>
          <a:prstGeom prst="rect">
            <a:avLst/>
          </a:prstGeom>
        </p:spPr>
        <p:txBody>
          <a:bodyPr vert="horz" wrap="square" lIns="0" tIns="12700" rIns="0" bIns="0" rtlCol="0">
            <a:spAutoFit/>
          </a:bodyPr>
          <a:lstStyle/>
          <a:p>
            <a:pPr marL="12700" algn="just">
              <a:lnSpc>
                <a:spcPct val="150000"/>
              </a:lnSpc>
              <a:spcBef>
                <a:spcPts val="100"/>
              </a:spcBef>
            </a:pPr>
            <a:r>
              <a:rPr lang="en-US" sz="1400" dirty="0">
                <a:latin typeface="Open Sans" pitchFamily="2" charset="0"/>
                <a:ea typeface="Open Sans" pitchFamily="2" charset="0"/>
                <a:cs typeface="Open Sans" pitchFamily="2" charset="0"/>
              </a:rPr>
              <a:t>In this phase we launch multiple services in single cloud using </a:t>
            </a:r>
            <a:r>
              <a:rPr lang="en-US" sz="1400" b="1" dirty="0">
                <a:latin typeface="Open Sans" pitchFamily="2" charset="0"/>
                <a:ea typeface="Open Sans" pitchFamily="2" charset="0"/>
                <a:cs typeface="Open Sans" pitchFamily="2" charset="0"/>
              </a:rPr>
              <a:t>CloudFormation.</a:t>
            </a:r>
            <a:endParaRPr sz="1400" dirty="0">
              <a:latin typeface="Open Sans" pitchFamily="2" charset="0"/>
              <a:ea typeface="Open Sans" pitchFamily="2" charset="0"/>
              <a:cs typeface="Open Sans" pitchFamily="2" charset="0"/>
            </a:endParaRPr>
          </a:p>
        </p:txBody>
      </p:sp>
      <p:sp>
        <p:nvSpPr>
          <p:cNvPr id="46" name="TextBox 45">
            <a:extLst>
              <a:ext uri="{FF2B5EF4-FFF2-40B4-BE49-F238E27FC236}">
                <a16:creationId xmlns:a16="http://schemas.microsoft.com/office/drawing/2014/main" id="{FCAE6309-2F31-7ED6-33CF-80B527AE8E2B}"/>
              </a:ext>
            </a:extLst>
          </p:cNvPr>
          <p:cNvSpPr txBox="1"/>
          <p:nvPr/>
        </p:nvSpPr>
        <p:spPr>
          <a:xfrm>
            <a:off x="607530" y="3815834"/>
            <a:ext cx="2400558" cy="461665"/>
          </a:xfrm>
          <a:prstGeom prst="rect">
            <a:avLst/>
          </a:prstGeom>
          <a:noFill/>
        </p:spPr>
        <p:txBody>
          <a:bodyPr wrap="square" rtlCol="0">
            <a:spAutoFit/>
          </a:bodyPr>
          <a:lstStyle/>
          <a:p>
            <a:r>
              <a:rPr lang="en-US" sz="2400" dirty="0">
                <a:solidFill>
                  <a:schemeClr val="tx1">
                    <a:lumMod val="85000"/>
                    <a:lumOff val="15000"/>
                  </a:schemeClr>
                </a:solidFill>
                <a:latin typeface="Albert Sans Medium" pitchFamily="2" charset="0"/>
                <a:ea typeface="Inter Medium" panose="020B0502030000000004" pitchFamily="34" charset="0"/>
                <a:cs typeface="Plus Jakarta Sans" pitchFamily="2" charset="0"/>
              </a:rPr>
              <a:t>The First Phase</a:t>
            </a:r>
            <a:endParaRPr lang="en-ID" sz="2400" dirty="0">
              <a:solidFill>
                <a:schemeClr val="tx1">
                  <a:lumMod val="85000"/>
                  <a:lumOff val="15000"/>
                </a:schemeClr>
              </a:solidFill>
              <a:latin typeface="Albert Sans Medium" pitchFamily="2" charset="0"/>
              <a:ea typeface="Inter Medium" panose="020B0502030000000004" pitchFamily="34" charset="0"/>
              <a:cs typeface="Plus Jakarta Sans" pitchFamily="2" charset="0"/>
            </a:endParaRPr>
          </a:p>
        </p:txBody>
      </p:sp>
      <p:sp>
        <p:nvSpPr>
          <p:cNvPr id="2" name="Rectangle: Rounded Corners 1">
            <a:extLst>
              <a:ext uri="{FF2B5EF4-FFF2-40B4-BE49-F238E27FC236}">
                <a16:creationId xmlns:a16="http://schemas.microsoft.com/office/drawing/2014/main" id="{23BCBCE9-A13B-B77F-E311-09A53702CE10}"/>
              </a:ext>
            </a:extLst>
          </p:cNvPr>
          <p:cNvSpPr/>
          <p:nvPr/>
        </p:nvSpPr>
        <p:spPr>
          <a:xfrm>
            <a:off x="4363797" y="3566421"/>
            <a:ext cx="3581739" cy="2060791"/>
          </a:xfrm>
          <a:prstGeom prst="roundRect">
            <a:avLst>
              <a:gd name="adj" fmla="val 16210"/>
            </a:avLst>
          </a:prstGeom>
          <a:solidFill>
            <a:srgbClr val="FFC000"/>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Rectangle: Rounded Corners 2">
            <a:extLst>
              <a:ext uri="{FF2B5EF4-FFF2-40B4-BE49-F238E27FC236}">
                <a16:creationId xmlns:a16="http://schemas.microsoft.com/office/drawing/2014/main" id="{F8A7CA48-C5D7-32EA-DADD-B0D44371628D}"/>
              </a:ext>
            </a:extLst>
          </p:cNvPr>
          <p:cNvSpPr/>
          <p:nvPr/>
        </p:nvSpPr>
        <p:spPr>
          <a:xfrm>
            <a:off x="8272112" y="3536688"/>
            <a:ext cx="3581739" cy="2060791"/>
          </a:xfrm>
          <a:prstGeom prst="roundRect">
            <a:avLst>
              <a:gd name="adj" fmla="val 16210"/>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6" name="TextBox 5">
            <a:extLst>
              <a:ext uri="{FF2B5EF4-FFF2-40B4-BE49-F238E27FC236}">
                <a16:creationId xmlns:a16="http://schemas.microsoft.com/office/drawing/2014/main" id="{8B7A559C-021F-36FD-668C-58CC66EDE0AC}"/>
              </a:ext>
            </a:extLst>
          </p:cNvPr>
          <p:cNvSpPr txBox="1"/>
          <p:nvPr/>
        </p:nvSpPr>
        <p:spPr>
          <a:xfrm>
            <a:off x="4609249" y="3820754"/>
            <a:ext cx="2762635" cy="461665"/>
          </a:xfrm>
          <a:prstGeom prst="rect">
            <a:avLst/>
          </a:prstGeom>
          <a:noFill/>
        </p:spPr>
        <p:txBody>
          <a:bodyPr wrap="square" rtlCol="0">
            <a:spAutoFit/>
          </a:bodyPr>
          <a:lstStyle/>
          <a:p>
            <a:r>
              <a:rPr lang="en-US" sz="2400" dirty="0">
                <a:solidFill>
                  <a:schemeClr val="tx1">
                    <a:lumMod val="85000"/>
                    <a:lumOff val="15000"/>
                  </a:schemeClr>
                </a:solidFill>
                <a:latin typeface="Albert Sans Medium" pitchFamily="2" charset="0"/>
                <a:ea typeface="Inter Medium" panose="020B0502030000000004" pitchFamily="34" charset="0"/>
                <a:cs typeface="Plus Jakarta Sans" pitchFamily="2" charset="0"/>
              </a:rPr>
              <a:t>The Second Phase</a:t>
            </a:r>
            <a:endParaRPr lang="en-ID" sz="2400" dirty="0">
              <a:solidFill>
                <a:schemeClr val="tx1">
                  <a:lumMod val="85000"/>
                  <a:lumOff val="15000"/>
                </a:schemeClr>
              </a:solidFill>
              <a:latin typeface="Albert Sans Medium" pitchFamily="2" charset="0"/>
              <a:ea typeface="Inter Medium" panose="020B0502030000000004" pitchFamily="34" charset="0"/>
              <a:cs typeface="Plus Jakarta Sans" pitchFamily="2" charset="0"/>
            </a:endParaRPr>
          </a:p>
        </p:txBody>
      </p:sp>
      <p:sp>
        <p:nvSpPr>
          <p:cNvPr id="8" name="object 10">
            <a:extLst>
              <a:ext uri="{FF2B5EF4-FFF2-40B4-BE49-F238E27FC236}">
                <a16:creationId xmlns:a16="http://schemas.microsoft.com/office/drawing/2014/main" id="{8B9A277F-CC2E-8F61-4C0E-3A0D6D1F2BF3}"/>
              </a:ext>
            </a:extLst>
          </p:cNvPr>
          <p:cNvSpPr txBox="1"/>
          <p:nvPr/>
        </p:nvSpPr>
        <p:spPr>
          <a:xfrm>
            <a:off x="4415597" y="4243530"/>
            <a:ext cx="3461216" cy="1271054"/>
          </a:xfrm>
          <a:prstGeom prst="rect">
            <a:avLst/>
          </a:prstGeom>
        </p:spPr>
        <p:txBody>
          <a:bodyPr vert="horz" wrap="square" lIns="0" tIns="12700" rIns="0" bIns="0" rtlCol="0">
            <a:spAutoFit/>
          </a:bodyPr>
          <a:lstStyle/>
          <a:p>
            <a:pPr marL="12700" algn="just">
              <a:lnSpc>
                <a:spcPct val="150000"/>
              </a:lnSpc>
              <a:spcBef>
                <a:spcPts val="100"/>
              </a:spcBef>
            </a:pPr>
            <a:r>
              <a:rPr lang="en-US" sz="1400" dirty="0">
                <a:latin typeface="Open Sans" pitchFamily="2" charset="0"/>
                <a:ea typeface="Open Sans" pitchFamily="2" charset="0"/>
                <a:cs typeface="Open Sans" pitchFamily="2" charset="0"/>
              </a:rPr>
              <a:t>In this phase we write a code in </a:t>
            </a:r>
            <a:r>
              <a:rPr lang="en-US" sz="1400" b="1" dirty="0">
                <a:latin typeface="Open Sans" pitchFamily="2" charset="0"/>
                <a:ea typeface="Open Sans" pitchFamily="2" charset="0"/>
                <a:cs typeface="Open Sans" pitchFamily="2" charset="0"/>
              </a:rPr>
              <a:t>HCL</a:t>
            </a:r>
            <a:r>
              <a:rPr lang="en-US" sz="1400" dirty="0">
                <a:latin typeface="Open Sans" pitchFamily="2" charset="0"/>
                <a:ea typeface="Open Sans" pitchFamily="2" charset="0"/>
                <a:cs typeface="Open Sans" pitchFamily="2" charset="0"/>
              </a:rPr>
              <a:t>(HashiCorp Configuration Language)</a:t>
            </a:r>
            <a:r>
              <a:rPr lang="en-US" sz="1400" b="1" dirty="0">
                <a:latin typeface="Open Sans" pitchFamily="2" charset="0"/>
                <a:ea typeface="Open Sans" pitchFamily="2" charset="0"/>
                <a:cs typeface="Open Sans" pitchFamily="2" charset="0"/>
              </a:rPr>
              <a:t> </a:t>
            </a:r>
            <a:r>
              <a:rPr lang="en-US" sz="1400" dirty="0">
                <a:latin typeface="Open Sans" pitchFamily="2" charset="0"/>
                <a:ea typeface="Open Sans" pitchFamily="2" charset="0"/>
                <a:cs typeface="Open Sans" pitchFamily="2" charset="0"/>
              </a:rPr>
              <a:t>to launch the required service using the </a:t>
            </a:r>
            <a:r>
              <a:rPr lang="en-US" sz="1400" b="1" dirty="0">
                <a:latin typeface="Open Sans" pitchFamily="2" charset="0"/>
                <a:ea typeface="Open Sans" pitchFamily="2" charset="0"/>
                <a:cs typeface="Open Sans" pitchFamily="2" charset="0"/>
              </a:rPr>
              <a:t>TERRAFORM</a:t>
            </a:r>
            <a:r>
              <a:rPr lang="en-US" sz="1400" dirty="0">
                <a:latin typeface="Open Sans" pitchFamily="2" charset="0"/>
                <a:ea typeface="Open Sans" pitchFamily="2" charset="0"/>
                <a:cs typeface="Open Sans" pitchFamily="2" charset="0"/>
              </a:rPr>
              <a:t> tool.</a:t>
            </a:r>
            <a:endParaRPr sz="1400" dirty="0">
              <a:latin typeface="Open Sans" pitchFamily="2" charset="0"/>
              <a:ea typeface="Open Sans" pitchFamily="2" charset="0"/>
              <a:cs typeface="Open Sans" pitchFamily="2" charset="0"/>
            </a:endParaRPr>
          </a:p>
        </p:txBody>
      </p:sp>
      <p:sp>
        <p:nvSpPr>
          <p:cNvPr id="9" name="TextBox 8">
            <a:extLst>
              <a:ext uri="{FF2B5EF4-FFF2-40B4-BE49-F238E27FC236}">
                <a16:creationId xmlns:a16="http://schemas.microsoft.com/office/drawing/2014/main" id="{FCAAE5F4-B318-4735-7073-DCFECF780444}"/>
              </a:ext>
            </a:extLst>
          </p:cNvPr>
          <p:cNvSpPr txBox="1"/>
          <p:nvPr/>
        </p:nvSpPr>
        <p:spPr>
          <a:xfrm>
            <a:off x="8433992" y="3825674"/>
            <a:ext cx="2762635" cy="461665"/>
          </a:xfrm>
          <a:prstGeom prst="rect">
            <a:avLst/>
          </a:prstGeom>
          <a:noFill/>
        </p:spPr>
        <p:txBody>
          <a:bodyPr wrap="square" rtlCol="0">
            <a:spAutoFit/>
          </a:bodyPr>
          <a:lstStyle/>
          <a:p>
            <a:r>
              <a:rPr lang="en-US" sz="2400" dirty="0">
                <a:solidFill>
                  <a:schemeClr val="tx1">
                    <a:lumMod val="85000"/>
                    <a:lumOff val="15000"/>
                  </a:schemeClr>
                </a:solidFill>
                <a:latin typeface="Albert Sans Medium" pitchFamily="2" charset="0"/>
                <a:ea typeface="Inter Medium" panose="020B0502030000000004" pitchFamily="34" charset="0"/>
                <a:cs typeface="Plus Jakarta Sans" pitchFamily="2" charset="0"/>
              </a:rPr>
              <a:t>The Third Phase</a:t>
            </a:r>
            <a:endParaRPr lang="en-ID" sz="2400" dirty="0">
              <a:solidFill>
                <a:schemeClr val="tx1">
                  <a:lumMod val="85000"/>
                  <a:lumOff val="15000"/>
                </a:schemeClr>
              </a:solidFill>
              <a:latin typeface="Albert Sans Medium" pitchFamily="2" charset="0"/>
              <a:ea typeface="Inter Medium" panose="020B0502030000000004" pitchFamily="34" charset="0"/>
              <a:cs typeface="Plus Jakarta Sans" pitchFamily="2" charset="0"/>
            </a:endParaRPr>
          </a:p>
        </p:txBody>
      </p:sp>
      <p:sp>
        <p:nvSpPr>
          <p:cNvPr id="11" name="object 10">
            <a:extLst>
              <a:ext uri="{FF2B5EF4-FFF2-40B4-BE49-F238E27FC236}">
                <a16:creationId xmlns:a16="http://schemas.microsoft.com/office/drawing/2014/main" id="{B0CBD7E9-413D-C4F6-9772-198B8ABC7C94}"/>
              </a:ext>
            </a:extLst>
          </p:cNvPr>
          <p:cNvSpPr txBox="1"/>
          <p:nvPr/>
        </p:nvSpPr>
        <p:spPr>
          <a:xfrm>
            <a:off x="8499822" y="4320253"/>
            <a:ext cx="3168784" cy="947888"/>
          </a:xfrm>
          <a:prstGeom prst="rect">
            <a:avLst/>
          </a:prstGeom>
        </p:spPr>
        <p:txBody>
          <a:bodyPr vert="horz" wrap="square" lIns="0" tIns="12700" rIns="0" bIns="0" rtlCol="0">
            <a:spAutoFit/>
          </a:bodyPr>
          <a:lstStyle/>
          <a:p>
            <a:pPr marL="12700" algn="just">
              <a:lnSpc>
                <a:spcPct val="150000"/>
              </a:lnSpc>
              <a:spcBef>
                <a:spcPts val="100"/>
              </a:spcBef>
            </a:pPr>
            <a:r>
              <a:rPr lang="en-US" sz="1400" dirty="0">
                <a:latin typeface="Open Sans" pitchFamily="2" charset="0"/>
                <a:ea typeface="Open Sans" pitchFamily="2" charset="0"/>
                <a:cs typeface="Open Sans" pitchFamily="2" charset="0"/>
              </a:rPr>
              <a:t>In this phase we deploy the service in different clouds with minor changes in the </a:t>
            </a:r>
            <a:r>
              <a:rPr lang="en-US" sz="1400" b="1" dirty="0">
                <a:latin typeface="Open Sans" pitchFamily="2" charset="0"/>
                <a:ea typeface="Open Sans" pitchFamily="2" charset="0"/>
                <a:cs typeface="Open Sans" pitchFamily="2" charset="0"/>
              </a:rPr>
              <a:t>YAML </a:t>
            </a:r>
            <a:r>
              <a:rPr lang="en-US" sz="1400" dirty="0">
                <a:latin typeface="Open Sans" pitchFamily="2" charset="0"/>
                <a:ea typeface="Open Sans" pitchFamily="2" charset="0"/>
                <a:cs typeface="Open Sans" pitchFamily="2" charset="0"/>
              </a:rPr>
              <a:t>or </a:t>
            </a:r>
            <a:r>
              <a:rPr lang="en-US" sz="1400" b="1" dirty="0">
                <a:latin typeface="Open Sans" pitchFamily="2" charset="0"/>
                <a:ea typeface="Open Sans" pitchFamily="2" charset="0"/>
                <a:cs typeface="Open Sans" pitchFamily="2" charset="0"/>
              </a:rPr>
              <a:t>JSON </a:t>
            </a:r>
            <a:r>
              <a:rPr lang="en-US" sz="1400" dirty="0">
                <a:latin typeface="Open Sans" pitchFamily="2" charset="0"/>
                <a:ea typeface="Open Sans" pitchFamily="2" charset="0"/>
                <a:cs typeface="Open Sans" pitchFamily="2" charset="0"/>
              </a:rPr>
              <a:t>code.</a:t>
            </a:r>
            <a:endParaRPr sz="1400" dirty="0">
              <a:latin typeface="Open Sans" pitchFamily="2" charset="0"/>
              <a:ea typeface="Open Sans" pitchFamily="2" charset="0"/>
              <a:cs typeface="Open Sans" pitchFamily="2" charset="0"/>
            </a:endParaRPr>
          </a:p>
        </p:txBody>
      </p:sp>
      <p:sp>
        <p:nvSpPr>
          <p:cNvPr id="12" name="TextBox 11">
            <a:extLst>
              <a:ext uri="{FF2B5EF4-FFF2-40B4-BE49-F238E27FC236}">
                <a16:creationId xmlns:a16="http://schemas.microsoft.com/office/drawing/2014/main" id="{944E8B8E-0AF6-4D3B-60A3-08D0306390AA}"/>
              </a:ext>
            </a:extLst>
          </p:cNvPr>
          <p:cNvSpPr txBox="1"/>
          <p:nvPr/>
        </p:nvSpPr>
        <p:spPr>
          <a:xfrm>
            <a:off x="8772396" y="466990"/>
            <a:ext cx="3318602" cy="338554"/>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r"/>
            <a:r>
              <a:rPr lang="en-US" sz="1600" dirty="0">
                <a:solidFill>
                  <a:schemeClr val="bg1"/>
                </a:solidFill>
                <a:latin typeface="Albert Sans" pitchFamily="2" charset="0"/>
              </a:rPr>
              <a:t>Multicloud Infrastructure Automation</a:t>
            </a:r>
            <a:endParaRPr lang="en-ID" sz="1600" dirty="0">
              <a:solidFill>
                <a:schemeClr val="bg1"/>
              </a:solidFill>
              <a:latin typeface="Albert Sans" pitchFamily="2" charset="0"/>
            </a:endParaRPr>
          </a:p>
        </p:txBody>
      </p:sp>
    </p:spTree>
    <p:extLst>
      <p:ext uri="{BB962C8B-B14F-4D97-AF65-F5344CB8AC3E}">
        <p14:creationId xmlns:p14="http://schemas.microsoft.com/office/powerpoint/2010/main" val="1338460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8"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0F82A5-944F-A05A-3EED-1E4315FC3B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76" y="-14288"/>
            <a:ext cx="3262572" cy="2566213"/>
          </a:xfrm>
          <a:prstGeom prst="rect">
            <a:avLst/>
          </a:prstGeom>
        </p:spPr>
      </p:pic>
      <p:sp>
        <p:nvSpPr>
          <p:cNvPr id="36" name="object 6">
            <a:extLst>
              <a:ext uri="{FF2B5EF4-FFF2-40B4-BE49-F238E27FC236}">
                <a16:creationId xmlns:a16="http://schemas.microsoft.com/office/drawing/2014/main" id="{EA24F1FC-D3AD-2FED-B3B0-70DEDA30CC3B}"/>
              </a:ext>
            </a:extLst>
          </p:cNvPr>
          <p:cNvSpPr/>
          <p:nvPr/>
        </p:nvSpPr>
        <p:spPr>
          <a:xfrm>
            <a:off x="6451597" y="1509776"/>
            <a:ext cx="4368797" cy="1911414"/>
          </a:xfrm>
          <a:prstGeom prst="roundRect">
            <a:avLst>
              <a:gd name="adj" fmla="val 4670"/>
            </a:avLst>
          </a:prstGeom>
          <a:solidFill>
            <a:srgbClr val="282937"/>
          </a:solidFill>
          <a:effectLst/>
        </p:spPr>
        <p:txBody>
          <a:bodyPr wrap="square" lIns="0" tIns="0" rIns="0" bIns="0" rtlCol="0"/>
          <a:lstStyle/>
          <a:p>
            <a:endParaRPr/>
          </a:p>
        </p:txBody>
      </p:sp>
      <p:sp>
        <p:nvSpPr>
          <p:cNvPr id="37" name="object 6">
            <a:extLst>
              <a:ext uri="{FF2B5EF4-FFF2-40B4-BE49-F238E27FC236}">
                <a16:creationId xmlns:a16="http://schemas.microsoft.com/office/drawing/2014/main" id="{B4ADBB2B-E1C1-06E7-9D1F-3260EAEB8ADE}"/>
              </a:ext>
            </a:extLst>
          </p:cNvPr>
          <p:cNvSpPr/>
          <p:nvPr/>
        </p:nvSpPr>
        <p:spPr>
          <a:xfrm>
            <a:off x="6451597" y="4162280"/>
            <a:ext cx="4368797" cy="1911414"/>
          </a:xfrm>
          <a:prstGeom prst="roundRect">
            <a:avLst>
              <a:gd name="adj" fmla="val 4670"/>
            </a:avLst>
          </a:prstGeom>
          <a:solidFill>
            <a:srgbClr val="FFFFFF"/>
          </a:solidFill>
          <a:effectLst>
            <a:outerShdw blurRad="571500" dist="279400" dir="1500000" sx="98000" sy="98000" algn="ctr" rotWithShape="0">
              <a:srgbClr val="000000">
                <a:alpha val="17000"/>
              </a:srgbClr>
            </a:outerShdw>
          </a:effectLst>
        </p:spPr>
        <p:txBody>
          <a:bodyPr wrap="square" lIns="0" tIns="0" rIns="0" bIns="0" rtlCol="0"/>
          <a:lstStyle/>
          <a:p>
            <a:endParaRPr/>
          </a:p>
        </p:txBody>
      </p:sp>
      <p:sp>
        <p:nvSpPr>
          <p:cNvPr id="38" name="object 6">
            <a:extLst>
              <a:ext uri="{FF2B5EF4-FFF2-40B4-BE49-F238E27FC236}">
                <a16:creationId xmlns:a16="http://schemas.microsoft.com/office/drawing/2014/main" id="{33F61417-0A04-1578-E993-B0DB15260907}"/>
              </a:ext>
            </a:extLst>
          </p:cNvPr>
          <p:cNvSpPr/>
          <p:nvPr/>
        </p:nvSpPr>
        <p:spPr>
          <a:xfrm>
            <a:off x="1386030" y="4162280"/>
            <a:ext cx="4368797" cy="1911414"/>
          </a:xfrm>
          <a:prstGeom prst="roundRect">
            <a:avLst>
              <a:gd name="adj" fmla="val 4670"/>
            </a:avLst>
          </a:prstGeom>
          <a:solidFill>
            <a:schemeClr val="accent3"/>
          </a:solidFill>
          <a:effectLst/>
        </p:spPr>
        <p:txBody>
          <a:bodyPr wrap="square" lIns="0" tIns="0" rIns="0" bIns="0" rtlCol="0"/>
          <a:lstStyle/>
          <a:p>
            <a:endParaRPr/>
          </a:p>
        </p:txBody>
      </p:sp>
      <p:sp>
        <p:nvSpPr>
          <p:cNvPr id="23" name="Rectangle 22">
            <a:extLst>
              <a:ext uri="{FF2B5EF4-FFF2-40B4-BE49-F238E27FC236}">
                <a16:creationId xmlns:a16="http://schemas.microsoft.com/office/drawing/2014/main" id="{F4A5CBEB-9F0A-779F-EAE2-DF88AE4AA204}"/>
              </a:ext>
            </a:extLst>
          </p:cNvPr>
          <p:cNvSpPr/>
          <p:nvPr/>
        </p:nvSpPr>
        <p:spPr>
          <a:xfrm>
            <a:off x="6747660" y="2079665"/>
            <a:ext cx="3776677" cy="1292662"/>
          </a:xfrm>
          <a:prstGeom prst="rect">
            <a:avLst/>
          </a:prstGeom>
        </p:spPr>
        <p:txBody>
          <a:bodyPr wrap="square">
            <a:spAutoFit/>
          </a:bodyPr>
          <a:lstStyle/>
          <a:p>
            <a:r>
              <a:rPr lang="en-US" sz="1300" b="0" i="0" dirty="0">
                <a:solidFill>
                  <a:srgbClr val="D1D5DB"/>
                </a:solidFill>
                <a:effectLst/>
                <a:latin typeface="Söhne"/>
              </a:rPr>
              <a:t>AWS CloudFormation is a service that allows you to provision and manage AWS resources using templates. With CloudFormation, you can define your infrastructure as code using a template, which can be version controlled, reviewed, and tested before being deployed.</a:t>
            </a:r>
            <a:endParaRPr lang="en-US" sz="1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Rectangle 24">
            <a:extLst>
              <a:ext uri="{FF2B5EF4-FFF2-40B4-BE49-F238E27FC236}">
                <a16:creationId xmlns:a16="http://schemas.microsoft.com/office/drawing/2014/main" id="{A8685703-E73B-4D5C-9991-8E3A194504A6}"/>
              </a:ext>
            </a:extLst>
          </p:cNvPr>
          <p:cNvSpPr/>
          <p:nvPr/>
        </p:nvSpPr>
        <p:spPr>
          <a:xfrm>
            <a:off x="6747660" y="4710155"/>
            <a:ext cx="3776677" cy="1169551"/>
          </a:xfrm>
          <a:prstGeom prst="rect">
            <a:avLst/>
          </a:prstGeom>
        </p:spPr>
        <p:txBody>
          <a:bodyPr wrap="square">
            <a:spAutoFit/>
          </a:bodyPr>
          <a:lstStyle/>
          <a:p>
            <a:r>
              <a:rPr lang="en-U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Terraform is an open-source tool developed by HashiCorp that enables you to provision and manage infrastructure as code across multiple cloud providers, including AWS, Azure, Google Cloud Platform, and more. Terraform uses a declarative syntax to describe the desired state of your infrastructure, allowing you to automate the creation, update, and deletion of resources.</a:t>
            </a:r>
          </a:p>
        </p:txBody>
      </p:sp>
      <p:sp>
        <p:nvSpPr>
          <p:cNvPr id="27" name="Rectangle 26">
            <a:extLst>
              <a:ext uri="{FF2B5EF4-FFF2-40B4-BE49-F238E27FC236}">
                <a16:creationId xmlns:a16="http://schemas.microsoft.com/office/drawing/2014/main" id="{74ADB76D-5E5D-4AE3-C9A4-F3932EB22832}"/>
              </a:ext>
            </a:extLst>
          </p:cNvPr>
          <p:cNvSpPr/>
          <p:nvPr/>
        </p:nvSpPr>
        <p:spPr>
          <a:xfrm>
            <a:off x="1667662" y="4623063"/>
            <a:ext cx="3776677" cy="1221873"/>
          </a:xfrm>
          <a:prstGeom prst="rect">
            <a:avLst/>
          </a:prstGeom>
        </p:spPr>
        <p:txBody>
          <a:bodyPr wrap="square">
            <a:spAutoFit/>
          </a:bodyPr>
          <a:lstStyle/>
          <a:p>
            <a:pPr>
              <a:lnSpc>
                <a:spcPct val="150000"/>
              </a:lnSpc>
            </a:pPr>
            <a:r>
              <a:rPr lang="en-US" sz="1000" dirty="0">
                <a:latin typeface="Open Sans" panose="020B0606030504020204" pitchFamily="34" charset="0"/>
                <a:ea typeface="Open Sans" panose="020B0606030504020204" pitchFamily="34" charset="0"/>
                <a:cs typeface="Open Sans" panose="020B0606030504020204" pitchFamily="34" charset="0"/>
              </a:rPr>
              <a:t>Automation refers to the use of technology to perform tasks or processes that would otherwise be done manually by humans. Automation can help reduce the time and effort required to perform repetitive or complex tasks, and can also help improve consistency and accuracy.</a:t>
            </a:r>
          </a:p>
        </p:txBody>
      </p:sp>
      <p:sp>
        <p:nvSpPr>
          <p:cNvPr id="29" name="Up Arrow 41">
            <a:extLst>
              <a:ext uri="{FF2B5EF4-FFF2-40B4-BE49-F238E27FC236}">
                <a16:creationId xmlns:a16="http://schemas.microsoft.com/office/drawing/2014/main" id="{2C10C556-14E9-8045-70F5-8E8BBDF4E9F0}"/>
              </a:ext>
            </a:extLst>
          </p:cNvPr>
          <p:cNvSpPr/>
          <p:nvPr/>
        </p:nvSpPr>
        <p:spPr>
          <a:xfrm rot="10800000">
            <a:off x="8429963" y="3421678"/>
            <a:ext cx="412070" cy="540566"/>
          </a:xfrm>
          <a:prstGeom prst="upArrow">
            <a:avLst>
              <a:gd name="adj1" fmla="val 50000"/>
              <a:gd name="adj2" fmla="val 6733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Up Arrow 42">
            <a:extLst>
              <a:ext uri="{FF2B5EF4-FFF2-40B4-BE49-F238E27FC236}">
                <a16:creationId xmlns:a16="http://schemas.microsoft.com/office/drawing/2014/main" id="{A72FEFF0-9395-20E9-1554-E4149FE1328B}"/>
              </a:ext>
            </a:extLst>
          </p:cNvPr>
          <p:cNvSpPr/>
          <p:nvPr/>
        </p:nvSpPr>
        <p:spPr>
          <a:xfrm rot="16200000">
            <a:off x="5975280" y="4847704"/>
            <a:ext cx="412070" cy="540566"/>
          </a:xfrm>
          <a:prstGeom prst="upArrow">
            <a:avLst>
              <a:gd name="adj1" fmla="val 50000"/>
              <a:gd name="adj2" fmla="val 6733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05A4AA1C-93BD-CC75-7A01-069E225FD5D9}"/>
              </a:ext>
            </a:extLst>
          </p:cNvPr>
          <p:cNvSpPr txBox="1"/>
          <p:nvPr/>
        </p:nvSpPr>
        <p:spPr>
          <a:xfrm>
            <a:off x="1411025" y="1453407"/>
            <a:ext cx="4067620" cy="2308324"/>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l"/>
            <a:r>
              <a:rPr lang="en-US" sz="72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Research Data</a:t>
            </a:r>
            <a:endParaRPr lang="en-ID" sz="72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32" name="TextBox 31">
            <a:extLst>
              <a:ext uri="{FF2B5EF4-FFF2-40B4-BE49-F238E27FC236}">
                <a16:creationId xmlns:a16="http://schemas.microsoft.com/office/drawing/2014/main" id="{2B40510C-BF9C-2B7A-E858-0896B9998B37}"/>
              </a:ext>
            </a:extLst>
          </p:cNvPr>
          <p:cNvSpPr txBox="1"/>
          <p:nvPr/>
        </p:nvSpPr>
        <p:spPr>
          <a:xfrm>
            <a:off x="4413397" y="2917783"/>
            <a:ext cx="555465" cy="523220"/>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l"/>
            <a:r>
              <a:rPr lang="en-US" sz="28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06</a:t>
            </a:r>
            <a:endParaRPr lang="en-ID" sz="28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41" name="TextBox 40">
            <a:extLst>
              <a:ext uri="{FF2B5EF4-FFF2-40B4-BE49-F238E27FC236}">
                <a16:creationId xmlns:a16="http://schemas.microsoft.com/office/drawing/2014/main" id="{DED82A59-B20B-E9FC-4DDF-C8BE91DA7F68}"/>
              </a:ext>
            </a:extLst>
          </p:cNvPr>
          <p:cNvSpPr txBox="1"/>
          <p:nvPr/>
        </p:nvSpPr>
        <p:spPr>
          <a:xfrm>
            <a:off x="6740439" y="1679555"/>
            <a:ext cx="2755985" cy="400110"/>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l"/>
            <a:r>
              <a:rPr lang="en-US" sz="2000" dirty="0">
                <a:solidFill>
                  <a:schemeClr val="bg1"/>
                </a:solidFill>
                <a:latin typeface="Albert Sans Medium" pitchFamily="2" charset="0"/>
                <a:ea typeface="Urbanist SemiBold" panose="020B0A04040200000203" pitchFamily="34" charset="0"/>
                <a:cs typeface="Urbanist SemiBold" panose="020B0A04040200000203" pitchFamily="34" charset="0"/>
              </a:rPr>
              <a:t>First Period Research</a:t>
            </a:r>
            <a:endParaRPr lang="en-ID" sz="2000" dirty="0">
              <a:solidFill>
                <a:schemeClr val="bg1"/>
              </a:solidFill>
              <a:latin typeface="Albert Sans Medium" pitchFamily="2" charset="0"/>
              <a:ea typeface="Urbanist SemiBold" panose="020B0A04040200000203" pitchFamily="34" charset="0"/>
              <a:cs typeface="Urbanist SemiBold" panose="020B0A04040200000203" pitchFamily="34" charset="0"/>
            </a:endParaRPr>
          </a:p>
        </p:txBody>
      </p:sp>
      <p:sp>
        <p:nvSpPr>
          <p:cNvPr id="42" name="TextBox 41">
            <a:extLst>
              <a:ext uri="{FF2B5EF4-FFF2-40B4-BE49-F238E27FC236}">
                <a16:creationId xmlns:a16="http://schemas.microsoft.com/office/drawing/2014/main" id="{C5066C25-CD52-8B13-E4FA-D5135DCD7E47}"/>
              </a:ext>
            </a:extLst>
          </p:cNvPr>
          <p:cNvSpPr txBox="1"/>
          <p:nvPr/>
        </p:nvSpPr>
        <p:spPr>
          <a:xfrm>
            <a:off x="1671498" y="4265103"/>
            <a:ext cx="3105277" cy="400110"/>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l"/>
            <a:r>
              <a:rPr lang="en-US" sz="20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Third Period Research</a:t>
            </a:r>
            <a:endParaRPr lang="en-ID" sz="20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43" name="TextBox 42">
            <a:extLst>
              <a:ext uri="{FF2B5EF4-FFF2-40B4-BE49-F238E27FC236}">
                <a16:creationId xmlns:a16="http://schemas.microsoft.com/office/drawing/2014/main" id="{2E3FAE42-9AC8-80E7-1A11-47BC966F7BA9}"/>
              </a:ext>
            </a:extLst>
          </p:cNvPr>
          <p:cNvSpPr txBox="1"/>
          <p:nvPr/>
        </p:nvSpPr>
        <p:spPr>
          <a:xfrm>
            <a:off x="6747660" y="4221561"/>
            <a:ext cx="3105277" cy="400110"/>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l"/>
            <a:r>
              <a:rPr lang="en-US" sz="20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Second Period Research</a:t>
            </a:r>
            <a:endParaRPr lang="en-ID" sz="20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6" name="TextBox 5">
            <a:extLst>
              <a:ext uri="{FF2B5EF4-FFF2-40B4-BE49-F238E27FC236}">
                <a16:creationId xmlns:a16="http://schemas.microsoft.com/office/drawing/2014/main" id="{533C532E-9976-9779-1673-7542290E098E}"/>
              </a:ext>
            </a:extLst>
          </p:cNvPr>
          <p:cNvSpPr txBox="1"/>
          <p:nvPr/>
        </p:nvSpPr>
        <p:spPr>
          <a:xfrm>
            <a:off x="8409622" y="466990"/>
            <a:ext cx="3318602" cy="338554"/>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r"/>
            <a:r>
              <a:rPr lang="en-US" sz="1600" dirty="0">
                <a:solidFill>
                  <a:schemeClr val="bg2">
                    <a:lumMod val="75000"/>
                  </a:schemeClr>
                </a:solidFill>
                <a:latin typeface="Albert Sans" pitchFamily="2" charset="0"/>
              </a:rPr>
              <a:t>Multicloud Infrastructure Automation</a:t>
            </a:r>
            <a:endParaRPr lang="en-ID" sz="1600" dirty="0">
              <a:solidFill>
                <a:schemeClr val="bg2">
                  <a:lumMod val="75000"/>
                </a:schemeClr>
              </a:solidFill>
              <a:latin typeface="Albert Sans" pitchFamily="2" charset="0"/>
            </a:endParaRPr>
          </a:p>
        </p:txBody>
      </p:sp>
    </p:spTree>
    <p:extLst>
      <p:ext uri="{BB962C8B-B14F-4D97-AF65-F5344CB8AC3E}">
        <p14:creationId xmlns:p14="http://schemas.microsoft.com/office/powerpoint/2010/main" val="3485224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1000"/>
                                        <p:tgtEl>
                                          <p:spTgt spid="27"/>
                                        </p:tgtEl>
                                      </p:cBhvr>
                                    </p:animEffect>
                                    <p:anim calcmode="lin" valueType="num">
                                      <p:cBhvr>
                                        <p:cTn id="27" dur="1000" fill="hold"/>
                                        <p:tgtEl>
                                          <p:spTgt spid="27"/>
                                        </p:tgtEl>
                                        <p:attrNameLst>
                                          <p:attrName>ppt_x</p:attrName>
                                        </p:attrNameLst>
                                      </p:cBhvr>
                                      <p:tavLst>
                                        <p:tav tm="0">
                                          <p:val>
                                            <p:strVal val="#ppt_x"/>
                                          </p:val>
                                        </p:tav>
                                        <p:tav tm="100000">
                                          <p:val>
                                            <p:strVal val="#ppt_x"/>
                                          </p:val>
                                        </p:tav>
                                      </p:tavLst>
                                    </p:anim>
                                    <p:anim calcmode="lin" valueType="num">
                                      <p:cBhvr>
                                        <p:cTn id="2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85AE0BBB-FAF1-3A3F-6ECF-8B81F50D311B}"/>
              </a:ext>
            </a:extLst>
          </p:cNvPr>
          <p:cNvSpPr txBox="1"/>
          <p:nvPr/>
        </p:nvSpPr>
        <p:spPr>
          <a:xfrm>
            <a:off x="708075" y="1289570"/>
            <a:ext cx="4969274" cy="2308324"/>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l"/>
            <a:r>
              <a:rPr lang="en-US" sz="72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Alternative Concept</a:t>
            </a:r>
            <a:endParaRPr lang="en-ID" sz="72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20" name="TextBox 19">
            <a:extLst>
              <a:ext uri="{FF2B5EF4-FFF2-40B4-BE49-F238E27FC236}">
                <a16:creationId xmlns:a16="http://schemas.microsoft.com/office/drawing/2014/main" id="{3BD0960A-1A5A-3794-F279-B550F4499A0C}"/>
              </a:ext>
            </a:extLst>
          </p:cNvPr>
          <p:cNvSpPr txBox="1"/>
          <p:nvPr/>
        </p:nvSpPr>
        <p:spPr>
          <a:xfrm>
            <a:off x="4652474" y="2887803"/>
            <a:ext cx="555465" cy="523220"/>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l"/>
            <a:r>
              <a:rPr lang="en-US" sz="28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07</a:t>
            </a:r>
            <a:endParaRPr lang="en-ID" sz="28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23" name="Rectangle 22">
            <a:extLst>
              <a:ext uri="{FF2B5EF4-FFF2-40B4-BE49-F238E27FC236}">
                <a16:creationId xmlns:a16="http://schemas.microsoft.com/office/drawing/2014/main" id="{E10E798A-0835-0FCF-5C8F-E47FBECB2726}"/>
              </a:ext>
            </a:extLst>
          </p:cNvPr>
          <p:cNvSpPr/>
          <p:nvPr/>
        </p:nvSpPr>
        <p:spPr>
          <a:xfrm>
            <a:off x="6110515" y="980937"/>
            <a:ext cx="6112375" cy="93199"/>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Rectangle 23">
            <a:extLst>
              <a:ext uri="{FF2B5EF4-FFF2-40B4-BE49-F238E27FC236}">
                <a16:creationId xmlns:a16="http://schemas.microsoft.com/office/drawing/2014/main" id="{08F1FFA5-BA73-EC73-A1AC-CEC4DB7E4A93}"/>
              </a:ext>
            </a:extLst>
          </p:cNvPr>
          <p:cNvSpPr/>
          <p:nvPr/>
        </p:nvSpPr>
        <p:spPr>
          <a:xfrm>
            <a:off x="6110515" y="5183692"/>
            <a:ext cx="6081485" cy="931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bject 6">
            <a:extLst>
              <a:ext uri="{FF2B5EF4-FFF2-40B4-BE49-F238E27FC236}">
                <a16:creationId xmlns:a16="http://schemas.microsoft.com/office/drawing/2014/main" id="{22130A5C-50B0-9425-493F-A1456D3E27E9}"/>
              </a:ext>
            </a:extLst>
          </p:cNvPr>
          <p:cNvSpPr/>
          <p:nvPr/>
        </p:nvSpPr>
        <p:spPr>
          <a:xfrm>
            <a:off x="678079" y="4302177"/>
            <a:ext cx="5108124" cy="1989308"/>
          </a:xfrm>
          <a:prstGeom prst="roundRect">
            <a:avLst>
              <a:gd name="adj" fmla="val 4670"/>
            </a:avLst>
          </a:prstGeom>
          <a:solidFill>
            <a:srgbClr val="FFFFFF"/>
          </a:solidFill>
          <a:effectLst>
            <a:outerShdw blurRad="571500" dist="279400" dir="1500000" sx="98000" sy="98000" algn="ctr" rotWithShape="0">
              <a:srgbClr val="000000">
                <a:alpha val="17000"/>
              </a:srgbClr>
            </a:outerShdw>
          </a:effectLst>
        </p:spPr>
        <p:txBody>
          <a:bodyPr wrap="square" lIns="0" tIns="0" rIns="0" bIns="0" rtlCol="0"/>
          <a:lstStyle/>
          <a:p>
            <a:endParaRPr/>
          </a:p>
        </p:txBody>
      </p:sp>
      <p:sp>
        <p:nvSpPr>
          <p:cNvPr id="26" name="object 10">
            <a:extLst>
              <a:ext uri="{FF2B5EF4-FFF2-40B4-BE49-F238E27FC236}">
                <a16:creationId xmlns:a16="http://schemas.microsoft.com/office/drawing/2014/main" id="{A730167C-8171-348F-64D2-579B609B17CC}"/>
              </a:ext>
            </a:extLst>
          </p:cNvPr>
          <p:cNvSpPr txBox="1"/>
          <p:nvPr/>
        </p:nvSpPr>
        <p:spPr>
          <a:xfrm>
            <a:off x="1067573" y="4474170"/>
            <a:ext cx="4311932" cy="1645322"/>
          </a:xfrm>
          <a:prstGeom prst="rect">
            <a:avLst/>
          </a:prstGeom>
        </p:spPr>
        <p:txBody>
          <a:bodyPr vert="horz" wrap="square" lIns="0" tIns="12700" rIns="0" bIns="0" rtlCol="0">
            <a:spAutoFit/>
          </a:bodyPr>
          <a:lstStyle/>
          <a:p>
            <a:pPr marL="12700">
              <a:lnSpc>
                <a:spcPct val="150000"/>
              </a:lnSpc>
              <a:spcBef>
                <a:spcPts val="100"/>
              </a:spcBef>
            </a:pPr>
            <a:r>
              <a:rPr lang="en-US" sz="1200" dirty="0">
                <a:latin typeface="Open Sans" pitchFamily="2" charset="0"/>
                <a:ea typeface="Open Sans" pitchFamily="2" charset="0"/>
                <a:cs typeface="Open Sans" pitchFamily="2" charset="0"/>
              </a:rPr>
              <a:t>Azure is a cloud computing platform and services from Microsoft. Azure offers a wide range of cloud services including virtual machines, web and mobile applications, storage, and more. Azure enables organizations to build, deploy, and manage applications and services in a scalable, secure, and reliable way.</a:t>
            </a:r>
            <a:endParaRPr lang="en-IN" sz="1200" dirty="0">
              <a:latin typeface="Open Sans" pitchFamily="2" charset="0"/>
              <a:ea typeface="Open Sans" pitchFamily="2" charset="0"/>
              <a:cs typeface="Open Sans" pitchFamily="2" charset="0"/>
            </a:endParaRPr>
          </a:p>
        </p:txBody>
      </p:sp>
      <p:sp>
        <p:nvSpPr>
          <p:cNvPr id="5" name="Rectangle: Rounded Corners 4">
            <a:extLst>
              <a:ext uri="{FF2B5EF4-FFF2-40B4-BE49-F238E27FC236}">
                <a16:creationId xmlns:a16="http://schemas.microsoft.com/office/drawing/2014/main" id="{69E70EB5-F7E8-9849-B4E1-DA8E50D5E9EF}"/>
              </a:ext>
            </a:extLst>
          </p:cNvPr>
          <p:cNvSpPr/>
          <p:nvPr/>
        </p:nvSpPr>
        <p:spPr>
          <a:xfrm>
            <a:off x="660875" y="3597895"/>
            <a:ext cx="5125328" cy="538524"/>
          </a:xfrm>
          <a:prstGeom prst="round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AZURE</a:t>
            </a:r>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TECHNOLOGY</a:t>
            </a:r>
            <a:endParaRPr lang="en-IN"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 name="Picture Placeholder 8">
            <a:extLst>
              <a:ext uri="{FF2B5EF4-FFF2-40B4-BE49-F238E27FC236}">
                <a16:creationId xmlns:a16="http://schemas.microsoft.com/office/drawing/2014/main" id="{74A3E5E3-B241-4E61-3F25-0EFA1DF64CF5}"/>
              </a:ext>
            </a:extLst>
          </p:cNvPr>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218" t="8064" r="31787" b="5098"/>
          <a:stretch/>
        </p:blipFill>
        <p:spPr>
          <a:xfrm>
            <a:off x="6217162" y="1182331"/>
            <a:ext cx="5511062" cy="3934163"/>
          </a:xfrm>
        </p:spPr>
      </p:pic>
      <p:sp>
        <p:nvSpPr>
          <p:cNvPr id="10" name="TextBox 9">
            <a:extLst>
              <a:ext uri="{FF2B5EF4-FFF2-40B4-BE49-F238E27FC236}">
                <a16:creationId xmlns:a16="http://schemas.microsoft.com/office/drawing/2014/main" id="{368DEB7A-BF50-AFE8-1506-DA3729C9A289}"/>
              </a:ext>
            </a:extLst>
          </p:cNvPr>
          <p:cNvSpPr txBox="1"/>
          <p:nvPr/>
        </p:nvSpPr>
        <p:spPr>
          <a:xfrm>
            <a:off x="8409622" y="466990"/>
            <a:ext cx="3318602" cy="338554"/>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r"/>
            <a:r>
              <a:rPr lang="en-US" sz="1600" dirty="0">
                <a:solidFill>
                  <a:schemeClr val="bg2">
                    <a:lumMod val="75000"/>
                  </a:schemeClr>
                </a:solidFill>
                <a:latin typeface="Albert Sans" pitchFamily="2" charset="0"/>
              </a:rPr>
              <a:t>Multicloud Infrastructure Automation</a:t>
            </a:r>
            <a:endParaRPr lang="en-ID" sz="1600" dirty="0">
              <a:solidFill>
                <a:schemeClr val="bg2">
                  <a:lumMod val="75000"/>
                </a:schemeClr>
              </a:solidFill>
              <a:latin typeface="Albert Sans" pitchFamily="2" charset="0"/>
            </a:endParaRPr>
          </a:p>
        </p:txBody>
      </p:sp>
    </p:spTree>
    <p:extLst>
      <p:ext uri="{BB962C8B-B14F-4D97-AF65-F5344CB8AC3E}">
        <p14:creationId xmlns:p14="http://schemas.microsoft.com/office/powerpoint/2010/main" val="35471827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1000"/>
                                        <p:tgtEl>
                                          <p:spTgt spid="26"/>
                                        </p:tgtEl>
                                      </p:cBhvr>
                                    </p:animEffect>
                                    <p:anim calcmode="lin" valueType="num">
                                      <p:cBhvr>
                                        <p:cTn id="14" dur="1000" fill="hold"/>
                                        <p:tgtEl>
                                          <p:spTgt spid="26"/>
                                        </p:tgtEl>
                                        <p:attrNameLst>
                                          <p:attrName>ppt_x</p:attrName>
                                        </p:attrNameLst>
                                      </p:cBhvr>
                                      <p:tavLst>
                                        <p:tav tm="0">
                                          <p:val>
                                            <p:strVal val="#ppt_x"/>
                                          </p:val>
                                        </p:tav>
                                        <p:tav tm="100000">
                                          <p:val>
                                            <p:strVal val="#ppt_x"/>
                                          </p:val>
                                        </p:tav>
                                      </p:tavLst>
                                    </p:anim>
                                    <p:anim calcmode="lin" valueType="num">
                                      <p:cBhvr>
                                        <p:cTn id="1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theme/theme1.xml><?xml version="1.0" encoding="utf-8"?>
<a:theme xmlns:a="http://schemas.openxmlformats.org/drawingml/2006/main" name="Office Theme">
  <a:themeElements>
    <a:clrScheme name="Light">
      <a:dk1>
        <a:sysClr val="windowText" lastClr="000000"/>
      </a:dk1>
      <a:lt1>
        <a:sysClr val="window" lastClr="FFFFFF"/>
      </a:lt1>
      <a:dk2>
        <a:srgbClr val="1C1C1C"/>
      </a:dk2>
      <a:lt2>
        <a:srgbClr val="E7E6E6"/>
      </a:lt2>
      <a:accent1>
        <a:srgbClr val="EF5423"/>
      </a:accent1>
      <a:accent2>
        <a:srgbClr val="522E5C"/>
      </a:accent2>
      <a:accent3>
        <a:srgbClr val="FFC00D"/>
      </a:accent3>
      <a:accent4>
        <a:srgbClr val="A8C686"/>
      </a:accent4>
      <a:accent5>
        <a:srgbClr val="669BBC"/>
      </a:accent5>
      <a:accent6>
        <a:srgbClr val="F8F8F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6468</TotalTime>
  <Words>776</Words>
  <Application>Microsoft Office PowerPoint</Application>
  <PresentationFormat>Widescreen</PresentationFormat>
  <Paragraphs>79</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Albert Sans</vt:lpstr>
      <vt:lpstr>Albert Sans Medium</vt:lpstr>
      <vt:lpstr>Arial</vt:lpstr>
      <vt:lpstr>Calibri</vt:lpstr>
      <vt:lpstr>Calibri Light</vt:lpstr>
      <vt:lpstr>Open Sans</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Ramanda Galang Bryantama</dc:creator>
  <cp:lastModifiedBy>20P31A1233</cp:lastModifiedBy>
  <cp:revision>56</cp:revision>
  <dcterms:created xsi:type="dcterms:W3CDTF">2019-08-12T03:52:24Z</dcterms:created>
  <dcterms:modified xsi:type="dcterms:W3CDTF">2023-04-07T17:03:50Z</dcterms:modified>
</cp:coreProperties>
</file>