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7" d="100"/>
          <a:sy n="57" d="100"/>
        </p:scale>
        <p:origin x="-330" y="-32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8634589" cy="2554545"/>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Subha </a:t>
            </a:r>
            <a:r>
              <a:rPr lang="en-US" sz="2000" b="1" dirty="0" smtClean="0">
                <a:solidFill>
                  <a:schemeClr val="bg1"/>
                </a:solidFill>
                <a:latin typeface="Arial"/>
                <a:cs typeface="Arial"/>
              </a:rPr>
              <a:t>Dharshini .S</a:t>
            </a:r>
          </a:p>
          <a:p>
            <a:r>
              <a:rPr lang="en-US" sz="2000" b="1" dirty="0" smtClean="0">
                <a:solidFill>
                  <a:schemeClr val="bg1"/>
                </a:solidFill>
                <a:latin typeface="Arial"/>
                <a:cs typeface="Arial"/>
              </a:rPr>
              <a:t>Sri </a:t>
            </a:r>
            <a:r>
              <a:rPr lang="en-US" sz="2000" b="1" dirty="0" smtClean="0">
                <a:solidFill>
                  <a:schemeClr val="bg1"/>
                </a:solidFill>
                <a:latin typeface="Arial"/>
                <a:cs typeface="Arial"/>
              </a:rPr>
              <a:t>Bharathi Engineering College </a:t>
            </a:r>
            <a:r>
              <a:rPr lang="en-US" sz="2000" b="1" dirty="0" smtClean="0">
                <a:solidFill>
                  <a:schemeClr val="bg1"/>
                </a:solidFill>
                <a:latin typeface="Arial"/>
                <a:cs typeface="Arial"/>
              </a:rPr>
              <a:t>for </a:t>
            </a:r>
            <a:r>
              <a:rPr lang="en-US" sz="2000" b="1" dirty="0" smtClean="0">
                <a:solidFill>
                  <a:schemeClr val="bg1"/>
                </a:solidFill>
                <a:latin typeface="Arial"/>
                <a:cs typeface="Arial"/>
              </a:rPr>
              <a:t> </a:t>
            </a:r>
            <a:r>
              <a:rPr lang="en-US" sz="2000" b="1" dirty="0" smtClean="0">
                <a:solidFill>
                  <a:schemeClr val="bg1"/>
                </a:solidFill>
                <a:latin typeface="Arial"/>
                <a:cs typeface="Arial"/>
              </a:rPr>
              <a:t>    </a:t>
            </a:r>
            <a:r>
              <a:rPr lang="en-US" sz="2000" b="1" dirty="0" smtClean="0">
                <a:solidFill>
                  <a:schemeClr val="bg1"/>
                </a:solidFill>
                <a:latin typeface="Arial"/>
                <a:cs typeface="Arial"/>
              </a:rPr>
              <a:t>women,Pudukkottai</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CSE</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User name:au912621104027</a:t>
            </a:r>
          </a:p>
          <a:p>
            <a:r>
              <a:rPr lang="en-US" sz="2000" b="1" dirty="0" smtClean="0">
                <a:solidFill>
                  <a:schemeClr val="bg1"/>
                </a:solidFill>
                <a:latin typeface="Arial"/>
                <a:cs typeface="Arial"/>
              </a:rPr>
              <a:t>NM ID</a:t>
            </a:r>
            <a:r>
              <a:rPr lang="en-US" sz="1600" b="1" dirty="0" smtClean="0">
                <a:solidFill>
                  <a:schemeClr val="bg1"/>
                </a:solidFill>
                <a:latin typeface="Arial"/>
                <a:cs typeface="Arial"/>
              </a:rPr>
              <a:t>:74E2F4F08CD4D84B6FA47CDB6E08B75A</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83474"/>
            <a:ext cx="11296650" cy="4801314"/>
          </a:xfrm>
          <a:prstGeom prst="rect">
            <a:avLst/>
          </a:prstGeom>
          <a:noFill/>
        </p:spPr>
        <p:txBody>
          <a:bodyPr wrap="square" rtlCol="0">
            <a:spAutoFit/>
          </a:bodyPr>
          <a:lstStyle/>
          <a:p>
            <a:r>
              <a:rPr lang="en-US" b="1" dirty="0" smtClean="0">
                <a:cs typeface="Calibri" pitchFamily="34" charset="0"/>
              </a:rPr>
              <a:t>Training Process:</a:t>
            </a:r>
          </a:p>
          <a:p>
            <a:endParaRPr lang="en-US" dirty="0" smtClean="0">
              <a:cs typeface="Calibri" pitchFamily="34" charset="0"/>
            </a:endParaRPr>
          </a:p>
          <a:p>
            <a:r>
              <a:rPr lang="en-US" dirty="0" smtClean="0">
                <a:cs typeface="Calibri" pitchFamily="34" charset="0"/>
              </a:rPr>
              <a:t>1. Collecting a diverse dataset of normal user behavior and known key logger activity.</a:t>
            </a:r>
          </a:p>
          <a:p>
            <a:r>
              <a:rPr lang="en-US" dirty="0" smtClean="0">
                <a:cs typeface="Calibri" pitchFamily="34" charset="0"/>
              </a:rPr>
              <a:t>2. Extracting relevant features from the collected data.</a:t>
            </a:r>
          </a:p>
          <a:p>
            <a:r>
              <a:rPr lang="en-US" dirty="0" smtClean="0">
                <a:cs typeface="Calibri" pitchFamily="34" charset="0"/>
              </a:rPr>
              <a:t>3. Training a behavior-based anomaly detection model using supervised learning techniques.</a:t>
            </a:r>
          </a:p>
          <a:p>
            <a:r>
              <a:rPr lang="en-US" dirty="0" smtClean="0">
                <a:cs typeface="Calibri" pitchFamily="34" charset="0"/>
              </a:rPr>
              <a:t>4. Validating and tuning the trained model to optimize performance.</a:t>
            </a:r>
          </a:p>
          <a:p>
            <a:r>
              <a:rPr lang="en-US" dirty="0" smtClean="0">
                <a:cs typeface="Calibri" pitchFamily="34" charset="0"/>
              </a:rPr>
              <a:t>5. Integrating and deploying the model into existing cybersecurity systems for real-time monitoring and response.</a:t>
            </a:r>
          </a:p>
          <a:p>
            <a:endParaRPr lang="en-US" b="1" dirty="0" smtClean="0">
              <a:cs typeface="Calibri" pitchFamily="34" charset="0"/>
            </a:endParaRPr>
          </a:p>
          <a:p>
            <a:r>
              <a:rPr lang="en-US" b="1" dirty="0" smtClean="0"/>
              <a:t>Prediction Process:</a:t>
            </a:r>
          </a:p>
          <a:p>
            <a:endParaRPr lang="en-US" b="1" dirty="0" smtClean="0">
              <a:cs typeface="Calibri" pitchFamily="34" charset="0"/>
            </a:endParaRPr>
          </a:p>
          <a:p>
            <a:r>
              <a:rPr lang="en-US" dirty="0" smtClean="0"/>
              <a:t>1.Real-time monitoring of system and user behavior.</a:t>
            </a:r>
          </a:p>
          <a:p>
            <a:r>
              <a:rPr lang="en-US" dirty="0" smtClean="0"/>
              <a:t>2. Extraction of relevant features from monitored data.</a:t>
            </a:r>
          </a:p>
          <a:p>
            <a:endParaRPr lang="en-US" b="1" dirty="0" smtClean="0">
              <a:cs typeface="Calibri" pitchFamily="34" charset="0"/>
            </a:endParaRPr>
          </a:p>
          <a:p>
            <a:endParaRPr lang="en-US" dirty="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r>
              <a:rPr lang="en-US" sz="2400" dirty="0" smtClean="0"/>
              <a:t>The described approach yields a resilient system adept at promptly identifying and mitigating key logger activity in real-time. Through the continuous monitoring of system and user behavior, the extraction of pertinent features, and the utilization of behavior-based anomaly detection algorithms, the system can effectively pinpoint abnormal patterns suggestive of key logger presence with remarkable precision.</a:t>
            </a:r>
          </a:p>
          <a:p>
            <a:r>
              <a:rPr lang="en-US" sz="2400" dirty="0" smtClean="0"/>
              <a:t>Consequently, organizations can swiftly react to identified threats, minimizing the likelihood of data breaches, financial ramifications, and privacy infringements typically associated with key loggers. Moreover, the integration of feedback derived from response actions facilitates the continual refinement of detection and mitigation tactics, bolstering the overall resilience of cyber security measures.</a:t>
            </a:r>
          </a:p>
          <a:p>
            <a:pPr>
              <a:buNone/>
            </a:pPr>
            <a:r>
              <a:rPr lang="en-US" sz="2400" dirty="0" smtClean="0"/>
              <a:t/>
            </a:r>
            <a:br>
              <a:rPr lang="en-US" sz="2400" dirty="0" smtClean="0"/>
            </a:b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18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1800" dirty="0" smtClean="0">
              <a:solidFill>
                <a:srgbClr val="0F0F0F"/>
              </a:solidFill>
              <a:latin typeface="Calibri" pitchFamily="34" charset="0"/>
              <a:ea typeface="+mn-lt"/>
              <a:cs typeface="Calibri" pitchFamily="34" charset="0"/>
            </a:endParaRPr>
          </a:p>
          <a:p>
            <a:pPr marL="305435" indent="-305435"/>
            <a:r>
              <a:rPr lang="en-US" sz="18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18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18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18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18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1800" dirty="0" smtClean="0">
                <a:solidFill>
                  <a:schemeClr val="tx1"/>
                </a:solidFill>
                <a:latin typeface="Calibri" pitchFamily="34" charset="0"/>
                <a:cs typeface="Calibri" pitchFamily="34" charset="0"/>
              </a:rPr>
              <a:t>3. Innovations in endpoint security solutions.</a:t>
            </a:r>
          </a:p>
          <a:p>
            <a:pPr marL="305435" indent="-305435">
              <a:buNone/>
            </a:pPr>
            <a:r>
              <a:rPr lang="en-US" sz="18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18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1800" dirty="0" smtClean="0">
                <a:solidFill>
                  <a:schemeClr val="tx1"/>
                </a:solidFill>
                <a:latin typeface="Calibri" pitchFamily="34" charset="0"/>
                <a:cs typeface="Calibri" pitchFamily="34" charset="0"/>
              </a:rPr>
              <a:t>6. User education and awareness initiatives.</a:t>
            </a:r>
          </a:p>
          <a:p>
            <a:pPr marL="305435" indent="-305435">
              <a:buNone/>
            </a:pPr>
            <a:r>
              <a:rPr lang="en-US" sz="1800" dirty="0" smtClean="0">
                <a:solidFill>
                  <a:schemeClr val="tx1"/>
                </a:solidFill>
                <a:latin typeface="Calibri" pitchFamily="34" charset="0"/>
                <a:cs typeface="Calibri" pitchFamily="34" charset="0"/>
              </a:rPr>
              <a:t>7. Development of regulatory frameworks and industry standards.</a:t>
            </a:r>
            <a:endParaRPr lang="en-US" sz="18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9028" y="1570141"/>
            <a:ext cx="11029615" cy="4673324"/>
          </a:xfrm>
        </p:spPr>
        <p:txBody>
          <a:bodyPr>
            <a:normAutofit/>
          </a:bodyPr>
          <a:lstStyle/>
          <a:p>
            <a:pPr marL="305435" indent="-305435">
              <a:lnSpc>
                <a:spcPct val="150000"/>
              </a:lnSpc>
              <a:buNone/>
            </a:pPr>
            <a:r>
              <a:rPr lang="en-US" sz="1800" dirty="0" smtClean="0">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18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49382" y="1246909"/>
            <a:ext cx="12153207" cy="4247317"/>
          </a:xfrm>
          <a:prstGeom prst="rect">
            <a:avLst/>
          </a:prstGeom>
          <a:noFill/>
        </p:spPr>
        <p:txBody>
          <a:bodyPr wrap="square" rtlCol="0">
            <a:spAutoFit/>
          </a:bodyPr>
          <a:lstStyle/>
          <a:p>
            <a:pPr marL="305435" indent="-305435"/>
            <a:endParaRPr lang="en-IN" b="1" dirty="0" smtClean="0">
              <a:latin typeface="Calibri" pitchFamily="34" charset="0"/>
              <a:cs typeface="Calibri" pitchFamily="34" charset="0"/>
            </a:endParaRPr>
          </a:p>
          <a:p>
            <a:r>
              <a:rPr lang="en-US"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dirty="0" smtClean="0">
              <a:latin typeface="Calibri" pitchFamily="34" charset="0"/>
              <a:cs typeface="Calibri" pitchFamily="34" charset="0"/>
            </a:endParaRPr>
          </a:p>
          <a:p>
            <a:r>
              <a:rPr lang="en-US" b="1" dirty="0" smtClean="0">
                <a:latin typeface="Calibri" pitchFamily="34" charset="0"/>
                <a:cs typeface="Calibri" pitchFamily="34" charset="0"/>
              </a:rPr>
              <a:t>1. Use Antivirus and Antimalware Software:</a:t>
            </a:r>
            <a:r>
              <a:rPr lang="en-US" dirty="0" smtClean="0"/>
              <a:t> Employ Trusted Antivirus and Antimalware Tools: Utilize reputable antivirus and antimalware software to safeguard your systems against key loggers and other malicious software threats. Regularly update these tools to ensure they can detect and remove emerging threats effectively.</a:t>
            </a:r>
          </a:p>
          <a:p>
            <a:endParaRPr lang="en-US" dirty="0" smtClean="0">
              <a:latin typeface="Calibri" pitchFamily="34" charset="0"/>
              <a:cs typeface="Calibri" pitchFamily="34" charset="0"/>
            </a:endParaRPr>
          </a:p>
          <a:p>
            <a:r>
              <a:rPr lang="en-US" b="1" dirty="0" smtClean="0">
                <a:latin typeface="Calibri" pitchFamily="34" charset="0"/>
                <a:cs typeface="Calibri" pitchFamily="34" charset="0"/>
              </a:rPr>
              <a:t>2. Keep Software Updated</a:t>
            </a:r>
            <a:r>
              <a:rPr lang="en-US" dirty="0" smtClean="0"/>
              <a:t> Maintain Regular Software Updates: Consistently update your operating system, applications, and security software to mitigate vulnerabilities that key loggers could exploit. Regular updates help bolster your system's defenses against potential threats.</a:t>
            </a:r>
            <a:endParaRPr lang="en-US" dirty="0" smtClean="0">
              <a:latin typeface="Calibri" pitchFamily="34" charset="0"/>
              <a:cs typeface="Calibri" pitchFamily="34" charset="0"/>
            </a:endParaRP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3"/>
            <a:ext cx="11228070" cy="5509200"/>
          </a:xfrm>
          <a:prstGeom prst="rect">
            <a:avLst/>
          </a:prstGeom>
          <a:noFill/>
        </p:spPr>
        <p:txBody>
          <a:bodyPr wrap="square" rtlCol="0">
            <a:spAutoFit/>
          </a:bodyPr>
          <a:lstStyle/>
          <a:p>
            <a:r>
              <a:rPr lang="en-US" sz="1600" b="1" dirty="0" smtClean="0">
                <a:latin typeface="Calibri" pitchFamily="34" charset="0"/>
                <a:cs typeface="Calibri" pitchFamily="34" charset="0"/>
              </a:rPr>
              <a:t>3. Be Cautious of Email Attachments and Links:</a:t>
            </a:r>
            <a:r>
              <a:rPr lang="en-US" sz="1600" dirty="0" smtClean="0"/>
              <a:t> Exercise Caution with Email Attachments and Links: Avoid opening email attachments or clicking on links from unknown or suspicious sources, as they may contain key loggers or other malware. Verify the sender's identity and scrutinize the content for any signs of phishing attempts before taking any action.</a:t>
            </a:r>
          </a:p>
          <a:p>
            <a:r>
              <a:rPr lang="en-US" sz="1600" dirty="0" smtClean="0"/>
              <a:t/>
            </a:r>
            <a:br>
              <a:rPr lang="en-US" sz="1600" dirty="0" smtClean="0"/>
            </a:br>
            <a:r>
              <a:rPr lang="en-US" sz="1600" dirty="0" smtClean="0">
                <a:latin typeface="Calibri" pitchFamily="34" charset="0"/>
                <a:cs typeface="Calibri" pitchFamily="34" charset="0"/>
              </a:rPr>
              <a:t>.</a:t>
            </a:r>
            <a:r>
              <a:rPr lang="en-US" sz="1600" b="1" dirty="0" smtClean="0">
                <a:latin typeface="Calibri" pitchFamily="34" charset="0"/>
                <a:cs typeface="Calibri" pitchFamily="34" charset="0"/>
              </a:rPr>
              <a:t> 4. Practice Safe Browsing Habits: </a:t>
            </a:r>
            <a:r>
              <a:rPr lang="en-US" sz="1600" dirty="0" smtClean="0">
                <a:latin typeface="Calibri" pitchFamily="34" charset="0"/>
                <a:cs typeface="Calibri" pitchFamily="34" charset="0"/>
              </a:rPr>
              <a:t>Be cautious when browsing the internet and only visit trusted websites. Avoid downloading software from unverified sources, as they may contain key loggers or other malware.</a:t>
            </a: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r>
              <a:rPr lang="en-US" sz="1600" b="1" dirty="0" smtClean="0">
                <a:latin typeface="Calibri" pitchFamily="34" charset="0"/>
                <a:cs typeface="Calibri" pitchFamily="34" charset="0"/>
              </a:rPr>
              <a:t>5. Use Firewalls: </a:t>
            </a:r>
            <a:r>
              <a:rPr lang="en-US" sz="16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p>
          <a:p>
            <a:endParaRPr lang="en-US" sz="1600" dirty="0" smtClean="0">
              <a:latin typeface="Calibri" pitchFamily="34" charset="0"/>
              <a:cs typeface="Calibri" pitchFamily="34" charset="0"/>
            </a:endParaRPr>
          </a:p>
          <a:p>
            <a:endParaRPr lang="en-US" sz="1600" dirty="0" smtClean="0">
              <a:latin typeface="Calibri" pitchFamily="34" charset="0"/>
              <a:cs typeface="Calibri" pitchFamily="34" charset="0"/>
            </a:endParaRPr>
          </a:p>
          <a:p>
            <a:r>
              <a:rPr lang="en-US" sz="1600" b="1" dirty="0" smtClean="0">
                <a:latin typeface="Calibri" pitchFamily="34" charset="0"/>
                <a:cs typeface="Calibri" pitchFamily="34" charset="0"/>
              </a:rPr>
              <a:t>6. Use Virtual Keyboards:</a:t>
            </a:r>
            <a:r>
              <a:rPr lang="en-US" sz="1600" dirty="0" smtClean="0"/>
              <a:t> Implement Virtual Keyboards: Employ virtual keyboards when entering sensitive information such as passwords or financial data. Virtual keyboards can mitigate the risk of key loggers capturing keystrokes by allowing users to input characters using mouse clicks or touch screen interactions, enhancing security during data entry.</a:t>
            </a:r>
          </a:p>
          <a:p>
            <a:endParaRPr lang="en-US" sz="1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691" y="1064029"/>
            <a:ext cx="10610850" cy="5909310"/>
          </a:xfrm>
          <a:prstGeom prst="rect">
            <a:avLst/>
          </a:prstGeom>
          <a:noFill/>
        </p:spPr>
        <p:txBody>
          <a:bodyPr wrap="square" rtlCol="0">
            <a:spAutoFit/>
          </a:bodyPr>
          <a:lstStyle/>
          <a:p>
            <a:r>
              <a:rPr lang="en-US" dirty="0" smtClean="0"/>
              <a:t>7.</a:t>
            </a:r>
            <a:r>
              <a:rPr lang="en-US" b="1" dirty="0" smtClean="0">
                <a:latin typeface="Calibri" pitchFamily="34" charset="0"/>
                <a:cs typeface="Calibri" pitchFamily="34" charset="0"/>
              </a:rPr>
              <a:t>Educate Employees: </a:t>
            </a:r>
            <a:r>
              <a:rPr lang="en-US" dirty="0" smtClean="0">
                <a:latin typeface="Calibri" pitchFamily="34" charset="0"/>
                <a:cs typeface="Calibri" pitchFamily="34" charset="0"/>
              </a:rPr>
              <a:t>Organizations should provide cyber security awareness training to employees to help them recognize the signs of phishing attempts, malicious software, and other cyber threats. Educated employees are better equipped to avoid falling victim to key loggers and other cyber attacks</a:t>
            </a:r>
            <a:endParaRPr lang="en-US" dirty="0" smtClean="0"/>
          </a:p>
          <a:p>
            <a:endParaRPr lang="en-US" dirty="0" smtClean="0"/>
          </a:p>
          <a:p>
            <a:r>
              <a:rPr lang="en-US" b="1" dirty="0" smtClean="0">
                <a:latin typeface="Calibri" pitchFamily="34" charset="0"/>
                <a:cs typeface="Calibri" pitchFamily="34" charset="0"/>
              </a:rPr>
              <a:t>8. Regularly Monitor Accounts: </a:t>
            </a:r>
            <a:r>
              <a:rPr lang="en-US"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approach.</a:t>
            </a:r>
          </a:p>
          <a:p>
            <a:endParaRPr lang="en-US" dirty="0" smtClean="0">
              <a:latin typeface="Calibri" pitchFamily="34" charset="0"/>
              <a:cs typeface="Calibri" pitchFamily="34" charset="0"/>
            </a:endParaRPr>
          </a:p>
          <a:p>
            <a:r>
              <a:rPr lang="en-US" b="1" dirty="0" smtClean="0">
                <a:latin typeface="Calibri" pitchFamily="34" charset="0"/>
                <a:cs typeface="Calibri" pitchFamily="34" charset="0"/>
              </a:rPr>
              <a:t>9. Implement Two-Factor Authentication (2FA): </a:t>
            </a:r>
            <a:r>
              <a:rPr lang="en-US"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r>
              <a:rPr lang="en-US" dirty="0" smtClean="0">
                <a:latin typeface="Calibri" pitchFamily="34" charset="0"/>
                <a:cs typeface="Calibri" pitchFamily="34" charset="0"/>
              </a:rPr>
              <a:t>private authorities.</a:t>
            </a:r>
          </a:p>
          <a:p>
            <a:endParaRPr lang="en-US" b="1" dirty="0" smtClean="0">
              <a:latin typeface="Calibri" pitchFamily="34" charset="0"/>
              <a:cs typeface="Calibri" pitchFamily="34" charset="0"/>
            </a:endParaRPr>
          </a:p>
          <a:p>
            <a:r>
              <a:rPr lang="en-US" dirty="0" smtClean="0">
                <a:latin typeface="Calibri" pitchFamily="34" charset="0"/>
                <a:cs typeface="Calibri" pitchFamily="34" charset="0"/>
              </a:rPr>
              <a:t>.</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3139321"/>
          </a:xfrm>
          <a:prstGeom prst="rect">
            <a:avLst/>
          </a:prstGeom>
          <a:noFill/>
        </p:spPr>
        <p:txBody>
          <a:bodyPr wrap="square" rtlCol="0">
            <a:spAutoFit/>
          </a:bodyPr>
          <a:lstStyle/>
          <a:p>
            <a:r>
              <a:rPr lang="en-US" b="1" dirty="0" smtClean="0">
                <a:latin typeface="Calibri" pitchFamily="34" charset="0"/>
                <a:cs typeface="Calibri" pitchFamily="34" charset="0"/>
              </a:rPr>
              <a:t>10. Encrypt Sensitive Data:</a:t>
            </a:r>
            <a:r>
              <a:rPr lang="en-US" dirty="0" smtClean="0"/>
              <a:t> Utilize encryption techniques to protect sensitive information from unauthorized access, including key loggers. Encrypting data ensures that even if it is intercepted, it remains unreadable without the appropriate decryption keys, adding an extra layer of security to your information assets.</a:t>
            </a: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By implementing these security measures, individuals and organizations can significantly reduce the risk posed by key loggers and better protect their sensitive information from unauthorized access and exploitation.</a:t>
            </a:r>
            <a:endParaRPr lang="en-IN"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19193" y="1559374"/>
            <a:ext cx="11439358" cy="4673324"/>
          </a:xfrm>
        </p:spPr>
        <p:txBody>
          <a:bodyPr>
            <a:noAutofit/>
          </a:bodyPr>
          <a:lstStyle/>
          <a:p>
            <a:r>
              <a:rPr lang="en-US" sz="1200" dirty="0" smtClean="0">
                <a:latin typeface="Arial Black" pitchFamily="34" charset="0"/>
              </a:rPr>
              <a:t>Conducting thorough risk assessments to identify and understand potential vulnerabilities comprehensively.</a:t>
            </a:r>
          </a:p>
          <a:p>
            <a:r>
              <a:rPr lang="en-US" sz="1200" dirty="0" smtClean="0">
                <a:latin typeface="Arial Black" pitchFamily="34" charset="0"/>
              </a:rPr>
              <a:t>Creating strong security protocols and guidelines to establish a solid foundation for protecting against key loggers and other threats.</a:t>
            </a:r>
          </a:p>
          <a:p>
            <a:r>
              <a:rPr lang="en-US" sz="1200" dirty="0" smtClean="0">
                <a:latin typeface="Arial Black" pitchFamily="34" charset="0"/>
              </a:rPr>
              <a:t>Utilizing cutting-edge cyber security technologies to enhance defense mechanisms and thwart malicious activities effectively.</a:t>
            </a:r>
          </a:p>
          <a:p>
            <a:r>
              <a:rPr lang="en-US" sz="1200" dirty="0" smtClean="0">
                <a:latin typeface="Arial Black" pitchFamily="34" charset="0"/>
              </a:rPr>
              <a:t>Employing continuous monitoring systems and detection tools to swiftly identify and respond to any signs of key logger intrusion or suspicious behavior.</a:t>
            </a:r>
          </a:p>
          <a:p>
            <a:r>
              <a:rPr lang="en-US" sz="1200" dirty="0" smtClean="0">
                <a:latin typeface="Arial Black" pitchFamily="34" charset="0"/>
              </a:rPr>
              <a:t>Developing a well-defined incident response strategy to promptly address and mitigate the impacts of key logger incidents or security breaches.</a:t>
            </a:r>
          </a:p>
          <a:p>
            <a:r>
              <a:rPr lang="en-US" sz="1200" dirty="0" smtClean="0">
                <a:latin typeface="Arial Black" pitchFamily="34" charset="0"/>
              </a:rPr>
              <a:t>Providing regular training sessions and promoting awareness among employees to foster a security-conscious culture and mitigate key logger risks.</a:t>
            </a:r>
          </a:p>
          <a:p>
            <a:r>
              <a:rPr lang="en-US" sz="1200" dirty="0" smtClean="0">
                <a:latin typeface="Arial Black" pitchFamily="34" charset="0"/>
              </a:rPr>
              <a:t>Ensuring that security measures extend throughout the entirety of the vendor and supply chain network to minimize potential vulnerabilities and weaknesses.</a:t>
            </a:r>
          </a:p>
          <a:p>
            <a:r>
              <a:rPr lang="en-US" sz="1200" dirty="0" smtClean="0">
                <a:latin typeface="Arial Black" pitchFamily="34" charset="0"/>
              </a:rPr>
              <a:t>Adhering to relevant regulations and industry standards to maintain compliance and enhance overall security posture against key loggers.</a:t>
            </a:r>
          </a:p>
          <a:p>
            <a:pPr>
              <a:buNone/>
            </a:pPr>
            <a:r>
              <a:rPr lang="en-US" sz="1200" dirty="0" smtClean="0">
                <a:latin typeface="Arial Black" pitchFamily="34" charset="0"/>
              </a:rPr>
              <a:t/>
            </a:r>
            <a:br>
              <a:rPr lang="en-US" sz="1200" dirty="0" smtClean="0">
                <a:latin typeface="Arial Black" pitchFamily="34" charset="0"/>
              </a:rPr>
            </a:br>
            <a:endParaRPr lang="en-IN" sz="1200" b="1" dirty="0">
              <a:solidFill>
                <a:srgbClr val="0F0F0F"/>
              </a:solidFill>
              <a:latin typeface="Arial Black"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fontScale="85000" lnSpcReduction="10000"/>
          </a:bodyPr>
          <a:lstStyle/>
          <a:p>
            <a:r>
              <a:rPr lang="en-US" sz="2400" b="1" dirty="0" smtClean="0"/>
              <a:t>Algorithm Selection</a:t>
            </a:r>
            <a:r>
              <a:rPr lang="en-US" sz="2400" dirty="0" smtClean="0"/>
              <a:t>: To combat the threat of key loggers, we'll adopt a multi-layered strategy encompassing both preventive and detective measures. Central to this strategy is the implementation of algorithms designed to detect and mitigate key logger activity in real-time. Our primary focus will be on deploying a behavior-based anomaly detection algorithm.</a:t>
            </a:r>
          </a:p>
          <a:p>
            <a:r>
              <a:rPr lang="en-US" sz="2400" b="1" dirty="0" smtClean="0"/>
              <a:t>Data Input</a:t>
            </a:r>
            <a:r>
              <a:rPr lang="en-US" sz="2400" dirty="0" smtClean="0"/>
              <a:t>: The behavior-based anomaly detection algorithm will rely on a diverse range of input data sources, including system and user activity logs such as keystroke patterns, application usage, network traffic, and system events. Furthermore, we'll integrate information gleaned from threat intelligence sources regarding known key logger signatures and behavioral patterns to enrich the algorithm's detection capabilities.</a:t>
            </a:r>
          </a:p>
          <a:p>
            <a:pPr>
              <a:buNone/>
            </a:pPr>
            <a:endParaRPr lang="en-US" sz="21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1266</Words>
  <Application>Microsoft Office PowerPoint</Application>
  <PresentationFormat>Custom</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41</cp:revision>
  <dcterms:created xsi:type="dcterms:W3CDTF">2021-05-26T16:50:10Z</dcterms:created>
  <dcterms:modified xsi:type="dcterms:W3CDTF">2024-04-04T09:55:53Z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