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C971-E3E3-4EA0-B215-2B9D120A4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8FEC73-E2B3-40C5-B651-D3F52D5B10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D2BA6D-BD1A-48A7-A571-CEC0C4BF8383}"/>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9FEEC717-A350-441C-AA29-430A249F3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C9F93-D6B4-4C6D-AF87-AB0911D4C99C}"/>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396369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384E-34DF-45DF-BEFB-DF176D159A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2936F-8AFC-4112-9D9A-ADF6D2512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1B35F-BADF-4B28-A4D5-87D20648E400}"/>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64E8B38F-7628-43A6-839F-4AC308C5E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DD477-4F4D-4B0E-A24C-D223218F53A1}"/>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2445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B07CE-B98B-496D-B175-51EFF757EB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6389B-789F-4402-8A57-C84129A4F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371BE-6C46-4094-86E1-8C1DD69A1D67}"/>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2247BEFF-BABE-4500-9B0A-7A67983F9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01350-C103-4C79-8C15-CEE3987C30A1}"/>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365434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30BB-EE17-45C1-8FC7-2CD04A8DD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34534-1A3E-41AF-86AD-2C7C3ABAF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3F25C-4F00-4D01-8AD4-866CE5FA8FB2}"/>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97592CBC-7A73-4FB3-9B5B-FD03653D5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9AA4C-0A3F-46B6-A88E-756646E6B926}"/>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128621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954-B705-45A6-9B68-29D4E00B1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81AE47-5536-42CC-A195-1C7A1F4C0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C1AA5-D8AF-48AA-BE9A-91EE74A8BF75}"/>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EA35AEDD-A4B4-4A96-83EF-114ADEFC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64391-F792-4E3F-9086-97C92043C62F}"/>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3352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0ED3-8586-4D5E-B323-367AB4881B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0B5389-C4A3-4913-84D4-0486939F7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660F88-5743-4B3B-8C5E-3B37761D2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F32994-80DD-4078-9393-E3D8E16C41AD}"/>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6" name="Footer Placeholder 5">
            <a:extLst>
              <a:ext uri="{FF2B5EF4-FFF2-40B4-BE49-F238E27FC236}">
                <a16:creationId xmlns:a16="http://schemas.microsoft.com/office/drawing/2014/main" id="{E89DE390-8030-43CB-BB2E-C1A1E14B0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F97C3-23C2-4E4E-996B-B014377778A6}"/>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372717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8283-1AC8-45FE-9925-7D01643A55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2C74D4-5C96-4223-980F-738D93643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08D1A-59C5-42F5-8FB3-65A5E1084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512AD4-2335-42E2-ACEC-4BB1EABAC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60335-7B6D-40C6-8B45-0AA77CC8B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F46FFC-4F54-4FAA-B7C8-E68509D05A64}"/>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8" name="Footer Placeholder 7">
            <a:extLst>
              <a:ext uri="{FF2B5EF4-FFF2-40B4-BE49-F238E27FC236}">
                <a16:creationId xmlns:a16="http://schemas.microsoft.com/office/drawing/2014/main" id="{80D2F59D-24BE-4D9A-899D-C5F457197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FF81D3-1B63-44C5-8540-468333C60C8B}"/>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21313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42FD-603C-48DA-98F4-347A011D38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FEEE6E-2A02-4B48-AAC0-FB7BDC58F09A}"/>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4" name="Footer Placeholder 3">
            <a:extLst>
              <a:ext uri="{FF2B5EF4-FFF2-40B4-BE49-F238E27FC236}">
                <a16:creationId xmlns:a16="http://schemas.microsoft.com/office/drawing/2014/main" id="{05B7FF1A-79C0-44EF-811E-9B7481B27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EA61A0-F973-4BCA-9ED3-F931177E866C}"/>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355665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93CAC-8A39-43D5-9E33-75BA17346CE7}"/>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3" name="Footer Placeholder 2">
            <a:extLst>
              <a:ext uri="{FF2B5EF4-FFF2-40B4-BE49-F238E27FC236}">
                <a16:creationId xmlns:a16="http://schemas.microsoft.com/office/drawing/2014/main" id="{7FCED954-19A6-451B-8A00-F46D22BB99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10F139-4BE8-44A5-8960-313669BAAABD}"/>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281969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DBA0-1E88-4955-99FC-99D8ABB90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4A92-B187-4583-9E84-7F97E628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842801-FCA4-4F6F-8BE8-C5AE83509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D238D-B261-465D-8F0A-3B5972BC7255}"/>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6" name="Footer Placeholder 5">
            <a:extLst>
              <a:ext uri="{FF2B5EF4-FFF2-40B4-BE49-F238E27FC236}">
                <a16:creationId xmlns:a16="http://schemas.microsoft.com/office/drawing/2014/main" id="{75B0A17E-FA3B-4BDB-BE35-FA4B00392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63743-1DBF-49E1-87C8-EBF0EAE0D289}"/>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166845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9B09-0E8F-47CE-B667-068296ED9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03E912-52EC-4659-A560-0314ABBEA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2391D0-4D6D-4F78-B3F8-142B9CC29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D0F53-C7BE-4F0D-B659-88D4C5D59C2D}"/>
              </a:ext>
            </a:extLst>
          </p:cNvPr>
          <p:cNvSpPr>
            <a:spLocks noGrp="1"/>
          </p:cNvSpPr>
          <p:nvPr>
            <p:ph type="dt" sz="half" idx="10"/>
          </p:nvPr>
        </p:nvSpPr>
        <p:spPr/>
        <p:txBody>
          <a:bodyPr/>
          <a:lstStyle/>
          <a:p>
            <a:fld id="{1E18EF40-DEC2-4996-897B-B201C4AC8CBC}" type="datetimeFigureOut">
              <a:rPr lang="en-IN" smtClean="0"/>
              <a:t>23-06-2020</a:t>
            </a:fld>
            <a:endParaRPr lang="en-IN"/>
          </a:p>
        </p:txBody>
      </p:sp>
      <p:sp>
        <p:nvSpPr>
          <p:cNvPr id="6" name="Footer Placeholder 5">
            <a:extLst>
              <a:ext uri="{FF2B5EF4-FFF2-40B4-BE49-F238E27FC236}">
                <a16:creationId xmlns:a16="http://schemas.microsoft.com/office/drawing/2014/main" id="{06E1F26F-CEE8-4886-B2A7-386361D28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AF321-3C5F-436F-9BA3-0BC81AD2372B}"/>
              </a:ext>
            </a:extLst>
          </p:cNvPr>
          <p:cNvSpPr>
            <a:spLocks noGrp="1"/>
          </p:cNvSpPr>
          <p:nvPr>
            <p:ph type="sldNum" sz="quarter" idx="12"/>
          </p:nvPr>
        </p:nvSpPr>
        <p:spPr/>
        <p:txBody>
          <a:bodyPr/>
          <a:lstStyle/>
          <a:p>
            <a:fld id="{3D413FD2-E499-40D0-B573-2AB103095357}" type="slidenum">
              <a:rPr lang="en-IN" smtClean="0"/>
              <a:t>‹#›</a:t>
            </a:fld>
            <a:endParaRPr lang="en-IN"/>
          </a:p>
        </p:txBody>
      </p:sp>
    </p:spTree>
    <p:extLst>
      <p:ext uri="{BB962C8B-B14F-4D97-AF65-F5344CB8AC3E}">
        <p14:creationId xmlns:p14="http://schemas.microsoft.com/office/powerpoint/2010/main" val="296222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B207C-8A38-4718-BDA6-6E53FC5CC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C27F1-BAA6-4EAD-A627-837FE3F4A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33B6C-A484-4F89-9CF4-1FB70646A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8EF40-DEC2-4996-897B-B201C4AC8CBC}" type="datetimeFigureOut">
              <a:rPr lang="en-IN" smtClean="0"/>
              <a:t>23-06-2020</a:t>
            </a:fld>
            <a:endParaRPr lang="en-IN"/>
          </a:p>
        </p:txBody>
      </p:sp>
      <p:sp>
        <p:nvSpPr>
          <p:cNvPr id="5" name="Footer Placeholder 4">
            <a:extLst>
              <a:ext uri="{FF2B5EF4-FFF2-40B4-BE49-F238E27FC236}">
                <a16:creationId xmlns:a16="http://schemas.microsoft.com/office/drawing/2014/main" id="{F6F707CF-3062-42D2-BFE6-3E7247C87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D8EFBA-B64C-44C5-8331-8E351C168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13FD2-E499-40D0-B573-2AB103095357}" type="slidenum">
              <a:rPr lang="en-IN" smtClean="0"/>
              <a:t>‹#›</a:t>
            </a:fld>
            <a:endParaRPr lang="en-IN"/>
          </a:p>
        </p:txBody>
      </p:sp>
    </p:spTree>
    <p:extLst>
      <p:ext uri="{BB962C8B-B14F-4D97-AF65-F5344CB8AC3E}">
        <p14:creationId xmlns:p14="http://schemas.microsoft.com/office/powerpoint/2010/main" val="291632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D6F3E-E8C3-46C1-9B59-57D8558AE348}"/>
              </a:ext>
            </a:extLst>
          </p:cNvPr>
          <p:cNvSpPr txBox="1"/>
          <p:nvPr/>
        </p:nvSpPr>
        <p:spPr>
          <a:xfrm>
            <a:off x="409575" y="1076326"/>
            <a:ext cx="11410950" cy="4247317"/>
          </a:xfrm>
          <a:prstGeom prst="rect">
            <a:avLst/>
          </a:prstGeom>
          <a:noFill/>
        </p:spPr>
        <p:txBody>
          <a:bodyPr wrap="square" rtlCol="0">
            <a:spAutoFit/>
          </a:bodyPr>
          <a:lstStyle/>
          <a:p>
            <a:r>
              <a:rPr lang="en-IN" dirty="0"/>
              <a:t>The data had to be cleaned to perform some operations in Tableau and get the expected results. Hence following data cleaning processes are done to get the exact important data to get some useful insights.</a:t>
            </a:r>
          </a:p>
          <a:p>
            <a:endParaRPr lang="en-IN" dirty="0"/>
          </a:p>
          <a:p>
            <a:r>
              <a:rPr lang="en-IN" dirty="0"/>
              <a:t>1. Primarily I used the in built Data-interpreter of tableau, then proceed for further cleaning processes.</a:t>
            </a:r>
          </a:p>
          <a:p>
            <a:endParaRPr lang="en-IN" dirty="0"/>
          </a:p>
          <a:p>
            <a:r>
              <a:rPr lang="en-IN" dirty="0"/>
              <a:t>2. I had to segregate date and time.</a:t>
            </a:r>
          </a:p>
          <a:p>
            <a:endParaRPr lang="en-IN" dirty="0"/>
          </a:p>
          <a:p>
            <a:r>
              <a:rPr lang="en-IN" dirty="0"/>
              <a:t>3. Then longitude and latitude columns are made using custom split.</a:t>
            </a:r>
          </a:p>
          <a:p>
            <a:pPr marL="342900" indent="-342900">
              <a:buAutoNum type="arabicPeriod"/>
            </a:pPr>
            <a:endParaRPr lang="en-IN" dirty="0"/>
          </a:p>
          <a:p>
            <a:r>
              <a:rPr lang="en-IN" dirty="0"/>
              <a:t>4. Some columns are not important for the analysation. Hence they are removed. Like- gender, country, currency, </a:t>
            </a:r>
            <a:r>
              <a:rPr lang="en-IN" dirty="0" err="1"/>
              <a:t>merchant_id</a:t>
            </a:r>
            <a:r>
              <a:rPr lang="en-IN" dirty="0"/>
              <a:t> etc.</a:t>
            </a:r>
          </a:p>
          <a:p>
            <a:pPr marL="342900" indent="-342900">
              <a:buAutoNum type="arabicPeriod"/>
            </a:pPr>
            <a:endParaRPr lang="en-IN" dirty="0"/>
          </a:p>
          <a:p>
            <a:r>
              <a:rPr lang="en-IN" dirty="0"/>
              <a:t>5. Some columns are nearly empty, hence they are being removed. Like- </a:t>
            </a:r>
            <a:r>
              <a:rPr lang="en-IN" dirty="0" err="1"/>
              <a:t>bpay_biller_code</a:t>
            </a:r>
            <a:r>
              <a:rPr lang="en-IN" dirty="0"/>
              <a:t>, </a:t>
            </a:r>
            <a:r>
              <a:rPr lang="en-IN" dirty="0" err="1"/>
              <a:t>merchant_code</a:t>
            </a:r>
            <a:r>
              <a:rPr lang="en-IN" dirty="0"/>
              <a:t> etc.</a:t>
            </a:r>
          </a:p>
          <a:p>
            <a:pPr marL="342900" indent="-342900">
              <a:buAutoNum type="arabicPeriod"/>
            </a:pPr>
            <a:endParaRPr lang="en-IN" dirty="0"/>
          </a:p>
          <a:p>
            <a:pPr marL="342900" indent="-342900">
              <a:buAutoNum type="arabicPeriod"/>
            </a:pPr>
            <a:endParaRPr lang="en-IN" dirty="0"/>
          </a:p>
        </p:txBody>
      </p:sp>
      <p:sp>
        <p:nvSpPr>
          <p:cNvPr id="3" name="TextBox 2">
            <a:extLst>
              <a:ext uri="{FF2B5EF4-FFF2-40B4-BE49-F238E27FC236}">
                <a16:creationId xmlns:a16="http://schemas.microsoft.com/office/drawing/2014/main" id="{5B96E149-CD01-49ED-B27B-AD3872F291AC}"/>
              </a:ext>
            </a:extLst>
          </p:cNvPr>
          <p:cNvSpPr txBox="1"/>
          <p:nvPr/>
        </p:nvSpPr>
        <p:spPr>
          <a:xfrm>
            <a:off x="914400" y="304800"/>
            <a:ext cx="10353675" cy="381000"/>
          </a:xfrm>
          <a:prstGeom prst="rect">
            <a:avLst/>
          </a:prstGeom>
          <a:noFill/>
        </p:spPr>
        <p:txBody>
          <a:bodyPr wrap="square" rtlCol="0">
            <a:spAutoFit/>
          </a:bodyPr>
          <a:lstStyle/>
          <a:p>
            <a:pPr algn="ctr"/>
            <a:r>
              <a:rPr lang="en-IN" b="1" u="sng" dirty="0">
                <a:solidFill>
                  <a:srgbClr val="FF0000"/>
                </a:solidFill>
              </a:rPr>
              <a:t>Data Cleaning</a:t>
            </a:r>
          </a:p>
        </p:txBody>
      </p:sp>
    </p:spTree>
    <p:extLst>
      <p:ext uri="{BB962C8B-B14F-4D97-AF65-F5344CB8AC3E}">
        <p14:creationId xmlns:p14="http://schemas.microsoft.com/office/powerpoint/2010/main" val="179136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196C1B-9518-4D63-8057-B95B4D5E7469}"/>
              </a:ext>
            </a:extLst>
          </p:cNvPr>
          <p:cNvSpPr txBox="1"/>
          <p:nvPr/>
        </p:nvSpPr>
        <p:spPr>
          <a:xfrm>
            <a:off x="2933700" y="0"/>
            <a:ext cx="7122253" cy="400110"/>
          </a:xfrm>
          <a:prstGeom prst="rect">
            <a:avLst/>
          </a:prstGeom>
          <a:noFill/>
        </p:spPr>
        <p:txBody>
          <a:bodyPr wrap="square" rtlCol="0">
            <a:spAutoFit/>
          </a:bodyPr>
          <a:lstStyle/>
          <a:p>
            <a:r>
              <a:rPr lang="en-IN" sz="2000" b="1" u="sng" dirty="0"/>
              <a:t>The insights from the dataset given about ANZ customers</a:t>
            </a:r>
          </a:p>
        </p:txBody>
      </p:sp>
      <p:sp>
        <p:nvSpPr>
          <p:cNvPr id="5" name="TextBox 4">
            <a:extLst>
              <a:ext uri="{FF2B5EF4-FFF2-40B4-BE49-F238E27FC236}">
                <a16:creationId xmlns:a16="http://schemas.microsoft.com/office/drawing/2014/main" id="{BE4D2AD7-82B6-4F21-9677-E92833290896}"/>
              </a:ext>
            </a:extLst>
          </p:cNvPr>
          <p:cNvSpPr txBox="1"/>
          <p:nvPr/>
        </p:nvSpPr>
        <p:spPr>
          <a:xfrm>
            <a:off x="243280" y="1430585"/>
            <a:ext cx="5852720" cy="4247317"/>
          </a:xfrm>
          <a:prstGeom prst="rect">
            <a:avLst/>
          </a:prstGeom>
          <a:noFill/>
        </p:spPr>
        <p:txBody>
          <a:bodyPr wrap="square" rtlCol="0">
            <a:spAutoFit/>
          </a:bodyPr>
          <a:lstStyle/>
          <a:p>
            <a:pPr marL="342900" indent="-342900">
              <a:buFont typeface="+mj-lt"/>
              <a:buAutoNum type="arabicPeriod"/>
            </a:pPr>
            <a:r>
              <a:rPr lang="en-IN" dirty="0"/>
              <a:t>First Thing we found is the most balanced account in the bank is of Mr. Patrick with 267129 AUD and the least of Mr. Kimberly with 0.24 AUD!</a:t>
            </a:r>
          </a:p>
          <a:p>
            <a:pPr marL="342900" indent="-342900">
              <a:buFont typeface="+mj-lt"/>
              <a:buAutoNum type="arabicPeriod"/>
            </a:pPr>
            <a:endParaRPr lang="en-IN" dirty="0"/>
          </a:p>
          <a:p>
            <a:pPr marL="342900" indent="-342900">
              <a:buFont typeface="+mj-lt"/>
              <a:buAutoNum type="arabicPeriod"/>
            </a:pPr>
            <a:r>
              <a:rPr lang="en-IN" dirty="0"/>
              <a:t>Secondly we got the monthly transaction amounts. In August total transaction was 7,29,936 AUD, September- 7,30,550 AUD and in October- 8,02,798 AUD</a:t>
            </a:r>
          </a:p>
          <a:p>
            <a:pPr marL="342900" indent="-342900">
              <a:buFont typeface="+mj-lt"/>
              <a:buAutoNum type="arabicPeriod"/>
            </a:pPr>
            <a:endParaRPr lang="en-IN" dirty="0"/>
          </a:p>
          <a:p>
            <a:pPr marL="342900" indent="-342900">
              <a:buFont typeface="+mj-lt"/>
              <a:buAutoNum type="arabicPeriod"/>
            </a:pPr>
            <a:r>
              <a:rPr lang="en-IN" dirty="0"/>
              <a:t>As you can see number of transactions per month comes out to be 3943, 4013, 4087 in August, September and October respectively.</a:t>
            </a:r>
          </a:p>
          <a:p>
            <a:pPr marL="342900" indent="-342900">
              <a:buFont typeface="+mj-lt"/>
              <a:buAutoNum type="arabicPeriod"/>
            </a:pPr>
            <a:endParaRPr lang="en-IN" dirty="0"/>
          </a:p>
          <a:p>
            <a:pPr marL="342900" indent="-342900">
              <a:buFont typeface="+mj-lt"/>
              <a:buAutoNum type="arabicPeriod"/>
            </a:pPr>
            <a:r>
              <a:rPr lang="en-IN" dirty="0"/>
              <a:t>Complete average transaction is approximately 2,26,3300 AUD.</a:t>
            </a:r>
          </a:p>
          <a:p>
            <a:pPr marL="342900" indent="-342900">
              <a:buFont typeface="+mj-lt"/>
              <a:buAutoNum type="arabicPeriod"/>
            </a:pPr>
            <a:endParaRPr lang="en-IN" dirty="0"/>
          </a:p>
        </p:txBody>
      </p:sp>
      <p:pic>
        <p:nvPicPr>
          <p:cNvPr id="7" name="Picture 6">
            <a:extLst>
              <a:ext uri="{FF2B5EF4-FFF2-40B4-BE49-F238E27FC236}">
                <a16:creationId xmlns:a16="http://schemas.microsoft.com/office/drawing/2014/main" id="{3D99EB4C-F70C-4C8D-A42D-B1966D29DC13}"/>
              </a:ext>
            </a:extLst>
          </p:cNvPr>
          <p:cNvPicPr>
            <a:picLocks noChangeAspect="1"/>
          </p:cNvPicPr>
          <p:nvPr/>
        </p:nvPicPr>
        <p:blipFill rotWithShape="1">
          <a:blip r:embed="rId2">
            <a:extLst>
              <a:ext uri="{28A0092B-C50C-407E-A947-70E740481C1C}">
                <a14:useLocalDpi xmlns:a14="http://schemas.microsoft.com/office/drawing/2010/main" val="0"/>
              </a:ext>
            </a:extLst>
          </a:blip>
          <a:srcRect t="4251"/>
          <a:stretch/>
        </p:blipFill>
        <p:spPr>
          <a:xfrm>
            <a:off x="6848474" y="1031845"/>
            <a:ext cx="5002373" cy="4535519"/>
          </a:xfrm>
          <a:prstGeom prst="rect">
            <a:avLst/>
          </a:prstGeom>
        </p:spPr>
      </p:pic>
    </p:spTree>
    <p:extLst>
      <p:ext uri="{BB962C8B-B14F-4D97-AF65-F5344CB8AC3E}">
        <p14:creationId xmlns:p14="http://schemas.microsoft.com/office/powerpoint/2010/main" val="303507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B8D7B-C1C0-43D4-B4EE-2D8305605FDE}"/>
              </a:ext>
            </a:extLst>
          </p:cNvPr>
          <p:cNvPicPr>
            <a:picLocks noChangeAspect="1"/>
          </p:cNvPicPr>
          <p:nvPr/>
        </p:nvPicPr>
        <p:blipFill rotWithShape="1">
          <a:blip r:embed="rId2">
            <a:extLst>
              <a:ext uri="{28A0092B-C50C-407E-A947-70E740481C1C}">
                <a14:useLocalDpi xmlns:a14="http://schemas.microsoft.com/office/drawing/2010/main" val="0"/>
              </a:ext>
            </a:extLst>
          </a:blip>
          <a:srcRect t="4110" b="2225"/>
          <a:stretch/>
        </p:blipFill>
        <p:spPr>
          <a:xfrm>
            <a:off x="200026" y="1237654"/>
            <a:ext cx="6212163" cy="5620345"/>
          </a:xfrm>
          <a:prstGeom prst="rect">
            <a:avLst/>
          </a:prstGeom>
        </p:spPr>
      </p:pic>
      <p:sp>
        <p:nvSpPr>
          <p:cNvPr id="4" name="TextBox 3">
            <a:extLst>
              <a:ext uri="{FF2B5EF4-FFF2-40B4-BE49-F238E27FC236}">
                <a16:creationId xmlns:a16="http://schemas.microsoft.com/office/drawing/2014/main" id="{EAA28BCB-15A8-4C67-80B5-4622D7AB20B4}"/>
              </a:ext>
            </a:extLst>
          </p:cNvPr>
          <p:cNvSpPr txBox="1"/>
          <p:nvPr/>
        </p:nvSpPr>
        <p:spPr>
          <a:xfrm>
            <a:off x="283916" y="314325"/>
            <a:ext cx="5798102"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t>Top 10 transactions in ANZ was done by following 10 people during this 3 months by amount. Total transaction amount for each customers has been labelled.</a:t>
            </a:r>
          </a:p>
        </p:txBody>
      </p:sp>
      <p:sp>
        <p:nvSpPr>
          <p:cNvPr id="5" name="TextBox 4">
            <a:extLst>
              <a:ext uri="{FF2B5EF4-FFF2-40B4-BE49-F238E27FC236}">
                <a16:creationId xmlns:a16="http://schemas.microsoft.com/office/drawing/2014/main" id="{B75BCE8B-2603-4E47-AC11-CA88BAF0284C}"/>
              </a:ext>
            </a:extLst>
          </p:cNvPr>
          <p:cNvSpPr txBox="1"/>
          <p:nvPr/>
        </p:nvSpPr>
        <p:spPr>
          <a:xfrm>
            <a:off x="6543413" y="343949"/>
            <a:ext cx="5196891" cy="646331"/>
          </a:xfrm>
          <a:prstGeom prst="rect">
            <a:avLst/>
          </a:prstGeom>
          <a:noFill/>
        </p:spPr>
        <p:txBody>
          <a:bodyPr wrap="square" rtlCol="0">
            <a:spAutoFit/>
          </a:bodyPr>
          <a:lstStyle/>
          <a:p>
            <a:pPr marL="342900" indent="-342900">
              <a:buFont typeface="Wingdings" panose="05000000000000000000" pitchFamily="2" charset="2"/>
              <a:buChar char="v"/>
            </a:pPr>
            <a:r>
              <a:rPr lang="en-IN" dirty="0"/>
              <a:t>Below are the total amount for each transaction type per month(Credit/Debit).</a:t>
            </a:r>
          </a:p>
        </p:txBody>
      </p:sp>
      <p:pic>
        <p:nvPicPr>
          <p:cNvPr id="7" name="Picture 6">
            <a:extLst>
              <a:ext uri="{FF2B5EF4-FFF2-40B4-BE49-F238E27FC236}">
                <a16:creationId xmlns:a16="http://schemas.microsoft.com/office/drawing/2014/main" id="{0A79C00B-02CE-47C3-A4E6-C02156F4928B}"/>
              </a:ext>
            </a:extLst>
          </p:cNvPr>
          <p:cNvPicPr>
            <a:picLocks noChangeAspect="1"/>
          </p:cNvPicPr>
          <p:nvPr/>
        </p:nvPicPr>
        <p:blipFill rotWithShape="1">
          <a:blip r:embed="rId3">
            <a:extLst>
              <a:ext uri="{28A0092B-C50C-407E-A947-70E740481C1C}">
                <a14:useLocalDpi xmlns:a14="http://schemas.microsoft.com/office/drawing/2010/main" val="0"/>
              </a:ext>
            </a:extLst>
          </a:blip>
          <a:srcRect t="5188" b="3307"/>
          <a:stretch/>
        </p:blipFill>
        <p:spPr>
          <a:xfrm>
            <a:off x="6350465" y="1468073"/>
            <a:ext cx="5824757" cy="5138257"/>
          </a:xfrm>
          <a:prstGeom prst="rect">
            <a:avLst/>
          </a:prstGeom>
        </p:spPr>
      </p:pic>
    </p:spTree>
    <p:extLst>
      <p:ext uri="{BB962C8B-B14F-4D97-AF65-F5344CB8AC3E}">
        <p14:creationId xmlns:p14="http://schemas.microsoft.com/office/powerpoint/2010/main" val="313717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BE98E4-7358-4D7E-8EC5-0DA0DE8B2CCF}"/>
              </a:ext>
            </a:extLst>
          </p:cNvPr>
          <p:cNvSpPr txBox="1"/>
          <p:nvPr/>
        </p:nvSpPr>
        <p:spPr>
          <a:xfrm>
            <a:off x="285226" y="260059"/>
            <a:ext cx="11593585" cy="923330"/>
          </a:xfrm>
          <a:prstGeom prst="rect">
            <a:avLst/>
          </a:prstGeom>
          <a:noFill/>
        </p:spPr>
        <p:txBody>
          <a:bodyPr wrap="square" rtlCol="0">
            <a:spAutoFit/>
          </a:bodyPr>
          <a:lstStyle/>
          <a:p>
            <a:r>
              <a:rPr lang="en-IN" dirty="0"/>
              <a:t>Got some interesting facts from the map plotting the Latitude and Longitude of the states….we can conclude maximum transaction was made in NSW(New South Wales) @102022 AUD and minimum transaction was in TAS(Tasmania) @1963 AUD in this 3 months. Further details are mentioned in the graph below…..</a:t>
            </a:r>
          </a:p>
        </p:txBody>
      </p:sp>
      <p:pic>
        <p:nvPicPr>
          <p:cNvPr id="6" name="Picture 5">
            <a:extLst>
              <a:ext uri="{FF2B5EF4-FFF2-40B4-BE49-F238E27FC236}">
                <a16:creationId xmlns:a16="http://schemas.microsoft.com/office/drawing/2014/main" id="{9E52F3D2-F5A7-48DB-9A3C-E544BBEC0AFD}"/>
              </a:ext>
            </a:extLst>
          </p:cNvPr>
          <p:cNvPicPr>
            <a:picLocks noChangeAspect="1"/>
          </p:cNvPicPr>
          <p:nvPr/>
        </p:nvPicPr>
        <p:blipFill rotWithShape="1">
          <a:blip r:embed="rId2">
            <a:extLst>
              <a:ext uri="{28A0092B-C50C-407E-A947-70E740481C1C}">
                <a14:useLocalDpi xmlns:a14="http://schemas.microsoft.com/office/drawing/2010/main" val="0"/>
              </a:ext>
            </a:extLst>
          </a:blip>
          <a:srcRect t="5260" r="20282" b="7645"/>
          <a:stretch/>
        </p:blipFill>
        <p:spPr>
          <a:xfrm>
            <a:off x="109057" y="1183388"/>
            <a:ext cx="11979479" cy="5674611"/>
          </a:xfrm>
          <a:prstGeom prst="rect">
            <a:avLst/>
          </a:prstGeom>
        </p:spPr>
      </p:pic>
    </p:spTree>
    <p:extLst>
      <p:ext uri="{BB962C8B-B14F-4D97-AF65-F5344CB8AC3E}">
        <p14:creationId xmlns:p14="http://schemas.microsoft.com/office/powerpoint/2010/main" val="158424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39A9C-1BF0-4741-A17B-BA6800B2EA27}"/>
              </a:ext>
            </a:extLst>
          </p:cNvPr>
          <p:cNvSpPr txBox="1"/>
          <p:nvPr/>
        </p:nvSpPr>
        <p:spPr>
          <a:xfrm>
            <a:off x="209725" y="251670"/>
            <a:ext cx="5595457" cy="923330"/>
          </a:xfrm>
          <a:prstGeom prst="rect">
            <a:avLst/>
          </a:prstGeom>
          <a:noFill/>
        </p:spPr>
        <p:txBody>
          <a:bodyPr wrap="square" rtlCol="0">
            <a:spAutoFit/>
          </a:bodyPr>
          <a:lstStyle/>
          <a:p>
            <a:r>
              <a:rPr lang="en-IN" dirty="0"/>
              <a:t>Below weekly transaction details are plotted with week number and the amount transacted in total in that particular week.</a:t>
            </a:r>
          </a:p>
        </p:txBody>
      </p:sp>
      <p:pic>
        <p:nvPicPr>
          <p:cNvPr id="4" name="Picture 3">
            <a:extLst>
              <a:ext uri="{FF2B5EF4-FFF2-40B4-BE49-F238E27FC236}">
                <a16:creationId xmlns:a16="http://schemas.microsoft.com/office/drawing/2014/main" id="{8A829D1C-2B4B-48D1-8C11-3F252B78A888}"/>
              </a:ext>
            </a:extLst>
          </p:cNvPr>
          <p:cNvPicPr>
            <a:picLocks noChangeAspect="1"/>
          </p:cNvPicPr>
          <p:nvPr/>
        </p:nvPicPr>
        <p:blipFill rotWithShape="1">
          <a:blip r:embed="rId2">
            <a:extLst>
              <a:ext uri="{28A0092B-C50C-407E-A947-70E740481C1C}">
                <a14:useLocalDpi xmlns:a14="http://schemas.microsoft.com/office/drawing/2010/main" val="0"/>
              </a:ext>
            </a:extLst>
          </a:blip>
          <a:srcRect t="8530"/>
          <a:stretch/>
        </p:blipFill>
        <p:spPr>
          <a:xfrm>
            <a:off x="209725" y="1333850"/>
            <a:ext cx="5886275" cy="5505100"/>
          </a:xfrm>
          <a:prstGeom prst="rect">
            <a:avLst/>
          </a:prstGeom>
        </p:spPr>
      </p:pic>
      <p:sp>
        <p:nvSpPr>
          <p:cNvPr id="5" name="TextBox 4">
            <a:extLst>
              <a:ext uri="{FF2B5EF4-FFF2-40B4-BE49-F238E27FC236}">
                <a16:creationId xmlns:a16="http://schemas.microsoft.com/office/drawing/2014/main" id="{23D72001-43B3-48D0-8ECD-30BA38A3B04C}"/>
              </a:ext>
            </a:extLst>
          </p:cNvPr>
          <p:cNvSpPr txBox="1"/>
          <p:nvPr/>
        </p:nvSpPr>
        <p:spPr>
          <a:xfrm>
            <a:off x="6484690" y="184558"/>
            <a:ext cx="5654180" cy="1200329"/>
          </a:xfrm>
          <a:prstGeom prst="rect">
            <a:avLst/>
          </a:prstGeom>
          <a:noFill/>
        </p:spPr>
        <p:txBody>
          <a:bodyPr wrap="square" rtlCol="0">
            <a:spAutoFit/>
          </a:bodyPr>
          <a:lstStyle/>
          <a:p>
            <a:r>
              <a:rPr lang="en-IN" dirty="0"/>
              <a:t>Some more interesting insights are found, like how much transaction is done by which type. In this era of digital transaction, phone bank seems not be very popular among these customers. Take a look…..</a:t>
            </a:r>
          </a:p>
        </p:txBody>
      </p:sp>
      <p:pic>
        <p:nvPicPr>
          <p:cNvPr id="7" name="Picture 6">
            <a:extLst>
              <a:ext uri="{FF2B5EF4-FFF2-40B4-BE49-F238E27FC236}">
                <a16:creationId xmlns:a16="http://schemas.microsoft.com/office/drawing/2014/main" id="{892977B9-F345-44EC-8533-B61FC24ED96C}"/>
              </a:ext>
            </a:extLst>
          </p:cNvPr>
          <p:cNvPicPr>
            <a:picLocks noChangeAspect="1"/>
          </p:cNvPicPr>
          <p:nvPr/>
        </p:nvPicPr>
        <p:blipFill rotWithShape="1">
          <a:blip r:embed="rId3">
            <a:extLst>
              <a:ext uri="{28A0092B-C50C-407E-A947-70E740481C1C}">
                <a14:useLocalDpi xmlns:a14="http://schemas.microsoft.com/office/drawing/2010/main" val="0"/>
              </a:ext>
            </a:extLst>
          </a:blip>
          <a:srcRect t="4538"/>
          <a:stretch/>
        </p:blipFill>
        <p:spPr>
          <a:xfrm>
            <a:off x="6266576" y="1635853"/>
            <a:ext cx="5886275" cy="5203097"/>
          </a:xfrm>
          <a:prstGeom prst="rect">
            <a:avLst/>
          </a:prstGeom>
        </p:spPr>
      </p:pic>
    </p:spTree>
    <p:extLst>
      <p:ext uri="{BB962C8B-B14F-4D97-AF65-F5344CB8AC3E}">
        <p14:creationId xmlns:p14="http://schemas.microsoft.com/office/powerpoint/2010/main" val="387423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395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Subhabrata Mukherjee</dc:creator>
  <cp:lastModifiedBy>Subhabrata Mukherjee</cp:lastModifiedBy>
  <cp:revision>23</cp:revision>
  <dcterms:created xsi:type="dcterms:W3CDTF">2020-06-20T17:08:53Z</dcterms:created>
  <dcterms:modified xsi:type="dcterms:W3CDTF">2020-06-25T04:30:27Z</dcterms:modified>
</cp:coreProperties>
</file>