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1" r:id="rId15"/>
    <p:sldId id="2146847072" r:id="rId16"/>
    <p:sldId id="2146847068" r:id="rId17"/>
    <p:sldId id="2146847062" r:id="rId18"/>
    <p:sldId id="2146847055" r:id="rId19"/>
    <p:sldId id="2146847059" r:id="rId20"/>
    <p:sldId id="2146847075" r:id="rId21"/>
    <p:sldId id="2146847074"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PLANNER agent</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948196"/>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IBM AICTE PROJECT</a:t>
            </a:r>
          </a:p>
        </p:txBody>
      </p:sp>
      <p:sp>
        <p:nvSpPr>
          <p:cNvPr id="4" name="TextBox 3"/>
          <p:cNvSpPr txBox="1"/>
          <p:nvPr/>
        </p:nvSpPr>
        <p:spPr>
          <a:xfrm>
            <a:off x="2655413" y="3927604"/>
            <a:ext cx="7980183" cy="163121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 Subhadeep Sen</a:t>
            </a:r>
          </a:p>
          <a:p>
            <a:r>
              <a:rPr lang="en-US" sz="2000" b="1">
                <a:solidFill>
                  <a:schemeClr val="accent1">
                    <a:lumMod val="75000"/>
                  </a:schemeClr>
                </a:solidFill>
                <a:latin typeface="Arial" pitchFamily="34" charset="0"/>
                <a:cs typeface="Arial" pitchFamily="34" charset="0"/>
              </a:rPr>
              <a:t>Student name : Subhadeep Sen</a:t>
            </a:r>
          </a:p>
          <a:p>
            <a:r>
              <a:rPr lang="en-US" sz="2000" b="1">
                <a:solidFill>
                  <a:schemeClr val="accent1">
                    <a:lumMod val="75000"/>
                  </a:schemeClr>
                </a:solidFill>
                <a:latin typeface="Arial"/>
                <a:cs typeface="Arial"/>
              </a:rPr>
              <a:t>College Name &amp; Department : RCC Institute Of Information Technology, Electronics and Communication Engineering</a:t>
            </a:r>
          </a:p>
          <a:p>
            <a:endParaRPr lang="en-US" sz="2000" b="1">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a:solidFill>
                  <a:schemeClr val="accent1"/>
                </a:solidFill>
              </a:rPr>
              <a:t>Results           </a:t>
            </a:r>
            <a:r>
              <a:rPr lang="en-IN" sz="1800">
                <a:solidFill>
                  <a:schemeClr val="tx1"/>
                </a:solidFill>
              </a:rPr>
              <a:t>4 quick questions</a:t>
            </a:r>
          </a:p>
        </p:txBody>
      </p:sp>
      <p:pic>
        <p:nvPicPr>
          <p:cNvPr id="5" name="Picture 4">
            <a:extLst>
              <a:ext uri="{FF2B5EF4-FFF2-40B4-BE49-F238E27FC236}">
                <a16:creationId xmlns:a16="http://schemas.microsoft.com/office/drawing/2014/main" id="{E19C23CB-9B6B-B5AC-E59F-3B8BC240FAB0}"/>
              </a:ext>
            </a:extLst>
          </p:cNvPr>
          <p:cNvPicPr>
            <a:picLocks noChangeAspect="1"/>
          </p:cNvPicPr>
          <p:nvPr/>
        </p:nvPicPr>
        <p:blipFill>
          <a:blip r:embed="rId2"/>
          <a:srcRect t="13393" b="6101"/>
          <a:stretch>
            <a:fillRect/>
          </a:stretch>
        </p:blipFill>
        <p:spPr>
          <a:xfrm>
            <a:off x="581192" y="1477296"/>
            <a:ext cx="10335551" cy="467854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4D4F-531E-0375-2634-3AF25B9462FB}"/>
              </a:ext>
            </a:extLst>
          </p:cNvPr>
          <p:cNvSpPr>
            <a:spLocks noGrp="1"/>
          </p:cNvSpPr>
          <p:nvPr>
            <p:ph type="title"/>
          </p:nvPr>
        </p:nvSpPr>
        <p:spPr/>
        <p:txBody>
          <a:bodyPr/>
          <a:lstStyle/>
          <a:p>
            <a:r>
              <a:rPr lang="en-IN">
                <a:solidFill>
                  <a:schemeClr val="accent1"/>
                </a:solidFill>
              </a:rPr>
              <a:t>Results            </a:t>
            </a:r>
            <a:r>
              <a:rPr lang="en-IN" sz="1800">
                <a:solidFill>
                  <a:schemeClr val="tx1"/>
                </a:solidFill>
              </a:rPr>
              <a:t>used tools       </a:t>
            </a:r>
          </a:p>
        </p:txBody>
      </p:sp>
      <p:pic>
        <p:nvPicPr>
          <p:cNvPr id="5" name="Content Placeholder 4">
            <a:extLst>
              <a:ext uri="{FF2B5EF4-FFF2-40B4-BE49-F238E27FC236}">
                <a16:creationId xmlns:a16="http://schemas.microsoft.com/office/drawing/2014/main" id="{257B1452-466D-23AF-9E29-5E99498F400F}"/>
              </a:ext>
            </a:extLst>
          </p:cNvPr>
          <p:cNvPicPr>
            <a:picLocks noGrp="1" noChangeAspect="1"/>
          </p:cNvPicPr>
          <p:nvPr>
            <p:ph idx="1"/>
          </p:nvPr>
        </p:nvPicPr>
        <p:blipFill>
          <a:blip r:embed="rId2"/>
          <a:srcRect t="13165" b="5113"/>
          <a:stretch>
            <a:fillRect/>
          </a:stretch>
        </p:blipFill>
        <p:spPr>
          <a:xfrm>
            <a:off x="581192" y="1436156"/>
            <a:ext cx="10098380" cy="4640179"/>
          </a:xfrm>
        </p:spPr>
      </p:pic>
    </p:spTree>
    <p:extLst>
      <p:ext uri="{BB962C8B-B14F-4D97-AF65-F5344CB8AC3E}">
        <p14:creationId xmlns:p14="http://schemas.microsoft.com/office/powerpoint/2010/main" val="296494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F1F2-102F-DDA9-3FA9-59DC7FB8644F}"/>
              </a:ext>
            </a:extLst>
          </p:cNvPr>
          <p:cNvSpPr>
            <a:spLocks noGrp="1"/>
          </p:cNvSpPr>
          <p:nvPr>
            <p:ph type="title"/>
          </p:nvPr>
        </p:nvSpPr>
        <p:spPr/>
        <p:txBody>
          <a:bodyPr/>
          <a:lstStyle/>
          <a:p>
            <a:r>
              <a:rPr lang="en-IN">
                <a:solidFill>
                  <a:schemeClr val="accent1"/>
                </a:solidFill>
              </a:rPr>
              <a:t>Results         </a:t>
            </a:r>
            <a:r>
              <a:rPr lang="en-IN" sz="1800">
                <a:solidFill>
                  <a:schemeClr val="tx1"/>
                </a:solidFill>
              </a:rPr>
              <a:t>API reference</a:t>
            </a:r>
          </a:p>
        </p:txBody>
      </p:sp>
      <p:pic>
        <p:nvPicPr>
          <p:cNvPr id="5" name="Content Placeholder 4">
            <a:extLst>
              <a:ext uri="{FF2B5EF4-FFF2-40B4-BE49-F238E27FC236}">
                <a16:creationId xmlns:a16="http://schemas.microsoft.com/office/drawing/2014/main" id="{B90A20C0-AE67-CDFA-6FC2-1FF4CFB5C60B}"/>
              </a:ext>
            </a:extLst>
          </p:cNvPr>
          <p:cNvPicPr>
            <a:picLocks noGrp="1" noChangeAspect="1"/>
          </p:cNvPicPr>
          <p:nvPr>
            <p:ph idx="1"/>
          </p:nvPr>
        </p:nvPicPr>
        <p:blipFill>
          <a:blip r:embed="rId2"/>
          <a:srcRect t="13171" b="4992"/>
          <a:stretch>
            <a:fillRect/>
          </a:stretch>
        </p:blipFill>
        <p:spPr>
          <a:xfrm>
            <a:off x="581192" y="1642632"/>
            <a:ext cx="9808168" cy="4513211"/>
          </a:xfrm>
        </p:spPr>
      </p:pic>
    </p:spTree>
    <p:extLst>
      <p:ext uri="{BB962C8B-B14F-4D97-AF65-F5344CB8AC3E}">
        <p14:creationId xmlns:p14="http://schemas.microsoft.com/office/powerpoint/2010/main" val="350046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436478"/>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0763A0ED-4A6A-1574-0E0E-8F14B77B32D0}"/>
              </a:ext>
            </a:extLst>
          </p:cNvPr>
          <p:cNvPicPr>
            <a:picLocks noChangeAspect="1"/>
          </p:cNvPicPr>
          <p:nvPr/>
        </p:nvPicPr>
        <p:blipFill>
          <a:blip r:embed="rId2"/>
          <a:srcRect t="13701" b="5704"/>
          <a:stretch>
            <a:fillRect/>
          </a:stretch>
        </p:blipFill>
        <p:spPr>
          <a:xfrm>
            <a:off x="581192" y="2163724"/>
            <a:ext cx="8809424" cy="3992119"/>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400">
                <a:latin typeface="Aptos Display" panose="020B0004020202020204" pitchFamily="34" charset="0"/>
              </a:rPr>
              <a:t>The AI-based Travel Planner Agent revolutionizes the way we plan journeys by combining </a:t>
            </a:r>
            <a:r>
              <a:rPr lang="en-US" sz="2400" b="1">
                <a:latin typeface="Aptos Display" panose="020B0004020202020204" pitchFamily="34" charset="0"/>
              </a:rPr>
              <a:t>personalization, real-time intelligence, and automation</a:t>
            </a:r>
            <a:r>
              <a:rPr lang="en-US" sz="2400">
                <a:latin typeface="Aptos Display" panose="020B0004020202020204" pitchFamily="34" charset="0"/>
              </a:rPr>
              <a:t>.</a:t>
            </a:r>
            <a:br>
              <a:rPr lang="en-US" sz="2400">
                <a:latin typeface="Aptos Display" panose="020B0004020202020204" pitchFamily="34" charset="0"/>
              </a:rPr>
            </a:br>
            <a:r>
              <a:rPr lang="en-US" sz="2400">
                <a:latin typeface="Aptos Display" panose="020B0004020202020204" pitchFamily="34" charset="0"/>
              </a:rPr>
              <a:t>By seamlessly integrating </a:t>
            </a:r>
            <a:r>
              <a:rPr lang="en-US" sz="2400" b="1">
                <a:latin typeface="Aptos Display" panose="020B0004020202020204" pitchFamily="34" charset="0"/>
              </a:rPr>
              <a:t>itinerary creation, live updates, and smart recommendations</a:t>
            </a:r>
            <a:r>
              <a:rPr lang="en-US" sz="2400">
                <a:latin typeface="Aptos Display" panose="020B0004020202020204" pitchFamily="34" charset="0"/>
              </a:rPr>
              <a:t>, it transforms complex travel planning into a </a:t>
            </a:r>
            <a:r>
              <a:rPr lang="en-US" sz="2400" b="1">
                <a:latin typeface="Aptos Display" panose="020B0004020202020204" pitchFamily="34" charset="0"/>
              </a:rPr>
              <a:t>stress-free, efficient, and enjoyable experience</a:t>
            </a:r>
            <a:r>
              <a:rPr lang="en-US" sz="2400">
                <a:latin typeface="Aptos Display" panose="020B0004020202020204" pitchFamily="34" charset="0"/>
              </a:rPr>
              <a:t>.</a:t>
            </a:r>
            <a:br>
              <a:rPr lang="en-US" sz="2400">
                <a:latin typeface="Aptos Display" panose="020B0004020202020204" pitchFamily="34" charset="0"/>
              </a:rPr>
            </a:br>
            <a:r>
              <a:rPr lang="en-US" sz="2400">
                <a:latin typeface="Aptos Display" panose="020B0004020202020204" pitchFamily="34" charset="0"/>
              </a:rPr>
              <a:t>This innovation not only </a:t>
            </a:r>
            <a:r>
              <a:rPr lang="en-US" sz="2400" b="1">
                <a:latin typeface="Aptos Display" panose="020B0004020202020204" pitchFamily="34" charset="0"/>
              </a:rPr>
              <a:t>saves time and optimizes costs</a:t>
            </a:r>
            <a:r>
              <a:rPr lang="en-US" sz="2400">
                <a:latin typeface="Aptos Display" panose="020B0004020202020204" pitchFamily="34" charset="0"/>
              </a:rPr>
              <a:t> but also </a:t>
            </a:r>
            <a:r>
              <a:rPr lang="en-US" sz="2400" b="1">
                <a:latin typeface="Aptos Display" panose="020B0004020202020204" pitchFamily="34" charset="0"/>
              </a:rPr>
              <a:t>enhances the overall travel experience</a:t>
            </a:r>
            <a:r>
              <a:rPr lang="en-US" sz="2400">
                <a:latin typeface="Aptos Display" panose="020B0004020202020204" pitchFamily="34" charset="0"/>
              </a:rPr>
              <a:t>, making it the ultimate companion for modern travelers.</a:t>
            </a:r>
          </a:p>
          <a:p>
            <a:pPr marL="305435" indent="-305435"/>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A5EC7984-E834-FE86-EF08-358E0B6C0131}"/>
              </a:ext>
            </a:extLst>
          </p:cNvPr>
          <p:cNvSpPr>
            <a:spLocks noGrp="1" noChangeArrowheads="1"/>
          </p:cNvSpPr>
          <p:nvPr>
            <p:ph idx="1"/>
          </p:nvPr>
        </p:nvSpPr>
        <p:spPr bwMode="auto">
          <a:xfrm>
            <a:off x="581192" y="1405705"/>
            <a:ext cx="977217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chemeClr val="accent1">
                  <a:lumMod val="60000"/>
                  <a:lumOff val="40000"/>
                </a:schemeClr>
              </a:buClr>
              <a:buSzTx/>
            </a:pPr>
            <a:r>
              <a:rPr kumimoji="0" lang="en-US" altLang="en-US" sz="2400" b="0" i="0" u="none" strike="noStrike" cap="none" normalizeH="0" baseline="0">
                <a:ln>
                  <a:noFill/>
                </a:ln>
                <a:solidFill>
                  <a:schemeClr val="tx1"/>
                </a:solidFill>
                <a:effectLst/>
                <a:latin typeface="Arial" panose="020B0604020202020204" pitchFamily="34" charset="0"/>
              </a:rPr>
              <a:t>Enable hands-free travel planning using voice commands and AR-based virtual guides.</a:t>
            </a:r>
          </a:p>
          <a:p>
            <a:pPr defTabSz="914400" eaLnBrk="0" fontAlgn="base" hangingPunct="0">
              <a:lnSpc>
                <a:spcPct val="100000"/>
              </a:lnSpc>
              <a:spcBef>
                <a:spcPct val="0"/>
              </a:spcBef>
              <a:spcAft>
                <a:spcPct val="0"/>
              </a:spcAft>
              <a:buClr>
                <a:schemeClr val="accent1">
                  <a:lumMod val="60000"/>
                  <a:lumOff val="40000"/>
                </a:schemeClr>
              </a:buClr>
              <a:buSzTx/>
            </a:pPr>
            <a:r>
              <a:rPr kumimoji="0" lang="en-US" altLang="en-US" sz="2400" b="0" i="0" u="none" strike="noStrike" cap="none" normalizeH="0" baseline="0">
                <a:ln>
                  <a:noFill/>
                </a:ln>
                <a:solidFill>
                  <a:schemeClr val="tx1"/>
                </a:solidFill>
                <a:effectLst/>
                <a:latin typeface="Arial" panose="020B0604020202020204" pitchFamily="34" charset="0"/>
              </a:rPr>
              <a:t>Provide travel assistance in multiple languages for global accessibility.</a:t>
            </a:r>
          </a:p>
          <a:p>
            <a:pPr defTabSz="914400" eaLnBrk="0" fontAlgn="base" hangingPunct="0">
              <a:lnSpc>
                <a:spcPct val="100000"/>
              </a:lnSpc>
              <a:spcBef>
                <a:spcPct val="0"/>
              </a:spcBef>
              <a:spcAft>
                <a:spcPct val="0"/>
              </a:spcAft>
              <a:buClr>
                <a:schemeClr val="accent1">
                  <a:lumMod val="60000"/>
                  <a:lumOff val="40000"/>
                </a:schemeClr>
              </a:buClr>
              <a:buSzTx/>
            </a:pPr>
            <a:r>
              <a:rPr kumimoji="0" lang="en-US" altLang="en-US" sz="2400" b="0" i="0" u="none" strike="noStrike" cap="none" normalizeH="0" baseline="0">
                <a:ln>
                  <a:noFill/>
                </a:ln>
                <a:solidFill>
                  <a:schemeClr val="tx1"/>
                </a:solidFill>
                <a:effectLst/>
                <a:latin typeface="Arial" panose="020B0604020202020204" pitchFamily="34" charset="0"/>
              </a:rPr>
              <a:t>Use AI to auto-generate complete travel plans based on minimal user input.</a:t>
            </a:r>
          </a:p>
          <a:p>
            <a:pPr defTabSz="914400" eaLnBrk="0" fontAlgn="base" hangingPunct="0">
              <a:lnSpc>
                <a:spcPct val="100000"/>
              </a:lnSpc>
              <a:spcBef>
                <a:spcPct val="0"/>
              </a:spcBef>
              <a:spcAft>
                <a:spcPct val="0"/>
              </a:spcAft>
              <a:buClr>
                <a:schemeClr val="accent1">
                  <a:lumMod val="60000"/>
                  <a:lumOff val="40000"/>
                </a:schemeClr>
              </a:buClr>
              <a:buSzTx/>
            </a:pPr>
            <a:r>
              <a:rPr kumimoji="0" lang="en-US" altLang="en-US" sz="2400" b="0" i="0" u="none" strike="noStrike" cap="none" normalizeH="0" baseline="0">
                <a:ln>
                  <a:noFill/>
                </a:ln>
                <a:solidFill>
                  <a:schemeClr val="tx1"/>
                </a:solidFill>
                <a:effectLst/>
                <a:latin typeface="Arial" panose="020B0604020202020204" pitchFamily="34" charset="0"/>
              </a:rPr>
              <a:t>Predict future ticket/hotel prices and suggest the cheapest booking window.</a:t>
            </a:r>
          </a:p>
          <a:p>
            <a:pPr defTabSz="914400" eaLnBrk="0" fontAlgn="base" hangingPunct="0">
              <a:lnSpc>
                <a:spcPct val="100000"/>
              </a:lnSpc>
              <a:spcBef>
                <a:spcPct val="0"/>
              </a:spcBef>
              <a:spcAft>
                <a:spcPct val="0"/>
              </a:spcAft>
              <a:buClr>
                <a:schemeClr val="accent1">
                  <a:lumMod val="60000"/>
                  <a:lumOff val="40000"/>
                </a:schemeClr>
              </a:buClr>
              <a:buSzTx/>
            </a:pPr>
            <a:r>
              <a:rPr kumimoji="0" lang="en-US" altLang="en-US" sz="2400" b="0" i="0" u="none" strike="noStrike" cap="none" normalizeH="0" baseline="0">
                <a:ln>
                  <a:noFill/>
                </a:ln>
                <a:solidFill>
                  <a:schemeClr val="tx1"/>
                </a:solidFill>
                <a:effectLst/>
                <a:latin typeface="Arial" panose="020B0604020202020204" pitchFamily="34" charset="0"/>
              </a:rPr>
              <a:t>Allow group planning, real-time sharing, and synchronized itineraries with friends/family.</a:t>
            </a:r>
          </a:p>
          <a:p>
            <a:pPr defTabSz="914400" eaLnBrk="0" fontAlgn="base" hangingPunct="0">
              <a:lnSpc>
                <a:spcPct val="100000"/>
              </a:lnSpc>
              <a:spcBef>
                <a:spcPct val="0"/>
              </a:spcBef>
              <a:spcAft>
                <a:spcPct val="0"/>
              </a:spcAft>
              <a:buClr>
                <a:schemeClr val="accent1">
                  <a:lumMod val="60000"/>
                  <a:lumOff val="40000"/>
                </a:schemeClr>
              </a:buClr>
              <a:buSzTx/>
            </a:pPr>
            <a:r>
              <a:rPr kumimoji="0" lang="en-US" altLang="en-US" sz="2400" b="0" i="0" u="none" strike="noStrike" cap="none" normalizeH="0" baseline="0">
                <a:ln>
                  <a:noFill/>
                </a:ln>
                <a:solidFill>
                  <a:schemeClr val="tx1"/>
                </a:solidFill>
                <a:effectLst/>
                <a:latin typeface="Arial" panose="020B0604020202020204" pitchFamily="34" charset="0"/>
              </a:rPr>
              <a:t>Recommend eco-friendly transport, stays, and activities to support green travel initiatives.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p>
        </p:txBody>
      </p:sp>
      <p:pic>
        <p:nvPicPr>
          <p:cNvPr id="9" name="Picture 8">
            <a:extLst>
              <a:ext uri="{FF2B5EF4-FFF2-40B4-BE49-F238E27FC236}">
                <a16:creationId xmlns:a16="http://schemas.microsoft.com/office/drawing/2014/main" id="{77CA4EA9-C998-DE8B-921A-317079F77C79}"/>
              </a:ext>
            </a:extLst>
          </p:cNvPr>
          <p:cNvPicPr>
            <a:picLocks noChangeAspect="1"/>
          </p:cNvPicPr>
          <p:nvPr/>
        </p:nvPicPr>
        <p:blipFill>
          <a:blip r:embed="rId2"/>
          <a:stretch>
            <a:fillRect/>
          </a:stretch>
        </p:blipFill>
        <p:spPr>
          <a:xfrm>
            <a:off x="581193" y="1367500"/>
            <a:ext cx="6291556" cy="471866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9EF1-E78F-001E-BB97-0E00EA6F4BED}"/>
              </a:ext>
            </a:extLst>
          </p:cNvPr>
          <p:cNvSpPr>
            <a:spLocks noGrp="1"/>
          </p:cNvSpPr>
          <p:nvPr>
            <p:ph type="title"/>
          </p:nvPr>
        </p:nvSpPr>
        <p:spPr/>
        <p:txBody>
          <a:bodyPr/>
          <a:lstStyle/>
          <a:p>
            <a:r>
              <a:rPr lang="en-IN">
                <a:solidFill>
                  <a:schemeClr val="accent1"/>
                </a:solidFill>
              </a:rPr>
              <a:t>IBM Certifications</a:t>
            </a:r>
            <a:endParaRPr lang="en-IN"/>
          </a:p>
        </p:txBody>
      </p:sp>
      <p:pic>
        <p:nvPicPr>
          <p:cNvPr id="5" name="Content Placeholder 4">
            <a:extLst>
              <a:ext uri="{FF2B5EF4-FFF2-40B4-BE49-F238E27FC236}">
                <a16:creationId xmlns:a16="http://schemas.microsoft.com/office/drawing/2014/main" id="{25AAF3F6-67F9-B252-2C56-55A3ADA4EE3C}"/>
              </a:ext>
            </a:extLst>
          </p:cNvPr>
          <p:cNvPicPr>
            <a:picLocks noGrp="1" noChangeAspect="1"/>
          </p:cNvPicPr>
          <p:nvPr>
            <p:ph idx="1"/>
          </p:nvPr>
        </p:nvPicPr>
        <p:blipFill>
          <a:blip r:embed="rId2"/>
          <a:stretch>
            <a:fillRect/>
          </a:stretch>
        </p:blipFill>
        <p:spPr>
          <a:xfrm>
            <a:off x="679837" y="1409905"/>
            <a:ext cx="6250494" cy="4673600"/>
          </a:xfrm>
        </p:spPr>
      </p:pic>
    </p:spTree>
    <p:extLst>
      <p:ext uri="{BB962C8B-B14F-4D97-AF65-F5344CB8AC3E}">
        <p14:creationId xmlns:p14="http://schemas.microsoft.com/office/powerpoint/2010/main" val="384234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0A6D-D25D-D5A3-CC2D-6C079759A9DA}"/>
              </a:ext>
            </a:extLst>
          </p:cNvPr>
          <p:cNvSpPr>
            <a:spLocks noGrp="1"/>
          </p:cNvSpPr>
          <p:nvPr>
            <p:ph type="title"/>
          </p:nvPr>
        </p:nvSpPr>
        <p:spPr/>
        <p:txBody>
          <a:bodyPr/>
          <a:lstStyle/>
          <a:p>
            <a:r>
              <a:rPr lang="en-IN">
                <a:solidFill>
                  <a:schemeClr val="accent1"/>
                </a:solidFill>
              </a:rPr>
              <a:t>IBM Certifications</a:t>
            </a:r>
            <a:endParaRPr lang="en-IN"/>
          </a:p>
        </p:txBody>
      </p:sp>
      <p:pic>
        <p:nvPicPr>
          <p:cNvPr id="5" name="Picture 4">
            <a:extLst>
              <a:ext uri="{FF2B5EF4-FFF2-40B4-BE49-F238E27FC236}">
                <a16:creationId xmlns:a16="http://schemas.microsoft.com/office/drawing/2014/main" id="{2F584E2D-6B96-78DF-3183-19CEEB277FC8}"/>
              </a:ext>
            </a:extLst>
          </p:cNvPr>
          <p:cNvPicPr>
            <a:picLocks noChangeAspect="1"/>
          </p:cNvPicPr>
          <p:nvPr/>
        </p:nvPicPr>
        <p:blipFill>
          <a:blip r:embed="rId2"/>
          <a:stretch>
            <a:fillRect/>
          </a:stretch>
        </p:blipFill>
        <p:spPr>
          <a:xfrm>
            <a:off x="685920" y="1360382"/>
            <a:ext cx="7739784" cy="4795461"/>
          </a:xfrm>
          <a:prstGeom prst="rect">
            <a:avLst/>
          </a:prstGeom>
        </p:spPr>
      </p:pic>
    </p:spTree>
    <p:extLst>
      <p:ext uri="{BB962C8B-B14F-4D97-AF65-F5344CB8AC3E}">
        <p14:creationId xmlns:p14="http://schemas.microsoft.com/office/powerpoint/2010/main" val="279385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Technology used</a:t>
            </a:r>
            <a:endParaRPr lang="en-US">
              <a:latin typeface="Arial"/>
              <a:cs typeface="Arial"/>
            </a:endParaRPr>
          </a:p>
          <a:p>
            <a:pPr marL="305435" indent="-305435"/>
            <a:r>
              <a:rPr lang="en-US" sz="2000" b="1">
                <a:latin typeface="Arial"/>
                <a:ea typeface="+mn-lt"/>
                <a:cs typeface="+mn-lt"/>
              </a:rPr>
              <a:t>Wow factor </a:t>
            </a:r>
            <a:endParaRPr lang="en-US" sz="2000">
              <a:latin typeface="Arial"/>
              <a:ea typeface="+mn-lt"/>
              <a:cs typeface="+mn-lt"/>
            </a:endParaRPr>
          </a:p>
          <a:p>
            <a:pPr marL="305435" indent="-305435"/>
            <a:r>
              <a:rPr lang="en-US" sz="2000" b="1">
                <a:latin typeface="Arial"/>
                <a:ea typeface="+mn-lt"/>
                <a:cs typeface="+mn-lt"/>
              </a:rPr>
              <a:t>End users</a:t>
            </a:r>
          </a:p>
          <a:p>
            <a:pPr marL="305435" indent="-305435"/>
            <a:r>
              <a:rPr lang="en-US" sz="2000" b="1">
                <a:latin typeface="Arial"/>
                <a:ea typeface="+mn-lt"/>
                <a:cs typeface="+mn-lt"/>
              </a:rPr>
              <a:t>Result</a:t>
            </a:r>
          </a:p>
          <a:p>
            <a:pPr marL="305435" indent="-305435"/>
            <a:r>
              <a:rPr lang="en-US" sz="2000" b="1">
                <a:latin typeface="Arial"/>
                <a:ea typeface="+mn-lt"/>
                <a:cs typeface="+mn-lt"/>
              </a:rPr>
              <a:t>Conclusion</a:t>
            </a:r>
          </a:p>
          <a:p>
            <a:pPr marL="305435" indent="-305435"/>
            <a:r>
              <a:rPr lang="en-US" sz="2000" b="1">
                <a:latin typeface="Arial"/>
                <a:ea typeface="+mn-lt"/>
                <a:cs typeface="+mn-lt"/>
              </a:rPr>
              <a:t>Git-hub Link</a:t>
            </a:r>
          </a:p>
          <a:p>
            <a:pPr marL="305435" indent="-305435"/>
            <a:r>
              <a:rPr lang="en-US" sz="2000" b="1">
                <a:latin typeface="Arial"/>
                <a:ea typeface="+mn-lt"/>
                <a:cs typeface="+mn-lt"/>
              </a:rPr>
              <a:t>Future scope</a:t>
            </a:r>
          </a:p>
          <a:p>
            <a:pPr marL="305435" indent="-305435"/>
            <a:r>
              <a:rPr lang="en-US" sz="2000" b="1">
                <a:latin typeface="Arial"/>
                <a:ea typeface="+mn-lt"/>
                <a:cs typeface="+mn-lt"/>
              </a:rPr>
              <a:t>IBM Certifications</a:t>
            </a:r>
          </a:p>
          <a:p>
            <a:pPr marL="305435" indent="-305435"/>
            <a:endParaRPr lang="en-US" sz="2000" b="1">
              <a:latin typeface="Arial"/>
              <a:ea typeface="+mn-lt"/>
              <a:cs typeface="+mn-lt"/>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a:t>A </a:t>
            </a:r>
            <a:r>
              <a:rPr lang="en-US" sz="2400" b="1"/>
              <a:t>Travel Planner Agent </a:t>
            </a:r>
            <a:r>
              <a:rPr lang="en-US" sz="2400"/>
              <a:t>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br>
              <a:rPr lang="en-US" sz="2800">
                <a:latin typeface="Calibri"/>
                <a:ea typeface="Calibri"/>
                <a:cs typeface="Calibri"/>
              </a:rPr>
            </a:br>
            <a:endParaRPr lang="en-US" sz="110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Technology  used</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53497"/>
            <a:ext cx="11613485" cy="3136490"/>
          </a:xfrm>
        </p:spPr>
        <p:txBody>
          <a:bodyPr vert="horz" lIns="91440" tIns="45720" rIns="91440" bIns="45720" rtlCol="0" anchor="ctr">
            <a:noAutofit/>
          </a:bodyPr>
          <a:lstStyle/>
          <a:p>
            <a:r>
              <a:rPr lang="en-US" sz="2400">
                <a:solidFill>
                  <a:srgbClr val="000000"/>
                </a:solidFill>
                <a:latin typeface="Calibri"/>
                <a:ea typeface="Calibri"/>
                <a:cs typeface="Calibri"/>
              </a:rPr>
              <a:t>IBM cloud lite services</a:t>
            </a:r>
          </a:p>
          <a:p>
            <a:r>
              <a:rPr lang="en-US" sz="2400">
                <a:solidFill>
                  <a:srgbClr val="000000"/>
                </a:solidFill>
                <a:latin typeface="Calibri"/>
                <a:ea typeface="Calibri"/>
                <a:cs typeface="Calibri"/>
              </a:rPr>
              <a:t>Natural Language Processing (NLP)</a:t>
            </a:r>
          </a:p>
          <a:p>
            <a:r>
              <a:rPr lang="en-US" sz="2400">
                <a:solidFill>
                  <a:srgbClr val="000000"/>
                </a:solidFill>
                <a:latin typeface="Calibri"/>
                <a:ea typeface="Calibri"/>
                <a:cs typeface="Calibri"/>
              </a:rPr>
              <a:t>Retrieval Augmented Generation (RAG)</a:t>
            </a:r>
          </a:p>
          <a:p>
            <a:r>
              <a:rPr lang="en-US" sz="240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a:t>IBM Cloud Watsonx AI Studio</a:t>
            </a:r>
          </a:p>
          <a:p>
            <a:pPr marL="305435" indent="-305435"/>
            <a:r>
              <a:rPr lang="en-IN" sz="2400"/>
              <a:t>IBM Cloud </a:t>
            </a:r>
            <a:r>
              <a:rPr lang="en-IN" sz="2400" err="1"/>
              <a:t>Watsonx</a:t>
            </a:r>
            <a:r>
              <a:rPr lang="en-IN" sz="2400"/>
              <a:t> AI runtime</a:t>
            </a:r>
          </a:p>
          <a:p>
            <a:pPr marL="305435" indent="-305435"/>
            <a:r>
              <a:rPr lang="en-IN" sz="2400"/>
              <a:t>IBM Cloud Agent Lab</a:t>
            </a:r>
          </a:p>
          <a:p>
            <a:pPr marL="305435" indent="-305435"/>
            <a:r>
              <a:rPr lang="en-IN" sz="2400"/>
              <a:t>IBM Granite foundation model</a:t>
            </a:r>
          </a:p>
          <a:p>
            <a:pPr marL="305435" indent="-305435"/>
            <a:r>
              <a:rPr lang="en-IN" sz="2400"/>
              <a:t>IBM AI Tools</a:t>
            </a:r>
          </a:p>
          <a:p>
            <a:pPr marL="305435" indent="-305435"/>
            <a:r>
              <a:rPr lang="en-IN" sz="2400"/>
              <a:t>IBM Cloud Object Storage</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a:solidFill>
                  <a:schemeClr val="accent1"/>
                </a:solidFill>
                <a:latin typeface="Arial"/>
                <a:ea typeface="+mj-lt"/>
                <a:cs typeface="Arial"/>
              </a:rPr>
              <a:t>Wow factors</a:t>
            </a:r>
            <a:endParaRPr lang="en-US" sz="32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2163096"/>
            <a:ext cx="11029615" cy="3411794"/>
          </a:xfrm>
        </p:spPr>
        <p:txBody>
          <a:bodyPr>
            <a:normAutofit fontScale="62500" lnSpcReduction="20000"/>
          </a:bodyPr>
          <a:lstStyle/>
          <a:p>
            <a:pPr marL="0" indent="0">
              <a:buNone/>
            </a:pPr>
            <a:r>
              <a:rPr lang="en-US" sz="3200"/>
              <a:t>A Travel Planner Agent is an AI-powered assistant that helps users plan trips efficiently and intelligently. It uses real-time data to suggest destinations, build itineraries, and recommend transport and accommodation options. </a:t>
            </a:r>
          </a:p>
          <a:p>
            <a:pPr marL="0" indent="0">
              <a:buNone/>
            </a:pPr>
            <a:r>
              <a:rPr lang="en-IN" sz="2900" b="1">
                <a:latin typeface="Calibri"/>
                <a:ea typeface="Calibri"/>
                <a:cs typeface="Calibri"/>
              </a:rPr>
              <a:t>Unique features:</a:t>
            </a:r>
          </a:p>
          <a:p>
            <a:pPr marL="0" indent="0">
              <a:buNone/>
            </a:pPr>
            <a:r>
              <a:rPr lang="en-US" sz="2800"/>
              <a:t>AI-Powered Personalized Trips</a:t>
            </a:r>
          </a:p>
          <a:p>
            <a:pPr marL="0" indent="0">
              <a:buNone/>
            </a:pPr>
            <a:r>
              <a:rPr lang="en-US" sz="2800"/>
              <a:t>Suggests itineraries tailored to user preferences, budget, and travel style.</a:t>
            </a:r>
          </a:p>
          <a:p>
            <a:pPr marL="0" indent="0">
              <a:buNone/>
            </a:pPr>
            <a:r>
              <a:rPr lang="en-US" sz="2800"/>
              <a:t>Automatically updates plans with live flight, train, and weather data.</a:t>
            </a:r>
          </a:p>
          <a:p>
            <a:pPr marL="0" indent="0">
              <a:buNone/>
            </a:pPr>
            <a:r>
              <a:rPr lang="en-US" sz="2800"/>
              <a:t>Suggests best travel dates, low-cost booking windows, and peak season avoidance.</a:t>
            </a:r>
          </a:p>
          <a:p>
            <a:pPr marL="0" indent="0">
              <a:buNone/>
            </a:pPr>
            <a:r>
              <a:rPr lang="en-US" sz="2800"/>
              <a:t>Automatically finds the shortest routes, best offers, and combo deals</a:t>
            </a:r>
            <a:endParaRPr lang="en-IN" sz="2800">
              <a:latin typeface="Calibri"/>
              <a:ea typeface="Calibri"/>
              <a:cs typeface="Calibri"/>
            </a:endParaRPr>
          </a:p>
          <a:p>
            <a:pPr marL="0" indent="0">
              <a:buNone/>
            </a:pPr>
            <a:endParaRPr lang="en-IN" sz="2400">
              <a:latin typeface="Calibri"/>
              <a:ea typeface="Calibri"/>
              <a:cs typeface="Calibri"/>
            </a:endParaRPr>
          </a:p>
          <a:p>
            <a:pPr marL="0" indent="0">
              <a:buNone/>
            </a:pPr>
            <a:endParaRPr lang="en-IN" sz="2400">
              <a:latin typeface="Calibri"/>
              <a:ea typeface="Calibri"/>
              <a:cs typeface="Calibri"/>
            </a:endParaRPr>
          </a:p>
          <a:p>
            <a:pPr marL="0" indent="0">
              <a:buNone/>
            </a:pPr>
            <a:endParaRPr lang="en-IN" sz="2400">
              <a:latin typeface="Calibri"/>
              <a:ea typeface="Calibri"/>
              <a:cs typeface="Calibri"/>
            </a:endParaRPr>
          </a:p>
          <a:p>
            <a:pPr marL="0" indent="0">
              <a:buNone/>
            </a:pPr>
            <a:endParaRPr lang="en-IN" sz="280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4017226"/>
          </a:xfrm>
        </p:spPr>
        <p:txBody>
          <a:bodyPr>
            <a:normAutofit/>
          </a:bodyPr>
          <a:lstStyle/>
          <a:p>
            <a:pPr marL="305435" indent="-305435"/>
            <a:r>
              <a:rPr lang="en-IN" sz="2400">
                <a:latin typeface="Calibri"/>
                <a:ea typeface="+mn-lt"/>
                <a:cs typeface="+mn-lt"/>
              </a:rPr>
              <a:t>Academic Researchers</a:t>
            </a:r>
          </a:p>
          <a:p>
            <a:pPr marL="305435" indent="-305435"/>
            <a:r>
              <a:rPr lang="en-IN" sz="2400">
                <a:latin typeface="Calibri"/>
                <a:ea typeface="+mn-lt"/>
                <a:cs typeface="+mn-lt"/>
              </a:rPr>
              <a:t>Research Institutions and Universities</a:t>
            </a:r>
          </a:p>
          <a:p>
            <a:pPr marL="305435" indent="-305435"/>
            <a:r>
              <a:rPr lang="en-IN" sz="2400">
                <a:latin typeface="Calibri"/>
                <a:ea typeface="+mn-lt"/>
                <a:cs typeface="+mn-lt"/>
              </a:rPr>
              <a:t>Individual Travellers</a:t>
            </a:r>
          </a:p>
          <a:p>
            <a:pPr marL="305435" indent="-305435"/>
            <a:r>
              <a:rPr lang="en-IN" sz="2400">
                <a:latin typeface="Calibri"/>
                <a:ea typeface="+mn-lt"/>
                <a:cs typeface="+mn-lt"/>
              </a:rPr>
              <a:t>Travel agencies</a:t>
            </a:r>
          </a:p>
          <a:p>
            <a:pPr marL="305435" indent="-305435"/>
            <a:r>
              <a:rPr lang="en-IN" sz="2400">
                <a:latin typeface="Calibri"/>
                <a:ea typeface="+mn-lt"/>
                <a:cs typeface="+mn-lt"/>
              </a:rPr>
              <a:t>Business executives</a:t>
            </a:r>
            <a:endParaRPr lang="en-IN" sz="24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a:solidFill>
                  <a:schemeClr val="accent1"/>
                </a:solidFill>
              </a:rPr>
              <a:t>Results</a:t>
            </a:r>
          </a:p>
        </p:txBody>
      </p:sp>
      <p:pic>
        <p:nvPicPr>
          <p:cNvPr id="5" name="Picture 4">
            <a:extLst>
              <a:ext uri="{FF2B5EF4-FFF2-40B4-BE49-F238E27FC236}">
                <a16:creationId xmlns:a16="http://schemas.microsoft.com/office/drawing/2014/main" id="{69C7C611-E3AA-1872-FFCB-348E688CEC7C}"/>
              </a:ext>
            </a:extLst>
          </p:cNvPr>
          <p:cNvPicPr>
            <a:picLocks noChangeAspect="1"/>
          </p:cNvPicPr>
          <p:nvPr/>
        </p:nvPicPr>
        <p:blipFill>
          <a:blip r:embed="rId2"/>
          <a:srcRect t="12844" b="4907"/>
          <a:stretch>
            <a:fillRect/>
          </a:stretch>
        </p:blipFill>
        <p:spPr>
          <a:xfrm>
            <a:off x="581192" y="1445341"/>
            <a:ext cx="10185540" cy="471050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p>
        </p:txBody>
      </p:sp>
      <p:pic>
        <p:nvPicPr>
          <p:cNvPr id="6" name="Content Placeholder 5">
            <a:extLst>
              <a:ext uri="{FF2B5EF4-FFF2-40B4-BE49-F238E27FC236}">
                <a16:creationId xmlns:a16="http://schemas.microsoft.com/office/drawing/2014/main" id="{27C9F137-EB15-B589-640E-594899BBDA20}"/>
              </a:ext>
            </a:extLst>
          </p:cNvPr>
          <p:cNvPicPr>
            <a:picLocks noGrp="1" noChangeAspect="1"/>
          </p:cNvPicPr>
          <p:nvPr>
            <p:ph idx="1"/>
          </p:nvPr>
        </p:nvPicPr>
        <p:blipFill>
          <a:blip r:embed="rId2"/>
          <a:srcRect l="50000" t="12960" b="6465"/>
          <a:stretch>
            <a:fillRect/>
          </a:stretch>
        </p:blipFill>
        <p:spPr>
          <a:xfrm>
            <a:off x="4382336" y="810311"/>
            <a:ext cx="5899483" cy="5345533"/>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           4 quick questions</vt:lpstr>
      <vt:lpstr>Results            used tools       </vt:lpstr>
      <vt:lpstr>Results         API reference</vt:lpstr>
      <vt:lpstr>Results</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subhadeep sen</cp:lastModifiedBy>
  <cp:revision>1</cp:revision>
  <dcterms:created xsi:type="dcterms:W3CDTF">2021-05-26T16:50:10Z</dcterms:created>
  <dcterms:modified xsi:type="dcterms:W3CDTF">2025-08-04T05:17:26Z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