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7" r:id="rId2"/>
    <p:sldId id="258" r:id="rId3"/>
    <p:sldId id="259" r:id="rId4"/>
    <p:sldId id="260" r:id="rId5"/>
    <p:sldId id="261" r:id="rId6"/>
    <p:sldId id="262" r:id="rId7"/>
    <p:sldId id="263" r:id="rId8"/>
    <p:sldId id="267" r:id="rId9"/>
    <p:sldId id="264" r:id="rId10"/>
    <p:sldId id="277" r:id="rId11"/>
    <p:sldId id="265" r:id="rId12"/>
    <p:sldId id="268" r:id="rId13"/>
    <p:sldId id="269" r:id="rId14"/>
    <p:sldId id="270" r:id="rId15"/>
    <p:sldId id="281" r:id="rId16"/>
    <p:sldId id="273" r:id="rId17"/>
    <p:sldId id="278" r:id="rId18"/>
    <p:sldId id="274" r:id="rId19"/>
    <p:sldId id="279" r:id="rId20"/>
    <p:sldId id="275" r:id="rId21"/>
    <p:sldId id="276" r:id="rId22"/>
  </p:sldIdLst>
  <p:sldSz cx="9144000" cy="5143500" type="screen16x9"/>
  <p:notesSz cx="6858000" cy="9144000"/>
  <p:embeddedFontLst>
    <p:embeddedFont>
      <p:font typeface="Cambria Math" panose="02040503050406030204" pitchFamily="18" charset="0"/>
      <p:regular r:id="rId24"/>
    </p:embeddedFont>
    <p:embeddedFont>
      <p:font typeface="Lato" panose="020B0604020202020204" charset="0"/>
      <p:regular r:id="rId25"/>
      <p:bold r:id="rId26"/>
      <p:italic r:id="rId27"/>
      <p:boldItalic r:id="rId28"/>
    </p:embeddedFont>
    <p:embeddedFont>
      <p:font typeface="Merriweather"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CBD7"/>
    <a:srgbClr val="378999"/>
    <a:srgbClr val="CC0066"/>
    <a:srgbClr val="107DC0"/>
    <a:srgbClr val="00317A"/>
    <a:srgbClr val="002E8A"/>
    <a:srgbClr val="12037F"/>
    <a:srgbClr val="344690"/>
    <a:srgbClr val="1C6FA8"/>
    <a:srgbClr val="2B6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660"/>
  </p:normalViewPr>
  <p:slideViewPr>
    <p:cSldViewPr snapToGrid="0">
      <p:cViewPr>
        <p:scale>
          <a:sx n="87" d="100"/>
          <a:sy n="87" d="100"/>
        </p:scale>
        <p:origin x="1181" y="34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3eb5e63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3eb5e639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81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3eb5e639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3eb5e639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3eb5e639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3eb5e639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3eb5e639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3eb5e639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3eb5e639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3eb5e639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3eb5e639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3eb5e639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3eb5e639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3eb5e639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869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3eb5e6397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3eb5e639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3eb5e6397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3eb5e639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46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7f7c11485eaa1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7f7c11485eaa1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3eb5e639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3eb5e639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3eb5e639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3eb5e639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3eb5e639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3eb5e63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3eb5e63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3eb5e639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3eb5e63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3eb5e63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3eb5e639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3eb5e639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3eb5e639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3eb5e639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3eb5e639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3eb5e639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3eb5e639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3eb5e639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acebookresearch/open_lth"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tkth5/lottery-ticket-hyopothesi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5.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7DqRZVvRiQ"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github.com/ktkth5/lottery-ticket-hyopothesi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7DqRZVvRi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72000">
              <a:srgbClr val="002060"/>
            </a:gs>
            <a:gs pos="100000">
              <a:schemeClr val="accent5">
                <a:lumMod val="89000"/>
              </a:schemeClr>
            </a:gs>
          </a:gsLst>
          <a:path path="shape">
            <a:fillToRect l="50000" t="50000" r="50000" b="50000"/>
          </a:path>
          <a:tileRect/>
        </a:gradFill>
        <a:effectLst/>
      </p:bgPr>
    </p:bg>
    <p:spTree>
      <p:nvGrpSpPr>
        <p:cNvPr id="1" name="Shape 65"/>
        <p:cNvGrpSpPr/>
        <p:nvPr/>
      </p:nvGrpSpPr>
      <p:grpSpPr>
        <a:xfrm>
          <a:off x="0" y="0"/>
          <a:ext cx="0" cy="0"/>
          <a:chOff x="0" y="0"/>
          <a:chExt cx="0" cy="0"/>
        </a:xfrm>
      </p:grpSpPr>
      <p:pic>
        <p:nvPicPr>
          <p:cNvPr id="66" name="Google Shape;66;p14"/>
          <p:cNvPicPr preferRelativeResize="0"/>
          <p:nvPr/>
        </p:nvPicPr>
        <p:blipFill>
          <a:blip r:embed="rId3">
            <a:alphaModFix amt="75000"/>
            <a:duotone>
              <a:prstClr val="black"/>
              <a:srgbClr val="002060">
                <a:tint val="45000"/>
                <a:satMod val="400000"/>
              </a:srgbClr>
            </a:duotone>
            <a:extLst>
              <a:ext uri="{BEBA8EAE-BF5A-486C-A8C5-ECC9F3942E4B}">
                <a14:imgProps xmlns:a14="http://schemas.microsoft.com/office/drawing/2010/main">
                  <a14:imgLayer r:embed="rId4">
                    <a14:imgEffect>
                      <a14:sharpenSoften amount="-24000"/>
                    </a14:imgEffect>
                    <a14:imgEffect>
                      <a14:colorTemperature colorTemp="11500"/>
                    </a14:imgEffect>
                    <a14:imgEffect>
                      <a14:saturation sat="208000"/>
                    </a14:imgEffect>
                    <a14:imgEffect>
                      <a14:brightnessContrast bright="22000" contrast="31000"/>
                    </a14:imgEffect>
                  </a14:imgLayer>
                </a14:imgProps>
              </a:ext>
            </a:extLst>
          </a:blip>
          <a:stretch>
            <a:fillRect/>
          </a:stretch>
        </p:blipFill>
        <p:spPr>
          <a:xfrm>
            <a:off x="0" y="133975"/>
            <a:ext cx="9143999" cy="4456450"/>
          </a:xfrm>
          <a:prstGeom prst="rect">
            <a:avLst/>
          </a:prstGeom>
          <a:noFill/>
          <a:ln>
            <a:noFill/>
          </a:ln>
          <a:effectLst>
            <a:outerShdw algn="bl" rotWithShape="0">
              <a:srgbClr val="000000">
                <a:alpha val="74000"/>
              </a:srgbClr>
            </a:outerShdw>
          </a:effectLst>
        </p:spPr>
      </p:pic>
      <p:sp>
        <p:nvSpPr>
          <p:cNvPr id="67" name="Google Shape;67;p14"/>
          <p:cNvSpPr/>
          <p:nvPr/>
        </p:nvSpPr>
        <p:spPr>
          <a:xfrm>
            <a:off x="5565365" y="2839064"/>
            <a:ext cx="3288600" cy="166191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4"/>
          <p:cNvSpPr/>
          <p:nvPr/>
        </p:nvSpPr>
        <p:spPr>
          <a:xfrm>
            <a:off x="0" y="4706825"/>
            <a:ext cx="9144000" cy="342900"/>
          </a:xfrm>
          <a:prstGeom prst="rect">
            <a:avLst/>
          </a:prstGeom>
          <a:solidFill>
            <a:srgbClr val="07376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ctrTitle"/>
          </p:nvPr>
        </p:nvSpPr>
        <p:spPr>
          <a:xfrm>
            <a:off x="237425" y="347775"/>
            <a:ext cx="6408900" cy="121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900" b="1" dirty="0">
                <a:solidFill>
                  <a:srgbClr val="FFFFFF"/>
                </a:solidFill>
              </a:rPr>
              <a:t>Lottery Ticket Hypothesis</a:t>
            </a:r>
            <a:r>
              <a:rPr lang="en" sz="3900" dirty="0">
                <a:solidFill>
                  <a:srgbClr val="FFFFFF"/>
                </a:solidFill>
              </a:rPr>
              <a:t> </a:t>
            </a:r>
            <a:endParaRPr sz="3900" dirty="0">
              <a:solidFill>
                <a:srgbClr val="FFFFFF"/>
              </a:solidFill>
            </a:endParaRPr>
          </a:p>
          <a:p>
            <a:pPr marL="0" lvl="0" indent="0" algn="l" rtl="0">
              <a:spcBef>
                <a:spcPts val="0"/>
              </a:spcBef>
              <a:spcAft>
                <a:spcPts val="0"/>
              </a:spcAft>
              <a:buNone/>
            </a:pPr>
            <a:r>
              <a:rPr lang="en" sz="3000" dirty="0">
                <a:solidFill>
                  <a:srgbClr val="FFFFFF"/>
                </a:solidFill>
              </a:rPr>
              <a:t>Finding Sparse Trainable Network</a:t>
            </a:r>
            <a:endParaRPr sz="3000" dirty="0">
              <a:solidFill>
                <a:srgbClr val="FFFFFF"/>
              </a:solidFill>
            </a:endParaRPr>
          </a:p>
        </p:txBody>
      </p:sp>
      <p:sp>
        <p:nvSpPr>
          <p:cNvPr id="70" name="Google Shape;70;p14"/>
          <p:cNvSpPr txBox="1">
            <a:spLocks noGrp="1"/>
          </p:cNvSpPr>
          <p:nvPr>
            <p:ph type="subTitle" idx="1"/>
          </p:nvPr>
        </p:nvSpPr>
        <p:spPr>
          <a:xfrm>
            <a:off x="6703142" y="2951022"/>
            <a:ext cx="2097093" cy="51605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100" b="1" dirty="0">
                <a:solidFill>
                  <a:srgbClr val="434343"/>
                </a:solidFill>
              </a:rPr>
              <a:t>Team: </a:t>
            </a:r>
            <a:r>
              <a:rPr lang="en" sz="2100" dirty="0">
                <a:solidFill>
                  <a:srgbClr val="434343"/>
                </a:solidFill>
              </a:rPr>
              <a:t>C-3POs</a:t>
            </a:r>
            <a:r>
              <a:rPr lang="en" sz="2100" dirty="0"/>
              <a:t> </a:t>
            </a:r>
            <a:endParaRPr sz="2100" dirty="0"/>
          </a:p>
          <a:p>
            <a:pPr marL="914400" lvl="0" indent="0" algn="ctr" rtl="0">
              <a:spcBef>
                <a:spcPts val="0"/>
              </a:spcBef>
              <a:spcAft>
                <a:spcPts val="0"/>
              </a:spcAft>
              <a:buNone/>
            </a:pPr>
            <a:r>
              <a:rPr lang="en" sz="2100" dirty="0"/>
              <a:t>              </a:t>
            </a:r>
            <a:endParaRPr sz="2100" dirty="0"/>
          </a:p>
        </p:txBody>
      </p:sp>
      <p:sp>
        <p:nvSpPr>
          <p:cNvPr id="71" name="Google Shape;71;p14"/>
          <p:cNvSpPr txBox="1"/>
          <p:nvPr/>
        </p:nvSpPr>
        <p:spPr>
          <a:xfrm>
            <a:off x="5431240" y="3517900"/>
            <a:ext cx="3369000" cy="92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latin typeface="Lato"/>
                <a:ea typeface="Lato"/>
                <a:cs typeface="Lato"/>
                <a:sym typeface="Lato"/>
              </a:rPr>
              <a:t>Members:</a:t>
            </a:r>
            <a:r>
              <a:rPr lang="en" sz="1600" dirty="0">
                <a:solidFill>
                  <a:srgbClr val="434343"/>
                </a:solidFill>
                <a:latin typeface="Lato"/>
                <a:ea typeface="Lato"/>
                <a:cs typeface="Lato"/>
                <a:sym typeface="Lato"/>
              </a:rPr>
              <a:t> Abhishek | 19i190005</a:t>
            </a:r>
            <a:endParaRPr sz="1600" dirty="0">
              <a:solidFill>
                <a:srgbClr val="434343"/>
              </a:solidFill>
              <a:latin typeface="Lato"/>
              <a:ea typeface="Lato"/>
              <a:cs typeface="Lato"/>
              <a:sym typeface="Lato"/>
            </a:endParaRPr>
          </a:p>
          <a:p>
            <a:pPr marL="914400" lvl="0" indent="0" algn="r" rtl="0">
              <a:spcBef>
                <a:spcPts val="0"/>
              </a:spcBef>
              <a:spcAft>
                <a:spcPts val="0"/>
              </a:spcAft>
              <a:buNone/>
            </a:pPr>
            <a:r>
              <a:rPr lang="en" sz="1600" dirty="0">
                <a:solidFill>
                  <a:srgbClr val="434343"/>
                </a:solidFill>
                <a:latin typeface="Lato"/>
                <a:ea typeface="Lato"/>
                <a:cs typeface="Lato"/>
                <a:sym typeface="Lato"/>
              </a:rPr>
              <a:t> Saptarshi | 19i190011</a:t>
            </a:r>
            <a:endParaRPr sz="1600" dirty="0">
              <a:solidFill>
                <a:srgbClr val="434343"/>
              </a:solidFill>
              <a:latin typeface="Lato"/>
              <a:ea typeface="Lato"/>
              <a:cs typeface="Lato"/>
              <a:sym typeface="Lato"/>
            </a:endParaRPr>
          </a:p>
          <a:p>
            <a:pPr marL="914400" lvl="0" indent="0" algn="r" rtl="0">
              <a:spcBef>
                <a:spcPts val="0"/>
              </a:spcBef>
              <a:spcAft>
                <a:spcPts val="0"/>
              </a:spcAft>
              <a:buNone/>
            </a:pPr>
            <a:r>
              <a:rPr lang="en" sz="1600" dirty="0">
                <a:solidFill>
                  <a:srgbClr val="434343"/>
                </a:solidFill>
                <a:latin typeface="Lato"/>
                <a:ea typeface="Lato"/>
                <a:cs typeface="Lato"/>
                <a:sym typeface="Lato"/>
              </a:rPr>
              <a:t> Subhadeep | 19i190010</a:t>
            </a:r>
            <a:endParaRPr sz="1600" dirty="0">
              <a:solidFill>
                <a:srgbClr val="434343"/>
              </a:solidFill>
              <a:latin typeface="Lato"/>
              <a:ea typeface="Lato"/>
              <a:cs typeface="Lato"/>
              <a:sym typeface="Lato"/>
            </a:endParaRPr>
          </a:p>
          <a:p>
            <a:pPr marL="0" lvl="0" indent="0" algn="r" rtl="0">
              <a:spcBef>
                <a:spcPts val="0"/>
              </a:spcBef>
              <a:spcAft>
                <a:spcPts val="0"/>
              </a:spcAft>
              <a:buNone/>
            </a:pPr>
            <a:endParaRPr dirty="0">
              <a:latin typeface="Lato"/>
              <a:ea typeface="Lato"/>
              <a:cs typeface="Lato"/>
              <a:sym typeface="Lato"/>
            </a:endParaRPr>
          </a:p>
        </p:txBody>
      </p:sp>
      <p:sp>
        <p:nvSpPr>
          <p:cNvPr id="72" name="Google Shape;72;p14"/>
          <p:cNvSpPr txBox="1">
            <a:spLocks noGrp="1"/>
          </p:cNvSpPr>
          <p:nvPr>
            <p:ph type="subTitle" idx="1"/>
          </p:nvPr>
        </p:nvSpPr>
        <p:spPr>
          <a:xfrm>
            <a:off x="237425" y="3754450"/>
            <a:ext cx="4669200" cy="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rPr>
              <a:t>IE643:</a:t>
            </a:r>
            <a:r>
              <a:rPr lang="en" sz="1600" b="1">
                <a:solidFill>
                  <a:srgbClr val="FFFFFF"/>
                </a:solidFill>
              </a:rPr>
              <a:t> Deep Learning - Theory and Practice</a:t>
            </a:r>
            <a:endParaRPr sz="1600" b="1">
              <a:solidFill>
                <a:srgbClr val="FFFFFF"/>
              </a:solidFill>
            </a:endParaRPr>
          </a:p>
          <a:p>
            <a:pPr marL="0" lvl="0" indent="0" algn="l" rtl="0">
              <a:spcBef>
                <a:spcPts val="0"/>
              </a:spcBef>
              <a:spcAft>
                <a:spcPts val="0"/>
              </a:spcAft>
              <a:buNone/>
            </a:pPr>
            <a:r>
              <a:rPr lang="en" sz="1700" b="1">
                <a:solidFill>
                  <a:srgbClr val="FFFFFF"/>
                </a:solidFill>
              </a:rPr>
              <a:t>Instructor: </a:t>
            </a:r>
            <a:r>
              <a:rPr lang="en" sz="1600" b="1">
                <a:solidFill>
                  <a:srgbClr val="FFFFFF"/>
                </a:solidFill>
              </a:rPr>
              <a:t>P. Balamurugan </a:t>
            </a:r>
            <a:endParaRPr sz="1600" b="1">
              <a:solidFill>
                <a:srgbClr val="FFFFFF"/>
              </a:solidFill>
            </a:endParaRPr>
          </a:p>
        </p:txBody>
      </p:sp>
      <p:sp>
        <p:nvSpPr>
          <p:cNvPr id="73" name="Google Shape;73;p14"/>
          <p:cNvSpPr txBox="1"/>
          <p:nvPr/>
        </p:nvSpPr>
        <p:spPr>
          <a:xfrm>
            <a:off x="3834582" y="4666625"/>
            <a:ext cx="5043948"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FFFFFF"/>
                </a:solidFill>
                <a:latin typeface="Lato"/>
                <a:ea typeface="Lato"/>
                <a:cs typeface="Lato"/>
                <a:sym typeface="Lato"/>
              </a:rPr>
              <a:t>Work done as part of course project, IE 643, IIT Bombay </a:t>
            </a:r>
            <a:endParaRPr sz="1300" b="1" dirty="0">
              <a:solidFill>
                <a:srgbClr val="FFFFFF"/>
              </a:solidFill>
              <a:latin typeface="Lato"/>
              <a:ea typeface="Lato"/>
              <a:cs typeface="Lato"/>
              <a:sym typeface="Lato"/>
            </a:endParaRPr>
          </a:p>
        </p:txBody>
      </p:sp>
      <p:sp>
        <p:nvSpPr>
          <p:cNvPr id="2" name="Rectangle 1">
            <a:extLst>
              <a:ext uri="{FF2B5EF4-FFF2-40B4-BE49-F238E27FC236}">
                <a16:creationId xmlns:a16="http://schemas.microsoft.com/office/drawing/2014/main" id="{CCB5E98D-BEA8-41EF-B7BD-86FC89297DE1}"/>
              </a:ext>
            </a:extLst>
          </p:cNvPr>
          <p:cNvSpPr/>
          <p:nvPr/>
        </p:nvSpPr>
        <p:spPr>
          <a:xfrm>
            <a:off x="0" y="0"/>
            <a:ext cx="12445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Rectangle 2">
            <a:extLst>
              <a:ext uri="{FF2B5EF4-FFF2-40B4-BE49-F238E27FC236}">
                <a16:creationId xmlns:a16="http://schemas.microsoft.com/office/drawing/2014/main" id="{26A6D5BD-7522-4A73-825C-2EF3A368F2C2}"/>
              </a:ext>
            </a:extLst>
          </p:cNvPr>
          <p:cNvSpPr/>
          <p:nvPr/>
        </p:nvSpPr>
        <p:spPr>
          <a:xfrm>
            <a:off x="9037385" y="-10928"/>
            <a:ext cx="12445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Google Shape;87;p16">
            <a:extLst>
              <a:ext uri="{FF2B5EF4-FFF2-40B4-BE49-F238E27FC236}">
                <a16:creationId xmlns:a16="http://schemas.microsoft.com/office/drawing/2014/main" id="{32BDF7FC-CC9F-4E5E-AC1A-BE56291DB8FA}"/>
              </a:ext>
            </a:extLst>
          </p:cNvPr>
          <p:cNvSpPr/>
          <p:nvPr/>
        </p:nvSpPr>
        <p:spPr>
          <a:xfrm>
            <a:off x="0" y="4967517"/>
            <a:ext cx="9144000" cy="186568"/>
          </a:xfrm>
          <a:prstGeom prst="rect">
            <a:avLst/>
          </a:prstGeom>
          <a:solidFill>
            <a:srgbClr val="073763"/>
          </a:solidFill>
          <a:ln>
            <a:noFill/>
          </a:ln>
        </p:spPr>
        <p:txBody>
          <a:bodyPr spcFirstLastPara="1" wrap="square" lIns="91425" tIns="91425" rIns="91425" bIns="91425" anchor="ctr" anchorCtr="0">
            <a:noAutofit/>
          </a:bodyPr>
          <a:lstStyle/>
          <a:p>
            <a:pPr lvl="0"/>
            <a:endParaRPr lang="en-IN" i="1" dirty="0">
              <a:solidFill>
                <a:schemeClr val="bg1"/>
              </a:solidFill>
            </a:endParaRPr>
          </a:p>
        </p:txBody>
      </p:sp>
      <p:sp>
        <p:nvSpPr>
          <p:cNvPr id="4" name="Google Shape;86;p16">
            <a:extLst>
              <a:ext uri="{FF2B5EF4-FFF2-40B4-BE49-F238E27FC236}">
                <a16:creationId xmlns:a16="http://schemas.microsoft.com/office/drawing/2014/main" id="{7D463CC7-AA4A-4F67-9912-034449E92428}"/>
              </a:ext>
            </a:extLst>
          </p:cNvPr>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dirty="0">
                <a:solidFill>
                  <a:srgbClr val="FFFFFF"/>
                </a:solidFill>
              </a:rPr>
              <a:t>METHOD EXPLAINED</a:t>
            </a:r>
            <a:endParaRPr sz="2400" b="1" dirty="0">
              <a:solidFill>
                <a:srgbClr val="FFFFFF"/>
              </a:solidFill>
            </a:endParaRPr>
          </a:p>
        </p:txBody>
      </p:sp>
      <p:sp>
        <p:nvSpPr>
          <p:cNvPr id="83" name="Rectangle: Rounded Corners 82">
            <a:extLst>
              <a:ext uri="{FF2B5EF4-FFF2-40B4-BE49-F238E27FC236}">
                <a16:creationId xmlns:a16="http://schemas.microsoft.com/office/drawing/2014/main" id="{2230B184-64D2-4E20-AC11-932CEC83D417}"/>
              </a:ext>
            </a:extLst>
          </p:cNvPr>
          <p:cNvSpPr/>
          <p:nvPr/>
        </p:nvSpPr>
        <p:spPr>
          <a:xfrm>
            <a:off x="3502177" y="810237"/>
            <a:ext cx="1435515" cy="29024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Initialisation</a:t>
            </a:r>
          </a:p>
        </p:txBody>
      </p:sp>
      <p:sp>
        <p:nvSpPr>
          <p:cNvPr id="148" name="Google Shape;95;p17">
            <a:extLst>
              <a:ext uri="{FF2B5EF4-FFF2-40B4-BE49-F238E27FC236}">
                <a16:creationId xmlns:a16="http://schemas.microsoft.com/office/drawing/2014/main" id="{C4AA76BF-2CF4-43C0-8AD9-C820550EE986}"/>
              </a:ext>
            </a:extLst>
          </p:cNvPr>
          <p:cNvSpPr/>
          <p:nvPr/>
        </p:nvSpPr>
        <p:spPr>
          <a:xfrm>
            <a:off x="307903" y="1465475"/>
            <a:ext cx="1928700" cy="522300"/>
          </a:xfrm>
          <a:prstGeom prst="roundRect">
            <a:avLst>
              <a:gd name="adj" fmla="val 16667"/>
            </a:avLst>
          </a:prstGeom>
          <a:solidFill>
            <a:srgbClr val="1F909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rPr>
              <a:t>Train network</a:t>
            </a:r>
            <a:endParaRPr b="1" dirty="0">
              <a:solidFill>
                <a:srgbClr val="FFFFFF"/>
              </a:solidFill>
            </a:endParaRPr>
          </a:p>
        </p:txBody>
      </p:sp>
      <p:sp>
        <p:nvSpPr>
          <p:cNvPr id="149" name="Google Shape;96;p17">
            <a:extLst>
              <a:ext uri="{FF2B5EF4-FFF2-40B4-BE49-F238E27FC236}">
                <a16:creationId xmlns:a16="http://schemas.microsoft.com/office/drawing/2014/main" id="{023FAA2B-B1FD-4AA2-97FE-321615164FBB}"/>
              </a:ext>
            </a:extLst>
          </p:cNvPr>
          <p:cNvSpPr/>
          <p:nvPr/>
        </p:nvSpPr>
        <p:spPr>
          <a:xfrm>
            <a:off x="307903" y="2234438"/>
            <a:ext cx="1928700" cy="522300"/>
          </a:xfrm>
          <a:prstGeom prst="roundRect">
            <a:avLst>
              <a:gd name="adj" fmla="val 16667"/>
            </a:avLst>
          </a:prstGeom>
          <a:solidFill>
            <a:srgbClr val="1F909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rPr>
              <a:t>Prune Connections</a:t>
            </a:r>
            <a:endParaRPr b="1" dirty="0">
              <a:solidFill>
                <a:srgbClr val="FFFFFF"/>
              </a:solidFill>
            </a:endParaRPr>
          </a:p>
        </p:txBody>
      </p:sp>
      <p:sp>
        <p:nvSpPr>
          <p:cNvPr id="151" name="Google Shape;98;p17">
            <a:extLst>
              <a:ext uri="{FF2B5EF4-FFF2-40B4-BE49-F238E27FC236}">
                <a16:creationId xmlns:a16="http://schemas.microsoft.com/office/drawing/2014/main" id="{6BC2C04A-97DB-4FA1-8066-28F028A8B794}"/>
              </a:ext>
            </a:extLst>
          </p:cNvPr>
          <p:cNvSpPr/>
          <p:nvPr/>
        </p:nvSpPr>
        <p:spPr>
          <a:xfrm>
            <a:off x="1111453" y="2002800"/>
            <a:ext cx="321600" cy="216600"/>
          </a:xfrm>
          <a:prstGeom prst="downArrow">
            <a:avLst>
              <a:gd name="adj1" fmla="val 50000"/>
              <a:gd name="adj2" fmla="val 50000"/>
            </a:avLst>
          </a:prstGeom>
          <a:solidFill>
            <a:srgbClr val="7FCDD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9;p17">
            <a:extLst>
              <a:ext uri="{FF2B5EF4-FFF2-40B4-BE49-F238E27FC236}">
                <a16:creationId xmlns:a16="http://schemas.microsoft.com/office/drawing/2014/main" id="{C83694CC-AD09-4118-950A-D9D5B7ECE11B}"/>
              </a:ext>
            </a:extLst>
          </p:cNvPr>
          <p:cNvSpPr/>
          <p:nvPr/>
        </p:nvSpPr>
        <p:spPr>
          <a:xfrm>
            <a:off x="1111453" y="2771763"/>
            <a:ext cx="321600" cy="216600"/>
          </a:xfrm>
          <a:prstGeom prst="downArrow">
            <a:avLst>
              <a:gd name="adj1" fmla="val 50000"/>
              <a:gd name="adj2" fmla="val 50000"/>
            </a:avLst>
          </a:prstGeom>
          <a:solidFill>
            <a:srgbClr val="7FCDD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0;p17">
            <a:extLst>
              <a:ext uri="{FF2B5EF4-FFF2-40B4-BE49-F238E27FC236}">
                <a16:creationId xmlns:a16="http://schemas.microsoft.com/office/drawing/2014/main" id="{D9DD9473-DDE8-4F5E-AB75-8BFA5F14F080}"/>
              </a:ext>
            </a:extLst>
          </p:cNvPr>
          <p:cNvSpPr/>
          <p:nvPr/>
        </p:nvSpPr>
        <p:spPr>
          <a:xfrm rot="16200000">
            <a:off x="1648259" y="2316982"/>
            <a:ext cx="1771637" cy="402899"/>
          </a:xfrm>
          <a:prstGeom prst="curvedUpArrow">
            <a:avLst>
              <a:gd name="adj1" fmla="val 25000"/>
              <a:gd name="adj2" fmla="val 54774"/>
              <a:gd name="adj3" fmla="val 25000"/>
            </a:avLst>
          </a:prstGeom>
          <a:solidFill>
            <a:srgbClr val="43C3D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Rectangle: Rounded Corners 153">
            <a:extLst>
              <a:ext uri="{FF2B5EF4-FFF2-40B4-BE49-F238E27FC236}">
                <a16:creationId xmlns:a16="http://schemas.microsoft.com/office/drawing/2014/main" id="{CD8D5071-A157-40AB-A4CA-7256D0035D62}"/>
              </a:ext>
            </a:extLst>
          </p:cNvPr>
          <p:cNvSpPr/>
          <p:nvPr/>
        </p:nvSpPr>
        <p:spPr>
          <a:xfrm>
            <a:off x="333654" y="862256"/>
            <a:ext cx="1864261" cy="5223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IN" b="1" dirty="0">
                <a:solidFill>
                  <a:sysClr val="windowText" lastClr="000000"/>
                </a:solidFill>
              </a:rPr>
              <a:t>Method at a glance </a:t>
            </a:r>
          </a:p>
        </p:txBody>
      </p:sp>
      <p:grpSp>
        <p:nvGrpSpPr>
          <p:cNvPr id="374" name="Group 373">
            <a:extLst>
              <a:ext uri="{FF2B5EF4-FFF2-40B4-BE49-F238E27FC236}">
                <a16:creationId xmlns:a16="http://schemas.microsoft.com/office/drawing/2014/main" id="{D4BC600C-5EBA-4EB2-892D-C509B3198808}"/>
              </a:ext>
            </a:extLst>
          </p:cNvPr>
          <p:cNvGrpSpPr/>
          <p:nvPr/>
        </p:nvGrpSpPr>
        <p:grpSpPr>
          <a:xfrm>
            <a:off x="5442197" y="1228713"/>
            <a:ext cx="1593259" cy="1403737"/>
            <a:chOff x="5442197" y="1228713"/>
            <a:chExt cx="1593259" cy="1403737"/>
          </a:xfrm>
        </p:grpSpPr>
        <p:cxnSp>
          <p:nvCxnSpPr>
            <p:cNvPr id="19" name="Straight Connector 18">
              <a:extLst>
                <a:ext uri="{FF2B5EF4-FFF2-40B4-BE49-F238E27FC236}">
                  <a16:creationId xmlns:a16="http://schemas.microsoft.com/office/drawing/2014/main" id="{FE89A21F-9F63-4493-8D15-593EFEA8DEE2}"/>
                </a:ext>
              </a:extLst>
            </p:cNvPr>
            <p:cNvCxnSpPr>
              <a:cxnSpLocks/>
            </p:cNvCxnSpPr>
            <p:nvPr/>
          </p:nvCxnSpPr>
          <p:spPr>
            <a:xfrm flipH="1">
              <a:off x="5941157" y="1496557"/>
              <a:ext cx="183320" cy="31113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BCB64C-EF4F-4D9A-A73B-882A6D8E2792}"/>
                </a:ext>
              </a:extLst>
            </p:cNvPr>
            <p:cNvCxnSpPr>
              <a:cxnSpLocks/>
              <a:endCxn id="212" idx="0"/>
            </p:cNvCxnSpPr>
            <p:nvPr/>
          </p:nvCxnSpPr>
          <p:spPr>
            <a:xfrm flipH="1">
              <a:off x="5597162" y="2064963"/>
              <a:ext cx="167966" cy="25423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CE66E5-598C-4DE5-973A-D1DED8ACD61F}"/>
                </a:ext>
              </a:extLst>
            </p:cNvPr>
            <p:cNvCxnSpPr>
              <a:cxnSpLocks/>
            </p:cNvCxnSpPr>
            <p:nvPr/>
          </p:nvCxnSpPr>
          <p:spPr>
            <a:xfrm flipH="1">
              <a:off x="6165883" y="2030234"/>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88F37B1-43B4-4ADC-AB55-470AB4FABCD8}"/>
                </a:ext>
              </a:extLst>
            </p:cNvPr>
            <p:cNvCxnSpPr>
              <a:cxnSpLocks/>
            </p:cNvCxnSpPr>
            <p:nvPr/>
          </p:nvCxnSpPr>
          <p:spPr>
            <a:xfrm flipH="1">
              <a:off x="6071183" y="2097812"/>
              <a:ext cx="159479" cy="2336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A8D7B45-2EFF-4623-85B4-B75D9216F09B}"/>
                </a:ext>
              </a:extLst>
            </p:cNvPr>
            <p:cNvCxnSpPr>
              <a:cxnSpLocks/>
            </p:cNvCxnSpPr>
            <p:nvPr/>
          </p:nvCxnSpPr>
          <p:spPr>
            <a:xfrm flipH="1">
              <a:off x="6455740" y="2097627"/>
              <a:ext cx="122462" cy="221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E04A18B-2385-47A7-B220-A314E9B59CA8}"/>
                </a:ext>
              </a:extLst>
            </p:cNvPr>
            <p:cNvCxnSpPr>
              <a:cxnSpLocks/>
            </p:cNvCxnSpPr>
            <p:nvPr/>
          </p:nvCxnSpPr>
          <p:spPr>
            <a:xfrm>
              <a:off x="6681371" y="2069852"/>
              <a:ext cx="179002" cy="251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4F12CD2-BFA8-4301-8E58-DBDB9A93B6DC}"/>
                </a:ext>
              </a:extLst>
            </p:cNvPr>
            <p:cNvCxnSpPr>
              <a:cxnSpLocks/>
            </p:cNvCxnSpPr>
            <p:nvPr/>
          </p:nvCxnSpPr>
          <p:spPr>
            <a:xfrm>
              <a:off x="6343631" y="1496557"/>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C3727A-28BC-4548-814D-0691E937C167}"/>
                </a:ext>
              </a:extLst>
            </p:cNvPr>
            <p:cNvCxnSpPr>
              <a:cxnSpLocks/>
            </p:cNvCxnSpPr>
            <p:nvPr/>
          </p:nvCxnSpPr>
          <p:spPr>
            <a:xfrm>
              <a:off x="5875082" y="2086247"/>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3E8257-CA7A-404D-962A-77662FB93549}"/>
                </a:ext>
              </a:extLst>
            </p:cNvPr>
            <p:cNvCxnSpPr>
              <a:cxnSpLocks/>
            </p:cNvCxnSpPr>
            <p:nvPr/>
          </p:nvCxnSpPr>
          <p:spPr>
            <a:xfrm>
              <a:off x="6269729" y="2091454"/>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D9DE89-4B8D-43E7-B040-F7C4EE3FF0A5}"/>
                </a:ext>
              </a:extLst>
            </p:cNvPr>
            <p:cNvCxnSpPr>
              <a:cxnSpLocks/>
            </p:cNvCxnSpPr>
            <p:nvPr/>
          </p:nvCxnSpPr>
          <p:spPr>
            <a:xfrm>
              <a:off x="5941157" y="2049506"/>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4C45BE-59A3-4FA8-AAFF-ADE0532EE54B}"/>
                </a:ext>
              </a:extLst>
            </p:cNvPr>
            <p:cNvCxnSpPr>
              <a:cxnSpLocks/>
            </p:cNvCxnSpPr>
            <p:nvPr/>
          </p:nvCxnSpPr>
          <p:spPr>
            <a:xfrm>
              <a:off x="5941157" y="2049506"/>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6F393A2-2F79-4A50-AE69-9D6CA5C00C5C}"/>
                </a:ext>
              </a:extLst>
            </p:cNvPr>
            <p:cNvCxnSpPr>
              <a:cxnSpLocks/>
            </p:cNvCxnSpPr>
            <p:nvPr/>
          </p:nvCxnSpPr>
          <p:spPr>
            <a:xfrm flipH="1">
              <a:off x="6237447" y="1550276"/>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D33D17F-390F-4C61-A61B-664F2B729647}"/>
                </a:ext>
              </a:extLst>
            </p:cNvPr>
            <p:cNvCxnSpPr>
              <a:cxnSpLocks/>
            </p:cNvCxnSpPr>
            <p:nvPr/>
          </p:nvCxnSpPr>
          <p:spPr>
            <a:xfrm flipV="1">
              <a:off x="5738491" y="2030234"/>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5D4DBD-9D58-410A-AFD1-1B9F6BADCAE0}"/>
                </a:ext>
              </a:extLst>
            </p:cNvPr>
            <p:cNvCxnSpPr>
              <a:cxnSpLocks/>
              <a:stCxn id="208" idx="3"/>
            </p:cNvCxnSpPr>
            <p:nvPr/>
          </p:nvCxnSpPr>
          <p:spPr>
            <a:xfrm flipH="1">
              <a:off x="5696006" y="2038608"/>
              <a:ext cx="430046" cy="32458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BD1B29-097E-43B0-A05E-AA1D9D16ED72}"/>
                </a:ext>
              </a:extLst>
            </p:cNvPr>
            <p:cNvCxnSpPr>
              <a:cxnSpLocks/>
            </p:cNvCxnSpPr>
            <p:nvPr/>
          </p:nvCxnSpPr>
          <p:spPr>
            <a:xfrm>
              <a:off x="6361086" y="2023142"/>
              <a:ext cx="499287" cy="29781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5669133D-67BB-488B-9906-5EDA06B22B30}"/>
                </a:ext>
              </a:extLst>
            </p:cNvPr>
            <p:cNvSpPr/>
            <p:nvPr/>
          </p:nvSpPr>
          <p:spPr>
            <a:xfrm>
              <a:off x="6078707" y="122871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Oval 205">
              <a:extLst>
                <a:ext uri="{FF2B5EF4-FFF2-40B4-BE49-F238E27FC236}">
                  <a16:creationId xmlns:a16="http://schemas.microsoft.com/office/drawing/2014/main" id="{234BDD0B-0DBB-4239-8B5B-C1BE1DA05372}"/>
                </a:ext>
              </a:extLst>
            </p:cNvPr>
            <p:cNvSpPr/>
            <p:nvPr/>
          </p:nvSpPr>
          <p:spPr>
            <a:xfrm>
              <a:off x="5693540" y="178185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Oval 207">
              <a:extLst>
                <a:ext uri="{FF2B5EF4-FFF2-40B4-BE49-F238E27FC236}">
                  <a16:creationId xmlns:a16="http://schemas.microsoft.com/office/drawing/2014/main" id="{74E2FFA0-7EB6-4D5D-A44B-6FBA6773DC79}"/>
                </a:ext>
              </a:extLst>
            </p:cNvPr>
            <p:cNvSpPr/>
            <p:nvPr/>
          </p:nvSpPr>
          <p:spPr>
            <a:xfrm>
              <a:off x="6080664" y="1773039"/>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Oval 209">
              <a:extLst>
                <a:ext uri="{FF2B5EF4-FFF2-40B4-BE49-F238E27FC236}">
                  <a16:creationId xmlns:a16="http://schemas.microsoft.com/office/drawing/2014/main" id="{9A1603B6-8E20-4F17-9645-8F54F42BFD39}"/>
                </a:ext>
              </a:extLst>
            </p:cNvPr>
            <p:cNvSpPr/>
            <p:nvPr/>
          </p:nvSpPr>
          <p:spPr>
            <a:xfrm>
              <a:off x="6447549" y="1769379"/>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Oval 211">
              <a:extLst>
                <a:ext uri="{FF2B5EF4-FFF2-40B4-BE49-F238E27FC236}">
                  <a16:creationId xmlns:a16="http://schemas.microsoft.com/office/drawing/2014/main" id="{F309AD00-66F9-4E26-8E9A-8DD63E5612BD}"/>
                </a:ext>
              </a:extLst>
            </p:cNvPr>
            <p:cNvSpPr/>
            <p:nvPr/>
          </p:nvSpPr>
          <p:spPr>
            <a:xfrm>
              <a:off x="5442197" y="2319202"/>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Oval 213">
              <a:extLst>
                <a:ext uri="{FF2B5EF4-FFF2-40B4-BE49-F238E27FC236}">
                  <a16:creationId xmlns:a16="http://schemas.microsoft.com/office/drawing/2014/main" id="{A712B5D0-3BB8-458E-AD6C-50E7FB7C12F6}"/>
                </a:ext>
              </a:extLst>
            </p:cNvPr>
            <p:cNvSpPr/>
            <p:nvPr/>
          </p:nvSpPr>
          <p:spPr>
            <a:xfrm>
              <a:off x="5882258" y="232131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Oval 215">
              <a:extLst>
                <a:ext uri="{FF2B5EF4-FFF2-40B4-BE49-F238E27FC236}">
                  <a16:creationId xmlns:a16="http://schemas.microsoft.com/office/drawing/2014/main" id="{88021FC0-C607-4F98-8264-F6BF782B41CD}"/>
                </a:ext>
              </a:extLst>
            </p:cNvPr>
            <p:cNvSpPr/>
            <p:nvPr/>
          </p:nvSpPr>
          <p:spPr>
            <a:xfrm>
              <a:off x="6307990" y="2320068"/>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Oval 217">
              <a:extLst>
                <a:ext uri="{FF2B5EF4-FFF2-40B4-BE49-F238E27FC236}">
                  <a16:creationId xmlns:a16="http://schemas.microsoft.com/office/drawing/2014/main" id="{C4AB0DD8-B0A7-4366-9A8C-0EE138581675}"/>
                </a:ext>
              </a:extLst>
            </p:cNvPr>
            <p:cNvSpPr/>
            <p:nvPr/>
          </p:nvSpPr>
          <p:spPr>
            <a:xfrm>
              <a:off x="6725526" y="2314384"/>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21" name="Group 220">
            <a:extLst>
              <a:ext uri="{FF2B5EF4-FFF2-40B4-BE49-F238E27FC236}">
                <a16:creationId xmlns:a16="http://schemas.microsoft.com/office/drawing/2014/main" id="{2D5EB3FF-59C1-4FE2-80B3-4223BBDD2F87}"/>
              </a:ext>
            </a:extLst>
          </p:cNvPr>
          <p:cNvGrpSpPr/>
          <p:nvPr/>
        </p:nvGrpSpPr>
        <p:grpSpPr>
          <a:xfrm>
            <a:off x="3469944" y="1229915"/>
            <a:ext cx="1593259" cy="1403737"/>
            <a:chOff x="3406470" y="1349934"/>
            <a:chExt cx="1593259" cy="1403737"/>
          </a:xfrm>
        </p:grpSpPr>
        <p:cxnSp>
          <p:nvCxnSpPr>
            <p:cNvPr id="222" name="Straight Connector 221">
              <a:extLst>
                <a:ext uri="{FF2B5EF4-FFF2-40B4-BE49-F238E27FC236}">
                  <a16:creationId xmlns:a16="http://schemas.microsoft.com/office/drawing/2014/main" id="{00F3336D-E078-4D80-B0E9-2E80A71BAFC9}"/>
                </a:ext>
              </a:extLst>
            </p:cNvPr>
            <p:cNvCxnSpPr>
              <a:cxnSpLocks/>
            </p:cNvCxnSpPr>
            <p:nvPr/>
          </p:nvCxnSpPr>
          <p:spPr>
            <a:xfrm flipH="1">
              <a:off x="3905430" y="1617778"/>
              <a:ext cx="183320" cy="3111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3BD0B4D-7100-4599-BC7C-1B1E2504FD10}"/>
                </a:ext>
              </a:extLst>
            </p:cNvPr>
            <p:cNvCxnSpPr>
              <a:cxnSpLocks/>
            </p:cNvCxnSpPr>
            <p:nvPr/>
          </p:nvCxnSpPr>
          <p:spPr>
            <a:xfrm flipH="1">
              <a:off x="3608360" y="2207468"/>
              <a:ext cx="121466" cy="2404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3966C44-0961-49DC-8515-8B9700DD6C3E}"/>
                </a:ext>
              </a:extLst>
            </p:cNvPr>
            <p:cNvCxnSpPr>
              <a:cxnSpLocks/>
            </p:cNvCxnSpPr>
            <p:nvPr/>
          </p:nvCxnSpPr>
          <p:spPr>
            <a:xfrm flipH="1">
              <a:off x="4130156" y="2151455"/>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ECD36EEE-2F90-4928-AE12-9AB865943D4E}"/>
                </a:ext>
              </a:extLst>
            </p:cNvPr>
            <p:cNvCxnSpPr>
              <a:cxnSpLocks/>
            </p:cNvCxnSpPr>
            <p:nvPr/>
          </p:nvCxnSpPr>
          <p:spPr>
            <a:xfrm flipH="1">
              <a:off x="4035456" y="2219033"/>
              <a:ext cx="159479" cy="2336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AF560AD-DADF-4CA5-8C17-3A524D9BB72D}"/>
                </a:ext>
              </a:extLst>
            </p:cNvPr>
            <p:cNvCxnSpPr>
              <a:cxnSpLocks/>
            </p:cNvCxnSpPr>
            <p:nvPr/>
          </p:nvCxnSpPr>
          <p:spPr>
            <a:xfrm flipH="1">
              <a:off x="4420013" y="2218848"/>
              <a:ext cx="122462" cy="221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1AF1E23-38FC-4B46-ABDD-4F1CCAB243A7}"/>
                </a:ext>
              </a:extLst>
            </p:cNvPr>
            <p:cNvCxnSpPr>
              <a:cxnSpLocks/>
            </p:cNvCxnSpPr>
            <p:nvPr/>
          </p:nvCxnSpPr>
          <p:spPr>
            <a:xfrm>
              <a:off x="4645644" y="2191073"/>
              <a:ext cx="179002" cy="251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6CE62D7-80A0-40B8-BFCD-A90E6A5D55C1}"/>
                </a:ext>
              </a:extLst>
            </p:cNvPr>
            <p:cNvCxnSpPr>
              <a:cxnSpLocks/>
            </p:cNvCxnSpPr>
            <p:nvPr/>
          </p:nvCxnSpPr>
          <p:spPr>
            <a:xfrm>
              <a:off x="4307904" y="1617778"/>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2D287F8-2319-4767-935B-FEEB04D1D4EB}"/>
                </a:ext>
              </a:extLst>
            </p:cNvPr>
            <p:cNvCxnSpPr>
              <a:cxnSpLocks/>
            </p:cNvCxnSpPr>
            <p:nvPr/>
          </p:nvCxnSpPr>
          <p:spPr>
            <a:xfrm>
              <a:off x="3839355" y="2207468"/>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11350C9-E355-4B45-9105-38C896D89A75}"/>
                </a:ext>
              </a:extLst>
            </p:cNvPr>
            <p:cNvCxnSpPr>
              <a:cxnSpLocks/>
            </p:cNvCxnSpPr>
            <p:nvPr/>
          </p:nvCxnSpPr>
          <p:spPr>
            <a:xfrm>
              <a:off x="4234002" y="2212675"/>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1997294-D601-4B0A-81B9-FF779F2C66A3}"/>
                </a:ext>
              </a:extLst>
            </p:cNvPr>
            <p:cNvCxnSpPr>
              <a:cxnSpLocks/>
            </p:cNvCxnSpPr>
            <p:nvPr/>
          </p:nvCxnSpPr>
          <p:spPr>
            <a:xfrm>
              <a:off x="3905430" y="2170727"/>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CF608FF-EFE4-4961-B054-8B79FC105345}"/>
                </a:ext>
              </a:extLst>
            </p:cNvPr>
            <p:cNvCxnSpPr>
              <a:cxnSpLocks/>
            </p:cNvCxnSpPr>
            <p:nvPr/>
          </p:nvCxnSpPr>
          <p:spPr>
            <a:xfrm>
              <a:off x="3905430" y="2170727"/>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4B20AA-0695-4D81-8154-42DBFEFC2974}"/>
                </a:ext>
              </a:extLst>
            </p:cNvPr>
            <p:cNvCxnSpPr>
              <a:cxnSpLocks/>
            </p:cNvCxnSpPr>
            <p:nvPr/>
          </p:nvCxnSpPr>
          <p:spPr>
            <a:xfrm flipH="1">
              <a:off x="4201720" y="1671497"/>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8474698-80FE-4BB2-A011-62DE997942E4}"/>
                </a:ext>
              </a:extLst>
            </p:cNvPr>
            <p:cNvCxnSpPr>
              <a:cxnSpLocks/>
            </p:cNvCxnSpPr>
            <p:nvPr/>
          </p:nvCxnSpPr>
          <p:spPr>
            <a:xfrm flipV="1">
              <a:off x="3702764" y="2151455"/>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1BE3E1C-EEA3-4CC3-8636-1EB34120E980}"/>
                </a:ext>
              </a:extLst>
            </p:cNvPr>
            <p:cNvCxnSpPr>
              <a:cxnSpLocks/>
            </p:cNvCxnSpPr>
            <p:nvPr/>
          </p:nvCxnSpPr>
          <p:spPr>
            <a:xfrm flipH="1">
              <a:off x="3660278" y="2169347"/>
              <a:ext cx="424927" cy="3150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E466459-4AB2-4176-9B47-5441DB3F3149}"/>
                </a:ext>
              </a:extLst>
            </p:cNvPr>
            <p:cNvCxnSpPr>
              <a:cxnSpLocks/>
            </p:cNvCxnSpPr>
            <p:nvPr/>
          </p:nvCxnSpPr>
          <p:spPr>
            <a:xfrm>
              <a:off x="4325359" y="2144363"/>
              <a:ext cx="499287" cy="2978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Oval 236">
              <a:extLst>
                <a:ext uri="{FF2B5EF4-FFF2-40B4-BE49-F238E27FC236}">
                  <a16:creationId xmlns:a16="http://schemas.microsoft.com/office/drawing/2014/main" id="{9AB03EB9-789A-47AB-9E7A-A939B6138C76}"/>
                </a:ext>
              </a:extLst>
            </p:cNvPr>
            <p:cNvSpPr/>
            <p:nvPr/>
          </p:nvSpPr>
          <p:spPr>
            <a:xfrm>
              <a:off x="4042980" y="1349934"/>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Oval 237">
              <a:extLst>
                <a:ext uri="{FF2B5EF4-FFF2-40B4-BE49-F238E27FC236}">
                  <a16:creationId xmlns:a16="http://schemas.microsoft.com/office/drawing/2014/main" id="{418EAF1D-5AC7-45CF-BA6B-A81652BC9F1A}"/>
                </a:ext>
              </a:extLst>
            </p:cNvPr>
            <p:cNvSpPr/>
            <p:nvPr/>
          </p:nvSpPr>
          <p:spPr>
            <a:xfrm>
              <a:off x="3657813" y="1903076"/>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 name="Oval 238">
              <a:extLst>
                <a:ext uri="{FF2B5EF4-FFF2-40B4-BE49-F238E27FC236}">
                  <a16:creationId xmlns:a16="http://schemas.microsoft.com/office/drawing/2014/main" id="{FAB03480-5285-4977-AF17-448E39628326}"/>
                </a:ext>
              </a:extLst>
            </p:cNvPr>
            <p:cNvSpPr/>
            <p:nvPr/>
          </p:nvSpPr>
          <p:spPr>
            <a:xfrm>
              <a:off x="4044937" y="1894260"/>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Oval 239">
              <a:extLst>
                <a:ext uri="{FF2B5EF4-FFF2-40B4-BE49-F238E27FC236}">
                  <a16:creationId xmlns:a16="http://schemas.microsoft.com/office/drawing/2014/main" id="{0BA6A12F-D1B9-4EF6-89D2-221EC83525CC}"/>
                </a:ext>
              </a:extLst>
            </p:cNvPr>
            <p:cNvSpPr/>
            <p:nvPr/>
          </p:nvSpPr>
          <p:spPr>
            <a:xfrm>
              <a:off x="4411822" y="1890600"/>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Oval 240">
              <a:extLst>
                <a:ext uri="{FF2B5EF4-FFF2-40B4-BE49-F238E27FC236}">
                  <a16:creationId xmlns:a16="http://schemas.microsoft.com/office/drawing/2014/main" id="{696AADF6-45DD-4CAE-A736-0D7E3809A05A}"/>
                </a:ext>
              </a:extLst>
            </p:cNvPr>
            <p:cNvSpPr/>
            <p:nvPr/>
          </p:nvSpPr>
          <p:spPr>
            <a:xfrm>
              <a:off x="3406470" y="244042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Oval 241">
              <a:extLst>
                <a:ext uri="{FF2B5EF4-FFF2-40B4-BE49-F238E27FC236}">
                  <a16:creationId xmlns:a16="http://schemas.microsoft.com/office/drawing/2014/main" id="{480CB23E-4E24-4712-AF7E-52C4534E4E84}"/>
                </a:ext>
              </a:extLst>
            </p:cNvPr>
            <p:cNvSpPr/>
            <p:nvPr/>
          </p:nvSpPr>
          <p:spPr>
            <a:xfrm>
              <a:off x="3846531" y="2442538"/>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 name="Oval 242">
              <a:extLst>
                <a:ext uri="{FF2B5EF4-FFF2-40B4-BE49-F238E27FC236}">
                  <a16:creationId xmlns:a16="http://schemas.microsoft.com/office/drawing/2014/main" id="{F7DAC837-1EED-4E59-AD96-BB4B1827C416}"/>
                </a:ext>
              </a:extLst>
            </p:cNvPr>
            <p:cNvSpPr/>
            <p:nvPr/>
          </p:nvSpPr>
          <p:spPr>
            <a:xfrm>
              <a:off x="4272263" y="2441289"/>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Oval 243">
              <a:extLst>
                <a:ext uri="{FF2B5EF4-FFF2-40B4-BE49-F238E27FC236}">
                  <a16:creationId xmlns:a16="http://schemas.microsoft.com/office/drawing/2014/main" id="{67A7F48C-B3E7-47B7-BA8A-D0E409853902}"/>
                </a:ext>
              </a:extLst>
            </p:cNvPr>
            <p:cNvSpPr/>
            <p:nvPr/>
          </p:nvSpPr>
          <p:spPr>
            <a:xfrm>
              <a:off x="4689799" y="243560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374">
            <a:extLst>
              <a:ext uri="{FF2B5EF4-FFF2-40B4-BE49-F238E27FC236}">
                <a16:creationId xmlns:a16="http://schemas.microsoft.com/office/drawing/2014/main" id="{B07FD270-0E4B-4A8A-B001-0101E664A517}"/>
              </a:ext>
            </a:extLst>
          </p:cNvPr>
          <p:cNvGrpSpPr/>
          <p:nvPr/>
        </p:nvGrpSpPr>
        <p:grpSpPr>
          <a:xfrm>
            <a:off x="7475623" y="1235552"/>
            <a:ext cx="1593259" cy="1403737"/>
            <a:chOff x="7475623" y="1235552"/>
            <a:chExt cx="1593259" cy="1403737"/>
          </a:xfrm>
        </p:grpSpPr>
        <p:cxnSp>
          <p:nvCxnSpPr>
            <p:cNvPr id="272" name="Straight Connector 271">
              <a:extLst>
                <a:ext uri="{FF2B5EF4-FFF2-40B4-BE49-F238E27FC236}">
                  <a16:creationId xmlns:a16="http://schemas.microsoft.com/office/drawing/2014/main" id="{191AF724-BF8D-4371-82A1-20121583F754}"/>
                </a:ext>
              </a:extLst>
            </p:cNvPr>
            <p:cNvCxnSpPr>
              <a:cxnSpLocks/>
            </p:cNvCxnSpPr>
            <p:nvPr/>
          </p:nvCxnSpPr>
          <p:spPr>
            <a:xfrm flipH="1">
              <a:off x="8199309" y="2037073"/>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283A967-8FC8-473E-8951-8501407B2D3E}"/>
                </a:ext>
              </a:extLst>
            </p:cNvPr>
            <p:cNvCxnSpPr>
              <a:cxnSpLocks/>
            </p:cNvCxnSpPr>
            <p:nvPr/>
          </p:nvCxnSpPr>
          <p:spPr>
            <a:xfrm flipH="1">
              <a:off x="8104609" y="2104651"/>
              <a:ext cx="159479" cy="2336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E264C25-9ACD-442D-B019-E0715386907B}"/>
                </a:ext>
              </a:extLst>
            </p:cNvPr>
            <p:cNvCxnSpPr>
              <a:cxnSpLocks/>
            </p:cNvCxnSpPr>
            <p:nvPr/>
          </p:nvCxnSpPr>
          <p:spPr>
            <a:xfrm flipH="1">
              <a:off x="8489166" y="2104466"/>
              <a:ext cx="122462" cy="221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80E69C1-D342-4DBF-896C-2BA0FFAD7038}"/>
                </a:ext>
              </a:extLst>
            </p:cNvPr>
            <p:cNvCxnSpPr>
              <a:cxnSpLocks/>
            </p:cNvCxnSpPr>
            <p:nvPr/>
          </p:nvCxnSpPr>
          <p:spPr>
            <a:xfrm>
              <a:off x="8714797" y="2076691"/>
              <a:ext cx="179002" cy="251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A78AC12-25F3-4291-9108-737313F85993}"/>
                </a:ext>
              </a:extLst>
            </p:cNvPr>
            <p:cNvCxnSpPr>
              <a:cxnSpLocks/>
            </p:cNvCxnSpPr>
            <p:nvPr/>
          </p:nvCxnSpPr>
          <p:spPr>
            <a:xfrm>
              <a:off x="8377057" y="1503396"/>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E71EE7F-6C09-449A-B19B-F764AB78C894}"/>
                </a:ext>
              </a:extLst>
            </p:cNvPr>
            <p:cNvCxnSpPr>
              <a:cxnSpLocks/>
            </p:cNvCxnSpPr>
            <p:nvPr/>
          </p:nvCxnSpPr>
          <p:spPr>
            <a:xfrm>
              <a:off x="7908508" y="2093086"/>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02D9AFC-64EA-492F-A470-64CA7006E62B}"/>
                </a:ext>
              </a:extLst>
            </p:cNvPr>
            <p:cNvCxnSpPr>
              <a:cxnSpLocks/>
            </p:cNvCxnSpPr>
            <p:nvPr/>
          </p:nvCxnSpPr>
          <p:spPr>
            <a:xfrm>
              <a:off x="8303155" y="2098293"/>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90A8356-5FE1-412B-8C61-FCE6C38081D0}"/>
                </a:ext>
              </a:extLst>
            </p:cNvPr>
            <p:cNvCxnSpPr>
              <a:cxnSpLocks/>
            </p:cNvCxnSpPr>
            <p:nvPr/>
          </p:nvCxnSpPr>
          <p:spPr>
            <a:xfrm>
              <a:off x="7974583" y="2056345"/>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F426D49-9046-4E25-8D93-84646D532594}"/>
                </a:ext>
              </a:extLst>
            </p:cNvPr>
            <p:cNvCxnSpPr>
              <a:cxnSpLocks/>
            </p:cNvCxnSpPr>
            <p:nvPr/>
          </p:nvCxnSpPr>
          <p:spPr>
            <a:xfrm>
              <a:off x="7974583" y="2056345"/>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103CE81-0ECD-4C90-9531-831E9661DE8D}"/>
                </a:ext>
              </a:extLst>
            </p:cNvPr>
            <p:cNvCxnSpPr>
              <a:cxnSpLocks/>
            </p:cNvCxnSpPr>
            <p:nvPr/>
          </p:nvCxnSpPr>
          <p:spPr>
            <a:xfrm flipH="1">
              <a:off x="8270873" y="1557115"/>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0BFFF05-1923-459B-AA9E-5C2B8AF0D965}"/>
                </a:ext>
              </a:extLst>
            </p:cNvPr>
            <p:cNvCxnSpPr>
              <a:cxnSpLocks/>
            </p:cNvCxnSpPr>
            <p:nvPr/>
          </p:nvCxnSpPr>
          <p:spPr>
            <a:xfrm flipV="1">
              <a:off x="7771917" y="2037073"/>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5" name="Oval 284">
              <a:extLst>
                <a:ext uri="{FF2B5EF4-FFF2-40B4-BE49-F238E27FC236}">
                  <a16:creationId xmlns:a16="http://schemas.microsoft.com/office/drawing/2014/main" id="{631AD896-E517-4412-BE72-FDA51023273C}"/>
                </a:ext>
              </a:extLst>
            </p:cNvPr>
            <p:cNvSpPr/>
            <p:nvPr/>
          </p:nvSpPr>
          <p:spPr>
            <a:xfrm>
              <a:off x="8112133" y="1235552"/>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Oval 285">
              <a:extLst>
                <a:ext uri="{FF2B5EF4-FFF2-40B4-BE49-F238E27FC236}">
                  <a16:creationId xmlns:a16="http://schemas.microsoft.com/office/drawing/2014/main" id="{3DA7AEE4-EA2A-4BDF-8D9C-A413305481A2}"/>
                </a:ext>
              </a:extLst>
            </p:cNvPr>
            <p:cNvSpPr/>
            <p:nvPr/>
          </p:nvSpPr>
          <p:spPr>
            <a:xfrm>
              <a:off x="7726966" y="1788694"/>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Oval 286">
              <a:extLst>
                <a:ext uri="{FF2B5EF4-FFF2-40B4-BE49-F238E27FC236}">
                  <a16:creationId xmlns:a16="http://schemas.microsoft.com/office/drawing/2014/main" id="{F6217C13-CC4D-41BA-B39A-EAAC559C23FC}"/>
                </a:ext>
              </a:extLst>
            </p:cNvPr>
            <p:cNvSpPr/>
            <p:nvPr/>
          </p:nvSpPr>
          <p:spPr>
            <a:xfrm>
              <a:off x="8114090" y="1779878"/>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Oval 287">
              <a:extLst>
                <a:ext uri="{FF2B5EF4-FFF2-40B4-BE49-F238E27FC236}">
                  <a16:creationId xmlns:a16="http://schemas.microsoft.com/office/drawing/2014/main" id="{F2FA4E4C-4335-4F8D-BEA7-DECEB6D7C979}"/>
                </a:ext>
              </a:extLst>
            </p:cNvPr>
            <p:cNvSpPr/>
            <p:nvPr/>
          </p:nvSpPr>
          <p:spPr>
            <a:xfrm>
              <a:off x="8480975" y="1776218"/>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9" name="Oval 288">
              <a:extLst>
                <a:ext uri="{FF2B5EF4-FFF2-40B4-BE49-F238E27FC236}">
                  <a16:creationId xmlns:a16="http://schemas.microsoft.com/office/drawing/2014/main" id="{5EA1814A-0E29-4DF6-BB7E-D85BA02426DA}"/>
                </a:ext>
              </a:extLst>
            </p:cNvPr>
            <p:cNvSpPr/>
            <p:nvPr/>
          </p:nvSpPr>
          <p:spPr>
            <a:xfrm>
              <a:off x="7475623" y="2326041"/>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Oval 289">
              <a:extLst>
                <a:ext uri="{FF2B5EF4-FFF2-40B4-BE49-F238E27FC236}">
                  <a16:creationId xmlns:a16="http://schemas.microsoft.com/office/drawing/2014/main" id="{13E87217-F955-4F43-8A4D-CB106D583E2A}"/>
                </a:ext>
              </a:extLst>
            </p:cNvPr>
            <p:cNvSpPr/>
            <p:nvPr/>
          </p:nvSpPr>
          <p:spPr>
            <a:xfrm>
              <a:off x="7915684" y="2328156"/>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1" name="Oval 290">
              <a:extLst>
                <a:ext uri="{FF2B5EF4-FFF2-40B4-BE49-F238E27FC236}">
                  <a16:creationId xmlns:a16="http://schemas.microsoft.com/office/drawing/2014/main" id="{51608087-AEB2-40D1-80F7-8FE8ABEC8FE8}"/>
                </a:ext>
              </a:extLst>
            </p:cNvPr>
            <p:cNvSpPr/>
            <p:nvPr/>
          </p:nvSpPr>
          <p:spPr>
            <a:xfrm>
              <a:off x="8341416" y="232690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Oval 291">
              <a:extLst>
                <a:ext uri="{FF2B5EF4-FFF2-40B4-BE49-F238E27FC236}">
                  <a16:creationId xmlns:a16="http://schemas.microsoft.com/office/drawing/2014/main" id="{2464F0B7-98F7-4128-8CE2-966AFB89387F}"/>
                </a:ext>
              </a:extLst>
            </p:cNvPr>
            <p:cNvSpPr/>
            <p:nvPr/>
          </p:nvSpPr>
          <p:spPr>
            <a:xfrm>
              <a:off x="8758952" y="232122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8" name="Rectangle: Rounded Corners 367">
            <a:extLst>
              <a:ext uri="{FF2B5EF4-FFF2-40B4-BE49-F238E27FC236}">
                <a16:creationId xmlns:a16="http://schemas.microsoft.com/office/drawing/2014/main" id="{5F3EF11D-5B7E-4740-8607-F2B6AFDE04E6}"/>
              </a:ext>
            </a:extLst>
          </p:cNvPr>
          <p:cNvSpPr/>
          <p:nvPr/>
        </p:nvSpPr>
        <p:spPr>
          <a:xfrm>
            <a:off x="5733659" y="806993"/>
            <a:ext cx="991867" cy="29024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Train</a:t>
            </a:r>
          </a:p>
        </p:txBody>
      </p:sp>
      <p:sp>
        <p:nvSpPr>
          <p:cNvPr id="370" name="Rectangle: Rounded Corners 369">
            <a:extLst>
              <a:ext uri="{FF2B5EF4-FFF2-40B4-BE49-F238E27FC236}">
                <a16:creationId xmlns:a16="http://schemas.microsoft.com/office/drawing/2014/main" id="{964F84AC-CA28-4025-ABC6-03C4C824AB66}"/>
              </a:ext>
            </a:extLst>
          </p:cNvPr>
          <p:cNvSpPr/>
          <p:nvPr/>
        </p:nvSpPr>
        <p:spPr>
          <a:xfrm>
            <a:off x="7722930" y="803894"/>
            <a:ext cx="991867" cy="29024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Prune</a:t>
            </a:r>
          </a:p>
        </p:txBody>
      </p:sp>
      <p:grpSp>
        <p:nvGrpSpPr>
          <p:cNvPr id="376" name="Group 375">
            <a:extLst>
              <a:ext uri="{FF2B5EF4-FFF2-40B4-BE49-F238E27FC236}">
                <a16:creationId xmlns:a16="http://schemas.microsoft.com/office/drawing/2014/main" id="{6546BD31-AEB2-43E4-82FC-B02ED4C753B3}"/>
              </a:ext>
            </a:extLst>
          </p:cNvPr>
          <p:cNvGrpSpPr/>
          <p:nvPr/>
        </p:nvGrpSpPr>
        <p:grpSpPr>
          <a:xfrm>
            <a:off x="3458878" y="3165274"/>
            <a:ext cx="1593259" cy="1403737"/>
            <a:chOff x="7475623" y="1235552"/>
            <a:chExt cx="1593259" cy="1403737"/>
          </a:xfrm>
        </p:grpSpPr>
        <p:cxnSp>
          <p:nvCxnSpPr>
            <p:cNvPr id="377" name="Straight Connector 376">
              <a:extLst>
                <a:ext uri="{FF2B5EF4-FFF2-40B4-BE49-F238E27FC236}">
                  <a16:creationId xmlns:a16="http://schemas.microsoft.com/office/drawing/2014/main" id="{ACE69F85-130D-4887-AC29-96089B183F5E}"/>
                </a:ext>
              </a:extLst>
            </p:cNvPr>
            <p:cNvCxnSpPr>
              <a:cxnSpLocks/>
            </p:cNvCxnSpPr>
            <p:nvPr/>
          </p:nvCxnSpPr>
          <p:spPr>
            <a:xfrm flipH="1">
              <a:off x="8199309" y="2037073"/>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8FC7921F-3B20-4202-8432-6FFEF5FEB94B}"/>
                </a:ext>
              </a:extLst>
            </p:cNvPr>
            <p:cNvCxnSpPr>
              <a:cxnSpLocks/>
            </p:cNvCxnSpPr>
            <p:nvPr/>
          </p:nvCxnSpPr>
          <p:spPr>
            <a:xfrm flipH="1">
              <a:off x="8104609" y="2104651"/>
              <a:ext cx="159479" cy="2336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EB9C7916-97B2-42CA-830D-584A5003B5B4}"/>
                </a:ext>
              </a:extLst>
            </p:cNvPr>
            <p:cNvCxnSpPr>
              <a:cxnSpLocks/>
            </p:cNvCxnSpPr>
            <p:nvPr/>
          </p:nvCxnSpPr>
          <p:spPr>
            <a:xfrm flipH="1">
              <a:off x="8489166" y="2104466"/>
              <a:ext cx="122462" cy="221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72D6188-6311-415B-9F7F-80E68E220E63}"/>
                </a:ext>
              </a:extLst>
            </p:cNvPr>
            <p:cNvCxnSpPr>
              <a:cxnSpLocks/>
            </p:cNvCxnSpPr>
            <p:nvPr/>
          </p:nvCxnSpPr>
          <p:spPr>
            <a:xfrm>
              <a:off x="8714797" y="2076691"/>
              <a:ext cx="179002" cy="251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253D55BD-C981-4067-B850-749054F109ED}"/>
                </a:ext>
              </a:extLst>
            </p:cNvPr>
            <p:cNvCxnSpPr>
              <a:cxnSpLocks/>
            </p:cNvCxnSpPr>
            <p:nvPr/>
          </p:nvCxnSpPr>
          <p:spPr>
            <a:xfrm>
              <a:off x="8377057" y="1503396"/>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946ADC7A-85FA-4FD8-A1B0-7A8B5EBB4B52}"/>
                </a:ext>
              </a:extLst>
            </p:cNvPr>
            <p:cNvCxnSpPr>
              <a:cxnSpLocks/>
            </p:cNvCxnSpPr>
            <p:nvPr/>
          </p:nvCxnSpPr>
          <p:spPr>
            <a:xfrm>
              <a:off x="7908508" y="2093086"/>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416D5506-58AB-4553-BD14-381991F48D41}"/>
                </a:ext>
              </a:extLst>
            </p:cNvPr>
            <p:cNvCxnSpPr>
              <a:cxnSpLocks/>
            </p:cNvCxnSpPr>
            <p:nvPr/>
          </p:nvCxnSpPr>
          <p:spPr>
            <a:xfrm>
              <a:off x="8303155" y="2098293"/>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66D6E6A-237A-434A-99D2-DB831A59B99B}"/>
                </a:ext>
              </a:extLst>
            </p:cNvPr>
            <p:cNvCxnSpPr>
              <a:cxnSpLocks/>
            </p:cNvCxnSpPr>
            <p:nvPr/>
          </p:nvCxnSpPr>
          <p:spPr>
            <a:xfrm>
              <a:off x="7974583" y="2056345"/>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533FB5A-3149-460C-98A6-B032DCE11B3E}"/>
                </a:ext>
              </a:extLst>
            </p:cNvPr>
            <p:cNvCxnSpPr>
              <a:cxnSpLocks/>
            </p:cNvCxnSpPr>
            <p:nvPr/>
          </p:nvCxnSpPr>
          <p:spPr>
            <a:xfrm>
              <a:off x="7974583" y="2056345"/>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336CEB3C-10C0-4CAB-B08B-18483ED6C8AF}"/>
                </a:ext>
              </a:extLst>
            </p:cNvPr>
            <p:cNvCxnSpPr>
              <a:cxnSpLocks/>
            </p:cNvCxnSpPr>
            <p:nvPr/>
          </p:nvCxnSpPr>
          <p:spPr>
            <a:xfrm flipH="1">
              <a:off x="8270873" y="1557115"/>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66D74874-8D87-4A64-A0E8-287C41CDB0F3}"/>
                </a:ext>
              </a:extLst>
            </p:cNvPr>
            <p:cNvCxnSpPr>
              <a:cxnSpLocks/>
            </p:cNvCxnSpPr>
            <p:nvPr/>
          </p:nvCxnSpPr>
          <p:spPr>
            <a:xfrm flipV="1">
              <a:off x="7771917" y="2037073"/>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8" name="Oval 387">
              <a:extLst>
                <a:ext uri="{FF2B5EF4-FFF2-40B4-BE49-F238E27FC236}">
                  <a16:creationId xmlns:a16="http://schemas.microsoft.com/office/drawing/2014/main" id="{1A32F51F-4E1B-4079-A866-6A11E3398AD2}"/>
                </a:ext>
              </a:extLst>
            </p:cNvPr>
            <p:cNvSpPr/>
            <p:nvPr/>
          </p:nvSpPr>
          <p:spPr>
            <a:xfrm>
              <a:off x="8112133" y="1235552"/>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9" name="Oval 388">
              <a:extLst>
                <a:ext uri="{FF2B5EF4-FFF2-40B4-BE49-F238E27FC236}">
                  <a16:creationId xmlns:a16="http://schemas.microsoft.com/office/drawing/2014/main" id="{E88C8D75-6375-4F1F-A71F-7696268C60D4}"/>
                </a:ext>
              </a:extLst>
            </p:cNvPr>
            <p:cNvSpPr/>
            <p:nvPr/>
          </p:nvSpPr>
          <p:spPr>
            <a:xfrm>
              <a:off x="7726966" y="1788694"/>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Oval 389">
              <a:extLst>
                <a:ext uri="{FF2B5EF4-FFF2-40B4-BE49-F238E27FC236}">
                  <a16:creationId xmlns:a16="http://schemas.microsoft.com/office/drawing/2014/main" id="{DFB82918-3DFD-4BDF-8156-C25F033300A6}"/>
                </a:ext>
              </a:extLst>
            </p:cNvPr>
            <p:cNvSpPr/>
            <p:nvPr/>
          </p:nvSpPr>
          <p:spPr>
            <a:xfrm>
              <a:off x="8114090" y="1779878"/>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1" name="Oval 390">
              <a:extLst>
                <a:ext uri="{FF2B5EF4-FFF2-40B4-BE49-F238E27FC236}">
                  <a16:creationId xmlns:a16="http://schemas.microsoft.com/office/drawing/2014/main" id="{3C34A82C-FCC0-464D-8BCF-E535B40DE502}"/>
                </a:ext>
              </a:extLst>
            </p:cNvPr>
            <p:cNvSpPr/>
            <p:nvPr/>
          </p:nvSpPr>
          <p:spPr>
            <a:xfrm>
              <a:off x="8480975" y="1776218"/>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Oval 391">
              <a:extLst>
                <a:ext uri="{FF2B5EF4-FFF2-40B4-BE49-F238E27FC236}">
                  <a16:creationId xmlns:a16="http://schemas.microsoft.com/office/drawing/2014/main" id="{960D7A38-74B5-42ED-9B89-5B2504970C91}"/>
                </a:ext>
              </a:extLst>
            </p:cNvPr>
            <p:cNvSpPr/>
            <p:nvPr/>
          </p:nvSpPr>
          <p:spPr>
            <a:xfrm>
              <a:off x="7475623" y="2326041"/>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Oval 392">
              <a:extLst>
                <a:ext uri="{FF2B5EF4-FFF2-40B4-BE49-F238E27FC236}">
                  <a16:creationId xmlns:a16="http://schemas.microsoft.com/office/drawing/2014/main" id="{7AF8C0BA-57F0-406E-B3A6-C97B17183FF7}"/>
                </a:ext>
              </a:extLst>
            </p:cNvPr>
            <p:cNvSpPr/>
            <p:nvPr/>
          </p:nvSpPr>
          <p:spPr>
            <a:xfrm>
              <a:off x="7915684" y="2328156"/>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4" name="Oval 393">
              <a:extLst>
                <a:ext uri="{FF2B5EF4-FFF2-40B4-BE49-F238E27FC236}">
                  <a16:creationId xmlns:a16="http://schemas.microsoft.com/office/drawing/2014/main" id="{338287D3-AF69-455D-8EE8-B6C4492B30E5}"/>
                </a:ext>
              </a:extLst>
            </p:cNvPr>
            <p:cNvSpPr/>
            <p:nvPr/>
          </p:nvSpPr>
          <p:spPr>
            <a:xfrm>
              <a:off x="8341416" y="232690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Oval 394">
              <a:extLst>
                <a:ext uri="{FF2B5EF4-FFF2-40B4-BE49-F238E27FC236}">
                  <a16:creationId xmlns:a16="http://schemas.microsoft.com/office/drawing/2014/main" id="{7D9DE6F1-87C4-431B-AFF4-F1699C7C52C0}"/>
                </a:ext>
              </a:extLst>
            </p:cNvPr>
            <p:cNvSpPr/>
            <p:nvPr/>
          </p:nvSpPr>
          <p:spPr>
            <a:xfrm>
              <a:off x="8758952" y="232122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7" name="Group 436">
            <a:extLst>
              <a:ext uri="{FF2B5EF4-FFF2-40B4-BE49-F238E27FC236}">
                <a16:creationId xmlns:a16="http://schemas.microsoft.com/office/drawing/2014/main" id="{A700B9FF-C340-4D55-ACFD-E280EF2BC227}"/>
              </a:ext>
            </a:extLst>
          </p:cNvPr>
          <p:cNvGrpSpPr/>
          <p:nvPr/>
        </p:nvGrpSpPr>
        <p:grpSpPr>
          <a:xfrm>
            <a:off x="5517823" y="3127633"/>
            <a:ext cx="1593259" cy="1403737"/>
            <a:chOff x="5446947" y="3166079"/>
            <a:chExt cx="1593259" cy="1403737"/>
          </a:xfrm>
        </p:grpSpPr>
        <p:cxnSp>
          <p:nvCxnSpPr>
            <p:cNvPr id="320" name="Straight Connector 319">
              <a:extLst>
                <a:ext uri="{FF2B5EF4-FFF2-40B4-BE49-F238E27FC236}">
                  <a16:creationId xmlns:a16="http://schemas.microsoft.com/office/drawing/2014/main" id="{205D49C5-3E83-4E7D-9B61-EB8CFE7FA48E}"/>
                </a:ext>
              </a:extLst>
            </p:cNvPr>
            <p:cNvCxnSpPr>
              <a:cxnSpLocks/>
            </p:cNvCxnSpPr>
            <p:nvPr/>
          </p:nvCxnSpPr>
          <p:spPr>
            <a:xfrm flipH="1">
              <a:off x="6170633" y="3967600"/>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A110F89-2940-4E02-914A-696449C1CA5C}"/>
                </a:ext>
              </a:extLst>
            </p:cNvPr>
            <p:cNvCxnSpPr>
              <a:cxnSpLocks/>
            </p:cNvCxnSpPr>
            <p:nvPr/>
          </p:nvCxnSpPr>
          <p:spPr>
            <a:xfrm>
              <a:off x="6686121" y="4007218"/>
              <a:ext cx="179002" cy="251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B141F641-2AB1-40AA-A205-620DAA97DD87}"/>
                </a:ext>
              </a:extLst>
            </p:cNvPr>
            <p:cNvCxnSpPr>
              <a:cxnSpLocks/>
            </p:cNvCxnSpPr>
            <p:nvPr/>
          </p:nvCxnSpPr>
          <p:spPr>
            <a:xfrm>
              <a:off x="6348381" y="3433923"/>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3ABBA5A-BD67-4B80-8F6B-EDA9AE316A2A}"/>
                </a:ext>
              </a:extLst>
            </p:cNvPr>
            <p:cNvCxnSpPr>
              <a:cxnSpLocks/>
            </p:cNvCxnSpPr>
            <p:nvPr/>
          </p:nvCxnSpPr>
          <p:spPr>
            <a:xfrm>
              <a:off x="6274479" y="4028820"/>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A1B1751B-8C18-4DD3-9DE9-B690C41017B0}"/>
                </a:ext>
              </a:extLst>
            </p:cNvPr>
            <p:cNvCxnSpPr>
              <a:cxnSpLocks/>
            </p:cNvCxnSpPr>
            <p:nvPr/>
          </p:nvCxnSpPr>
          <p:spPr>
            <a:xfrm>
              <a:off x="5945907" y="3986872"/>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4C33B23-9BCD-4EF7-BF71-D64F237FA216}"/>
                </a:ext>
              </a:extLst>
            </p:cNvPr>
            <p:cNvCxnSpPr>
              <a:cxnSpLocks/>
            </p:cNvCxnSpPr>
            <p:nvPr/>
          </p:nvCxnSpPr>
          <p:spPr>
            <a:xfrm>
              <a:off x="5945907" y="3986872"/>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E49F6BD-63AD-442B-A042-AE992056DD02}"/>
                </a:ext>
              </a:extLst>
            </p:cNvPr>
            <p:cNvCxnSpPr>
              <a:cxnSpLocks/>
            </p:cNvCxnSpPr>
            <p:nvPr/>
          </p:nvCxnSpPr>
          <p:spPr>
            <a:xfrm flipH="1">
              <a:off x="6242197" y="3487642"/>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3FC6F64-6675-4EC5-8E59-543F82364C91}"/>
                </a:ext>
              </a:extLst>
            </p:cNvPr>
            <p:cNvCxnSpPr>
              <a:cxnSpLocks/>
            </p:cNvCxnSpPr>
            <p:nvPr/>
          </p:nvCxnSpPr>
          <p:spPr>
            <a:xfrm flipV="1">
              <a:off x="5743241" y="3967600"/>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25409BDB-AF60-421D-996C-D6B16EC1C9E9}"/>
                </a:ext>
              </a:extLst>
            </p:cNvPr>
            <p:cNvCxnSpPr>
              <a:cxnSpLocks/>
            </p:cNvCxnSpPr>
            <p:nvPr/>
          </p:nvCxnSpPr>
          <p:spPr>
            <a:xfrm>
              <a:off x="6365836" y="3960508"/>
              <a:ext cx="499287" cy="2978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Oval 332">
              <a:extLst>
                <a:ext uri="{FF2B5EF4-FFF2-40B4-BE49-F238E27FC236}">
                  <a16:creationId xmlns:a16="http://schemas.microsoft.com/office/drawing/2014/main" id="{05BB4B5C-4DD9-497E-ABE2-AEA410AF9A3D}"/>
                </a:ext>
              </a:extLst>
            </p:cNvPr>
            <p:cNvSpPr/>
            <p:nvPr/>
          </p:nvSpPr>
          <p:spPr>
            <a:xfrm>
              <a:off x="6083457" y="3166079"/>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Oval 333">
              <a:extLst>
                <a:ext uri="{FF2B5EF4-FFF2-40B4-BE49-F238E27FC236}">
                  <a16:creationId xmlns:a16="http://schemas.microsoft.com/office/drawing/2014/main" id="{521E2A19-ED3A-4DA4-8116-B3261767A4E6}"/>
                </a:ext>
              </a:extLst>
            </p:cNvPr>
            <p:cNvSpPr/>
            <p:nvPr/>
          </p:nvSpPr>
          <p:spPr>
            <a:xfrm>
              <a:off x="5698290" y="3719221"/>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Oval 334">
              <a:extLst>
                <a:ext uri="{FF2B5EF4-FFF2-40B4-BE49-F238E27FC236}">
                  <a16:creationId xmlns:a16="http://schemas.microsoft.com/office/drawing/2014/main" id="{6C435136-658E-4985-9C5A-42EE74D39965}"/>
                </a:ext>
              </a:extLst>
            </p:cNvPr>
            <p:cNvSpPr/>
            <p:nvPr/>
          </p:nvSpPr>
          <p:spPr>
            <a:xfrm rot="19960143">
              <a:off x="6085414" y="371040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6" name="Oval 335">
              <a:extLst>
                <a:ext uri="{FF2B5EF4-FFF2-40B4-BE49-F238E27FC236}">
                  <a16:creationId xmlns:a16="http://schemas.microsoft.com/office/drawing/2014/main" id="{63559A83-546A-432E-8032-286EE9D672AD}"/>
                </a:ext>
              </a:extLst>
            </p:cNvPr>
            <p:cNvSpPr/>
            <p:nvPr/>
          </p:nvSpPr>
          <p:spPr>
            <a:xfrm>
              <a:off x="6452299" y="370674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Oval 336">
              <a:extLst>
                <a:ext uri="{FF2B5EF4-FFF2-40B4-BE49-F238E27FC236}">
                  <a16:creationId xmlns:a16="http://schemas.microsoft.com/office/drawing/2014/main" id="{B35C97C8-6E53-4AF7-A382-06521216D94C}"/>
                </a:ext>
              </a:extLst>
            </p:cNvPr>
            <p:cNvSpPr/>
            <p:nvPr/>
          </p:nvSpPr>
          <p:spPr>
            <a:xfrm>
              <a:off x="5446947" y="4256568"/>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Oval 337">
              <a:extLst>
                <a:ext uri="{FF2B5EF4-FFF2-40B4-BE49-F238E27FC236}">
                  <a16:creationId xmlns:a16="http://schemas.microsoft.com/office/drawing/2014/main" id="{EC76B98D-BBC4-4461-9F01-8DDA86D7635A}"/>
                </a:ext>
              </a:extLst>
            </p:cNvPr>
            <p:cNvSpPr/>
            <p:nvPr/>
          </p:nvSpPr>
          <p:spPr>
            <a:xfrm rot="188857">
              <a:off x="5887008" y="425868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9" name="Oval 338">
              <a:extLst>
                <a:ext uri="{FF2B5EF4-FFF2-40B4-BE49-F238E27FC236}">
                  <a16:creationId xmlns:a16="http://schemas.microsoft.com/office/drawing/2014/main" id="{4450E866-5193-450F-90B4-60F8CE086A7F}"/>
                </a:ext>
              </a:extLst>
            </p:cNvPr>
            <p:cNvSpPr/>
            <p:nvPr/>
          </p:nvSpPr>
          <p:spPr>
            <a:xfrm>
              <a:off x="6312740" y="4257434"/>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0" name="Oval 339">
              <a:extLst>
                <a:ext uri="{FF2B5EF4-FFF2-40B4-BE49-F238E27FC236}">
                  <a16:creationId xmlns:a16="http://schemas.microsoft.com/office/drawing/2014/main" id="{2AD4254E-A44A-4F67-90C7-A104789B9754}"/>
                </a:ext>
              </a:extLst>
            </p:cNvPr>
            <p:cNvSpPr/>
            <p:nvPr/>
          </p:nvSpPr>
          <p:spPr>
            <a:xfrm>
              <a:off x="6730276" y="4251750"/>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5" name="Straight Connector 324">
              <a:extLst>
                <a:ext uri="{FF2B5EF4-FFF2-40B4-BE49-F238E27FC236}">
                  <a16:creationId xmlns:a16="http://schemas.microsoft.com/office/drawing/2014/main" id="{87D52589-8984-4D34-B5B9-5598214E989B}"/>
                </a:ext>
              </a:extLst>
            </p:cNvPr>
            <p:cNvCxnSpPr>
              <a:cxnSpLocks/>
            </p:cNvCxnSpPr>
            <p:nvPr/>
          </p:nvCxnSpPr>
          <p:spPr>
            <a:xfrm>
              <a:off x="5879832" y="4023613"/>
              <a:ext cx="126312" cy="23764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AD25668-D4E8-4851-AA31-1607DC0762A7}"/>
                </a:ext>
              </a:extLst>
            </p:cNvPr>
            <p:cNvCxnSpPr>
              <a:cxnSpLocks/>
              <a:stCxn id="336" idx="4"/>
            </p:cNvCxnSpPr>
            <p:nvPr/>
          </p:nvCxnSpPr>
          <p:spPr>
            <a:xfrm flipH="1">
              <a:off x="6460490" y="4017878"/>
              <a:ext cx="146774" cy="238691"/>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9472423-B271-4579-B00A-1FED6EE802C6}"/>
                </a:ext>
              </a:extLst>
            </p:cNvPr>
            <p:cNvCxnSpPr>
              <a:cxnSpLocks/>
              <a:stCxn id="335" idx="3"/>
            </p:cNvCxnSpPr>
            <p:nvPr/>
          </p:nvCxnSpPr>
          <p:spPr>
            <a:xfrm flipH="1">
              <a:off x="6075934" y="4014004"/>
              <a:ext cx="117606" cy="2548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0" name="Group 419">
            <a:extLst>
              <a:ext uri="{FF2B5EF4-FFF2-40B4-BE49-F238E27FC236}">
                <a16:creationId xmlns:a16="http://schemas.microsoft.com/office/drawing/2014/main" id="{21A09EDC-601B-4F33-AAEA-1E1E59C20FAB}"/>
              </a:ext>
            </a:extLst>
          </p:cNvPr>
          <p:cNvGrpSpPr/>
          <p:nvPr/>
        </p:nvGrpSpPr>
        <p:grpSpPr>
          <a:xfrm>
            <a:off x="7475623" y="3163341"/>
            <a:ext cx="1593259" cy="1403737"/>
            <a:chOff x="7475623" y="3163341"/>
            <a:chExt cx="1593259" cy="1403737"/>
          </a:xfrm>
        </p:grpSpPr>
        <p:cxnSp>
          <p:nvCxnSpPr>
            <p:cNvPr id="401" name="Straight Connector 400">
              <a:extLst>
                <a:ext uri="{FF2B5EF4-FFF2-40B4-BE49-F238E27FC236}">
                  <a16:creationId xmlns:a16="http://schemas.microsoft.com/office/drawing/2014/main" id="{6FF6E11C-241E-411C-92D1-CF03CC6A6DFF}"/>
                </a:ext>
              </a:extLst>
            </p:cNvPr>
            <p:cNvCxnSpPr>
              <a:cxnSpLocks/>
            </p:cNvCxnSpPr>
            <p:nvPr/>
          </p:nvCxnSpPr>
          <p:spPr>
            <a:xfrm flipH="1">
              <a:off x="8199309" y="3964862"/>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244D00F9-74F2-47D3-A5CF-7F08F364D154}"/>
                </a:ext>
              </a:extLst>
            </p:cNvPr>
            <p:cNvCxnSpPr>
              <a:cxnSpLocks/>
            </p:cNvCxnSpPr>
            <p:nvPr/>
          </p:nvCxnSpPr>
          <p:spPr>
            <a:xfrm>
              <a:off x="8714797" y="4004480"/>
              <a:ext cx="179002" cy="251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92924034-4451-48AC-8F7E-482CFEA63E4D}"/>
                </a:ext>
              </a:extLst>
            </p:cNvPr>
            <p:cNvCxnSpPr>
              <a:cxnSpLocks/>
            </p:cNvCxnSpPr>
            <p:nvPr/>
          </p:nvCxnSpPr>
          <p:spPr>
            <a:xfrm>
              <a:off x="8377057" y="3431185"/>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8376997B-0E42-4564-A72D-B0573B25A7F0}"/>
                </a:ext>
              </a:extLst>
            </p:cNvPr>
            <p:cNvCxnSpPr>
              <a:cxnSpLocks/>
            </p:cNvCxnSpPr>
            <p:nvPr/>
          </p:nvCxnSpPr>
          <p:spPr>
            <a:xfrm>
              <a:off x="8303155" y="4026082"/>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0C59D06-1499-4ADF-AC32-A51239EAFE55}"/>
                </a:ext>
              </a:extLst>
            </p:cNvPr>
            <p:cNvCxnSpPr>
              <a:cxnSpLocks/>
            </p:cNvCxnSpPr>
            <p:nvPr/>
          </p:nvCxnSpPr>
          <p:spPr>
            <a:xfrm>
              <a:off x="7974583" y="3984134"/>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0EBBA0E-A8A7-4D2D-938B-47F1E46D8B42}"/>
                </a:ext>
              </a:extLst>
            </p:cNvPr>
            <p:cNvCxnSpPr>
              <a:cxnSpLocks/>
            </p:cNvCxnSpPr>
            <p:nvPr/>
          </p:nvCxnSpPr>
          <p:spPr>
            <a:xfrm>
              <a:off x="7974583" y="3984134"/>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2D05E256-7F4E-4175-BA9E-2FC403541D72}"/>
                </a:ext>
              </a:extLst>
            </p:cNvPr>
            <p:cNvCxnSpPr>
              <a:cxnSpLocks/>
            </p:cNvCxnSpPr>
            <p:nvPr/>
          </p:nvCxnSpPr>
          <p:spPr>
            <a:xfrm flipH="1">
              <a:off x="8270873" y="3484904"/>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807A493-34D0-4F35-ABE0-81FC94B0FA0A}"/>
                </a:ext>
              </a:extLst>
            </p:cNvPr>
            <p:cNvCxnSpPr>
              <a:cxnSpLocks/>
            </p:cNvCxnSpPr>
            <p:nvPr/>
          </p:nvCxnSpPr>
          <p:spPr>
            <a:xfrm flipV="1">
              <a:off x="7771917" y="3964862"/>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2" name="Oval 411">
              <a:extLst>
                <a:ext uri="{FF2B5EF4-FFF2-40B4-BE49-F238E27FC236}">
                  <a16:creationId xmlns:a16="http://schemas.microsoft.com/office/drawing/2014/main" id="{D82AA5E1-CD87-4EF2-AF33-2051C85E0C52}"/>
                </a:ext>
              </a:extLst>
            </p:cNvPr>
            <p:cNvSpPr/>
            <p:nvPr/>
          </p:nvSpPr>
          <p:spPr>
            <a:xfrm>
              <a:off x="8112133" y="3163341"/>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3" name="Oval 412">
              <a:extLst>
                <a:ext uri="{FF2B5EF4-FFF2-40B4-BE49-F238E27FC236}">
                  <a16:creationId xmlns:a16="http://schemas.microsoft.com/office/drawing/2014/main" id="{32B03A88-7EA9-48A1-9259-D307AFEDA941}"/>
                </a:ext>
              </a:extLst>
            </p:cNvPr>
            <p:cNvSpPr/>
            <p:nvPr/>
          </p:nvSpPr>
          <p:spPr>
            <a:xfrm>
              <a:off x="7726966" y="371648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4" name="Oval 413">
              <a:extLst>
                <a:ext uri="{FF2B5EF4-FFF2-40B4-BE49-F238E27FC236}">
                  <a16:creationId xmlns:a16="http://schemas.microsoft.com/office/drawing/2014/main" id="{CA6C2505-D81D-4F8F-93DF-E903D4BD1101}"/>
                </a:ext>
              </a:extLst>
            </p:cNvPr>
            <p:cNvSpPr/>
            <p:nvPr/>
          </p:nvSpPr>
          <p:spPr>
            <a:xfrm>
              <a:off x="8114090" y="370766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5" name="Oval 414">
              <a:extLst>
                <a:ext uri="{FF2B5EF4-FFF2-40B4-BE49-F238E27FC236}">
                  <a16:creationId xmlns:a16="http://schemas.microsoft.com/office/drawing/2014/main" id="{44D90950-6769-440D-904C-8AD429C0B272}"/>
                </a:ext>
              </a:extLst>
            </p:cNvPr>
            <p:cNvSpPr/>
            <p:nvPr/>
          </p:nvSpPr>
          <p:spPr>
            <a:xfrm>
              <a:off x="8480975" y="370400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6" name="Oval 415">
              <a:extLst>
                <a:ext uri="{FF2B5EF4-FFF2-40B4-BE49-F238E27FC236}">
                  <a16:creationId xmlns:a16="http://schemas.microsoft.com/office/drawing/2014/main" id="{E407493A-28D4-4D8F-AAA7-3A475CD55B64}"/>
                </a:ext>
              </a:extLst>
            </p:cNvPr>
            <p:cNvSpPr/>
            <p:nvPr/>
          </p:nvSpPr>
          <p:spPr>
            <a:xfrm>
              <a:off x="7475623" y="4253830"/>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7" name="Oval 416">
              <a:extLst>
                <a:ext uri="{FF2B5EF4-FFF2-40B4-BE49-F238E27FC236}">
                  <a16:creationId xmlns:a16="http://schemas.microsoft.com/office/drawing/2014/main" id="{50E67632-E153-421C-917C-D8D5E2404947}"/>
                </a:ext>
              </a:extLst>
            </p:cNvPr>
            <p:cNvSpPr/>
            <p:nvPr/>
          </p:nvSpPr>
          <p:spPr>
            <a:xfrm>
              <a:off x="7915684" y="425594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8" name="Oval 417">
              <a:extLst>
                <a:ext uri="{FF2B5EF4-FFF2-40B4-BE49-F238E27FC236}">
                  <a16:creationId xmlns:a16="http://schemas.microsoft.com/office/drawing/2014/main" id="{C550F85D-F26F-498F-9F64-499BE7AC3EC3}"/>
                </a:ext>
              </a:extLst>
            </p:cNvPr>
            <p:cNvSpPr/>
            <p:nvPr/>
          </p:nvSpPr>
          <p:spPr>
            <a:xfrm>
              <a:off x="8341416" y="4254696"/>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9" name="Oval 418">
              <a:extLst>
                <a:ext uri="{FF2B5EF4-FFF2-40B4-BE49-F238E27FC236}">
                  <a16:creationId xmlns:a16="http://schemas.microsoft.com/office/drawing/2014/main" id="{B0F78A0E-9B36-498C-927C-90967FDF66C4}"/>
                </a:ext>
              </a:extLst>
            </p:cNvPr>
            <p:cNvSpPr/>
            <p:nvPr/>
          </p:nvSpPr>
          <p:spPr>
            <a:xfrm>
              <a:off x="8758952" y="4249012"/>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1" name="Arrow: Right 420">
            <a:extLst>
              <a:ext uri="{FF2B5EF4-FFF2-40B4-BE49-F238E27FC236}">
                <a16:creationId xmlns:a16="http://schemas.microsoft.com/office/drawing/2014/main" id="{714CC071-EDA3-4D74-A9CD-0F7D4DC70EC2}"/>
              </a:ext>
            </a:extLst>
          </p:cNvPr>
          <p:cNvSpPr/>
          <p:nvPr/>
        </p:nvSpPr>
        <p:spPr>
          <a:xfrm>
            <a:off x="5077505" y="1632613"/>
            <a:ext cx="504505" cy="297585"/>
          </a:xfrm>
          <a:prstGeom prst="rightArrow">
            <a:avLst>
              <a:gd name="adj1" fmla="val 37405"/>
              <a:gd name="adj2" fmla="val 4683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3" name="Arrow: Right 422">
            <a:extLst>
              <a:ext uri="{FF2B5EF4-FFF2-40B4-BE49-F238E27FC236}">
                <a16:creationId xmlns:a16="http://schemas.microsoft.com/office/drawing/2014/main" id="{CDD961AC-DB77-4B77-B10D-1989D1E4AB87}"/>
              </a:ext>
            </a:extLst>
          </p:cNvPr>
          <p:cNvSpPr/>
          <p:nvPr/>
        </p:nvSpPr>
        <p:spPr>
          <a:xfrm>
            <a:off x="7068200" y="1634199"/>
            <a:ext cx="504505" cy="297585"/>
          </a:xfrm>
          <a:prstGeom prst="rightArrow">
            <a:avLst>
              <a:gd name="adj1" fmla="val 37405"/>
              <a:gd name="adj2" fmla="val 4683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33" name="Group 432">
            <a:extLst>
              <a:ext uri="{FF2B5EF4-FFF2-40B4-BE49-F238E27FC236}">
                <a16:creationId xmlns:a16="http://schemas.microsoft.com/office/drawing/2014/main" id="{09AF8880-47A6-413C-9FB7-0D2C49127EB2}"/>
              </a:ext>
            </a:extLst>
          </p:cNvPr>
          <p:cNvGrpSpPr/>
          <p:nvPr/>
        </p:nvGrpSpPr>
        <p:grpSpPr>
          <a:xfrm>
            <a:off x="4180993" y="2713603"/>
            <a:ext cx="4196064" cy="350488"/>
            <a:chOff x="4180993" y="2713603"/>
            <a:chExt cx="4196064" cy="350488"/>
          </a:xfrm>
          <a:solidFill>
            <a:schemeClr val="accent1">
              <a:lumMod val="75000"/>
            </a:schemeClr>
          </a:solidFill>
        </p:grpSpPr>
        <p:sp>
          <p:nvSpPr>
            <p:cNvPr id="431" name="Arrow: Bent-Up 430">
              <a:extLst>
                <a:ext uri="{FF2B5EF4-FFF2-40B4-BE49-F238E27FC236}">
                  <a16:creationId xmlns:a16="http://schemas.microsoft.com/office/drawing/2014/main" id="{F7A46E38-670F-49DD-8C21-3C9E89A469F4}"/>
                </a:ext>
              </a:extLst>
            </p:cNvPr>
            <p:cNvSpPr/>
            <p:nvPr/>
          </p:nvSpPr>
          <p:spPr>
            <a:xfrm rot="10800000">
              <a:off x="4180993" y="2789892"/>
              <a:ext cx="4173813" cy="274199"/>
            </a:xfrm>
            <a:prstGeom prst="bentUpArrow">
              <a:avLst>
                <a:gd name="adj1" fmla="val 25000"/>
                <a:gd name="adj2" fmla="val 32651"/>
                <a:gd name="adj3" fmla="val 27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ectangle 431">
              <a:extLst>
                <a:ext uri="{FF2B5EF4-FFF2-40B4-BE49-F238E27FC236}">
                  <a16:creationId xmlns:a16="http://schemas.microsoft.com/office/drawing/2014/main" id="{DD2CC900-5A20-488E-BE10-DDD4CBF9A917}"/>
                </a:ext>
              </a:extLst>
            </p:cNvPr>
            <p:cNvSpPr/>
            <p:nvPr/>
          </p:nvSpPr>
          <p:spPr>
            <a:xfrm>
              <a:off x="8287145" y="2713603"/>
              <a:ext cx="89912" cy="1460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8" name="Arrow: Curved Down 437">
            <a:extLst>
              <a:ext uri="{FF2B5EF4-FFF2-40B4-BE49-F238E27FC236}">
                <a16:creationId xmlns:a16="http://schemas.microsoft.com/office/drawing/2014/main" id="{694F6D53-15FA-4101-A6FB-F0ABDCF38E56}"/>
              </a:ext>
            </a:extLst>
          </p:cNvPr>
          <p:cNvSpPr/>
          <p:nvPr/>
        </p:nvSpPr>
        <p:spPr>
          <a:xfrm rot="10800000">
            <a:off x="5068188" y="4487398"/>
            <a:ext cx="2343984" cy="283139"/>
          </a:xfrm>
          <a:prstGeom prst="curvedDownArrow">
            <a:avLst>
              <a:gd name="adj1" fmla="val 26281"/>
              <a:gd name="adj2" fmla="val 73515"/>
              <a:gd name="adj3" fmla="val 2500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a14="http://schemas.microsoft.com/office/drawing/2010/main">
        <mc:Choice Requires="a14">
          <p:sp>
            <p:nvSpPr>
              <p:cNvPr id="439" name="TextBox 438">
                <a:extLst>
                  <a:ext uri="{FF2B5EF4-FFF2-40B4-BE49-F238E27FC236}">
                    <a16:creationId xmlns:a16="http://schemas.microsoft.com/office/drawing/2014/main" id="{3FA7EF4E-72AC-46DB-8A4A-D13580123241}"/>
                  </a:ext>
                </a:extLst>
              </p:cNvPr>
              <p:cNvSpPr txBox="1"/>
              <p:nvPr/>
            </p:nvSpPr>
            <p:spPr>
              <a:xfrm>
                <a:off x="3459600" y="1207349"/>
                <a:ext cx="349790" cy="3188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rPr>
                            <m:t>𝟎</m:t>
                          </m:r>
                        </m:sub>
                      </m:sSub>
                    </m:oMath>
                  </m:oMathPara>
                </a14:m>
                <a:endParaRPr lang="en-IN" b="1" dirty="0"/>
              </a:p>
            </p:txBody>
          </p:sp>
        </mc:Choice>
        <mc:Fallback xmlns="">
          <p:sp>
            <p:nvSpPr>
              <p:cNvPr id="439" name="TextBox 438">
                <a:extLst>
                  <a:ext uri="{FF2B5EF4-FFF2-40B4-BE49-F238E27FC236}">
                    <a16:creationId xmlns:a16="http://schemas.microsoft.com/office/drawing/2014/main" id="{3FA7EF4E-72AC-46DB-8A4A-D13580123241}"/>
                  </a:ext>
                </a:extLst>
              </p:cNvPr>
              <p:cNvSpPr txBox="1">
                <a:spLocks noRot="1" noChangeAspect="1" noMove="1" noResize="1" noEditPoints="1" noAdjustHandles="1" noChangeArrowheads="1" noChangeShapeType="1" noTextEdit="1"/>
              </p:cNvSpPr>
              <p:nvPr/>
            </p:nvSpPr>
            <p:spPr>
              <a:xfrm>
                <a:off x="3459600" y="1207349"/>
                <a:ext cx="349790" cy="31880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1" name="TextBox 440">
                <a:extLst>
                  <a:ext uri="{FF2B5EF4-FFF2-40B4-BE49-F238E27FC236}">
                    <a16:creationId xmlns:a16="http://schemas.microsoft.com/office/drawing/2014/main" id="{5D0CF95B-E351-4F69-BDE3-A88497DBBC5B}"/>
                  </a:ext>
                </a:extLst>
              </p:cNvPr>
              <p:cNvSpPr txBox="1"/>
              <p:nvPr/>
            </p:nvSpPr>
            <p:spPr>
              <a:xfrm>
                <a:off x="5549657" y="1207348"/>
                <a:ext cx="349790" cy="3188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𝟏</m:t>
                          </m:r>
                        </m:sub>
                      </m:sSub>
                    </m:oMath>
                  </m:oMathPara>
                </a14:m>
                <a:endParaRPr lang="en-IN" b="1" dirty="0"/>
              </a:p>
            </p:txBody>
          </p:sp>
        </mc:Choice>
        <mc:Fallback xmlns="">
          <p:sp>
            <p:nvSpPr>
              <p:cNvPr id="441" name="TextBox 440">
                <a:extLst>
                  <a:ext uri="{FF2B5EF4-FFF2-40B4-BE49-F238E27FC236}">
                    <a16:creationId xmlns:a16="http://schemas.microsoft.com/office/drawing/2014/main" id="{5D0CF95B-E351-4F69-BDE3-A88497DBBC5B}"/>
                  </a:ext>
                </a:extLst>
              </p:cNvPr>
              <p:cNvSpPr txBox="1">
                <a:spLocks noRot="1" noChangeAspect="1" noMove="1" noResize="1" noEditPoints="1" noAdjustHandles="1" noChangeArrowheads="1" noChangeShapeType="1" noTextEdit="1"/>
              </p:cNvSpPr>
              <p:nvPr/>
            </p:nvSpPr>
            <p:spPr>
              <a:xfrm>
                <a:off x="5549657" y="1207348"/>
                <a:ext cx="349790" cy="31880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3" name="TextBox 442">
                <a:extLst>
                  <a:ext uri="{FF2B5EF4-FFF2-40B4-BE49-F238E27FC236}">
                    <a16:creationId xmlns:a16="http://schemas.microsoft.com/office/drawing/2014/main" id="{4094296E-1D7C-417F-A3F3-331B9D4D261C}"/>
                  </a:ext>
                </a:extLst>
              </p:cNvPr>
              <p:cNvSpPr txBox="1"/>
              <p:nvPr/>
            </p:nvSpPr>
            <p:spPr>
              <a:xfrm>
                <a:off x="7161132" y="1214876"/>
                <a:ext cx="711116" cy="316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𝒎</m:t>
                              </m:r>
                            </m:e>
                            <m:sup>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m:t>
                              </m:r>
                            </m:sup>
                          </m:sSup>
                          <m:r>
                            <m:rPr>
                              <m:nor/>
                            </m:rPr>
                            <a:rPr lang="en-IN" b="1" i="0" smtClean="0">
                              <a:latin typeface="Cambria Math" panose="02040503050406030204" pitchFamily="18" charset="0"/>
                            </a:rPr>
                            <m:t> </m:t>
                          </m:r>
                          <m:r>
                            <m:rPr>
                              <m:nor/>
                            </m:rPr>
                            <a:rPr lang="en-US" b="1" dirty="0" smtClean="0">
                              <a:solidFill>
                                <a:sysClr val="windowText" lastClr="000000"/>
                              </a:solidFill>
                            </a:rPr>
                            <m:t>⊙</m:t>
                          </m:r>
                          <m:r>
                            <a:rPr lang="en-IN" b="1" i="1" dirty="0" smtClean="0">
                              <a:solidFill>
                                <a:sysClr val="windowText" lastClr="000000"/>
                              </a:solidFill>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𝟏</m:t>
                          </m:r>
                        </m:sub>
                      </m:sSub>
                    </m:oMath>
                  </m:oMathPara>
                </a14:m>
                <a:endParaRPr lang="en-IN" b="1" dirty="0"/>
              </a:p>
            </p:txBody>
          </p:sp>
        </mc:Choice>
        <mc:Fallback xmlns="">
          <p:sp>
            <p:nvSpPr>
              <p:cNvPr id="443" name="TextBox 442">
                <a:extLst>
                  <a:ext uri="{FF2B5EF4-FFF2-40B4-BE49-F238E27FC236}">
                    <a16:creationId xmlns:a16="http://schemas.microsoft.com/office/drawing/2014/main" id="{4094296E-1D7C-417F-A3F3-331B9D4D261C}"/>
                  </a:ext>
                </a:extLst>
              </p:cNvPr>
              <p:cNvSpPr txBox="1">
                <a:spLocks noRot="1" noChangeAspect="1" noMove="1" noResize="1" noEditPoints="1" noAdjustHandles="1" noChangeArrowheads="1" noChangeShapeType="1" noTextEdit="1"/>
              </p:cNvSpPr>
              <p:nvPr/>
            </p:nvSpPr>
            <p:spPr>
              <a:xfrm>
                <a:off x="7161132" y="1214876"/>
                <a:ext cx="711116" cy="316690"/>
              </a:xfrm>
              <a:prstGeom prst="rect">
                <a:avLst/>
              </a:prstGeom>
              <a:blipFill>
                <a:blip r:embed="rId5"/>
                <a:stretch>
                  <a:fillRect r="-31897" b="-3846"/>
                </a:stretch>
              </a:blipFill>
            </p:spPr>
            <p:txBody>
              <a:bodyPr/>
              <a:lstStyle/>
              <a:p>
                <a:r>
                  <a:rPr lang="en-IN">
                    <a:noFill/>
                  </a:rPr>
                  <a:t> </a:t>
                </a:r>
              </a:p>
            </p:txBody>
          </p:sp>
        </mc:Fallback>
      </mc:AlternateContent>
      <p:sp>
        <p:nvSpPr>
          <p:cNvPr id="447" name="Rectangle: Rounded Corners 446">
            <a:extLst>
              <a:ext uri="{FF2B5EF4-FFF2-40B4-BE49-F238E27FC236}">
                <a16:creationId xmlns:a16="http://schemas.microsoft.com/office/drawing/2014/main" id="{0EA37CB5-0CD9-4A11-9F72-00B70E46FDBA}"/>
              </a:ext>
            </a:extLst>
          </p:cNvPr>
          <p:cNvSpPr/>
          <p:nvPr/>
        </p:nvSpPr>
        <p:spPr>
          <a:xfrm rot="16200000">
            <a:off x="2459325" y="4032573"/>
            <a:ext cx="959640" cy="395495"/>
          </a:xfrm>
          <a:prstGeom prst="roundRect">
            <a:avLst/>
          </a:prstGeom>
          <a:solidFill>
            <a:srgbClr val="107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Epoch 2</a:t>
            </a:r>
          </a:p>
        </p:txBody>
      </p:sp>
      <p:sp>
        <p:nvSpPr>
          <p:cNvPr id="449" name="Rectangle: Rounded Corners 448">
            <a:extLst>
              <a:ext uri="{FF2B5EF4-FFF2-40B4-BE49-F238E27FC236}">
                <a16:creationId xmlns:a16="http://schemas.microsoft.com/office/drawing/2014/main" id="{40AE9037-ADF9-47C6-B5B4-F3A9EC0C1F23}"/>
              </a:ext>
            </a:extLst>
          </p:cNvPr>
          <p:cNvSpPr/>
          <p:nvPr/>
        </p:nvSpPr>
        <p:spPr>
          <a:xfrm rot="16200000">
            <a:off x="2454952" y="1120903"/>
            <a:ext cx="959640" cy="395495"/>
          </a:xfrm>
          <a:prstGeom prst="roundRect">
            <a:avLst/>
          </a:prstGeom>
          <a:solidFill>
            <a:srgbClr val="107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Epoch 1</a:t>
            </a:r>
          </a:p>
        </p:txBody>
      </p:sp>
      <mc:AlternateContent xmlns:mc="http://schemas.openxmlformats.org/markup-compatibility/2006" xmlns:a14="http://schemas.microsoft.com/office/drawing/2010/main">
        <mc:Choice Requires="a14">
          <p:sp>
            <p:nvSpPr>
              <p:cNvPr id="457" name="TextBox 456">
                <a:extLst>
                  <a:ext uri="{FF2B5EF4-FFF2-40B4-BE49-F238E27FC236}">
                    <a16:creationId xmlns:a16="http://schemas.microsoft.com/office/drawing/2014/main" id="{2CDC16B3-9D83-4C3F-81B3-1E1BA8ED07B0}"/>
                  </a:ext>
                </a:extLst>
              </p:cNvPr>
              <p:cNvSpPr txBox="1"/>
              <p:nvPr/>
            </p:nvSpPr>
            <p:spPr>
              <a:xfrm>
                <a:off x="3208948" y="3415120"/>
                <a:ext cx="908763" cy="284693"/>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b="1" i="1" smtClean="0">
                              <a:latin typeface="Cambria Math" panose="02040503050406030204" pitchFamily="18" charset="0"/>
                            </a:rPr>
                          </m:ctrlPr>
                        </m:sSubPr>
                        <m:e>
                          <m:sSup>
                            <m:sSupPr>
                              <m:ctrlPr>
                                <a:rPr lang="en-IN" sz="1200" b="1" i="1" smtClean="0">
                                  <a:latin typeface="Cambria Math" panose="02040503050406030204" pitchFamily="18" charset="0"/>
                                </a:rPr>
                              </m:ctrlPr>
                            </m:sSupPr>
                            <m:e>
                              <m:r>
                                <a:rPr lang="en-IN" sz="1200" b="1" i="1" smtClean="0">
                                  <a:latin typeface="Cambria Math" panose="02040503050406030204" pitchFamily="18" charset="0"/>
                                </a:rPr>
                                <m:t>𝒎</m:t>
                              </m:r>
                            </m:e>
                            <m:sup>
                              <m:r>
                                <a:rPr lang="en-IN" sz="1200" b="1" i="1" smtClean="0">
                                  <a:latin typeface="Cambria Math" panose="02040503050406030204" pitchFamily="18" charset="0"/>
                                </a:rPr>
                                <m:t>(</m:t>
                              </m:r>
                              <m:r>
                                <a:rPr lang="en-IN" sz="1200" b="1" i="1" smtClean="0">
                                  <a:latin typeface="Cambria Math" panose="02040503050406030204" pitchFamily="18" charset="0"/>
                                </a:rPr>
                                <m:t>𝟏</m:t>
                              </m:r>
                              <m:r>
                                <a:rPr lang="en-IN" sz="1200" b="1" i="1" smtClean="0">
                                  <a:latin typeface="Cambria Math" panose="02040503050406030204" pitchFamily="18" charset="0"/>
                                </a:rPr>
                                <m:t>)</m:t>
                              </m:r>
                            </m:sup>
                          </m:sSup>
                          <m:r>
                            <m:rPr>
                              <m:nor/>
                            </m:rPr>
                            <a:rPr lang="en-IN" sz="1200" b="1" i="0" smtClean="0">
                              <a:latin typeface="Cambria Math" panose="02040503050406030204" pitchFamily="18" charset="0"/>
                            </a:rPr>
                            <m:t> </m:t>
                          </m:r>
                          <m:r>
                            <m:rPr>
                              <m:nor/>
                            </m:rPr>
                            <a:rPr lang="en-US" sz="1200" b="1" dirty="0" smtClean="0">
                              <a:solidFill>
                                <a:sysClr val="windowText" lastClr="000000"/>
                              </a:solidFill>
                            </a:rPr>
                            <m:t>⊙</m:t>
                          </m:r>
                          <m:r>
                            <a:rPr lang="en-IN" sz="1200" b="1" i="1" dirty="0" smtClean="0">
                              <a:solidFill>
                                <a:sysClr val="windowText" lastClr="000000"/>
                              </a:solidFill>
                              <a:latin typeface="Cambria Math" panose="02040503050406030204" pitchFamily="18" charset="0"/>
                            </a:rPr>
                            <m:t> </m:t>
                          </m:r>
                          <m:r>
                            <a:rPr lang="en-IN" sz="1200" b="1" i="1" smtClean="0">
                              <a:latin typeface="Cambria Math" panose="02040503050406030204" pitchFamily="18" charset="0"/>
                              <a:ea typeface="Cambria Math" panose="02040503050406030204" pitchFamily="18" charset="0"/>
                            </a:rPr>
                            <m:t>𝜽</m:t>
                          </m:r>
                        </m:e>
                        <m:sub>
                          <m:r>
                            <a:rPr lang="en-IN" sz="1200" b="1" i="1" smtClean="0">
                              <a:latin typeface="Cambria Math" panose="02040503050406030204" pitchFamily="18" charset="0"/>
                              <a:ea typeface="Cambria Math" panose="02040503050406030204" pitchFamily="18" charset="0"/>
                            </a:rPr>
                            <m:t>𝟎</m:t>
                          </m:r>
                        </m:sub>
                      </m:sSub>
                    </m:oMath>
                  </m:oMathPara>
                </a14:m>
                <a:endParaRPr lang="en-IN" sz="1200" b="1" dirty="0"/>
              </a:p>
            </p:txBody>
          </p:sp>
        </mc:Choice>
        <mc:Fallback xmlns="">
          <p:sp>
            <p:nvSpPr>
              <p:cNvPr id="457" name="TextBox 456">
                <a:extLst>
                  <a:ext uri="{FF2B5EF4-FFF2-40B4-BE49-F238E27FC236}">
                    <a16:creationId xmlns:a16="http://schemas.microsoft.com/office/drawing/2014/main" id="{2CDC16B3-9D83-4C3F-81B3-1E1BA8ED07B0}"/>
                  </a:ext>
                </a:extLst>
              </p:cNvPr>
              <p:cNvSpPr txBox="1">
                <a:spLocks noRot="1" noChangeAspect="1" noMove="1" noResize="1" noEditPoints="1" noAdjustHandles="1" noChangeArrowheads="1" noChangeShapeType="1" noTextEdit="1"/>
              </p:cNvSpPr>
              <p:nvPr/>
            </p:nvSpPr>
            <p:spPr>
              <a:xfrm>
                <a:off x="3208948" y="3415120"/>
                <a:ext cx="908763" cy="284693"/>
              </a:xfrm>
              <a:prstGeom prst="rect">
                <a:avLst/>
              </a:prstGeom>
              <a:blipFill>
                <a:blip r:embed="rId6"/>
                <a:stretch>
                  <a:fillRect b="-21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9" name="TextBox 458">
                <a:extLst>
                  <a:ext uri="{FF2B5EF4-FFF2-40B4-BE49-F238E27FC236}">
                    <a16:creationId xmlns:a16="http://schemas.microsoft.com/office/drawing/2014/main" id="{6417EBDF-E6EB-4905-B5EA-2F3FD3A38109}"/>
                  </a:ext>
                </a:extLst>
              </p:cNvPr>
              <p:cNvSpPr txBox="1"/>
              <p:nvPr/>
            </p:nvSpPr>
            <p:spPr>
              <a:xfrm>
                <a:off x="5244812" y="3289080"/>
                <a:ext cx="898025" cy="31669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𝒎</m:t>
                              </m:r>
                            </m:e>
                            <m:sup>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m:t>
                              </m:r>
                            </m:sup>
                          </m:sSup>
                          <m:r>
                            <m:rPr>
                              <m:nor/>
                            </m:rPr>
                            <a:rPr lang="en-IN" b="1" i="0" smtClean="0">
                              <a:latin typeface="Cambria Math" panose="02040503050406030204" pitchFamily="18" charset="0"/>
                            </a:rPr>
                            <m:t> </m:t>
                          </m:r>
                          <m:r>
                            <m:rPr>
                              <m:nor/>
                            </m:rPr>
                            <a:rPr lang="en-US" b="1" dirty="0" smtClean="0">
                              <a:solidFill>
                                <a:sysClr val="windowText" lastClr="000000"/>
                              </a:solidFill>
                            </a:rPr>
                            <m:t>⊙</m:t>
                          </m:r>
                          <m:r>
                            <a:rPr lang="en-IN" b="1" i="1" dirty="0" smtClean="0">
                              <a:solidFill>
                                <a:sysClr val="windowText" lastClr="000000"/>
                              </a:solidFill>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𝟐</m:t>
                          </m:r>
                        </m:sub>
                      </m:sSub>
                    </m:oMath>
                  </m:oMathPara>
                </a14:m>
                <a:endParaRPr lang="en-IN" b="1" dirty="0"/>
              </a:p>
            </p:txBody>
          </p:sp>
        </mc:Choice>
        <mc:Fallback xmlns="">
          <p:sp>
            <p:nvSpPr>
              <p:cNvPr id="459" name="TextBox 458">
                <a:extLst>
                  <a:ext uri="{FF2B5EF4-FFF2-40B4-BE49-F238E27FC236}">
                    <a16:creationId xmlns:a16="http://schemas.microsoft.com/office/drawing/2014/main" id="{6417EBDF-E6EB-4905-B5EA-2F3FD3A38109}"/>
                  </a:ext>
                </a:extLst>
              </p:cNvPr>
              <p:cNvSpPr txBox="1">
                <a:spLocks noRot="1" noChangeAspect="1" noMove="1" noResize="1" noEditPoints="1" noAdjustHandles="1" noChangeArrowheads="1" noChangeShapeType="1" noTextEdit="1"/>
              </p:cNvSpPr>
              <p:nvPr/>
            </p:nvSpPr>
            <p:spPr>
              <a:xfrm>
                <a:off x="5244812" y="3289080"/>
                <a:ext cx="898025" cy="316690"/>
              </a:xfrm>
              <a:prstGeom prst="rect">
                <a:avLst/>
              </a:prstGeom>
              <a:blipFill>
                <a:blip r:embed="rId7"/>
                <a:stretch>
                  <a:fillRect r="-4054" b="-58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1" name="TextBox 460">
                <a:extLst>
                  <a:ext uri="{FF2B5EF4-FFF2-40B4-BE49-F238E27FC236}">
                    <a16:creationId xmlns:a16="http://schemas.microsoft.com/office/drawing/2014/main" id="{315C2A91-C2B3-4B51-B76A-6EB8F3B51201}"/>
                  </a:ext>
                </a:extLst>
              </p:cNvPr>
              <p:cNvSpPr txBox="1"/>
              <p:nvPr/>
            </p:nvSpPr>
            <p:spPr>
              <a:xfrm>
                <a:off x="7204568" y="3305256"/>
                <a:ext cx="711116" cy="316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𝒎</m:t>
                              </m:r>
                            </m:e>
                            <m:sup>
                              <m:r>
                                <a:rPr lang="en-IN" b="1" i="1" smtClean="0">
                                  <a:latin typeface="Cambria Math" panose="02040503050406030204" pitchFamily="18" charset="0"/>
                                </a:rPr>
                                <m:t>(</m:t>
                              </m:r>
                              <m:r>
                                <a:rPr lang="en-IN" b="1" i="1" smtClean="0">
                                  <a:latin typeface="Cambria Math" panose="02040503050406030204" pitchFamily="18" charset="0"/>
                                </a:rPr>
                                <m:t>𝟐</m:t>
                              </m:r>
                              <m:r>
                                <a:rPr lang="en-IN" b="1" i="1" smtClean="0">
                                  <a:latin typeface="Cambria Math" panose="02040503050406030204" pitchFamily="18" charset="0"/>
                                </a:rPr>
                                <m:t>)</m:t>
                              </m:r>
                            </m:sup>
                          </m:sSup>
                          <m:r>
                            <m:rPr>
                              <m:nor/>
                            </m:rPr>
                            <a:rPr lang="en-IN" b="1" i="0" smtClean="0">
                              <a:latin typeface="Cambria Math" panose="02040503050406030204" pitchFamily="18" charset="0"/>
                            </a:rPr>
                            <m:t> </m:t>
                          </m:r>
                          <m:r>
                            <m:rPr>
                              <m:nor/>
                            </m:rPr>
                            <a:rPr lang="en-US" b="1" dirty="0" smtClean="0">
                              <a:solidFill>
                                <a:sysClr val="windowText" lastClr="000000"/>
                              </a:solidFill>
                            </a:rPr>
                            <m:t>⊙</m:t>
                          </m:r>
                          <m:r>
                            <a:rPr lang="en-IN" b="1" i="1" dirty="0" smtClean="0">
                              <a:solidFill>
                                <a:sysClr val="windowText" lastClr="000000"/>
                              </a:solidFill>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𝟐</m:t>
                          </m:r>
                        </m:sub>
                      </m:sSub>
                    </m:oMath>
                  </m:oMathPara>
                </a14:m>
                <a:endParaRPr lang="en-IN" b="1" dirty="0"/>
              </a:p>
            </p:txBody>
          </p:sp>
        </mc:Choice>
        <mc:Fallback xmlns="">
          <p:sp>
            <p:nvSpPr>
              <p:cNvPr id="461" name="TextBox 460">
                <a:extLst>
                  <a:ext uri="{FF2B5EF4-FFF2-40B4-BE49-F238E27FC236}">
                    <a16:creationId xmlns:a16="http://schemas.microsoft.com/office/drawing/2014/main" id="{315C2A91-C2B3-4B51-B76A-6EB8F3B51201}"/>
                  </a:ext>
                </a:extLst>
              </p:cNvPr>
              <p:cNvSpPr txBox="1">
                <a:spLocks noRot="1" noChangeAspect="1" noMove="1" noResize="1" noEditPoints="1" noAdjustHandles="1" noChangeArrowheads="1" noChangeShapeType="1" noTextEdit="1"/>
              </p:cNvSpPr>
              <p:nvPr/>
            </p:nvSpPr>
            <p:spPr>
              <a:xfrm>
                <a:off x="7204568" y="3305256"/>
                <a:ext cx="711116" cy="316690"/>
              </a:xfrm>
              <a:prstGeom prst="rect">
                <a:avLst/>
              </a:prstGeom>
              <a:blipFill>
                <a:blip r:embed="rId8"/>
                <a:stretch>
                  <a:fillRect r="-30769" b="-38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3" name="TextBox 462">
                <a:extLst>
                  <a:ext uri="{FF2B5EF4-FFF2-40B4-BE49-F238E27FC236}">
                    <a16:creationId xmlns:a16="http://schemas.microsoft.com/office/drawing/2014/main" id="{9A8134F9-1F1F-46FA-8493-F3272910F9A2}"/>
                  </a:ext>
                </a:extLst>
              </p:cNvPr>
              <p:cNvSpPr txBox="1"/>
              <p:nvPr/>
            </p:nvSpPr>
            <p:spPr>
              <a:xfrm>
                <a:off x="3215694" y="3425791"/>
                <a:ext cx="905601" cy="284693"/>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b="1" i="1" smtClean="0">
                              <a:latin typeface="Cambria Math" panose="02040503050406030204" pitchFamily="18" charset="0"/>
                            </a:rPr>
                          </m:ctrlPr>
                        </m:sSubPr>
                        <m:e>
                          <m:sSup>
                            <m:sSupPr>
                              <m:ctrlPr>
                                <a:rPr lang="en-IN" sz="1200" b="1" i="1" smtClean="0">
                                  <a:latin typeface="Cambria Math" panose="02040503050406030204" pitchFamily="18" charset="0"/>
                                </a:rPr>
                              </m:ctrlPr>
                            </m:sSupPr>
                            <m:e>
                              <m:r>
                                <a:rPr lang="en-IN" sz="1200" b="1" i="1" smtClean="0">
                                  <a:latin typeface="Cambria Math" panose="02040503050406030204" pitchFamily="18" charset="0"/>
                                </a:rPr>
                                <m:t>𝒎</m:t>
                              </m:r>
                            </m:e>
                            <m:sup>
                              <m:r>
                                <a:rPr lang="en-IN" sz="1200" b="1" i="1" smtClean="0">
                                  <a:latin typeface="Cambria Math" panose="02040503050406030204" pitchFamily="18" charset="0"/>
                                </a:rPr>
                                <m:t>(</m:t>
                              </m:r>
                              <m:r>
                                <a:rPr lang="en-IN" sz="1200" b="1" i="1" smtClean="0">
                                  <a:latin typeface="Cambria Math" panose="02040503050406030204" pitchFamily="18" charset="0"/>
                                </a:rPr>
                                <m:t>𝒏</m:t>
                              </m:r>
                              <m:r>
                                <a:rPr lang="en-IN" sz="1200" b="1" i="1" smtClean="0">
                                  <a:latin typeface="Cambria Math" panose="02040503050406030204" pitchFamily="18" charset="0"/>
                                </a:rPr>
                                <m:t>−</m:t>
                              </m:r>
                              <m:r>
                                <a:rPr lang="en-IN" sz="1200" b="1" i="1" smtClean="0">
                                  <a:latin typeface="Cambria Math" panose="02040503050406030204" pitchFamily="18" charset="0"/>
                                </a:rPr>
                                <m:t>𝟏</m:t>
                              </m:r>
                              <m:r>
                                <a:rPr lang="en-IN" sz="1200" b="1" i="1" smtClean="0">
                                  <a:latin typeface="Cambria Math" panose="02040503050406030204" pitchFamily="18" charset="0"/>
                                </a:rPr>
                                <m:t>)</m:t>
                              </m:r>
                            </m:sup>
                          </m:sSup>
                          <m:r>
                            <m:rPr>
                              <m:nor/>
                            </m:rPr>
                            <a:rPr lang="en-IN" sz="1200" b="1" i="0" smtClean="0">
                              <a:latin typeface="Cambria Math" panose="02040503050406030204" pitchFamily="18" charset="0"/>
                            </a:rPr>
                            <m:t> </m:t>
                          </m:r>
                          <m:r>
                            <m:rPr>
                              <m:nor/>
                            </m:rPr>
                            <a:rPr lang="en-US" sz="1200" b="1" dirty="0" smtClean="0">
                              <a:solidFill>
                                <a:sysClr val="windowText" lastClr="000000"/>
                              </a:solidFill>
                            </a:rPr>
                            <m:t>⊙</m:t>
                          </m:r>
                          <m:r>
                            <a:rPr lang="en-IN" sz="1200" b="1" i="1" dirty="0" smtClean="0">
                              <a:solidFill>
                                <a:sysClr val="windowText" lastClr="000000"/>
                              </a:solidFill>
                              <a:latin typeface="Cambria Math" panose="02040503050406030204" pitchFamily="18" charset="0"/>
                            </a:rPr>
                            <m:t> </m:t>
                          </m:r>
                          <m:r>
                            <a:rPr lang="en-IN" sz="1200" b="1" i="1" smtClean="0">
                              <a:latin typeface="Cambria Math" panose="02040503050406030204" pitchFamily="18" charset="0"/>
                              <a:ea typeface="Cambria Math" panose="02040503050406030204" pitchFamily="18" charset="0"/>
                            </a:rPr>
                            <m:t>𝜽</m:t>
                          </m:r>
                        </m:e>
                        <m:sub>
                          <m:r>
                            <a:rPr lang="en-IN" sz="1200" b="1" i="1" smtClean="0">
                              <a:latin typeface="Cambria Math" panose="02040503050406030204" pitchFamily="18" charset="0"/>
                              <a:ea typeface="Cambria Math" panose="02040503050406030204" pitchFamily="18" charset="0"/>
                            </a:rPr>
                            <m:t>𝟎</m:t>
                          </m:r>
                        </m:sub>
                      </m:sSub>
                    </m:oMath>
                  </m:oMathPara>
                </a14:m>
                <a:endParaRPr lang="en-IN" sz="1200" b="1" dirty="0"/>
              </a:p>
            </p:txBody>
          </p:sp>
        </mc:Choice>
        <mc:Fallback xmlns="">
          <p:sp>
            <p:nvSpPr>
              <p:cNvPr id="463" name="TextBox 462">
                <a:extLst>
                  <a:ext uri="{FF2B5EF4-FFF2-40B4-BE49-F238E27FC236}">
                    <a16:creationId xmlns:a16="http://schemas.microsoft.com/office/drawing/2014/main" id="{9A8134F9-1F1F-46FA-8493-F3272910F9A2}"/>
                  </a:ext>
                </a:extLst>
              </p:cNvPr>
              <p:cNvSpPr txBox="1">
                <a:spLocks noRot="1" noChangeAspect="1" noMove="1" noResize="1" noEditPoints="1" noAdjustHandles="1" noChangeArrowheads="1" noChangeShapeType="1" noTextEdit="1"/>
              </p:cNvSpPr>
              <p:nvPr/>
            </p:nvSpPr>
            <p:spPr>
              <a:xfrm>
                <a:off x="3215694" y="3425791"/>
                <a:ext cx="905601" cy="284693"/>
              </a:xfrm>
              <a:prstGeom prst="rect">
                <a:avLst/>
              </a:prstGeom>
              <a:blipFill>
                <a:blip r:embed="rId9"/>
                <a:stretch>
                  <a:fillRect r="-7432"/>
                </a:stretch>
              </a:blipFill>
            </p:spPr>
            <p:txBody>
              <a:bodyPr/>
              <a:lstStyle/>
              <a:p>
                <a:r>
                  <a:rPr lang="en-IN">
                    <a:noFill/>
                  </a:rPr>
                  <a:t> </a:t>
                </a:r>
              </a:p>
            </p:txBody>
          </p:sp>
        </mc:Fallback>
      </mc:AlternateContent>
      <p:sp>
        <p:nvSpPr>
          <p:cNvPr id="462" name="TextBox 461">
            <a:extLst>
              <a:ext uri="{FF2B5EF4-FFF2-40B4-BE49-F238E27FC236}">
                <a16:creationId xmlns:a16="http://schemas.microsoft.com/office/drawing/2014/main" id="{4F4241C2-5610-49FE-9D15-78240D133374}"/>
              </a:ext>
            </a:extLst>
          </p:cNvPr>
          <p:cNvSpPr txBox="1"/>
          <p:nvPr/>
        </p:nvSpPr>
        <p:spPr>
          <a:xfrm>
            <a:off x="5991858" y="4579785"/>
            <a:ext cx="733668" cy="307777"/>
          </a:xfrm>
          <a:prstGeom prst="rect">
            <a:avLst/>
          </a:prstGeom>
          <a:solidFill>
            <a:schemeClr val="bg1"/>
          </a:solidFill>
        </p:spPr>
        <p:txBody>
          <a:bodyPr wrap="square" rtlCol="0">
            <a:spAutoFit/>
          </a:bodyPr>
          <a:lstStyle/>
          <a:p>
            <a:pPr algn="ctr"/>
            <a:r>
              <a:rPr lang="en-IN" b="1" dirty="0"/>
              <a:t>Iterate</a:t>
            </a:r>
          </a:p>
        </p:txBody>
      </p:sp>
      <mc:AlternateContent xmlns:mc="http://schemas.openxmlformats.org/markup-compatibility/2006" xmlns:a14="http://schemas.microsoft.com/office/drawing/2010/main">
        <mc:Choice Requires="a14">
          <p:sp>
            <p:nvSpPr>
              <p:cNvPr id="484" name="TextBox 483">
                <a:extLst>
                  <a:ext uri="{FF2B5EF4-FFF2-40B4-BE49-F238E27FC236}">
                    <a16:creationId xmlns:a16="http://schemas.microsoft.com/office/drawing/2014/main" id="{9F882589-70D5-44DC-AF45-FB6B5A4830B0}"/>
                  </a:ext>
                </a:extLst>
              </p:cNvPr>
              <p:cNvSpPr txBox="1"/>
              <p:nvPr/>
            </p:nvSpPr>
            <p:spPr>
              <a:xfrm>
                <a:off x="5101351" y="3290851"/>
                <a:ext cx="1027729" cy="31669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𝒎</m:t>
                              </m:r>
                            </m:e>
                            <m:sup>
                              <m:r>
                                <a:rPr lang="en-IN" b="1" i="1" smtClean="0">
                                  <a:latin typeface="Cambria Math" panose="02040503050406030204" pitchFamily="18" charset="0"/>
                                </a:rPr>
                                <m:t>(</m:t>
                              </m:r>
                              <m:r>
                                <a:rPr lang="en-IN" b="1" i="1" smtClean="0">
                                  <a:latin typeface="Cambria Math" panose="02040503050406030204" pitchFamily="18" charset="0"/>
                                </a:rPr>
                                <m:t>𝒏</m:t>
                              </m:r>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m:t>
                              </m:r>
                            </m:sup>
                          </m:sSup>
                          <m:r>
                            <m:rPr>
                              <m:nor/>
                            </m:rPr>
                            <a:rPr lang="en-IN" b="1" i="0" smtClean="0">
                              <a:latin typeface="Cambria Math" panose="02040503050406030204" pitchFamily="18" charset="0"/>
                            </a:rPr>
                            <m:t> </m:t>
                          </m:r>
                          <m:r>
                            <m:rPr>
                              <m:nor/>
                            </m:rPr>
                            <a:rPr lang="en-US" b="1" dirty="0" smtClean="0">
                              <a:solidFill>
                                <a:sysClr val="windowText" lastClr="000000"/>
                              </a:solidFill>
                            </a:rPr>
                            <m:t>⊙</m:t>
                          </m:r>
                          <m:r>
                            <a:rPr lang="en-IN" b="1" i="1" dirty="0" smtClean="0">
                              <a:solidFill>
                                <a:sysClr val="windowText" lastClr="000000"/>
                              </a:solidFill>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𝒏</m:t>
                          </m:r>
                        </m:sub>
                      </m:sSub>
                    </m:oMath>
                  </m:oMathPara>
                </a14:m>
                <a:endParaRPr lang="en-IN" b="1" dirty="0"/>
              </a:p>
            </p:txBody>
          </p:sp>
        </mc:Choice>
        <mc:Fallback xmlns="">
          <p:sp>
            <p:nvSpPr>
              <p:cNvPr id="484" name="TextBox 483">
                <a:extLst>
                  <a:ext uri="{FF2B5EF4-FFF2-40B4-BE49-F238E27FC236}">
                    <a16:creationId xmlns:a16="http://schemas.microsoft.com/office/drawing/2014/main" id="{9F882589-70D5-44DC-AF45-FB6B5A4830B0}"/>
                  </a:ext>
                </a:extLst>
              </p:cNvPr>
              <p:cNvSpPr txBox="1">
                <a:spLocks noRot="1" noChangeAspect="1" noMove="1" noResize="1" noEditPoints="1" noAdjustHandles="1" noChangeArrowheads="1" noChangeShapeType="1" noTextEdit="1"/>
              </p:cNvSpPr>
              <p:nvPr/>
            </p:nvSpPr>
            <p:spPr>
              <a:xfrm>
                <a:off x="5101351" y="3290851"/>
                <a:ext cx="1027729" cy="316690"/>
              </a:xfrm>
              <a:prstGeom prst="rect">
                <a:avLst/>
              </a:prstGeom>
              <a:blipFill>
                <a:blip r:embed="rId10"/>
                <a:stretch>
                  <a:fillRect r="-8333" b="-38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5" name="TextBox 484">
                <a:extLst>
                  <a:ext uri="{FF2B5EF4-FFF2-40B4-BE49-F238E27FC236}">
                    <a16:creationId xmlns:a16="http://schemas.microsoft.com/office/drawing/2014/main" id="{110B199E-3F01-443C-8FAA-5A170E144521}"/>
                  </a:ext>
                </a:extLst>
              </p:cNvPr>
              <p:cNvSpPr txBox="1"/>
              <p:nvPr/>
            </p:nvSpPr>
            <p:spPr>
              <a:xfrm>
                <a:off x="7083046" y="3288214"/>
                <a:ext cx="1021563" cy="31669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𝒎</m:t>
                              </m:r>
                            </m:e>
                            <m:sup>
                              <m:r>
                                <a:rPr lang="en-IN" b="1" i="1" smtClean="0">
                                  <a:latin typeface="Cambria Math" panose="02040503050406030204" pitchFamily="18" charset="0"/>
                                </a:rPr>
                                <m:t>(</m:t>
                              </m:r>
                              <m:r>
                                <a:rPr lang="en-IN" b="1" i="1" smtClean="0">
                                  <a:latin typeface="Cambria Math" panose="02040503050406030204" pitchFamily="18" charset="0"/>
                                </a:rPr>
                                <m:t>𝒏</m:t>
                              </m:r>
                              <m:r>
                                <a:rPr lang="en-IN" b="1" i="1" smtClean="0">
                                  <a:latin typeface="Cambria Math" panose="02040503050406030204" pitchFamily="18" charset="0"/>
                                </a:rPr>
                                <m:t>)</m:t>
                              </m:r>
                            </m:sup>
                          </m:sSup>
                          <m:r>
                            <m:rPr>
                              <m:nor/>
                            </m:rPr>
                            <a:rPr lang="en-IN" b="1" i="0" smtClean="0">
                              <a:latin typeface="Cambria Math" panose="02040503050406030204" pitchFamily="18" charset="0"/>
                            </a:rPr>
                            <m:t> </m:t>
                          </m:r>
                          <m:r>
                            <m:rPr>
                              <m:nor/>
                            </m:rPr>
                            <a:rPr lang="en-US" b="1" dirty="0" smtClean="0">
                              <a:solidFill>
                                <a:sysClr val="windowText" lastClr="000000"/>
                              </a:solidFill>
                            </a:rPr>
                            <m:t>⊙</m:t>
                          </m:r>
                          <m:r>
                            <a:rPr lang="en-IN" b="1" i="1" dirty="0" smtClean="0">
                              <a:solidFill>
                                <a:sysClr val="windowText" lastClr="000000"/>
                              </a:solidFill>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𝒏</m:t>
                          </m:r>
                        </m:sub>
                      </m:sSub>
                    </m:oMath>
                  </m:oMathPara>
                </a14:m>
                <a:endParaRPr lang="en-IN" b="1" dirty="0"/>
              </a:p>
            </p:txBody>
          </p:sp>
        </mc:Choice>
        <mc:Fallback xmlns="">
          <p:sp>
            <p:nvSpPr>
              <p:cNvPr id="485" name="TextBox 484">
                <a:extLst>
                  <a:ext uri="{FF2B5EF4-FFF2-40B4-BE49-F238E27FC236}">
                    <a16:creationId xmlns:a16="http://schemas.microsoft.com/office/drawing/2014/main" id="{110B199E-3F01-443C-8FAA-5A170E144521}"/>
                  </a:ext>
                </a:extLst>
              </p:cNvPr>
              <p:cNvSpPr txBox="1">
                <a:spLocks noRot="1" noChangeAspect="1" noMove="1" noResize="1" noEditPoints="1" noAdjustHandles="1" noChangeArrowheads="1" noChangeShapeType="1" noTextEdit="1"/>
              </p:cNvSpPr>
              <p:nvPr/>
            </p:nvSpPr>
            <p:spPr>
              <a:xfrm>
                <a:off x="7083046" y="3288214"/>
                <a:ext cx="1021563" cy="316690"/>
              </a:xfrm>
              <a:prstGeom prst="rect">
                <a:avLst/>
              </a:prstGeom>
              <a:blipFill>
                <a:blip r:embed="rId11"/>
                <a:stretch>
                  <a:fillRect b="-3846"/>
                </a:stretch>
              </a:blipFill>
            </p:spPr>
            <p:txBody>
              <a:bodyPr/>
              <a:lstStyle/>
              <a:p>
                <a:r>
                  <a:rPr lang="en-IN">
                    <a:noFill/>
                  </a:rPr>
                  <a:t> </a:t>
                </a:r>
              </a:p>
            </p:txBody>
          </p:sp>
        </mc:Fallback>
      </mc:AlternateContent>
      <p:sp>
        <p:nvSpPr>
          <p:cNvPr id="488" name="TextBox 487">
            <a:extLst>
              <a:ext uri="{FF2B5EF4-FFF2-40B4-BE49-F238E27FC236}">
                <a16:creationId xmlns:a16="http://schemas.microsoft.com/office/drawing/2014/main" id="{F854B9D6-AF81-4762-A57C-B2F4B4E047BB}"/>
              </a:ext>
            </a:extLst>
          </p:cNvPr>
          <p:cNvSpPr txBox="1"/>
          <p:nvPr/>
        </p:nvSpPr>
        <p:spPr>
          <a:xfrm>
            <a:off x="1082120" y="4569011"/>
            <a:ext cx="2011531" cy="307777"/>
          </a:xfrm>
          <a:prstGeom prst="rect">
            <a:avLst/>
          </a:prstGeom>
          <a:noFill/>
        </p:spPr>
        <p:txBody>
          <a:bodyPr wrap="square" rtlCol="0">
            <a:spAutoFit/>
          </a:bodyPr>
          <a:lstStyle/>
          <a:p>
            <a:r>
              <a:rPr lang="en-IN" b="1" dirty="0"/>
              <a:t>Winning Ticket!</a:t>
            </a:r>
          </a:p>
        </p:txBody>
      </p:sp>
      <p:sp>
        <p:nvSpPr>
          <p:cNvPr id="184" name="Rectangle: Rounded Corners 183">
            <a:extLst>
              <a:ext uri="{FF2B5EF4-FFF2-40B4-BE49-F238E27FC236}">
                <a16:creationId xmlns:a16="http://schemas.microsoft.com/office/drawing/2014/main" id="{A303E6A7-6110-4BAA-80CE-416B9AEE3603}"/>
              </a:ext>
            </a:extLst>
          </p:cNvPr>
          <p:cNvSpPr/>
          <p:nvPr/>
        </p:nvSpPr>
        <p:spPr>
          <a:xfrm rot="16200000">
            <a:off x="2460979" y="4030678"/>
            <a:ext cx="959640" cy="395495"/>
          </a:xfrm>
          <a:prstGeom prst="roundRect">
            <a:avLst/>
          </a:prstGeom>
          <a:solidFill>
            <a:srgbClr val="107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Epoch n</a:t>
            </a:r>
          </a:p>
        </p:txBody>
      </p:sp>
      <p:grpSp>
        <p:nvGrpSpPr>
          <p:cNvPr id="5" name="Group 4">
            <a:extLst>
              <a:ext uri="{FF2B5EF4-FFF2-40B4-BE49-F238E27FC236}">
                <a16:creationId xmlns:a16="http://schemas.microsoft.com/office/drawing/2014/main" id="{4A36FDA7-717B-4CCA-A0F7-177D2D26944D}"/>
              </a:ext>
            </a:extLst>
          </p:cNvPr>
          <p:cNvGrpSpPr/>
          <p:nvPr/>
        </p:nvGrpSpPr>
        <p:grpSpPr>
          <a:xfrm>
            <a:off x="3114009" y="2982043"/>
            <a:ext cx="1986599" cy="1644024"/>
            <a:chOff x="-990376" y="3656758"/>
            <a:chExt cx="1986599" cy="1644024"/>
          </a:xfrm>
        </p:grpSpPr>
        <p:sp>
          <p:nvSpPr>
            <p:cNvPr id="2" name="Rectangle: Rounded Corners 1">
              <a:extLst>
                <a:ext uri="{FF2B5EF4-FFF2-40B4-BE49-F238E27FC236}">
                  <a16:creationId xmlns:a16="http://schemas.microsoft.com/office/drawing/2014/main" id="{5942158C-8D52-4357-ADCA-F3249CA09F9D}"/>
                </a:ext>
              </a:extLst>
            </p:cNvPr>
            <p:cNvSpPr/>
            <p:nvPr/>
          </p:nvSpPr>
          <p:spPr>
            <a:xfrm>
              <a:off x="-735605" y="3656758"/>
              <a:ext cx="1731828" cy="16440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6" name="Group 185">
              <a:extLst>
                <a:ext uri="{FF2B5EF4-FFF2-40B4-BE49-F238E27FC236}">
                  <a16:creationId xmlns:a16="http://schemas.microsoft.com/office/drawing/2014/main" id="{553CBCA3-4DDF-40D2-AD97-058033273A50}"/>
                </a:ext>
              </a:extLst>
            </p:cNvPr>
            <p:cNvGrpSpPr/>
            <p:nvPr/>
          </p:nvGrpSpPr>
          <p:grpSpPr>
            <a:xfrm>
              <a:off x="-647423" y="3836341"/>
              <a:ext cx="1593259" cy="1403737"/>
              <a:chOff x="7475623" y="3163341"/>
              <a:chExt cx="1593259" cy="1403737"/>
            </a:xfrm>
          </p:grpSpPr>
          <p:cxnSp>
            <p:nvCxnSpPr>
              <p:cNvPr id="187" name="Straight Connector 186">
                <a:extLst>
                  <a:ext uri="{FF2B5EF4-FFF2-40B4-BE49-F238E27FC236}">
                    <a16:creationId xmlns:a16="http://schemas.microsoft.com/office/drawing/2014/main" id="{EE076FDE-0327-4D51-BA21-FD0B47A414E2}"/>
                  </a:ext>
                </a:extLst>
              </p:cNvPr>
              <p:cNvCxnSpPr>
                <a:cxnSpLocks/>
              </p:cNvCxnSpPr>
              <p:nvPr/>
            </p:nvCxnSpPr>
            <p:spPr>
              <a:xfrm flipH="1">
                <a:off x="8199309" y="3964862"/>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9848909-EFB5-4052-BB59-664EB78FA998}"/>
                  </a:ext>
                </a:extLst>
              </p:cNvPr>
              <p:cNvCxnSpPr>
                <a:cxnSpLocks/>
              </p:cNvCxnSpPr>
              <p:nvPr/>
            </p:nvCxnSpPr>
            <p:spPr>
              <a:xfrm>
                <a:off x="8714797" y="4004480"/>
                <a:ext cx="179002" cy="251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4C8CDF9-5A9F-4C1E-9DC1-E9F3CA51CFA1}"/>
                  </a:ext>
                </a:extLst>
              </p:cNvPr>
              <p:cNvCxnSpPr>
                <a:cxnSpLocks/>
              </p:cNvCxnSpPr>
              <p:nvPr/>
            </p:nvCxnSpPr>
            <p:spPr>
              <a:xfrm>
                <a:off x="8377057" y="3431185"/>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7773AF4-0B00-4509-8319-58CFD1D1806E}"/>
                  </a:ext>
                </a:extLst>
              </p:cNvPr>
              <p:cNvCxnSpPr>
                <a:cxnSpLocks/>
              </p:cNvCxnSpPr>
              <p:nvPr/>
            </p:nvCxnSpPr>
            <p:spPr>
              <a:xfrm>
                <a:off x="8303155" y="4026082"/>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002EB94-E6AD-42E3-B172-151526FC235C}"/>
                  </a:ext>
                </a:extLst>
              </p:cNvPr>
              <p:cNvCxnSpPr>
                <a:cxnSpLocks/>
              </p:cNvCxnSpPr>
              <p:nvPr/>
            </p:nvCxnSpPr>
            <p:spPr>
              <a:xfrm>
                <a:off x="7974583" y="3984134"/>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1699C2E-323D-460A-A855-2A8F138D650D}"/>
                  </a:ext>
                </a:extLst>
              </p:cNvPr>
              <p:cNvCxnSpPr>
                <a:cxnSpLocks/>
              </p:cNvCxnSpPr>
              <p:nvPr/>
            </p:nvCxnSpPr>
            <p:spPr>
              <a:xfrm>
                <a:off x="7974583" y="3984134"/>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FE9569C-EEA1-40F5-83B3-38BEF139FDEB}"/>
                  </a:ext>
                </a:extLst>
              </p:cNvPr>
              <p:cNvCxnSpPr>
                <a:cxnSpLocks/>
              </p:cNvCxnSpPr>
              <p:nvPr/>
            </p:nvCxnSpPr>
            <p:spPr>
              <a:xfrm flipH="1">
                <a:off x="8270873" y="3484904"/>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59078C3-0856-4561-825B-90BA2D3A37FB}"/>
                  </a:ext>
                </a:extLst>
              </p:cNvPr>
              <p:cNvCxnSpPr>
                <a:cxnSpLocks/>
              </p:cNvCxnSpPr>
              <p:nvPr/>
            </p:nvCxnSpPr>
            <p:spPr>
              <a:xfrm flipV="1">
                <a:off x="7771917" y="3964862"/>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40A48FFD-4B45-46BA-8E19-875265D2A6AC}"/>
                  </a:ext>
                </a:extLst>
              </p:cNvPr>
              <p:cNvSpPr/>
              <p:nvPr/>
            </p:nvSpPr>
            <p:spPr>
              <a:xfrm>
                <a:off x="8112133" y="3163341"/>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Oval 195">
                <a:extLst>
                  <a:ext uri="{FF2B5EF4-FFF2-40B4-BE49-F238E27FC236}">
                    <a16:creationId xmlns:a16="http://schemas.microsoft.com/office/drawing/2014/main" id="{BC689B6E-8FFE-491D-80F5-303C1DB12082}"/>
                  </a:ext>
                </a:extLst>
              </p:cNvPr>
              <p:cNvSpPr/>
              <p:nvPr/>
            </p:nvSpPr>
            <p:spPr>
              <a:xfrm>
                <a:off x="7726966" y="371648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Oval 196">
                <a:extLst>
                  <a:ext uri="{FF2B5EF4-FFF2-40B4-BE49-F238E27FC236}">
                    <a16:creationId xmlns:a16="http://schemas.microsoft.com/office/drawing/2014/main" id="{979BEAD1-0BA1-411E-9001-6C9ABB977441}"/>
                  </a:ext>
                </a:extLst>
              </p:cNvPr>
              <p:cNvSpPr/>
              <p:nvPr/>
            </p:nvSpPr>
            <p:spPr>
              <a:xfrm>
                <a:off x="8114090" y="370766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Oval 197">
                <a:extLst>
                  <a:ext uri="{FF2B5EF4-FFF2-40B4-BE49-F238E27FC236}">
                    <a16:creationId xmlns:a16="http://schemas.microsoft.com/office/drawing/2014/main" id="{2FFD815A-ABF7-4A99-B835-56C64C62AF1B}"/>
                  </a:ext>
                </a:extLst>
              </p:cNvPr>
              <p:cNvSpPr/>
              <p:nvPr/>
            </p:nvSpPr>
            <p:spPr>
              <a:xfrm>
                <a:off x="8480975" y="370400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Oval 198">
                <a:extLst>
                  <a:ext uri="{FF2B5EF4-FFF2-40B4-BE49-F238E27FC236}">
                    <a16:creationId xmlns:a16="http://schemas.microsoft.com/office/drawing/2014/main" id="{0D2A9112-0D05-4BE1-B228-33FC1C561599}"/>
                  </a:ext>
                </a:extLst>
              </p:cNvPr>
              <p:cNvSpPr/>
              <p:nvPr/>
            </p:nvSpPr>
            <p:spPr>
              <a:xfrm>
                <a:off x="7475623" y="4253830"/>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Oval 199">
                <a:extLst>
                  <a:ext uri="{FF2B5EF4-FFF2-40B4-BE49-F238E27FC236}">
                    <a16:creationId xmlns:a16="http://schemas.microsoft.com/office/drawing/2014/main" id="{771657A5-3A10-4B87-88EB-C5CBFE3182DB}"/>
                  </a:ext>
                </a:extLst>
              </p:cNvPr>
              <p:cNvSpPr/>
              <p:nvPr/>
            </p:nvSpPr>
            <p:spPr>
              <a:xfrm>
                <a:off x="7915684" y="425594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 name="Oval 200">
                <a:extLst>
                  <a:ext uri="{FF2B5EF4-FFF2-40B4-BE49-F238E27FC236}">
                    <a16:creationId xmlns:a16="http://schemas.microsoft.com/office/drawing/2014/main" id="{AF6C997A-710A-474C-B456-76C487EE3CCB}"/>
                  </a:ext>
                </a:extLst>
              </p:cNvPr>
              <p:cNvSpPr/>
              <p:nvPr/>
            </p:nvSpPr>
            <p:spPr>
              <a:xfrm>
                <a:off x="8341416" y="4254696"/>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Oval 201">
                <a:extLst>
                  <a:ext uri="{FF2B5EF4-FFF2-40B4-BE49-F238E27FC236}">
                    <a16:creationId xmlns:a16="http://schemas.microsoft.com/office/drawing/2014/main" id="{0D639B4F-2E07-4696-AAB9-E769429AB32F}"/>
                  </a:ext>
                </a:extLst>
              </p:cNvPr>
              <p:cNvSpPr/>
              <p:nvPr/>
            </p:nvSpPr>
            <p:spPr>
              <a:xfrm>
                <a:off x="8758952" y="4249012"/>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487" name="TextBox 486">
                  <a:extLst>
                    <a:ext uri="{FF2B5EF4-FFF2-40B4-BE49-F238E27FC236}">
                      <a16:creationId xmlns:a16="http://schemas.microsoft.com/office/drawing/2014/main" id="{D618CF35-4CD2-41B4-BCFE-48AF0D81BE35}"/>
                    </a:ext>
                  </a:extLst>
                </p:cNvPr>
                <p:cNvSpPr txBox="1"/>
                <p:nvPr/>
              </p:nvSpPr>
              <p:spPr>
                <a:xfrm>
                  <a:off x="-990376" y="4029950"/>
                  <a:ext cx="404439" cy="31669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1" i="1" smtClean="0">
                                <a:ln>
                                  <a:noFill/>
                                </a:ln>
                                <a:solidFill>
                                  <a:sysClr val="windowText" lastClr="000000"/>
                                </a:solidFill>
                                <a:latin typeface="Cambria Math" panose="02040503050406030204" pitchFamily="18" charset="0"/>
                              </a:rPr>
                            </m:ctrlPr>
                          </m:sSupPr>
                          <m:e>
                            <m:r>
                              <a:rPr lang="en-IN" b="1" i="1">
                                <a:ln>
                                  <a:noFill/>
                                </a:ln>
                                <a:solidFill>
                                  <a:sysClr val="windowText" lastClr="000000"/>
                                </a:solidFill>
                                <a:latin typeface="Cambria Math" panose="02040503050406030204" pitchFamily="18" charset="0"/>
                              </a:rPr>
                              <m:t>𝒎</m:t>
                            </m:r>
                          </m:e>
                          <m:sup>
                            <m:r>
                              <a:rPr lang="en-IN" b="1" i="1">
                                <a:ln>
                                  <a:noFill/>
                                </a:ln>
                                <a:solidFill>
                                  <a:sysClr val="windowText" lastClr="000000"/>
                                </a:solidFill>
                                <a:latin typeface="Cambria Math" panose="02040503050406030204" pitchFamily="18" charset="0"/>
                              </a:rPr>
                              <m:t>(</m:t>
                            </m:r>
                            <m:r>
                              <a:rPr lang="en-IN" b="1" i="1">
                                <a:ln>
                                  <a:noFill/>
                                </a:ln>
                                <a:solidFill>
                                  <a:sysClr val="windowText" lastClr="000000"/>
                                </a:solidFill>
                                <a:latin typeface="Cambria Math" panose="02040503050406030204" pitchFamily="18" charset="0"/>
                              </a:rPr>
                              <m:t>𝒏</m:t>
                            </m:r>
                            <m:r>
                              <a:rPr lang="en-IN" b="1" i="1" smtClean="0">
                                <a:ln>
                                  <a:noFill/>
                                </a:ln>
                                <a:solidFill>
                                  <a:sysClr val="windowText" lastClr="000000"/>
                                </a:solidFill>
                                <a:latin typeface="Cambria Math" panose="02040503050406030204" pitchFamily="18" charset="0"/>
                              </a:rPr>
                              <m:t>−</m:t>
                            </m:r>
                            <m:r>
                              <a:rPr lang="en-IN" b="1" i="1" smtClean="0">
                                <a:ln>
                                  <a:noFill/>
                                </a:ln>
                                <a:solidFill>
                                  <a:sysClr val="windowText" lastClr="000000"/>
                                </a:solidFill>
                                <a:latin typeface="Cambria Math" panose="02040503050406030204" pitchFamily="18" charset="0"/>
                              </a:rPr>
                              <m:t>𝟏</m:t>
                            </m:r>
                            <m:r>
                              <a:rPr lang="en-IN" b="1" i="1">
                                <a:ln>
                                  <a:noFill/>
                                </a:ln>
                                <a:solidFill>
                                  <a:sysClr val="windowText" lastClr="000000"/>
                                </a:solidFill>
                                <a:latin typeface="Cambria Math" panose="02040503050406030204" pitchFamily="18" charset="0"/>
                              </a:rPr>
                              <m:t>)</m:t>
                            </m:r>
                          </m:sup>
                        </m:sSup>
                        <m:sSub>
                          <m:sSubPr>
                            <m:ctrlPr>
                              <a:rPr lang="en-IN" b="1" i="1">
                                <a:latin typeface="Cambria Math" panose="02040503050406030204" pitchFamily="18" charset="0"/>
                              </a:rPr>
                            </m:ctrlPr>
                          </m:sSubPr>
                          <m:e>
                            <m:r>
                              <m:rPr>
                                <m:nor/>
                              </m:rPr>
                              <a:rPr lang="en-US" b="1" dirty="0">
                                <a:solidFill>
                                  <a:sysClr val="windowText" lastClr="000000"/>
                                </a:solidFill>
                              </a:rPr>
                              <m:t>⊙</m:t>
                            </m:r>
                            <m:r>
                              <a:rPr lang="en-IN" b="1" i="1" dirty="0">
                                <a:solidFill>
                                  <a:sysClr val="windowText" lastClr="000000"/>
                                </a:solidFill>
                                <a:latin typeface="Cambria Math" panose="02040503050406030204" pitchFamily="18" charset="0"/>
                              </a:rPr>
                              <m:t> </m:t>
                            </m:r>
                            <m:r>
                              <a:rPr lang="en-IN" b="1" i="1">
                                <a:latin typeface="Cambria Math" panose="02040503050406030204" pitchFamily="18" charset="0"/>
                                <a:ea typeface="Cambria Math" panose="02040503050406030204" pitchFamily="18" charset="0"/>
                              </a:rPr>
                              <m:t>𝜽</m:t>
                            </m:r>
                          </m:e>
                          <m:sub>
                            <m:r>
                              <a:rPr lang="en-IN" b="1" i="1">
                                <a:latin typeface="Cambria Math" panose="02040503050406030204" pitchFamily="18" charset="0"/>
                                <a:ea typeface="Cambria Math" panose="02040503050406030204" pitchFamily="18" charset="0"/>
                              </a:rPr>
                              <m:t>𝟎</m:t>
                            </m:r>
                          </m:sub>
                        </m:sSub>
                      </m:oMath>
                    </m:oMathPara>
                  </a14:m>
                  <a:endParaRPr lang="en-IN" b="1" dirty="0">
                    <a:ln>
                      <a:noFill/>
                    </a:ln>
                    <a:solidFill>
                      <a:sysClr val="windowText" lastClr="000000"/>
                    </a:solidFill>
                  </a:endParaRPr>
                </a:p>
              </p:txBody>
            </p:sp>
          </mc:Choice>
          <mc:Fallback xmlns="">
            <p:sp>
              <p:nvSpPr>
                <p:cNvPr id="487" name="TextBox 486">
                  <a:extLst>
                    <a:ext uri="{FF2B5EF4-FFF2-40B4-BE49-F238E27FC236}">
                      <a16:creationId xmlns:a16="http://schemas.microsoft.com/office/drawing/2014/main" id="{D618CF35-4CD2-41B4-BCFE-48AF0D81BE35}"/>
                    </a:ext>
                  </a:extLst>
                </p:cNvPr>
                <p:cNvSpPr txBox="1">
                  <a:spLocks noRot="1" noChangeAspect="1" noMove="1" noResize="1" noEditPoints="1" noAdjustHandles="1" noChangeArrowheads="1" noChangeShapeType="1" noTextEdit="1"/>
                </p:cNvSpPr>
                <p:nvPr/>
              </p:nvSpPr>
              <p:spPr>
                <a:xfrm>
                  <a:off x="-990376" y="4029950"/>
                  <a:ext cx="404439" cy="316690"/>
                </a:xfrm>
                <a:prstGeom prst="rect">
                  <a:avLst/>
                </a:prstGeom>
                <a:blipFill>
                  <a:blip r:embed="rId12"/>
                  <a:stretch>
                    <a:fillRect r="-177273" b="-3846"/>
                  </a:stretch>
                </a:blipFill>
              </p:spPr>
              <p:txBody>
                <a:bodyPr/>
                <a:lstStyle/>
                <a:p>
                  <a:r>
                    <a:rPr lang="en-IN">
                      <a:noFill/>
                    </a:rPr>
                    <a:t> </a:t>
                  </a:r>
                </a:p>
              </p:txBody>
            </p:sp>
          </mc:Fallback>
        </mc:AlternateContent>
      </p:grpSp>
      <p:grpSp>
        <p:nvGrpSpPr>
          <p:cNvPr id="205" name="Group 204">
            <a:extLst>
              <a:ext uri="{FF2B5EF4-FFF2-40B4-BE49-F238E27FC236}">
                <a16:creationId xmlns:a16="http://schemas.microsoft.com/office/drawing/2014/main" id="{994F52AC-80E5-4B30-9057-96C20C785171}"/>
              </a:ext>
            </a:extLst>
          </p:cNvPr>
          <p:cNvGrpSpPr/>
          <p:nvPr/>
        </p:nvGrpSpPr>
        <p:grpSpPr>
          <a:xfrm>
            <a:off x="5139177" y="2942181"/>
            <a:ext cx="2017816" cy="1644024"/>
            <a:chOff x="-1021593" y="3656758"/>
            <a:chExt cx="2017816" cy="1644024"/>
          </a:xfrm>
        </p:grpSpPr>
        <p:sp>
          <p:nvSpPr>
            <p:cNvPr id="207" name="Rectangle: Rounded Corners 206">
              <a:extLst>
                <a:ext uri="{FF2B5EF4-FFF2-40B4-BE49-F238E27FC236}">
                  <a16:creationId xmlns:a16="http://schemas.microsoft.com/office/drawing/2014/main" id="{3584D95A-013E-4C60-A039-7282D8C63BEB}"/>
                </a:ext>
              </a:extLst>
            </p:cNvPr>
            <p:cNvSpPr/>
            <p:nvPr/>
          </p:nvSpPr>
          <p:spPr>
            <a:xfrm>
              <a:off x="-735605" y="3656758"/>
              <a:ext cx="1731828" cy="16440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9" name="Group 208">
              <a:extLst>
                <a:ext uri="{FF2B5EF4-FFF2-40B4-BE49-F238E27FC236}">
                  <a16:creationId xmlns:a16="http://schemas.microsoft.com/office/drawing/2014/main" id="{4536C8E3-56D2-4399-853E-83AFD17F65C3}"/>
                </a:ext>
              </a:extLst>
            </p:cNvPr>
            <p:cNvGrpSpPr/>
            <p:nvPr/>
          </p:nvGrpSpPr>
          <p:grpSpPr>
            <a:xfrm>
              <a:off x="-647423" y="3836341"/>
              <a:ext cx="1593259" cy="1403737"/>
              <a:chOff x="7475623" y="3163341"/>
              <a:chExt cx="1593259" cy="1403737"/>
            </a:xfrm>
          </p:grpSpPr>
          <p:cxnSp>
            <p:nvCxnSpPr>
              <p:cNvPr id="213" name="Straight Connector 212">
                <a:extLst>
                  <a:ext uri="{FF2B5EF4-FFF2-40B4-BE49-F238E27FC236}">
                    <a16:creationId xmlns:a16="http://schemas.microsoft.com/office/drawing/2014/main" id="{C29D8A33-D55B-4CF4-B854-B39AFF57B9F2}"/>
                  </a:ext>
                </a:extLst>
              </p:cNvPr>
              <p:cNvCxnSpPr>
                <a:cxnSpLocks/>
              </p:cNvCxnSpPr>
              <p:nvPr/>
            </p:nvCxnSpPr>
            <p:spPr>
              <a:xfrm flipH="1">
                <a:off x="8199309" y="3964862"/>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526C4FD-F0B7-4741-930B-6A71BAA3D33C}"/>
                  </a:ext>
                </a:extLst>
              </p:cNvPr>
              <p:cNvCxnSpPr>
                <a:cxnSpLocks/>
              </p:cNvCxnSpPr>
              <p:nvPr/>
            </p:nvCxnSpPr>
            <p:spPr>
              <a:xfrm>
                <a:off x="8714797" y="4004480"/>
                <a:ext cx="179002" cy="251109"/>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3FF335B-AA69-494C-8EDC-307A5B3A903B}"/>
                  </a:ext>
                </a:extLst>
              </p:cNvPr>
              <p:cNvCxnSpPr>
                <a:cxnSpLocks/>
              </p:cNvCxnSpPr>
              <p:nvPr/>
            </p:nvCxnSpPr>
            <p:spPr>
              <a:xfrm>
                <a:off x="8377057" y="3431185"/>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4330433-858E-4978-9070-2C555ADBA61A}"/>
                  </a:ext>
                </a:extLst>
              </p:cNvPr>
              <p:cNvCxnSpPr>
                <a:cxnSpLocks/>
              </p:cNvCxnSpPr>
              <p:nvPr/>
            </p:nvCxnSpPr>
            <p:spPr>
              <a:xfrm>
                <a:off x="8303155" y="4026082"/>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2639AF0-C268-49E3-A072-059463D67C36}"/>
                  </a:ext>
                </a:extLst>
              </p:cNvPr>
              <p:cNvCxnSpPr>
                <a:cxnSpLocks/>
              </p:cNvCxnSpPr>
              <p:nvPr/>
            </p:nvCxnSpPr>
            <p:spPr>
              <a:xfrm>
                <a:off x="7974583" y="3984134"/>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57369EA-6671-4222-A389-6870E60730E3}"/>
                  </a:ext>
                </a:extLst>
              </p:cNvPr>
              <p:cNvCxnSpPr>
                <a:cxnSpLocks/>
              </p:cNvCxnSpPr>
              <p:nvPr/>
            </p:nvCxnSpPr>
            <p:spPr>
              <a:xfrm>
                <a:off x="7974583" y="3984134"/>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026AA2D-5969-4038-830B-B0EB4302D614}"/>
                  </a:ext>
                </a:extLst>
              </p:cNvPr>
              <p:cNvCxnSpPr>
                <a:cxnSpLocks/>
              </p:cNvCxnSpPr>
              <p:nvPr/>
            </p:nvCxnSpPr>
            <p:spPr>
              <a:xfrm flipH="1">
                <a:off x="8270873" y="3484904"/>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92B45BD-9591-4E53-885E-88F716EDA7A2}"/>
                  </a:ext>
                </a:extLst>
              </p:cNvPr>
              <p:cNvCxnSpPr>
                <a:cxnSpLocks/>
              </p:cNvCxnSpPr>
              <p:nvPr/>
            </p:nvCxnSpPr>
            <p:spPr>
              <a:xfrm flipV="1">
                <a:off x="7771917" y="3964862"/>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Oval 247">
                <a:extLst>
                  <a:ext uri="{FF2B5EF4-FFF2-40B4-BE49-F238E27FC236}">
                    <a16:creationId xmlns:a16="http://schemas.microsoft.com/office/drawing/2014/main" id="{30E8DEB0-940C-4CDE-8AE3-62A8907314EE}"/>
                  </a:ext>
                </a:extLst>
              </p:cNvPr>
              <p:cNvSpPr/>
              <p:nvPr/>
            </p:nvSpPr>
            <p:spPr>
              <a:xfrm>
                <a:off x="8112133" y="3163341"/>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Oval 248">
                <a:extLst>
                  <a:ext uri="{FF2B5EF4-FFF2-40B4-BE49-F238E27FC236}">
                    <a16:creationId xmlns:a16="http://schemas.microsoft.com/office/drawing/2014/main" id="{1D0C9E9C-7317-4D6D-A832-A537CA2CA63A}"/>
                  </a:ext>
                </a:extLst>
              </p:cNvPr>
              <p:cNvSpPr/>
              <p:nvPr/>
            </p:nvSpPr>
            <p:spPr>
              <a:xfrm>
                <a:off x="7726966" y="371648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Oval 249">
                <a:extLst>
                  <a:ext uri="{FF2B5EF4-FFF2-40B4-BE49-F238E27FC236}">
                    <a16:creationId xmlns:a16="http://schemas.microsoft.com/office/drawing/2014/main" id="{2B597DFE-B9B7-4DFD-AEBD-CDD2EB1E5FC3}"/>
                  </a:ext>
                </a:extLst>
              </p:cNvPr>
              <p:cNvSpPr/>
              <p:nvPr/>
            </p:nvSpPr>
            <p:spPr>
              <a:xfrm>
                <a:off x="8114090" y="370766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 name="Oval 250">
                <a:extLst>
                  <a:ext uri="{FF2B5EF4-FFF2-40B4-BE49-F238E27FC236}">
                    <a16:creationId xmlns:a16="http://schemas.microsoft.com/office/drawing/2014/main" id="{5C71F987-B7D7-412C-9EEB-BB58EB126ECC}"/>
                  </a:ext>
                </a:extLst>
              </p:cNvPr>
              <p:cNvSpPr/>
              <p:nvPr/>
            </p:nvSpPr>
            <p:spPr>
              <a:xfrm>
                <a:off x="8480975" y="370400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Oval 251">
                <a:extLst>
                  <a:ext uri="{FF2B5EF4-FFF2-40B4-BE49-F238E27FC236}">
                    <a16:creationId xmlns:a16="http://schemas.microsoft.com/office/drawing/2014/main" id="{9BF60660-50E1-4712-AB8C-AEC1C51D9E4B}"/>
                  </a:ext>
                </a:extLst>
              </p:cNvPr>
              <p:cNvSpPr/>
              <p:nvPr/>
            </p:nvSpPr>
            <p:spPr>
              <a:xfrm>
                <a:off x="7475623" y="4253830"/>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Oval 252">
                <a:extLst>
                  <a:ext uri="{FF2B5EF4-FFF2-40B4-BE49-F238E27FC236}">
                    <a16:creationId xmlns:a16="http://schemas.microsoft.com/office/drawing/2014/main" id="{1F3D5FD0-B1FA-4E54-A789-8ECFC3C73D22}"/>
                  </a:ext>
                </a:extLst>
              </p:cNvPr>
              <p:cNvSpPr/>
              <p:nvPr/>
            </p:nvSpPr>
            <p:spPr>
              <a:xfrm>
                <a:off x="7915684" y="425594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Oval 253">
                <a:extLst>
                  <a:ext uri="{FF2B5EF4-FFF2-40B4-BE49-F238E27FC236}">
                    <a16:creationId xmlns:a16="http://schemas.microsoft.com/office/drawing/2014/main" id="{C4AFD79A-B6A8-4AE5-9CAA-D28C9E6C26DC}"/>
                  </a:ext>
                </a:extLst>
              </p:cNvPr>
              <p:cNvSpPr/>
              <p:nvPr/>
            </p:nvSpPr>
            <p:spPr>
              <a:xfrm>
                <a:off x="8341416" y="4254696"/>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 name="Oval 254">
                <a:extLst>
                  <a:ext uri="{FF2B5EF4-FFF2-40B4-BE49-F238E27FC236}">
                    <a16:creationId xmlns:a16="http://schemas.microsoft.com/office/drawing/2014/main" id="{76E82681-6CC9-4783-910B-73BA0AC671E5}"/>
                  </a:ext>
                </a:extLst>
              </p:cNvPr>
              <p:cNvSpPr/>
              <p:nvPr/>
            </p:nvSpPr>
            <p:spPr>
              <a:xfrm>
                <a:off x="8758952" y="4249012"/>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B390EC7C-641C-4F19-81D1-EDA22AFA0C0B}"/>
                    </a:ext>
                  </a:extLst>
                </p:cNvPr>
                <p:cNvSpPr txBox="1"/>
                <p:nvPr/>
              </p:nvSpPr>
              <p:spPr>
                <a:xfrm>
                  <a:off x="-1021593" y="4047492"/>
                  <a:ext cx="695591" cy="31669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1" i="1" smtClean="0">
                                <a:ln>
                                  <a:noFill/>
                                </a:ln>
                                <a:solidFill>
                                  <a:sysClr val="windowText" lastClr="000000"/>
                                </a:solidFill>
                                <a:latin typeface="Cambria Math" panose="02040503050406030204" pitchFamily="18" charset="0"/>
                              </a:rPr>
                            </m:ctrlPr>
                          </m:sSupPr>
                          <m:e>
                            <m:r>
                              <a:rPr lang="en-IN" b="1" i="1">
                                <a:ln>
                                  <a:noFill/>
                                </a:ln>
                                <a:solidFill>
                                  <a:sysClr val="windowText" lastClr="000000"/>
                                </a:solidFill>
                                <a:latin typeface="Cambria Math" panose="02040503050406030204" pitchFamily="18" charset="0"/>
                              </a:rPr>
                              <m:t>𝒎</m:t>
                            </m:r>
                          </m:e>
                          <m:sup>
                            <m:r>
                              <a:rPr lang="en-IN" b="1" i="1">
                                <a:ln>
                                  <a:noFill/>
                                </a:ln>
                                <a:solidFill>
                                  <a:sysClr val="windowText" lastClr="000000"/>
                                </a:solidFill>
                                <a:latin typeface="Cambria Math" panose="02040503050406030204" pitchFamily="18" charset="0"/>
                              </a:rPr>
                              <m:t>(</m:t>
                            </m:r>
                            <m:r>
                              <a:rPr lang="en-IN" b="1" i="1">
                                <a:ln>
                                  <a:noFill/>
                                </a:ln>
                                <a:solidFill>
                                  <a:sysClr val="windowText" lastClr="000000"/>
                                </a:solidFill>
                                <a:latin typeface="Cambria Math" panose="02040503050406030204" pitchFamily="18" charset="0"/>
                              </a:rPr>
                              <m:t>𝒏</m:t>
                            </m:r>
                            <m:r>
                              <a:rPr lang="en-IN" b="1" i="1" smtClean="0">
                                <a:ln>
                                  <a:noFill/>
                                </a:ln>
                                <a:solidFill>
                                  <a:sysClr val="windowText" lastClr="000000"/>
                                </a:solidFill>
                                <a:latin typeface="Cambria Math" panose="02040503050406030204" pitchFamily="18" charset="0"/>
                              </a:rPr>
                              <m:t>−</m:t>
                            </m:r>
                            <m:r>
                              <a:rPr lang="en-IN" b="1" i="1" smtClean="0">
                                <a:ln>
                                  <a:noFill/>
                                </a:ln>
                                <a:solidFill>
                                  <a:sysClr val="windowText" lastClr="000000"/>
                                </a:solidFill>
                                <a:latin typeface="Cambria Math" panose="02040503050406030204" pitchFamily="18" charset="0"/>
                              </a:rPr>
                              <m:t>𝟏</m:t>
                            </m:r>
                            <m:r>
                              <a:rPr lang="en-IN" b="1" i="1">
                                <a:ln>
                                  <a:noFill/>
                                </a:ln>
                                <a:solidFill>
                                  <a:sysClr val="windowText" lastClr="000000"/>
                                </a:solidFill>
                                <a:latin typeface="Cambria Math" panose="02040503050406030204" pitchFamily="18" charset="0"/>
                              </a:rPr>
                              <m:t>)</m:t>
                            </m:r>
                          </m:sup>
                        </m:sSup>
                        <m:sSub>
                          <m:sSubPr>
                            <m:ctrlPr>
                              <a:rPr lang="en-IN" b="1" i="1">
                                <a:latin typeface="Cambria Math" panose="02040503050406030204" pitchFamily="18" charset="0"/>
                              </a:rPr>
                            </m:ctrlPr>
                          </m:sSubPr>
                          <m:e>
                            <m:r>
                              <m:rPr>
                                <m:nor/>
                              </m:rPr>
                              <a:rPr lang="en-US" b="1" dirty="0">
                                <a:solidFill>
                                  <a:sysClr val="windowText" lastClr="000000"/>
                                </a:solidFill>
                              </a:rPr>
                              <m:t>⊙</m:t>
                            </m:r>
                            <m:r>
                              <a:rPr lang="en-IN" b="1" i="1" dirty="0">
                                <a:solidFill>
                                  <a:sysClr val="windowText" lastClr="000000"/>
                                </a:solidFill>
                                <a:latin typeface="Cambria Math" panose="02040503050406030204" pitchFamily="18" charset="0"/>
                              </a:rPr>
                              <m:t> </m:t>
                            </m:r>
                            <m:r>
                              <a:rPr lang="en-IN" b="1" i="1">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𝒏</m:t>
                            </m:r>
                          </m:sub>
                        </m:sSub>
                      </m:oMath>
                    </m:oMathPara>
                  </a14:m>
                  <a:endParaRPr lang="en-IN" b="1" dirty="0">
                    <a:ln>
                      <a:noFill/>
                    </a:ln>
                    <a:solidFill>
                      <a:sysClr val="windowText" lastClr="000000"/>
                    </a:solidFill>
                  </a:endParaRPr>
                </a:p>
              </p:txBody>
            </p:sp>
          </mc:Choice>
          <mc:Fallback xmlns="">
            <p:sp>
              <p:nvSpPr>
                <p:cNvPr id="211" name="TextBox 210">
                  <a:extLst>
                    <a:ext uri="{FF2B5EF4-FFF2-40B4-BE49-F238E27FC236}">
                      <a16:creationId xmlns:a16="http://schemas.microsoft.com/office/drawing/2014/main" id="{B390EC7C-641C-4F19-81D1-EDA22AFA0C0B}"/>
                    </a:ext>
                  </a:extLst>
                </p:cNvPr>
                <p:cNvSpPr txBox="1">
                  <a:spLocks noRot="1" noChangeAspect="1" noMove="1" noResize="1" noEditPoints="1" noAdjustHandles="1" noChangeArrowheads="1" noChangeShapeType="1" noTextEdit="1"/>
                </p:cNvSpPr>
                <p:nvPr/>
              </p:nvSpPr>
              <p:spPr>
                <a:xfrm>
                  <a:off x="-1021593" y="4047492"/>
                  <a:ext cx="695591" cy="316690"/>
                </a:xfrm>
                <a:prstGeom prst="rect">
                  <a:avLst/>
                </a:prstGeom>
                <a:blipFill>
                  <a:blip r:embed="rId13"/>
                  <a:stretch>
                    <a:fillRect r="-60526" b="-3846"/>
                  </a:stretch>
                </a:blipFill>
              </p:spPr>
              <p:txBody>
                <a:bodyPr/>
                <a:lstStyle/>
                <a:p>
                  <a:r>
                    <a:rPr lang="en-IN">
                      <a:noFill/>
                    </a:rPr>
                    <a:t> </a:t>
                  </a:r>
                </a:p>
              </p:txBody>
            </p:sp>
          </mc:Fallback>
        </mc:AlternateContent>
      </p:grpSp>
      <p:grpSp>
        <p:nvGrpSpPr>
          <p:cNvPr id="256" name="Group 255">
            <a:extLst>
              <a:ext uri="{FF2B5EF4-FFF2-40B4-BE49-F238E27FC236}">
                <a16:creationId xmlns:a16="http://schemas.microsoft.com/office/drawing/2014/main" id="{28607000-C36F-4351-BA72-9682606F64BD}"/>
              </a:ext>
            </a:extLst>
          </p:cNvPr>
          <p:cNvGrpSpPr/>
          <p:nvPr/>
        </p:nvGrpSpPr>
        <p:grpSpPr>
          <a:xfrm>
            <a:off x="7093364" y="2982865"/>
            <a:ext cx="2017816" cy="1644024"/>
            <a:chOff x="-1021593" y="3656758"/>
            <a:chExt cx="2017816" cy="1644024"/>
          </a:xfrm>
        </p:grpSpPr>
        <p:sp>
          <p:nvSpPr>
            <p:cNvPr id="257" name="Rectangle: Rounded Corners 256">
              <a:extLst>
                <a:ext uri="{FF2B5EF4-FFF2-40B4-BE49-F238E27FC236}">
                  <a16:creationId xmlns:a16="http://schemas.microsoft.com/office/drawing/2014/main" id="{0848E2E8-AA17-4301-8282-8BBAC157089B}"/>
                </a:ext>
              </a:extLst>
            </p:cNvPr>
            <p:cNvSpPr/>
            <p:nvPr/>
          </p:nvSpPr>
          <p:spPr>
            <a:xfrm>
              <a:off x="-735605" y="3656758"/>
              <a:ext cx="1731828" cy="16440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58" name="Group 257">
              <a:extLst>
                <a:ext uri="{FF2B5EF4-FFF2-40B4-BE49-F238E27FC236}">
                  <a16:creationId xmlns:a16="http://schemas.microsoft.com/office/drawing/2014/main" id="{9A396DF8-C47A-434E-A1F5-BF3E876DD1DC}"/>
                </a:ext>
              </a:extLst>
            </p:cNvPr>
            <p:cNvGrpSpPr/>
            <p:nvPr/>
          </p:nvGrpSpPr>
          <p:grpSpPr>
            <a:xfrm>
              <a:off x="-647423" y="3836341"/>
              <a:ext cx="1593259" cy="1403737"/>
              <a:chOff x="7475623" y="3163341"/>
              <a:chExt cx="1593259" cy="1403737"/>
            </a:xfrm>
          </p:grpSpPr>
          <p:cxnSp>
            <p:nvCxnSpPr>
              <p:cNvPr id="260" name="Straight Connector 259">
                <a:extLst>
                  <a:ext uri="{FF2B5EF4-FFF2-40B4-BE49-F238E27FC236}">
                    <a16:creationId xmlns:a16="http://schemas.microsoft.com/office/drawing/2014/main" id="{64FBA28E-C2D3-4AEB-A402-581B8721D8EA}"/>
                  </a:ext>
                </a:extLst>
              </p:cNvPr>
              <p:cNvCxnSpPr>
                <a:cxnSpLocks/>
              </p:cNvCxnSpPr>
              <p:nvPr/>
            </p:nvCxnSpPr>
            <p:spPr>
              <a:xfrm flipH="1">
                <a:off x="8199309" y="3964862"/>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6AB7ECE-91EC-4100-8D27-E92EF259486B}"/>
                  </a:ext>
                </a:extLst>
              </p:cNvPr>
              <p:cNvCxnSpPr>
                <a:cxnSpLocks/>
              </p:cNvCxnSpPr>
              <p:nvPr/>
            </p:nvCxnSpPr>
            <p:spPr>
              <a:xfrm>
                <a:off x="8377057" y="3431185"/>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CE26C04-7320-4DA6-A0BD-CCAE1DE0C26E}"/>
                  </a:ext>
                </a:extLst>
              </p:cNvPr>
              <p:cNvCxnSpPr>
                <a:cxnSpLocks/>
              </p:cNvCxnSpPr>
              <p:nvPr/>
            </p:nvCxnSpPr>
            <p:spPr>
              <a:xfrm>
                <a:off x="8303155" y="4026082"/>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6DF0317-9121-408F-B1C8-1E3F7B63356E}"/>
                  </a:ext>
                </a:extLst>
              </p:cNvPr>
              <p:cNvCxnSpPr>
                <a:cxnSpLocks/>
              </p:cNvCxnSpPr>
              <p:nvPr/>
            </p:nvCxnSpPr>
            <p:spPr>
              <a:xfrm>
                <a:off x="7974583" y="3984134"/>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0D235FF-CFF8-42B5-B58B-C360EA656534}"/>
                  </a:ext>
                </a:extLst>
              </p:cNvPr>
              <p:cNvCxnSpPr>
                <a:cxnSpLocks/>
              </p:cNvCxnSpPr>
              <p:nvPr/>
            </p:nvCxnSpPr>
            <p:spPr>
              <a:xfrm>
                <a:off x="7974583" y="3984134"/>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61B8DAF3-80B4-4127-BD3C-EC97F4E42734}"/>
                  </a:ext>
                </a:extLst>
              </p:cNvPr>
              <p:cNvCxnSpPr>
                <a:cxnSpLocks/>
              </p:cNvCxnSpPr>
              <p:nvPr/>
            </p:nvCxnSpPr>
            <p:spPr>
              <a:xfrm flipH="1">
                <a:off x="8270873" y="3484904"/>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8A8DF4-DF7E-4EDC-A6CE-98C2B55EBB02}"/>
                  </a:ext>
                </a:extLst>
              </p:cNvPr>
              <p:cNvCxnSpPr>
                <a:cxnSpLocks/>
              </p:cNvCxnSpPr>
              <p:nvPr/>
            </p:nvCxnSpPr>
            <p:spPr>
              <a:xfrm flipV="1">
                <a:off x="7771917" y="3964862"/>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1B3B5AFF-A915-42FF-AED1-AFE79E63A2E7}"/>
                  </a:ext>
                </a:extLst>
              </p:cNvPr>
              <p:cNvSpPr/>
              <p:nvPr/>
            </p:nvSpPr>
            <p:spPr>
              <a:xfrm>
                <a:off x="8112133" y="3163341"/>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Oval 268">
                <a:extLst>
                  <a:ext uri="{FF2B5EF4-FFF2-40B4-BE49-F238E27FC236}">
                    <a16:creationId xmlns:a16="http://schemas.microsoft.com/office/drawing/2014/main" id="{A77A41E5-F929-4FB0-BD42-978AAE1BD551}"/>
                  </a:ext>
                </a:extLst>
              </p:cNvPr>
              <p:cNvSpPr/>
              <p:nvPr/>
            </p:nvSpPr>
            <p:spPr>
              <a:xfrm>
                <a:off x="7726966" y="3716483"/>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Oval 269">
                <a:extLst>
                  <a:ext uri="{FF2B5EF4-FFF2-40B4-BE49-F238E27FC236}">
                    <a16:creationId xmlns:a16="http://schemas.microsoft.com/office/drawing/2014/main" id="{F43A5046-7086-4DA4-85AA-27346E3974F0}"/>
                  </a:ext>
                </a:extLst>
              </p:cNvPr>
              <p:cNvSpPr/>
              <p:nvPr/>
            </p:nvSpPr>
            <p:spPr>
              <a:xfrm>
                <a:off x="8114090" y="370766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 name="Oval 270">
                <a:extLst>
                  <a:ext uri="{FF2B5EF4-FFF2-40B4-BE49-F238E27FC236}">
                    <a16:creationId xmlns:a16="http://schemas.microsoft.com/office/drawing/2014/main" id="{0B925F8E-1E1A-46ED-871B-757E14D80317}"/>
                  </a:ext>
                </a:extLst>
              </p:cNvPr>
              <p:cNvSpPr/>
              <p:nvPr/>
            </p:nvSpPr>
            <p:spPr>
              <a:xfrm>
                <a:off x="8480975" y="3704007"/>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 name="Oval 282">
                <a:extLst>
                  <a:ext uri="{FF2B5EF4-FFF2-40B4-BE49-F238E27FC236}">
                    <a16:creationId xmlns:a16="http://schemas.microsoft.com/office/drawing/2014/main" id="{EFBCACA5-2C61-4FB3-9504-A686D29AD1B4}"/>
                  </a:ext>
                </a:extLst>
              </p:cNvPr>
              <p:cNvSpPr/>
              <p:nvPr/>
            </p:nvSpPr>
            <p:spPr>
              <a:xfrm>
                <a:off x="7475623" y="4253830"/>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Oval 283">
                <a:extLst>
                  <a:ext uri="{FF2B5EF4-FFF2-40B4-BE49-F238E27FC236}">
                    <a16:creationId xmlns:a16="http://schemas.microsoft.com/office/drawing/2014/main" id="{80200132-11D7-41A8-BF9F-8CF61F20988E}"/>
                  </a:ext>
                </a:extLst>
              </p:cNvPr>
              <p:cNvSpPr/>
              <p:nvPr/>
            </p:nvSpPr>
            <p:spPr>
              <a:xfrm>
                <a:off x="7915684" y="4255945"/>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Oval 292">
                <a:extLst>
                  <a:ext uri="{FF2B5EF4-FFF2-40B4-BE49-F238E27FC236}">
                    <a16:creationId xmlns:a16="http://schemas.microsoft.com/office/drawing/2014/main" id="{F6ABD6BD-B102-4928-84A6-2F6B33F52822}"/>
                  </a:ext>
                </a:extLst>
              </p:cNvPr>
              <p:cNvSpPr/>
              <p:nvPr/>
            </p:nvSpPr>
            <p:spPr>
              <a:xfrm>
                <a:off x="8341416" y="4254696"/>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Oval 293">
                <a:extLst>
                  <a:ext uri="{FF2B5EF4-FFF2-40B4-BE49-F238E27FC236}">
                    <a16:creationId xmlns:a16="http://schemas.microsoft.com/office/drawing/2014/main" id="{93C7191D-7B52-4BB7-A7B4-F421908F9A3F}"/>
                  </a:ext>
                </a:extLst>
              </p:cNvPr>
              <p:cNvSpPr/>
              <p:nvPr/>
            </p:nvSpPr>
            <p:spPr>
              <a:xfrm>
                <a:off x="8758952" y="4249012"/>
                <a:ext cx="309930" cy="311133"/>
              </a:xfrm>
              <a:prstGeom prst="ellipse">
                <a:avLst/>
              </a:prstGeom>
              <a:solidFill>
                <a:srgbClr val="378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259" name="TextBox 258">
                  <a:extLst>
                    <a:ext uri="{FF2B5EF4-FFF2-40B4-BE49-F238E27FC236}">
                      <a16:creationId xmlns:a16="http://schemas.microsoft.com/office/drawing/2014/main" id="{4C356AB2-2A39-42E4-8097-7B8797FE0A61}"/>
                    </a:ext>
                  </a:extLst>
                </p:cNvPr>
                <p:cNvSpPr txBox="1"/>
                <p:nvPr/>
              </p:nvSpPr>
              <p:spPr>
                <a:xfrm>
                  <a:off x="-1021593" y="4047492"/>
                  <a:ext cx="695591" cy="31669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1" i="1" smtClean="0">
                                <a:ln>
                                  <a:noFill/>
                                </a:ln>
                                <a:solidFill>
                                  <a:sysClr val="windowText" lastClr="000000"/>
                                </a:solidFill>
                                <a:latin typeface="Cambria Math" panose="02040503050406030204" pitchFamily="18" charset="0"/>
                              </a:rPr>
                            </m:ctrlPr>
                          </m:sSupPr>
                          <m:e>
                            <m:r>
                              <a:rPr lang="en-IN" b="1" i="1">
                                <a:ln>
                                  <a:noFill/>
                                </a:ln>
                                <a:solidFill>
                                  <a:sysClr val="windowText" lastClr="000000"/>
                                </a:solidFill>
                                <a:latin typeface="Cambria Math" panose="02040503050406030204" pitchFamily="18" charset="0"/>
                              </a:rPr>
                              <m:t>𝒎</m:t>
                            </m:r>
                          </m:e>
                          <m:sup>
                            <m:r>
                              <a:rPr lang="en-IN" b="1" i="1">
                                <a:ln>
                                  <a:noFill/>
                                </a:ln>
                                <a:solidFill>
                                  <a:sysClr val="windowText" lastClr="000000"/>
                                </a:solidFill>
                                <a:latin typeface="Cambria Math" panose="02040503050406030204" pitchFamily="18" charset="0"/>
                              </a:rPr>
                              <m:t>(</m:t>
                            </m:r>
                            <m:r>
                              <a:rPr lang="en-IN" b="1" i="1">
                                <a:ln>
                                  <a:noFill/>
                                </a:ln>
                                <a:solidFill>
                                  <a:sysClr val="windowText" lastClr="000000"/>
                                </a:solidFill>
                                <a:latin typeface="Cambria Math" panose="02040503050406030204" pitchFamily="18" charset="0"/>
                              </a:rPr>
                              <m:t>𝒏</m:t>
                            </m:r>
                            <m:r>
                              <a:rPr lang="en-IN" b="1" i="1">
                                <a:ln>
                                  <a:noFill/>
                                </a:ln>
                                <a:solidFill>
                                  <a:sysClr val="windowText" lastClr="000000"/>
                                </a:solidFill>
                                <a:latin typeface="Cambria Math" panose="02040503050406030204" pitchFamily="18" charset="0"/>
                              </a:rPr>
                              <m:t>)</m:t>
                            </m:r>
                          </m:sup>
                        </m:sSup>
                        <m:sSub>
                          <m:sSubPr>
                            <m:ctrlPr>
                              <a:rPr lang="en-IN" b="1" i="1">
                                <a:latin typeface="Cambria Math" panose="02040503050406030204" pitchFamily="18" charset="0"/>
                              </a:rPr>
                            </m:ctrlPr>
                          </m:sSubPr>
                          <m:e>
                            <m:r>
                              <m:rPr>
                                <m:nor/>
                              </m:rPr>
                              <a:rPr lang="en-US" b="1" dirty="0">
                                <a:solidFill>
                                  <a:sysClr val="windowText" lastClr="000000"/>
                                </a:solidFill>
                              </a:rPr>
                              <m:t>⊙</m:t>
                            </m:r>
                            <m:r>
                              <a:rPr lang="en-IN" b="1" i="1" dirty="0">
                                <a:solidFill>
                                  <a:sysClr val="windowText" lastClr="000000"/>
                                </a:solidFill>
                                <a:latin typeface="Cambria Math" panose="02040503050406030204" pitchFamily="18" charset="0"/>
                              </a:rPr>
                              <m:t> </m:t>
                            </m:r>
                            <m:r>
                              <a:rPr lang="en-IN" b="1" i="1">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𝒏</m:t>
                            </m:r>
                          </m:sub>
                        </m:sSub>
                      </m:oMath>
                    </m:oMathPara>
                  </a14:m>
                  <a:endParaRPr lang="en-IN" b="1" dirty="0">
                    <a:ln>
                      <a:noFill/>
                    </a:ln>
                    <a:solidFill>
                      <a:sysClr val="windowText" lastClr="000000"/>
                    </a:solidFill>
                  </a:endParaRPr>
                </a:p>
              </p:txBody>
            </p:sp>
          </mc:Choice>
          <mc:Fallback>
            <p:sp>
              <p:nvSpPr>
                <p:cNvPr id="259" name="TextBox 258">
                  <a:extLst>
                    <a:ext uri="{FF2B5EF4-FFF2-40B4-BE49-F238E27FC236}">
                      <a16:creationId xmlns:a16="http://schemas.microsoft.com/office/drawing/2014/main" id="{4C356AB2-2A39-42E4-8097-7B8797FE0A61}"/>
                    </a:ext>
                  </a:extLst>
                </p:cNvPr>
                <p:cNvSpPr txBox="1">
                  <a:spLocks noRot="1" noChangeAspect="1" noMove="1" noResize="1" noEditPoints="1" noAdjustHandles="1" noChangeArrowheads="1" noChangeShapeType="1" noTextEdit="1"/>
                </p:cNvSpPr>
                <p:nvPr/>
              </p:nvSpPr>
              <p:spPr>
                <a:xfrm>
                  <a:off x="-1021593" y="4047492"/>
                  <a:ext cx="695591" cy="316690"/>
                </a:xfrm>
                <a:prstGeom prst="rect">
                  <a:avLst/>
                </a:prstGeom>
                <a:blipFill>
                  <a:blip r:embed="rId14"/>
                  <a:stretch>
                    <a:fillRect r="-35088" b="-3846"/>
                  </a:stretch>
                </a:blipFill>
              </p:spPr>
              <p:txBody>
                <a:bodyPr/>
                <a:lstStyle/>
                <a:p>
                  <a:r>
                    <a:rPr lang="en-IN">
                      <a:noFill/>
                    </a:rPr>
                    <a:t> </a:t>
                  </a:r>
                </a:p>
              </p:txBody>
            </p:sp>
          </mc:Fallback>
        </mc:AlternateContent>
      </p:grpSp>
      <p:grpSp>
        <p:nvGrpSpPr>
          <p:cNvPr id="8" name="Group 7">
            <a:extLst>
              <a:ext uri="{FF2B5EF4-FFF2-40B4-BE49-F238E27FC236}">
                <a16:creationId xmlns:a16="http://schemas.microsoft.com/office/drawing/2014/main" id="{AB3AFD84-65E2-4857-B731-27296FC61649}"/>
              </a:ext>
            </a:extLst>
          </p:cNvPr>
          <p:cNvGrpSpPr/>
          <p:nvPr/>
        </p:nvGrpSpPr>
        <p:grpSpPr>
          <a:xfrm>
            <a:off x="3210605" y="3071326"/>
            <a:ext cx="1903744" cy="1644024"/>
            <a:chOff x="-1244979" y="-342071"/>
            <a:chExt cx="1903744" cy="1644024"/>
          </a:xfrm>
        </p:grpSpPr>
        <p:sp>
          <p:nvSpPr>
            <p:cNvPr id="6" name="Rectangle: Rounded Corners 5">
              <a:extLst>
                <a:ext uri="{FF2B5EF4-FFF2-40B4-BE49-F238E27FC236}">
                  <a16:creationId xmlns:a16="http://schemas.microsoft.com/office/drawing/2014/main" id="{DAE3CF16-2357-4F8A-964F-46F19C9D83FC}"/>
                </a:ext>
              </a:extLst>
            </p:cNvPr>
            <p:cNvSpPr/>
            <p:nvPr/>
          </p:nvSpPr>
          <p:spPr>
            <a:xfrm>
              <a:off x="-1073063" y="-342071"/>
              <a:ext cx="1731828" cy="16440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64" name="Group 463">
              <a:extLst>
                <a:ext uri="{FF2B5EF4-FFF2-40B4-BE49-F238E27FC236}">
                  <a16:creationId xmlns:a16="http://schemas.microsoft.com/office/drawing/2014/main" id="{5AF2DFC1-5D62-48E5-AC62-4D6FD34DD276}"/>
                </a:ext>
              </a:extLst>
            </p:cNvPr>
            <p:cNvGrpSpPr/>
            <p:nvPr/>
          </p:nvGrpSpPr>
          <p:grpSpPr>
            <a:xfrm>
              <a:off x="-997607" y="-252865"/>
              <a:ext cx="1593259" cy="1403737"/>
              <a:chOff x="7475623" y="1235552"/>
              <a:chExt cx="1593259" cy="1403737"/>
            </a:xfrm>
          </p:grpSpPr>
          <p:cxnSp>
            <p:nvCxnSpPr>
              <p:cNvPr id="465" name="Straight Connector 464">
                <a:extLst>
                  <a:ext uri="{FF2B5EF4-FFF2-40B4-BE49-F238E27FC236}">
                    <a16:creationId xmlns:a16="http://schemas.microsoft.com/office/drawing/2014/main" id="{8C455656-D230-4463-BA92-E9BA7D0F27F8}"/>
                  </a:ext>
                </a:extLst>
              </p:cNvPr>
              <p:cNvCxnSpPr>
                <a:cxnSpLocks/>
              </p:cNvCxnSpPr>
              <p:nvPr/>
            </p:nvCxnSpPr>
            <p:spPr>
              <a:xfrm flipH="1">
                <a:off x="8199309" y="2037073"/>
                <a:ext cx="310995" cy="367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A6074778-CDF9-4C6A-9536-27E022BE2E6D}"/>
                  </a:ext>
                </a:extLst>
              </p:cNvPr>
              <p:cNvCxnSpPr>
                <a:cxnSpLocks/>
              </p:cNvCxnSpPr>
              <p:nvPr/>
            </p:nvCxnSpPr>
            <p:spPr>
              <a:xfrm>
                <a:off x="8377057" y="1503396"/>
                <a:ext cx="167033" cy="294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7B14D373-B200-4C45-A9CC-EC6292AEEEC8}"/>
                  </a:ext>
                </a:extLst>
              </p:cNvPr>
              <p:cNvCxnSpPr>
                <a:cxnSpLocks/>
              </p:cNvCxnSpPr>
              <p:nvPr/>
            </p:nvCxnSpPr>
            <p:spPr>
              <a:xfrm>
                <a:off x="8303155" y="2098293"/>
                <a:ext cx="126312" cy="2376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2687A6A3-862C-4839-A595-E7335CCD1F09}"/>
                  </a:ext>
                </a:extLst>
              </p:cNvPr>
              <p:cNvCxnSpPr>
                <a:cxnSpLocks/>
              </p:cNvCxnSpPr>
              <p:nvPr/>
            </p:nvCxnSpPr>
            <p:spPr>
              <a:xfrm>
                <a:off x="7974583" y="2056345"/>
                <a:ext cx="826056" cy="316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8A81EFAB-F373-4D9A-97F8-BE2D171F6884}"/>
                  </a:ext>
                </a:extLst>
              </p:cNvPr>
              <p:cNvCxnSpPr>
                <a:cxnSpLocks/>
              </p:cNvCxnSpPr>
              <p:nvPr/>
            </p:nvCxnSpPr>
            <p:spPr>
              <a:xfrm>
                <a:off x="7974583" y="2056345"/>
                <a:ext cx="405006" cy="319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7C3EC62E-C82D-41B8-9816-E82CDB2EED8B}"/>
                  </a:ext>
                </a:extLst>
              </p:cNvPr>
              <p:cNvCxnSpPr>
                <a:cxnSpLocks/>
              </p:cNvCxnSpPr>
              <p:nvPr/>
            </p:nvCxnSpPr>
            <p:spPr>
              <a:xfrm flipH="1">
                <a:off x="8270873" y="1557115"/>
                <a:ext cx="1081" cy="20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985CE530-C1A0-464C-A777-99C9A9FBF5BA}"/>
                  </a:ext>
                </a:extLst>
              </p:cNvPr>
              <p:cNvCxnSpPr>
                <a:cxnSpLocks/>
              </p:cNvCxnSpPr>
              <p:nvPr/>
            </p:nvCxnSpPr>
            <p:spPr>
              <a:xfrm flipV="1">
                <a:off x="7771917" y="2037073"/>
                <a:ext cx="738387" cy="377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7" name="Oval 476">
                <a:extLst>
                  <a:ext uri="{FF2B5EF4-FFF2-40B4-BE49-F238E27FC236}">
                    <a16:creationId xmlns:a16="http://schemas.microsoft.com/office/drawing/2014/main" id="{48405909-203B-4CE1-9AB2-91A7D238D151}"/>
                  </a:ext>
                </a:extLst>
              </p:cNvPr>
              <p:cNvSpPr/>
              <p:nvPr/>
            </p:nvSpPr>
            <p:spPr>
              <a:xfrm>
                <a:off x="7726966" y="1788694"/>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8" name="Oval 477">
                <a:extLst>
                  <a:ext uri="{FF2B5EF4-FFF2-40B4-BE49-F238E27FC236}">
                    <a16:creationId xmlns:a16="http://schemas.microsoft.com/office/drawing/2014/main" id="{F3D3759C-5E4C-4B10-AB8D-2C6BEFE90980}"/>
                  </a:ext>
                </a:extLst>
              </p:cNvPr>
              <p:cNvSpPr/>
              <p:nvPr/>
            </p:nvSpPr>
            <p:spPr>
              <a:xfrm>
                <a:off x="8114090" y="1779878"/>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9" name="Oval 478">
                <a:extLst>
                  <a:ext uri="{FF2B5EF4-FFF2-40B4-BE49-F238E27FC236}">
                    <a16:creationId xmlns:a16="http://schemas.microsoft.com/office/drawing/2014/main" id="{AD175088-510D-4852-988B-A7F7F7D5CFBC}"/>
                  </a:ext>
                </a:extLst>
              </p:cNvPr>
              <p:cNvSpPr/>
              <p:nvPr/>
            </p:nvSpPr>
            <p:spPr>
              <a:xfrm>
                <a:off x="8480975" y="1776218"/>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0" name="Oval 479">
                <a:extLst>
                  <a:ext uri="{FF2B5EF4-FFF2-40B4-BE49-F238E27FC236}">
                    <a16:creationId xmlns:a16="http://schemas.microsoft.com/office/drawing/2014/main" id="{F84F86AE-8F32-4D43-A240-8F71A028A794}"/>
                  </a:ext>
                </a:extLst>
              </p:cNvPr>
              <p:cNvSpPr/>
              <p:nvPr/>
            </p:nvSpPr>
            <p:spPr>
              <a:xfrm>
                <a:off x="7475623" y="2326041"/>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1" name="Oval 480">
                <a:extLst>
                  <a:ext uri="{FF2B5EF4-FFF2-40B4-BE49-F238E27FC236}">
                    <a16:creationId xmlns:a16="http://schemas.microsoft.com/office/drawing/2014/main" id="{35BC1D38-CD8C-407D-AFB8-AED13F8D7950}"/>
                  </a:ext>
                </a:extLst>
              </p:cNvPr>
              <p:cNvSpPr/>
              <p:nvPr/>
            </p:nvSpPr>
            <p:spPr>
              <a:xfrm>
                <a:off x="7915684" y="2328156"/>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2" name="Oval 481">
                <a:extLst>
                  <a:ext uri="{FF2B5EF4-FFF2-40B4-BE49-F238E27FC236}">
                    <a16:creationId xmlns:a16="http://schemas.microsoft.com/office/drawing/2014/main" id="{9C791A46-4C31-4F24-8371-1C11A0189154}"/>
                  </a:ext>
                </a:extLst>
              </p:cNvPr>
              <p:cNvSpPr/>
              <p:nvPr/>
            </p:nvSpPr>
            <p:spPr>
              <a:xfrm>
                <a:off x="8341416" y="2326907"/>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3" name="Oval 482">
                <a:extLst>
                  <a:ext uri="{FF2B5EF4-FFF2-40B4-BE49-F238E27FC236}">
                    <a16:creationId xmlns:a16="http://schemas.microsoft.com/office/drawing/2014/main" id="{CA3B315C-913D-4793-839A-7FE32DC0D09C}"/>
                  </a:ext>
                </a:extLst>
              </p:cNvPr>
              <p:cNvSpPr/>
              <p:nvPr/>
            </p:nvSpPr>
            <p:spPr>
              <a:xfrm>
                <a:off x="8758952" y="2321223"/>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6" name="Oval 475">
                <a:extLst>
                  <a:ext uri="{FF2B5EF4-FFF2-40B4-BE49-F238E27FC236}">
                    <a16:creationId xmlns:a16="http://schemas.microsoft.com/office/drawing/2014/main" id="{61D72F50-254F-498B-A6DA-98E1AE229449}"/>
                  </a:ext>
                </a:extLst>
              </p:cNvPr>
              <p:cNvSpPr/>
              <p:nvPr/>
            </p:nvSpPr>
            <p:spPr>
              <a:xfrm>
                <a:off x="8112133" y="1235552"/>
                <a:ext cx="309930" cy="311133"/>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1B444C-9F72-40BC-BD67-8610295625E1}"/>
                    </a:ext>
                  </a:extLst>
                </p:cNvPr>
                <p:cNvSpPr txBox="1"/>
                <p:nvPr/>
              </p:nvSpPr>
              <p:spPr>
                <a:xfrm>
                  <a:off x="-1244979" y="-30362"/>
                  <a:ext cx="695591" cy="31669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1" i="1" smtClean="0">
                                <a:ln>
                                  <a:noFill/>
                                </a:ln>
                                <a:solidFill>
                                  <a:sysClr val="windowText" lastClr="000000"/>
                                </a:solidFill>
                                <a:latin typeface="Cambria Math" panose="02040503050406030204" pitchFamily="18" charset="0"/>
                              </a:rPr>
                            </m:ctrlPr>
                          </m:sSupPr>
                          <m:e>
                            <m:r>
                              <a:rPr lang="en-IN" b="1" i="1">
                                <a:ln>
                                  <a:noFill/>
                                </a:ln>
                                <a:solidFill>
                                  <a:sysClr val="windowText" lastClr="000000"/>
                                </a:solidFill>
                                <a:latin typeface="Cambria Math" panose="02040503050406030204" pitchFamily="18" charset="0"/>
                              </a:rPr>
                              <m:t>𝒎</m:t>
                            </m:r>
                          </m:e>
                          <m:sup>
                            <m:r>
                              <a:rPr lang="en-IN" b="1" i="1">
                                <a:ln>
                                  <a:noFill/>
                                </a:ln>
                                <a:solidFill>
                                  <a:sysClr val="windowText" lastClr="000000"/>
                                </a:solidFill>
                                <a:latin typeface="Cambria Math" panose="02040503050406030204" pitchFamily="18" charset="0"/>
                              </a:rPr>
                              <m:t>(</m:t>
                            </m:r>
                            <m:r>
                              <a:rPr lang="en-IN" b="1" i="1">
                                <a:ln>
                                  <a:noFill/>
                                </a:ln>
                                <a:solidFill>
                                  <a:sysClr val="windowText" lastClr="000000"/>
                                </a:solidFill>
                                <a:latin typeface="Cambria Math" panose="02040503050406030204" pitchFamily="18" charset="0"/>
                              </a:rPr>
                              <m:t>𝒏</m:t>
                            </m:r>
                            <m:r>
                              <a:rPr lang="en-IN" b="1" i="1">
                                <a:ln>
                                  <a:noFill/>
                                </a:ln>
                                <a:solidFill>
                                  <a:sysClr val="windowText" lastClr="000000"/>
                                </a:solidFill>
                                <a:latin typeface="Cambria Math" panose="02040503050406030204" pitchFamily="18" charset="0"/>
                              </a:rPr>
                              <m:t>)</m:t>
                            </m:r>
                          </m:sup>
                        </m:sSup>
                        <m:sSub>
                          <m:sSubPr>
                            <m:ctrlPr>
                              <a:rPr lang="en-IN" b="1" i="1">
                                <a:latin typeface="Cambria Math" panose="02040503050406030204" pitchFamily="18" charset="0"/>
                              </a:rPr>
                            </m:ctrlPr>
                          </m:sSubPr>
                          <m:e>
                            <m:r>
                              <m:rPr>
                                <m:nor/>
                              </m:rPr>
                              <a:rPr lang="en-US" b="1" dirty="0">
                                <a:solidFill>
                                  <a:sysClr val="windowText" lastClr="000000"/>
                                </a:solidFill>
                              </a:rPr>
                              <m:t>⊙</m:t>
                            </m:r>
                            <m:r>
                              <a:rPr lang="en-IN" b="1" i="1" dirty="0">
                                <a:solidFill>
                                  <a:sysClr val="windowText" lastClr="000000"/>
                                </a:solidFill>
                                <a:latin typeface="Cambria Math" panose="02040503050406030204" pitchFamily="18" charset="0"/>
                              </a:rPr>
                              <m:t> </m:t>
                            </m:r>
                            <m:r>
                              <a:rPr lang="en-IN" b="1" i="1">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𝟎</m:t>
                            </m:r>
                          </m:sub>
                        </m:sSub>
                      </m:oMath>
                    </m:oMathPara>
                  </a14:m>
                  <a:endParaRPr lang="en-IN" b="1" dirty="0">
                    <a:ln>
                      <a:noFill/>
                    </a:ln>
                    <a:solidFill>
                      <a:sysClr val="windowText" lastClr="000000"/>
                    </a:solidFill>
                  </a:endParaRPr>
                </a:p>
              </p:txBody>
            </p:sp>
          </mc:Choice>
          <mc:Fallback xmlns="">
            <p:sp>
              <p:nvSpPr>
                <p:cNvPr id="7" name="TextBox 6">
                  <a:extLst>
                    <a:ext uri="{FF2B5EF4-FFF2-40B4-BE49-F238E27FC236}">
                      <a16:creationId xmlns:a16="http://schemas.microsoft.com/office/drawing/2014/main" id="{511B444C-9F72-40BC-BD67-8610295625E1}"/>
                    </a:ext>
                  </a:extLst>
                </p:cNvPr>
                <p:cNvSpPr txBox="1">
                  <a:spLocks noRot="1" noChangeAspect="1" noMove="1" noResize="1" noEditPoints="1" noAdjustHandles="1" noChangeArrowheads="1" noChangeShapeType="1" noTextEdit="1"/>
                </p:cNvSpPr>
                <p:nvPr/>
              </p:nvSpPr>
              <p:spPr>
                <a:xfrm>
                  <a:off x="-1244979" y="-30362"/>
                  <a:ext cx="695591" cy="316690"/>
                </a:xfrm>
                <a:prstGeom prst="rect">
                  <a:avLst/>
                </a:prstGeom>
                <a:blipFill>
                  <a:blip r:embed="rId15"/>
                  <a:stretch>
                    <a:fillRect r="-35965" b="-3846"/>
                  </a:stretch>
                </a:blipFill>
              </p:spPr>
              <p:txBody>
                <a:bodyPr/>
                <a:lstStyle/>
                <a:p>
                  <a:r>
                    <a:rPr lang="en-IN">
                      <a:noFill/>
                    </a:rPr>
                    <a:t> </a:t>
                  </a:r>
                </a:p>
              </p:txBody>
            </p:sp>
          </mc:Fallback>
        </mc:AlternateContent>
      </p:grpSp>
      <p:sp>
        <p:nvSpPr>
          <p:cNvPr id="425" name="Arrow: Right 424">
            <a:extLst>
              <a:ext uri="{FF2B5EF4-FFF2-40B4-BE49-F238E27FC236}">
                <a16:creationId xmlns:a16="http://schemas.microsoft.com/office/drawing/2014/main" id="{2CFE1EA7-07BA-4EF7-BA3C-BA63DFAC1B2B}"/>
              </a:ext>
            </a:extLst>
          </p:cNvPr>
          <p:cNvSpPr/>
          <p:nvPr/>
        </p:nvSpPr>
        <p:spPr>
          <a:xfrm>
            <a:off x="5186071" y="3706895"/>
            <a:ext cx="504505" cy="297585"/>
          </a:xfrm>
          <a:prstGeom prst="rightArrow">
            <a:avLst>
              <a:gd name="adj1" fmla="val 37405"/>
              <a:gd name="adj2" fmla="val 4683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ectangle: Rounded Corners 433">
            <a:extLst>
              <a:ext uri="{FF2B5EF4-FFF2-40B4-BE49-F238E27FC236}">
                <a16:creationId xmlns:a16="http://schemas.microsoft.com/office/drawing/2014/main" id="{8A7D38E5-76A3-416D-A431-E0D7E7DD7649}"/>
              </a:ext>
            </a:extLst>
          </p:cNvPr>
          <p:cNvSpPr/>
          <p:nvPr/>
        </p:nvSpPr>
        <p:spPr>
          <a:xfrm>
            <a:off x="3277505" y="3039804"/>
            <a:ext cx="1877077" cy="16076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7" name="Arrow: Right 426">
            <a:extLst>
              <a:ext uri="{FF2B5EF4-FFF2-40B4-BE49-F238E27FC236}">
                <a16:creationId xmlns:a16="http://schemas.microsoft.com/office/drawing/2014/main" id="{CA690812-5278-43A6-848F-53B4B015468F}"/>
              </a:ext>
            </a:extLst>
          </p:cNvPr>
          <p:cNvSpPr/>
          <p:nvPr/>
        </p:nvSpPr>
        <p:spPr>
          <a:xfrm>
            <a:off x="7089999" y="3690112"/>
            <a:ext cx="504505" cy="297585"/>
          </a:xfrm>
          <a:prstGeom prst="rightArrow">
            <a:avLst>
              <a:gd name="adj1" fmla="val 37405"/>
              <a:gd name="adj2" fmla="val 4683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0" name="Connector: Curved 489">
            <a:extLst>
              <a:ext uri="{FF2B5EF4-FFF2-40B4-BE49-F238E27FC236}">
                <a16:creationId xmlns:a16="http://schemas.microsoft.com/office/drawing/2014/main" id="{C264543F-2AC0-4DA1-AE00-C11B0CEFF446}"/>
              </a:ext>
            </a:extLst>
          </p:cNvPr>
          <p:cNvCxnSpPr>
            <a:cxnSpLocks/>
            <a:endCxn id="7" idx="1"/>
          </p:cNvCxnSpPr>
          <p:nvPr/>
        </p:nvCxnSpPr>
        <p:spPr>
          <a:xfrm flipV="1">
            <a:off x="2058459" y="3541380"/>
            <a:ext cx="1152146" cy="1064094"/>
          </a:xfrm>
          <a:prstGeom prst="curvedConnector3">
            <a:avLst>
              <a:gd name="adj1" fmla="val 36559"/>
            </a:avLst>
          </a:prstGeom>
          <a:ln>
            <a:tailEnd type="triangle"/>
          </a:ln>
        </p:spPr>
        <p:style>
          <a:lnRef idx="1">
            <a:schemeClr val="accent1"/>
          </a:lnRef>
          <a:fillRef idx="0">
            <a:schemeClr val="accent1"/>
          </a:fillRef>
          <a:effectRef idx="0">
            <a:schemeClr val="accent1"/>
          </a:effectRef>
          <a:fontRef idx="minor">
            <a:schemeClr val="tx1"/>
          </a:fontRef>
        </p:style>
      </p:cxnSp>
      <p:sp>
        <p:nvSpPr>
          <p:cNvPr id="261" name="Google Shape;96;p17">
            <a:extLst>
              <a:ext uri="{FF2B5EF4-FFF2-40B4-BE49-F238E27FC236}">
                <a16:creationId xmlns:a16="http://schemas.microsoft.com/office/drawing/2014/main" id="{79B44DC8-ABD7-45E5-925B-2942A105CE70}"/>
              </a:ext>
            </a:extLst>
          </p:cNvPr>
          <p:cNvSpPr/>
          <p:nvPr/>
        </p:nvSpPr>
        <p:spPr>
          <a:xfrm>
            <a:off x="340478" y="2994941"/>
            <a:ext cx="1928700" cy="522300"/>
          </a:xfrm>
          <a:prstGeom prst="roundRect">
            <a:avLst>
              <a:gd name="adj" fmla="val 16667"/>
            </a:avLst>
          </a:prstGeom>
          <a:solidFill>
            <a:srgbClr val="1F909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rPr>
              <a:t>Reset weights to initialization</a:t>
            </a:r>
            <a:endParaRPr b="1" dirty="0">
              <a:solidFill>
                <a:srgbClr val="FFFFFF"/>
              </a:solidFill>
            </a:endParaRPr>
          </a:p>
        </p:txBody>
      </p:sp>
    </p:spTree>
    <p:extLst>
      <p:ext uri="{BB962C8B-B14F-4D97-AF65-F5344CB8AC3E}">
        <p14:creationId xmlns:p14="http://schemas.microsoft.com/office/powerpoint/2010/main" val="230519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10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9"/>
                                        </p:tgtEl>
                                        <p:attrNameLst>
                                          <p:attrName>style.visibility</p:attrName>
                                        </p:attrNameLst>
                                      </p:cBhvr>
                                      <p:to>
                                        <p:strVal val="visible"/>
                                      </p:to>
                                    </p:set>
                                    <p:animEffect transition="in" filter="fade">
                                      <p:cBhvr>
                                        <p:cTn id="20" dur="500"/>
                                        <p:tgtEl>
                                          <p:spTgt spid="1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fade">
                                      <p:cBhvr>
                                        <p:cTn id="25" dur="500"/>
                                        <p:tgtEl>
                                          <p:spTgt spid="1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1"/>
                                        </p:tgtEl>
                                        <p:attrNameLst>
                                          <p:attrName>style.visibility</p:attrName>
                                        </p:attrNameLst>
                                      </p:cBhvr>
                                      <p:to>
                                        <p:strVal val="visible"/>
                                      </p:to>
                                    </p:set>
                                    <p:animEffect transition="in" filter="fade">
                                      <p:cBhvr>
                                        <p:cTn id="28" dur="500"/>
                                        <p:tgtEl>
                                          <p:spTgt spid="2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fade">
                                      <p:cBhvr>
                                        <p:cTn id="33" dur="500"/>
                                        <p:tgtEl>
                                          <p:spTgt spid="15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9"/>
                                        </p:tgtEl>
                                        <p:attrNameLst>
                                          <p:attrName>style.visibility</p:attrName>
                                        </p:attrNameLst>
                                      </p:cBhvr>
                                      <p:to>
                                        <p:strVal val="visible"/>
                                      </p:to>
                                    </p:set>
                                    <p:animEffect transition="in" filter="fade">
                                      <p:cBhvr>
                                        <p:cTn id="38" dur="500"/>
                                        <p:tgtEl>
                                          <p:spTgt spid="44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9"/>
                                        </p:tgtEl>
                                        <p:attrNameLst>
                                          <p:attrName>style.visibility</p:attrName>
                                        </p:attrNameLst>
                                      </p:cBhvr>
                                      <p:to>
                                        <p:strVal val="visible"/>
                                      </p:to>
                                    </p:set>
                                    <p:animEffect transition="in" filter="fade">
                                      <p:cBhvr>
                                        <p:cTn id="46" dur="500"/>
                                        <p:tgtEl>
                                          <p:spTgt spid="439"/>
                                        </p:tgtEl>
                                      </p:cBhvr>
                                    </p:animEffect>
                                  </p:childTnLst>
                                </p:cTn>
                              </p:par>
                              <p:par>
                                <p:cTn id="47" presetID="10" presetClass="entr" presetSubtype="0" fill="hold" nodeType="withEffect">
                                  <p:stCondLst>
                                    <p:cond delay="0"/>
                                  </p:stCondLst>
                                  <p:childTnLst>
                                    <p:set>
                                      <p:cBhvr>
                                        <p:cTn id="48" dur="1" fill="hold">
                                          <p:stCondLst>
                                            <p:cond delay="0"/>
                                          </p:stCondLst>
                                        </p:cTn>
                                        <p:tgtEl>
                                          <p:spTgt spid="221"/>
                                        </p:tgtEl>
                                        <p:attrNameLst>
                                          <p:attrName>style.visibility</p:attrName>
                                        </p:attrNameLst>
                                      </p:cBhvr>
                                      <p:to>
                                        <p:strVal val="visible"/>
                                      </p:to>
                                    </p:set>
                                    <p:animEffect transition="in" filter="fade">
                                      <p:cBhvr>
                                        <p:cTn id="49" dur="500"/>
                                        <p:tgtEl>
                                          <p:spTgt spid="2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74"/>
                                        </p:tgtEl>
                                        <p:attrNameLst>
                                          <p:attrName>style.visibility</p:attrName>
                                        </p:attrNameLst>
                                      </p:cBhvr>
                                      <p:to>
                                        <p:strVal val="visible"/>
                                      </p:to>
                                    </p:set>
                                    <p:animEffect transition="in" filter="fade">
                                      <p:cBhvr>
                                        <p:cTn id="54" dur="500"/>
                                        <p:tgtEl>
                                          <p:spTgt spid="37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8"/>
                                        </p:tgtEl>
                                        <p:attrNameLst>
                                          <p:attrName>style.visibility</p:attrName>
                                        </p:attrNameLst>
                                      </p:cBhvr>
                                      <p:to>
                                        <p:strVal val="visible"/>
                                      </p:to>
                                    </p:set>
                                    <p:animEffect transition="in" filter="fade">
                                      <p:cBhvr>
                                        <p:cTn id="57" dur="500"/>
                                        <p:tgtEl>
                                          <p:spTgt spid="36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1"/>
                                        </p:tgtEl>
                                        <p:attrNameLst>
                                          <p:attrName>style.visibility</p:attrName>
                                        </p:attrNameLst>
                                      </p:cBhvr>
                                      <p:to>
                                        <p:strVal val="visible"/>
                                      </p:to>
                                    </p:set>
                                    <p:animEffect transition="in" filter="fade">
                                      <p:cBhvr>
                                        <p:cTn id="60" dur="500"/>
                                        <p:tgtEl>
                                          <p:spTgt spid="4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1"/>
                                        </p:tgtEl>
                                        <p:attrNameLst>
                                          <p:attrName>style.visibility</p:attrName>
                                        </p:attrNameLst>
                                      </p:cBhvr>
                                      <p:to>
                                        <p:strVal val="visible"/>
                                      </p:to>
                                    </p:set>
                                    <p:animEffect transition="in" filter="fade">
                                      <p:cBhvr>
                                        <p:cTn id="63" dur="500"/>
                                        <p:tgtEl>
                                          <p:spTgt spid="44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23"/>
                                        </p:tgtEl>
                                        <p:attrNameLst>
                                          <p:attrName>style.visibility</p:attrName>
                                        </p:attrNameLst>
                                      </p:cBhvr>
                                      <p:to>
                                        <p:strVal val="visible"/>
                                      </p:to>
                                    </p:set>
                                    <p:animEffect transition="in" filter="fade">
                                      <p:cBhvr>
                                        <p:cTn id="68" dur="500"/>
                                        <p:tgtEl>
                                          <p:spTgt spid="4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43"/>
                                        </p:tgtEl>
                                        <p:attrNameLst>
                                          <p:attrName>style.visibility</p:attrName>
                                        </p:attrNameLst>
                                      </p:cBhvr>
                                      <p:to>
                                        <p:strVal val="visible"/>
                                      </p:to>
                                    </p:set>
                                    <p:animEffect transition="in" filter="fade">
                                      <p:cBhvr>
                                        <p:cTn id="71" dur="500"/>
                                        <p:tgtEl>
                                          <p:spTgt spid="4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70"/>
                                        </p:tgtEl>
                                        <p:attrNameLst>
                                          <p:attrName>style.visibility</p:attrName>
                                        </p:attrNameLst>
                                      </p:cBhvr>
                                      <p:to>
                                        <p:strVal val="visible"/>
                                      </p:to>
                                    </p:set>
                                    <p:animEffect transition="in" filter="fade">
                                      <p:cBhvr>
                                        <p:cTn id="74" dur="500"/>
                                        <p:tgtEl>
                                          <p:spTgt spid="370"/>
                                        </p:tgtEl>
                                      </p:cBhvr>
                                    </p:animEffect>
                                  </p:childTnLst>
                                </p:cTn>
                              </p:par>
                              <p:par>
                                <p:cTn id="75" presetID="10" presetClass="entr" presetSubtype="0" fill="hold" nodeType="withEffect">
                                  <p:stCondLst>
                                    <p:cond delay="0"/>
                                  </p:stCondLst>
                                  <p:childTnLst>
                                    <p:set>
                                      <p:cBhvr>
                                        <p:cTn id="76" dur="1" fill="hold">
                                          <p:stCondLst>
                                            <p:cond delay="0"/>
                                          </p:stCondLst>
                                        </p:cTn>
                                        <p:tgtEl>
                                          <p:spTgt spid="375"/>
                                        </p:tgtEl>
                                        <p:attrNameLst>
                                          <p:attrName>style.visibility</p:attrName>
                                        </p:attrNameLst>
                                      </p:cBhvr>
                                      <p:to>
                                        <p:strVal val="visible"/>
                                      </p:to>
                                    </p:set>
                                    <p:animEffect transition="in" filter="fade">
                                      <p:cBhvr>
                                        <p:cTn id="77" dur="500"/>
                                        <p:tgtEl>
                                          <p:spTgt spid="3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47"/>
                                        </p:tgtEl>
                                        <p:attrNameLst>
                                          <p:attrName>style.visibility</p:attrName>
                                        </p:attrNameLst>
                                      </p:cBhvr>
                                      <p:to>
                                        <p:strVal val="visible"/>
                                      </p:to>
                                    </p:set>
                                    <p:animEffect transition="in" filter="fade">
                                      <p:cBhvr>
                                        <p:cTn id="82" dur="500"/>
                                        <p:tgtEl>
                                          <p:spTgt spid="44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33"/>
                                        </p:tgtEl>
                                        <p:attrNameLst>
                                          <p:attrName>style.visibility</p:attrName>
                                        </p:attrNameLst>
                                      </p:cBhvr>
                                      <p:to>
                                        <p:strVal val="visible"/>
                                      </p:to>
                                    </p:set>
                                    <p:animEffect transition="in" filter="fade">
                                      <p:cBhvr>
                                        <p:cTn id="87" dur="500"/>
                                        <p:tgtEl>
                                          <p:spTgt spid="433"/>
                                        </p:tgtEl>
                                      </p:cBhvr>
                                    </p:animEffect>
                                  </p:childTnLst>
                                </p:cTn>
                              </p:par>
                              <p:par>
                                <p:cTn id="88" presetID="10" presetClass="entr" presetSubtype="0" fill="hold" nodeType="withEffect">
                                  <p:stCondLst>
                                    <p:cond delay="0"/>
                                  </p:stCondLst>
                                  <p:childTnLst>
                                    <p:set>
                                      <p:cBhvr>
                                        <p:cTn id="89" dur="1" fill="hold">
                                          <p:stCondLst>
                                            <p:cond delay="0"/>
                                          </p:stCondLst>
                                        </p:cTn>
                                        <p:tgtEl>
                                          <p:spTgt spid="376"/>
                                        </p:tgtEl>
                                        <p:attrNameLst>
                                          <p:attrName>style.visibility</p:attrName>
                                        </p:attrNameLst>
                                      </p:cBhvr>
                                      <p:to>
                                        <p:strVal val="visible"/>
                                      </p:to>
                                    </p:set>
                                    <p:animEffect transition="in" filter="fade">
                                      <p:cBhvr>
                                        <p:cTn id="90" dur="500"/>
                                        <p:tgtEl>
                                          <p:spTgt spid="37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57"/>
                                        </p:tgtEl>
                                        <p:attrNameLst>
                                          <p:attrName>style.visibility</p:attrName>
                                        </p:attrNameLst>
                                      </p:cBhvr>
                                      <p:to>
                                        <p:strVal val="visible"/>
                                      </p:to>
                                    </p:set>
                                    <p:animEffect transition="in" filter="fade">
                                      <p:cBhvr>
                                        <p:cTn id="93" dur="500"/>
                                        <p:tgtEl>
                                          <p:spTgt spid="45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25"/>
                                        </p:tgtEl>
                                        <p:attrNameLst>
                                          <p:attrName>style.visibility</p:attrName>
                                        </p:attrNameLst>
                                      </p:cBhvr>
                                      <p:to>
                                        <p:strVal val="visible"/>
                                      </p:to>
                                    </p:set>
                                    <p:animEffect transition="in" filter="fade">
                                      <p:cBhvr>
                                        <p:cTn id="98" dur="500"/>
                                        <p:tgtEl>
                                          <p:spTgt spid="42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59"/>
                                        </p:tgtEl>
                                        <p:attrNameLst>
                                          <p:attrName>style.visibility</p:attrName>
                                        </p:attrNameLst>
                                      </p:cBhvr>
                                      <p:to>
                                        <p:strVal val="visible"/>
                                      </p:to>
                                    </p:set>
                                    <p:animEffect transition="in" filter="fade">
                                      <p:cBhvr>
                                        <p:cTn id="101" dur="500"/>
                                        <p:tgtEl>
                                          <p:spTgt spid="459"/>
                                        </p:tgtEl>
                                      </p:cBhvr>
                                    </p:animEffect>
                                  </p:childTnLst>
                                </p:cTn>
                              </p:par>
                              <p:par>
                                <p:cTn id="102" presetID="10" presetClass="entr" presetSubtype="0" fill="hold" nodeType="withEffect">
                                  <p:stCondLst>
                                    <p:cond delay="0"/>
                                  </p:stCondLst>
                                  <p:childTnLst>
                                    <p:set>
                                      <p:cBhvr>
                                        <p:cTn id="103" dur="1" fill="hold">
                                          <p:stCondLst>
                                            <p:cond delay="0"/>
                                          </p:stCondLst>
                                        </p:cTn>
                                        <p:tgtEl>
                                          <p:spTgt spid="437"/>
                                        </p:tgtEl>
                                        <p:attrNameLst>
                                          <p:attrName>style.visibility</p:attrName>
                                        </p:attrNameLst>
                                      </p:cBhvr>
                                      <p:to>
                                        <p:strVal val="visible"/>
                                      </p:to>
                                    </p:set>
                                    <p:animEffect transition="in" filter="fade">
                                      <p:cBhvr>
                                        <p:cTn id="104" dur="500"/>
                                        <p:tgtEl>
                                          <p:spTgt spid="43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27"/>
                                        </p:tgtEl>
                                        <p:attrNameLst>
                                          <p:attrName>style.visibility</p:attrName>
                                        </p:attrNameLst>
                                      </p:cBhvr>
                                      <p:to>
                                        <p:strVal val="visible"/>
                                      </p:to>
                                    </p:set>
                                    <p:animEffect transition="in" filter="fade">
                                      <p:cBhvr>
                                        <p:cTn id="109" dur="500"/>
                                        <p:tgtEl>
                                          <p:spTgt spid="4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61"/>
                                        </p:tgtEl>
                                        <p:attrNameLst>
                                          <p:attrName>style.visibility</p:attrName>
                                        </p:attrNameLst>
                                      </p:cBhvr>
                                      <p:to>
                                        <p:strVal val="visible"/>
                                      </p:to>
                                    </p:set>
                                    <p:animEffect transition="in" filter="fade">
                                      <p:cBhvr>
                                        <p:cTn id="112" dur="500"/>
                                        <p:tgtEl>
                                          <p:spTgt spid="461"/>
                                        </p:tgtEl>
                                      </p:cBhvr>
                                    </p:animEffect>
                                  </p:childTnLst>
                                </p:cTn>
                              </p:par>
                              <p:par>
                                <p:cTn id="113" presetID="10" presetClass="entr" presetSubtype="0" fill="hold" nodeType="withEffect">
                                  <p:stCondLst>
                                    <p:cond delay="0"/>
                                  </p:stCondLst>
                                  <p:childTnLst>
                                    <p:set>
                                      <p:cBhvr>
                                        <p:cTn id="114" dur="1" fill="hold">
                                          <p:stCondLst>
                                            <p:cond delay="0"/>
                                          </p:stCondLst>
                                        </p:cTn>
                                        <p:tgtEl>
                                          <p:spTgt spid="420"/>
                                        </p:tgtEl>
                                        <p:attrNameLst>
                                          <p:attrName>style.visibility</p:attrName>
                                        </p:attrNameLst>
                                      </p:cBhvr>
                                      <p:to>
                                        <p:strVal val="visible"/>
                                      </p:to>
                                    </p:set>
                                    <p:animEffect transition="in" filter="fade">
                                      <p:cBhvr>
                                        <p:cTn id="115" dur="500"/>
                                        <p:tgtEl>
                                          <p:spTgt spid="42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38"/>
                                        </p:tgtEl>
                                        <p:attrNameLst>
                                          <p:attrName>style.visibility</p:attrName>
                                        </p:attrNameLst>
                                      </p:cBhvr>
                                      <p:to>
                                        <p:strVal val="visible"/>
                                      </p:to>
                                    </p:set>
                                    <p:animEffect transition="in" filter="fade">
                                      <p:cBhvr>
                                        <p:cTn id="120" dur="500"/>
                                        <p:tgtEl>
                                          <p:spTgt spid="438"/>
                                        </p:tgtEl>
                                      </p:cBhvr>
                                    </p:animEffect>
                                  </p:childTnLst>
                                </p:cTn>
                              </p:par>
                              <p:par>
                                <p:cTn id="121" presetID="10" presetClass="entr" presetSubtype="0" fill="hold" nodeType="withEffect">
                                  <p:stCondLst>
                                    <p:cond delay="0"/>
                                  </p:stCondLst>
                                  <p:childTnLst>
                                    <p:set>
                                      <p:cBhvr>
                                        <p:cTn id="122" dur="1" fill="hold">
                                          <p:stCondLst>
                                            <p:cond delay="0"/>
                                          </p:stCondLst>
                                        </p:cTn>
                                        <p:tgtEl>
                                          <p:spTgt spid="462">
                                            <p:txEl>
                                              <p:pRg st="0" end="0"/>
                                            </p:txEl>
                                          </p:spTgt>
                                        </p:tgtEl>
                                        <p:attrNameLst>
                                          <p:attrName>style.visibility</p:attrName>
                                        </p:attrNameLst>
                                      </p:cBhvr>
                                      <p:to>
                                        <p:strVal val="visible"/>
                                      </p:to>
                                    </p:set>
                                    <p:animEffect transition="in" filter="fade">
                                      <p:cBhvr>
                                        <p:cTn id="123" dur="500"/>
                                        <p:tgtEl>
                                          <p:spTgt spid="462">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3"/>
                                        </p:tgtEl>
                                        <p:attrNameLst>
                                          <p:attrName>style.visibility</p:attrName>
                                        </p:attrNameLst>
                                      </p:cBhvr>
                                      <p:to>
                                        <p:strVal val="visible"/>
                                      </p:to>
                                    </p:set>
                                    <p:animEffect transition="in" filter="fade">
                                      <p:cBhvr>
                                        <p:cTn id="126" dur="500"/>
                                        <p:tgtEl>
                                          <p:spTgt spid="46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84"/>
                                        </p:tgtEl>
                                        <p:attrNameLst>
                                          <p:attrName>style.visibility</p:attrName>
                                        </p:attrNameLst>
                                      </p:cBhvr>
                                      <p:to>
                                        <p:strVal val="visible"/>
                                      </p:to>
                                    </p:set>
                                    <p:animEffect transition="in" filter="fade">
                                      <p:cBhvr>
                                        <p:cTn id="129" dur="500"/>
                                        <p:tgtEl>
                                          <p:spTgt spid="48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85"/>
                                        </p:tgtEl>
                                        <p:attrNameLst>
                                          <p:attrName>style.visibility</p:attrName>
                                        </p:attrNameLst>
                                      </p:cBhvr>
                                      <p:to>
                                        <p:strVal val="visible"/>
                                      </p:to>
                                    </p:set>
                                    <p:animEffect transition="in" filter="fade">
                                      <p:cBhvr>
                                        <p:cTn id="132" dur="500"/>
                                        <p:tgtEl>
                                          <p:spTgt spid="48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84"/>
                                        </p:tgtEl>
                                        <p:attrNameLst>
                                          <p:attrName>style.visibility</p:attrName>
                                        </p:attrNameLst>
                                      </p:cBhvr>
                                      <p:to>
                                        <p:strVal val="visible"/>
                                      </p:to>
                                    </p:set>
                                    <p:animEffect transition="in" filter="fade">
                                      <p:cBhvr>
                                        <p:cTn id="135" dur="500"/>
                                        <p:tgtEl>
                                          <p:spTgt spid="184"/>
                                        </p:tgtEl>
                                      </p:cBhvr>
                                    </p:animEffect>
                                  </p:childTnLst>
                                </p:cTn>
                              </p:par>
                              <p:par>
                                <p:cTn id="136" presetID="10" presetClass="entr" presetSubtype="0" fill="hold" nodeType="withEffect">
                                  <p:stCondLst>
                                    <p:cond delay="0"/>
                                  </p:stCondLst>
                                  <p:childTnLst>
                                    <p:set>
                                      <p:cBhvr>
                                        <p:cTn id="137" dur="1" fill="hold">
                                          <p:stCondLst>
                                            <p:cond delay="0"/>
                                          </p:stCondLst>
                                        </p:cTn>
                                        <p:tgtEl>
                                          <p:spTgt spid="256"/>
                                        </p:tgtEl>
                                        <p:attrNameLst>
                                          <p:attrName>style.visibility</p:attrName>
                                        </p:attrNameLst>
                                      </p:cBhvr>
                                      <p:to>
                                        <p:strVal val="visible"/>
                                      </p:to>
                                    </p:set>
                                    <p:animEffect transition="in" filter="fade">
                                      <p:cBhvr>
                                        <p:cTn id="138" dur="500"/>
                                        <p:tgtEl>
                                          <p:spTgt spid="256"/>
                                        </p:tgtEl>
                                      </p:cBhvr>
                                    </p:animEffect>
                                  </p:childTnLst>
                                </p:cTn>
                              </p:par>
                              <p:par>
                                <p:cTn id="139" presetID="10" presetClass="entr" presetSubtype="0" fill="hold" nodeType="withEffect">
                                  <p:stCondLst>
                                    <p:cond delay="0"/>
                                  </p:stCondLst>
                                  <p:childTnLst>
                                    <p:set>
                                      <p:cBhvr>
                                        <p:cTn id="140" dur="1" fill="hold">
                                          <p:stCondLst>
                                            <p:cond delay="0"/>
                                          </p:stCondLst>
                                        </p:cTn>
                                        <p:tgtEl>
                                          <p:spTgt spid="5"/>
                                        </p:tgtEl>
                                        <p:attrNameLst>
                                          <p:attrName>style.visibility</p:attrName>
                                        </p:attrNameLst>
                                      </p:cBhvr>
                                      <p:to>
                                        <p:strVal val="visible"/>
                                      </p:to>
                                    </p:set>
                                    <p:animEffect transition="in" filter="fade">
                                      <p:cBhvr>
                                        <p:cTn id="141" dur="500"/>
                                        <p:tgtEl>
                                          <p:spTgt spid="5"/>
                                        </p:tgtEl>
                                      </p:cBhvr>
                                    </p:animEffect>
                                  </p:childTnLst>
                                </p:cTn>
                              </p:par>
                              <p:par>
                                <p:cTn id="142" presetID="10" presetClass="entr" presetSubtype="0" fill="hold" nodeType="withEffect">
                                  <p:stCondLst>
                                    <p:cond delay="0"/>
                                  </p:stCondLst>
                                  <p:childTnLst>
                                    <p:set>
                                      <p:cBhvr>
                                        <p:cTn id="143" dur="1" fill="hold">
                                          <p:stCondLst>
                                            <p:cond delay="0"/>
                                          </p:stCondLst>
                                        </p:cTn>
                                        <p:tgtEl>
                                          <p:spTgt spid="205"/>
                                        </p:tgtEl>
                                        <p:attrNameLst>
                                          <p:attrName>style.visibility</p:attrName>
                                        </p:attrNameLst>
                                      </p:cBhvr>
                                      <p:to>
                                        <p:strVal val="visible"/>
                                      </p:to>
                                    </p:set>
                                    <p:animEffect transition="in" filter="fade">
                                      <p:cBhvr>
                                        <p:cTn id="144" dur="500"/>
                                        <p:tgtEl>
                                          <p:spTgt spid="205"/>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434"/>
                                        </p:tgtEl>
                                        <p:attrNameLst>
                                          <p:attrName>style.visibility</p:attrName>
                                        </p:attrNameLst>
                                      </p:cBhvr>
                                      <p:to>
                                        <p:strVal val="visible"/>
                                      </p:to>
                                    </p:set>
                                    <p:animEffect transition="in" filter="fade">
                                      <p:cBhvr>
                                        <p:cTn id="149" dur="500"/>
                                        <p:tgtEl>
                                          <p:spTgt spid="434"/>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488"/>
                                        </p:tgtEl>
                                        <p:attrNameLst>
                                          <p:attrName>style.visibility</p:attrName>
                                        </p:attrNameLst>
                                      </p:cBhvr>
                                      <p:to>
                                        <p:strVal val="visible"/>
                                      </p:to>
                                    </p:set>
                                    <p:animEffect transition="in" filter="fade">
                                      <p:cBhvr>
                                        <p:cTn id="152" dur="500"/>
                                        <p:tgtEl>
                                          <p:spTgt spid="488"/>
                                        </p:tgtEl>
                                      </p:cBhvr>
                                    </p:animEffect>
                                  </p:childTnLst>
                                </p:cTn>
                              </p:par>
                              <p:par>
                                <p:cTn id="153" presetID="10" presetClass="entr" presetSubtype="0" fill="hold" nodeType="withEffect">
                                  <p:stCondLst>
                                    <p:cond delay="0"/>
                                  </p:stCondLst>
                                  <p:childTnLst>
                                    <p:set>
                                      <p:cBhvr>
                                        <p:cTn id="154" dur="1" fill="hold">
                                          <p:stCondLst>
                                            <p:cond delay="0"/>
                                          </p:stCondLst>
                                        </p:cTn>
                                        <p:tgtEl>
                                          <p:spTgt spid="490"/>
                                        </p:tgtEl>
                                        <p:attrNameLst>
                                          <p:attrName>style.visibility</p:attrName>
                                        </p:attrNameLst>
                                      </p:cBhvr>
                                      <p:to>
                                        <p:strVal val="visible"/>
                                      </p:to>
                                    </p:set>
                                    <p:animEffect transition="in" filter="fade">
                                      <p:cBhvr>
                                        <p:cTn id="155" dur="500"/>
                                        <p:tgtEl>
                                          <p:spTgt spid="490"/>
                                        </p:tgtEl>
                                      </p:cBhvr>
                                    </p:animEffect>
                                  </p:childTnLst>
                                </p:cTn>
                              </p:par>
                              <p:par>
                                <p:cTn id="156" presetID="10" presetClass="entr" presetSubtype="0" fill="hold" nodeType="withEffect">
                                  <p:stCondLst>
                                    <p:cond delay="0"/>
                                  </p:stCondLst>
                                  <p:childTnLst>
                                    <p:set>
                                      <p:cBhvr>
                                        <p:cTn id="157" dur="1" fill="hold">
                                          <p:stCondLst>
                                            <p:cond delay="0"/>
                                          </p:stCondLst>
                                        </p:cTn>
                                        <p:tgtEl>
                                          <p:spTgt spid="8"/>
                                        </p:tgtEl>
                                        <p:attrNameLst>
                                          <p:attrName>style.visibility</p:attrName>
                                        </p:attrNameLst>
                                      </p:cBhvr>
                                      <p:to>
                                        <p:strVal val="visible"/>
                                      </p:to>
                                    </p:set>
                                    <p:animEffect transition="in" filter="fade">
                                      <p:cBhvr>
                                        <p:cTn id="1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149" grpId="0" animBg="1"/>
      <p:bldP spid="151" grpId="0" animBg="1"/>
      <p:bldP spid="152" grpId="0" animBg="1"/>
      <p:bldP spid="153" grpId="0" animBg="1"/>
      <p:bldP spid="154" grpId="0" animBg="1"/>
      <p:bldP spid="368" grpId="0" animBg="1"/>
      <p:bldP spid="370" grpId="0" animBg="1"/>
      <p:bldP spid="421" grpId="0" animBg="1"/>
      <p:bldP spid="423" grpId="0" animBg="1"/>
      <p:bldP spid="438" grpId="0" animBg="1"/>
      <p:bldP spid="439" grpId="0"/>
      <p:bldP spid="441" grpId="0"/>
      <p:bldP spid="443" grpId="0"/>
      <p:bldP spid="447" grpId="0" animBg="1"/>
      <p:bldP spid="449" grpId="0" animBg="1"/>
      <p:bldP spid="457" grpId="0" animBg="1"/>
      <p:bldP spid="459" grpId="0" animBg="1"/>
      <p:bldP spid="461" grpId="0"/>
      <p:bldP spid="463" grpId="0" animBg="1"/>
      <p:bldP spid="484" grpId="0" animBg="1"/>
      <p:bldP spid="485" grpId="0" animBg="1"/>
      <p:bldP spid="488" grpId="0"/>
      <p:bldP spid="184" grpId="0" animBg="1"/>
      <p:bldP spid="425" grpId="0" animBg="1"/>
      <p:bldP spid="434" grpId="0" animBg="1"/>
      <p:bldP spid="427" grpId="0" animBg="1"/>
      <p:bldP spid="2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2"/>
          <p:cNvSpPr txBox="1">
            <a:spLocks noGrp="1"/>
          </p:cNvSpPr>
          <p:nvPr>
            <p:ph type="body" idx="1"/>
          </p:nvPr>
        </p:nvSpPr>
        <p:spPr>
          <a:xfrm>
            <a:off x="375488" y="1125051"/>
            <a:ext cx="8149079" cy="2344309"/>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AutoNum type="arabicPeriod"/>
            </a:pPr>
            <a:r>
              <a:rPr lang="en" sz="1600" dirty="0">
                <a:solidFill>
                  <a:srgbClr val="000000"/>
                </a:solidFill>
              </a:rPr>
              <a:t>There are number of pruning strategies like structured and unstructured that are being practiced from a long time. </a:t>
            </a:r>
            <a:r>
              <a:rPr lang="en" sz="1600" dirty="0">
                <a:solidFill>
                  <a:srgbClr val="000000"/>
                </a:solidFill>
                <a:highlight>
                  <a:srgbClr val="FFFFFF"/>
                </a:highlight>
              </a:rPr>
              <a:t>In the research paper, they have considered low final weight based unstructured pruning.</a:t>
            </a:r>
          </a:p>
          <a:p>
            <a:pPr marL="457200" lvl="0" indent="-330200" algn="l" rtl="0">
              <a:spcBef>
                <a:spcPts val="0"/>
              </a:spcBef>
              <a:spcAft>
                <a:spcPts val="0"/>
              </a:spcAft>
              <a:buClr>
                <a:srgbClr val="000000"/>
              </a:buClr>
              <a:buSzPts val="1600"/>
              <a:buAutoNum type="arabicPeriod"/>
            </a:pPr>
            <a:endParaRPr lang="en-IN" sz="1600" dirty="0">
              <a:solidFill>
                <a:srgbClr val="000000"/>
              </a:solidFill>
              <a:highlight>
                <a:srgbClr val="FFFFFF"/>
              </a:highlight>
            </a:endParaRPr>
          </a:p>
          <a:p>
            <a:pPr marL="457200" lvl="0" indent="-330200" algn="l" rtl="0">
              <a:spcBef>
                <a:spcPts val="0"/>
              </a:spcBef>
              <a:spcAft>
                <a:spcPts val="0"/>
              </a:spcAft>
              <a:buClr>
                <a:srgbClr val="000000"/>
              </a:buClr>
              <a:buSzPts val="1600"/>
              <a:buAutoNum type="arabicPeriod"/>
            </a:pPr>
            <a:endParaRPr sz="1600" dirty="0">
              <a:solidFill>
                <a:srgbClr val="000000"/>
              </a:solidFill>
              <a:highlight>
                <a:srgbClr val="FFFFFF"/>
              </a:highlight>
            </a:endParaRPr>
          </a:p>
          <a:p>
            <a:pPr marL="457200" lvl="0" indent="-330200" algn="l" rtl="0">
              <a:spcBef>
                <a:spcPts val="0"/>
              </a:spcBef>
              <a:spcAft>
                <a:spcPts val="0"/>
              </a:spcAft>
              <a:buClr>
                <a:srgbClr val="000000"/>
              </a:buClr>
              <a:buSzPts val="1600"/>
              <a:buAutoNum type="arabicPeriod"/>
            </a:pPr>
            <a:r>
              <a:rPr lang="en" sz="1600" dirty="0">
                <a:solidFill>
                  <a:srgbClr val="000000"/>
                </a:solidFill>
              </a:rPr>
              <a:t>There are two types of pruning – One-shot and iterative. In this paper, they focused on iterative pruning, which repeatedly trains, prunes, and resets the network over n rounds; each round prunes p</a:t>
            </a:r>
            <a:r>
              <a:rPr lang="en" sz="1600" baseline="30000" dirty="0">
                <a:solidFill>
                  <a:srgbClr val="000000"/>
                </a:solidFill>
              </a:rPr>
              <a:t>1/n</a:t>
            </a:r>
            <a:r>
              <a:rPr lang="en" sz="1600" dirty="0">
                <a:solidFill>
                  <a:srgbClr val="000000"/>
                </a:solidFill>
              </a:rPr>
              <a:t> % of the weights that survive the previous round. </a:t>
            </a:r>
            <a:endParaRPr sz="1600" dirty="0">
              <a:solidFill>
                <a:srgbClr val="000000"/>
              </a:solidFill>
              <a:highlight>
                <a:srgbClr val="FFFFFF"/>
              </a:highlight>
            </a:endParaRPr>
          </a:p>
        </p:txBody>
      </p:sp>
      <p:sp>
        <p:nvSpPr>
          <p:cNvPr id="2" name="Google Shape;120;p20">
            <a:extLst>
              <a:ext uri="{FF2B5EF4-FFF2-40B4-BE49-F238E27FC236}">
                <a16:creationId xmlns:a16="http://schemas.microsoft.com/office/drawing/2014/main" id="{82B417A6-6664-4955-96BA-67AFA92CE04B}"/>
              </a:ext>
            </a:extLst>
          </p:cNvPr>
          <p:cNvSpPr/>
          <p:nvPr/>
        </p:nvSpPr>
        <p:spPr>
          <a:xfrm>
            <a:off x="0" y="48840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1;p25">
            <a:extLst>
              <a:ext uri="{FF2B5EF4-FFF2-40B4-BE49-F238E27FC236}">
                <a16:creationId xmlns:a16="http://schemas.microsoft.com/office/drawing/2014/main" id="{7DAF8BA9-6E87-4EBA-BB7C-C27A332E8968}"/>
              </a:ext>
            </a:extLst>
          </p:cNvPr>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bg1"/>
                </a:solidFill>
              </a:rPr>
              <a:t>CONSIDERATIONS IN THE PROPOSED METHOD (PRUNING)</a:t>
            </a:r>
            <a:endParaRPr lang="en-US" sz="1050" b="1" dirty="0">
              <a:solidFill>
                <a:schemeClr val="bg1"/>
              </a:solidFill>
            </a:endParaRPr>
          </a:p>
        </p:txBody>
      </p:sp>
      <p:sp>
        <p:nvSpPr>
          <p:cNvPr id="7" name="TextBox 6">
            <a:extLst>
              <a:ext uri="{FF2B5EF4-FFF2-40B4-BE49-F238E27FC236}">
                <a16:creationId xmlns:a16="http://schemas.microsoft.com/office/drawing/2014/main" id="{D6CA5DC0-B666-4D6D-A635-EFC968642A58}"/>
              </a:ext>
            </a:extLst>
          </p:cNvPr>
          <p:cNvSpPr txBox="1"/>
          <p:nvPr/>
        </p:nvSpPr>
        <p:spPr>
          <a:xfrm>
            <a:off x="158545" y="4311091"/>
            <a:ext cx="8826910" cy="307777"/>
          </a:xfrm>
          <a:prstGeom prst="rect">
            <a:avLst/>
          </a:prstGeom>
          <a:noFill/>
        </p:spPr>
        <p:txBody>
          <a:bodyPr wrap="square" rtlCol="0">
            <a:spAutoFit/>
          </a:bodyPr>
          <a:lstStyle/>
          <a:p>
            <a:r>
              <a:rPr lang="en-IN" b="1" dirty="0"/>
              <a:t>Note: </a:t>
            </a:r>
            <a:r>
              <a:rPr lang="en-IN" dirty="0"/>
              <a:t>Iterative pruning gave better results that one-shot pruning technique.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body" idx="1"/>
          </p:nvPr>
        </p:nvSpPr>
        <p:spPr>
          <a:xfrm>
            <a:off x="89481" y="1414792"/>
            <a:ext cx="8419345" cy="1191286"/>
          </a:xfrm>
          <a:prstGeom prst="rect">
            <a:avLst/>
          </a:prstGeom>
        </p:spPr>
        <p:txBody>
          <a:bodyPr spcFirstLastPara="1" wrap="square" lIns="91425" tIns="91425" rIns="91425" bIns="91425" anchor="t" anchorCtr="0">
            <a:noAutofit/>
          </a:bodyPr>
          <a:lstStyle/>
          <a:p>
            <a:pPr marL="360000" rtl="0">
              <a:lnSpc>
                <a:spcPct val="100000"/>
              </a:lnSpc>
              <a:spcBef>
                <a:spcPts val="0"/>
              </a:spcBef>
              <a:spcAft>
                <a:spcPts val="600"/>
              </a:spcAft>
            </a:pPr>
            <a:r>
              <a:rPr lang="en-IN" sz="1400" b="1" i="0" u="none" strike="noStrike" dirty="0">
                <a:solidFill>
                  <a:srgbClr val="000000"/>
                </a:solidFill>
                <a:effectLst/>
                <a:latin typeface="+mn-lt"/>
              </a:rPr>
              <a:t>CIFAR -10:  </a:t>
            </a:r>
            <a:r>
              <a:rPr lang="en-US" sz="1400" b="0" i="0" dirty="0">
                <a:solidFill>
                  <a:srgbClr val="202124"/>
                </a:solidFill>
                <a:effectLst/>
                <a:latin typeface="+mn-lt"/>
              </a:rPr>
              <a:t>The CIFAR-10 dataset consists of 60000 32x32 </a:t>
            </a:r>
            <a:r>
              <a:rPr lang="en-US" sz="1400" b="0" i="0" dirty="0" err="1">
                <a:solidFill>
                  <a:srgbClr val="202124"/>
                </a:solidFill>
                <a:effectLst/>
                <a:latin typeface="+mn-lt"/>
              </a:rPr>
              <a:t>colour</a:t>
            </a:r>
            <a:r>
              <a:rPr lang="en-US" sz="1400" b="0" i="0" dirty="0">
                <a:solidFill>
                  <a:srgbClr val="202124"/>
                </a:solidFill>
                <a:effectLst/>
                <a:latin typeface="+mn-lt"/>
              </a:rPr>
              <a:t> images in 10 classes, with 6000 images per class. There are 50000 training images and 10000 test images.</a:t>
            </a:r>
            <a:endParaRPr lang="en-IN" sz="1400" b="0" i="0" u="none" strike="noStrike" dirty="0">
              <a:solidFill>
                <a:srgbClr val="000000"/>
              </a:solidFill>
              <a:effectLst/>
              <a:latin typeface="+mn-lt"/>
            </a:endParaRPr>
          </a:p>
          <a:p>
            <a:pPr marL="360000" rtl="0">
              <a:lnSpc>
                <a:spcPct val="100000"/>
              </a:lnSpc>
              <a:spcBef>
                <a:spcPts val="0"/>
              </a:spcBef>
              <a:spcAft>
                <a:spcPts val="600"/>
              </a:spcAft>
            </a:pPr>
            <a:r>
              <a:rPr lang="en-IN" sz="1400" b="1" i="0" u="none" strike="noStrike" dirty="0">
                <a:solidFill>
                  <a:srgbClr val="000000"/>
                </a:solidFill>
                <a:effectLst/>
                <a:latin typeface="+mn-lt"/>
              </a:rPr>
              <a:t>MNIST: </a:t>
            </a:r>
            <a:r>
              <a:rPr lang="en-US" sz="1400" b="0" i="0" dirty="0">
                <a:solidFill>
                  <a:srgbClr val="202124"/>
                </a:solidFill>
                <a:effectLst/>
                <a:latin typeface="+mn-lt"/>
              </a:rPr>
              <a:t>Database of handwritten digits, has a training set of 60,000 examples, and a test set of 10,000 examples.</a:t>
            </a:r>
            <a:endParaRPr lang="en-IN" b="0" dirty="0">
              <a:effectLst/>
              <a:latin typeface="+mn-lt"/>
            </a:endParaRPr>
          </a:p>
        </p:txBody>
      </p:sp>
      <p:sp>
        <p:nvSpPr>
          <p:cNvPr id="151" name="Google Shape;151;p25"/>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FFFFF"/>
                </a:solidFill>
              </a:rPr>
              <a:t>EXPERIMENTS : DATASET, FRAMEWORKS</a:t>
            </a:r>
            <a:endParaRPr sz="2000" b="1" dirty="0">
              <a:solidFill>
                <a:srgbClr val="FFFFFF"/>
              </a:solidFill>
            </a:endParaRPr>
          </a:p>
        </p:txBody>
      </p:sp>
      <p:sp>
        <p:nvSpPr>
          <p:cNvPr id="152" name="Google Shape;152;p25"/>
          <p:cNvSpPr/>
          <p:nvPr/>
        </p:nvSpPr>
        <p:spPr>
          <a:xfrm>
            <a:off x="0" y="4902435"/>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9F5E4E45-88AD-462B-8DA2-5A78A390506D}"/>
              </a:ext>
            </a:extLst>
          </p:cNvPr>
          <p:cNvSpPr/>
          <p:nvPr/>
        </p:nvSpPr>
        <p:spPr>
          <a:xfrm>
            <a:off x="296950" y="809302"/>
            <a:ext cx="1900559"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IN" sz="1600" b="1" i="0" u="none" strike="noStrike" dirty="0">
                <a:solidFill>
                  <a:srgbClr val="000000"/>
                </a:solidFill>
                <a:effectLst/>
                <a:latin typeface="+mn-lt"/>
              </a:rPr>
              <a:t>Datasets Studied</a:t>
            </a:r>
          </a:p>
        </p:txBody>
      </p:sp>
      <p:sp>
        <p:nvSpPr>
          <p:cNvPr id="4" name="TextBox 3">
            <a:extLst>
              <a:ext uri="{FF2B5EF4-FFF2-40B4-BE49-F238E27FC236}">
                <a16:creationId xmlns:a16="http://schemas.microsoft.com/office/drawing/2014/main" id="{28398E9A-3C6F-4815-BEC6-72DE8BA8FAAC}"/>
              </a:ext>
            </a:extLst>
          </p:cNvPr>
          <p:cNvSpPr txBox="1"/>
          <p:nvPr/>
        </p:nvSpPr>
        <p:spPr>
          <a:xfrm>
            <a:off x="2112586" y="3506663"/>
            <a:ext cx="936282" cy="307777"/>
          </a:xfrm>
          <a:prstGeom prst="rect">
            <a:avLst/>
          </a:prstGeom>
          <a:noFill/>
        </p:spPr>
        <p:txBody>
          <a:bodyPr wrap="square" rtlCol="0">
            <a:spAutoFit/>
          </a:bodyPr>
          <a:lstStyle/>
          <a:p>
            <a:r>
              <a:rPr lang="en-US" sz="1400" b="1" i="0" u="none" strike="noStrike" dirty="0" err="1">
                <a:solidFill>
                  <a:srgbClr val="000000"/>
                </a:solidFill>
                <a:effectLst/>
                <a:latin typeface="+mn-lt"/>
              </a:rPr>
              <a:t>PyTorch</a:t>
            </a:r>
            <a:endParaRPr lang="en-IN" b="1" dirty="0"/>
          </a:p>
        </p:txBody>
      </p:sp>
      <p:sp>
        <p:nvSpPr>
          <p:cNvPr id="5" name="Rectangle: Rounded Corners 4">
            <a:extLst>
              <a:ext uri="{FF2B5EF4-FFF2-40B4-BE49-F238E27FC236}">
                <a16:creationId xmlns:a16="http://schemas.microsoft.com/office/drawing/2014/main" id="{687D845B-76DD-4292-AC80-F06FEA8DB819}"/>
              </a:ext>
            </a:extLst>
          </p:cNvPr>
          <p:cNvSpPr/>
          <p:nvPr/>
        </p:nvSpPr>
        <p:spPr>
          <a:xfrm>
            <a:off x="296950" y="3422428"/>
            <a:ext cx="1340120"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IN" sz="1600" b="1" dirty="0">
                <a:solidFill>
                  <a:srgbClr val="000000"/>
                </a:solidFill>
              </a:rPr>
              <a:t>Framework</a:t>
            </a:r>
            <a:endParaRPr lang="en-IN" sz="1600" b="1" i="0" u="none" strike="noStrike" dirty="0">
              <a:solidFill>
                <a:srgbClr val="000000"/>
              </a:solidFill>
              <a:effectLst/>
              <a:latin typeface="+mn-lt"/>
            </a:endParaRPr>
          </a:p>
        </p:txBody>
      </p:sp>
      <p:sp>
        <p:nvSpPr>
          <p:cNvPr id="6" name="Rectangle: Rounded Corners 5">
            <a:extLst>
              <a:ext uri="{FF2B5EF4-FFF2-40B4-BE49-F238E27FC236}">
                <a16:creationId xmlns:a16="http://schemas.microsoft.com/office/drawing/2014/main" id="{22E7F16E-055B-46DA-9946-369C5FDB5609}"/>
              </a:ext>
            </a:extLst>
          </p:cNvPr>
          <p:cNvSpPr/>
          <p:nvPr/>
        </p:nvSpPr>
        <p:spPr>
          <a:xfrm>
            <a:off x="296950" y="4173982"/>
            <a:ext cx="2926565"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IN" sz="1600" b="1" dirty="0">
                <a:solidFill>
                  <a:srgbClr val="000000"/>
                </a:solidFill>
              </a:rPr>
              <a:t>Implementation Repository</a:t>
            </a:r>
            <a:endParaRPr lang="en-IN" sz="1600" b="1" i="0" u="none" strike="noStrike" dirty="0">
              <a:solidFill>
                <a:srgbClr val="000000"/>
              </a:solidFill>
              <a:effectLst/>
              <a:latin typeface="+mn-lt"/>
            </a:endParaRPr>
          </a:p>
        </p:txBody>
      </p:sp>
      <p:sp>
        <p:nvSpPr>
          <p:cNvPr id="7" name="TextBox 6">
            <a:extLst>
              <a:ext uri="{FF2B5EF4-FFF2-40B4-BE49-F238E27FC236}">
                <a16:creationId xmlns:a16="http://schemas.microsoft.com/office/drawing/2014/main" id="{876A005F-CE43-4339-85AA-1A4C9297B1A3}"/>
              </a:ext>
            </a:extLst>
          </p:cNvPr>
          <p:cNvSpPr txBox="1"/>
          <p:nvPr/>
        </p:nvSpPr>
        <p:spPr>
          <a:xfrm>
            <a:off x="3374296" y="4242985"/>
            <a:ext cx="3104536" cy="307777"/>
          </a:xfrm>
          <a:prstGeom prst="rect">
            <a:avLst/>
          </a:prstGeom>
          <a:noFill/>
        </p:spPr>
        <p:txBody>
          <a:bodyPr wrap="square" rtlCol="0">
            <a:spAutoFit/>
          </a:bodyPr>
          <a:lstStyle/>
          <a:p>
            <a:r>
              <a:rPr lang="en-IN" dirty="0">
                <a:hlinkClick r:id="rId3"/>
              </a:rPr>
              <a:t>Jonathan </a:t>
            </a:r>
            <a:r>
              <a:rPr lang="en-IN" dirty="0" err="1">
                <a:hlinkClick r:id="rId3"/>
              </a:rPr>
              <a:t>Frankle</a:t>
            </a:r>
            <a:r>
              <a:rPr lang="en-IN" dirty="0">
                <a:hlinkClick r:id="rId3"/>
              </a:rPr>
              <a:t> Repository on LTH</a:t>
            </a:r>
            <a:endParaRPr lang="en-IN" dirty="0"/>
          </a:p>
        </p:txBody>
      </p:sp>
      <p:sp>
        <p:nvSpPr>
          <p:cNvPr id="3" name="Rectangle: Rounded Corners 2">
            <a:extLst>
              <a:ext uri="{FF2B5EF4-FFF2-40B4-BE49-F238E27FC236}">
                <a16:creationId xmlns:a16="http://schemas.microsoft.com/office/drawing/2014/main" id="{CBD137B6-AFD9-4B60-9915-A5253CF5CFDD}"/>
              </a:ext>
            </a:extLst>
          </p:cNvPr>
          <p:cNvSpPr/>
          <p:nvPr/>
        </p:nvSpPr>
        <p:spPr>
          <a:xfrm>
            <a:off x="296949" y="2720920"/>
            <a:ext cx="1583469"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IN" sz="1600" b="1" dirty="0">
                <a:solidFill>
                  <a:srgbClr val="000000"/>
                </a:solidFill>
              </a:rPr>
              <a:t>Architectures</a:t>
            </a:r>
            <a:endParaRPr lang="en-IN" sz="1600" b="1" i="0" u="none" strike="noStrike" dirty="0">
              <a:solidFill>
                <a:srgbClr val="000000"/>
              </a:solidFill>
              <a:effectLst/>
              <a:latin typeface="+mn-lt"/>
            </a:endParaRPr>
          </a:p>
        </p:txBody>
      </p:sp>
      <p:sp>
        <p:nvSpPr>
          <p:cNvPr id="8" name="TextBox 7">
            <a:extLst>
              <a:ext uri="{FF2B5EF4-FFF2-40B4-BE49-F238E27FC236}">
                <a16:creationId xmlns:a16="http://schemas.microsoft.com/office/drawing/2014/main" id="{14603332-1786-4E56-9888-12507775524B}"/>
              </a:ext>
            </a:extLst>
          </p:cNvPr>
          <p:cNvSpPr txBox="1"/>
          <p:nvPr/>
        </p:nvSpPr>
        <p:spPr>
          <a:xfrm>
            <a:off x="2112586" y="2787029"/>
            <a:ext cx="6507845" cy="307777"/>
          </a:xfrm>
          <a:prstGeom prst="rect">
            <a:avLst/>
          </a:prstGeom>
          <a:noFill/>
        </p:spPr>
        <p:txBody>
          <a:bodyPr wrap="square" rtlCol="0">
            <a:spAutoFit/>
          </a:bodyPr>
          <a:lstStyle/>
          <a:p>
            <a:r>
              <a:rPr lang="en-US" sz="1400" i="0" u="none" strike="noStrike" dirty="0">
                <a:solidFill>
                  <a:srgbClr val="000000"/>
                </a:solidFill>
                <a:effectLst/>
                <a:latin typeface="+mn-lt"/>
              </a:rPr>
              <a:t>LeNet-300-100 (FC), </a:t>
            </a:r>
            <a:r>
              <a:rPr lang="en-IN" dirty="0"/>
              <a:t>Conv-2, Conv-4, Conv-6, Resnet-18, VGG-19</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Picture 8">
            <a:extLst>
              <a:ext uri="{FF2B5EF4-FFF2-40B4-BE49-F238E27FC236}">
                <a16:creationId xmlns:a16="http://schemas.microsoft.com/office/drawing/2014/main" id="{215C0BD9-BA66-443D-8ED8-C7E085D03E53}"/>
              </a:ext>
            </a:extLst>
          </p:cNvPr>
          <p:cNvPicPr>
            <a:picLocks noChangeAspect="1"/>
          </p:cNvPicPr>
          <p:nvPr/>
        </p:nvPicPr>
        <p:blipFill>
          <a:blip r:embed="rId3"/>
          <a:stretch>
            <a:fillRect/>
          </a:stretch>
        </p:blipFill>
        <p:spPr>
          <a:xfrm>
            <a:off x="315109" y="2721957"/>
            <a:ext cx="7995607" cy="1825510"/>
          </a:xfrm>
          <a:prstGeom prst="rect">
            <a:avLst/>
          </a:prstGeom>
        </p:spPr>
      </p:pic>
      <p:sp>
        <p:nvSpPr>
          <p:cNvPr id="158" name="Google Shape;158;p26"/>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FFFFFF"/>
                </a:solidFill>
              </a:rPr>
              <a:t>EXPERIMENTS : RESULTS</a:t>
            </a:r>
            <a:endParaRPr sz="2200" b="1">
              <a:solidFill>
                <a:srgbClr val="FFFFFF"/>
              </a:solidFill>
            </a:endParaRPr>
          </a:p>
        </p:txBody>
      </p:sp>
      <p:sp>
        <p:nvSpPr>
          <p:cNvPr id="159" name="Google Shape;159;p26"/>
          <p:cNvSpPr/>
          <p:nvPr/>
        </p:nvSpPr>
        <p:spPr>
          <a:xfrm>
            <a:off x="0" y="48840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754617D-3E0A-4D0F-99B9-9895CBBEDEC1}"/>
                  </a:ext>
                </a:extLst>
              </p:cNvPr>
              <p:cNvSpPr txBox="1"/>
              <p:nvPr/>
            </p:nvSpPr>
            <p:spPr>
              <a:xfrm>
                <a:off x="3269464" y="4631643"/>
                <a:ext cx="6928055" cy="276999"/>
              </a:xfrm>
              <a:prstGeom prst="rect">
                <a:avLst/>
              </a:prstGeom>
              <a:noFill/>
            </p:spPr>
            <p:txBody>
              <a:bodyPr wrap="square" rtlCol="0">
                <a:spAutoFit/>
              </a:bodyPr>
              <a:lstStyle/>
              <a:p>
                <a:r>
                  <a:rPr lang="en-IN" sz="1200" b="1" dirty="0"/>
                  <a:t> Note: </a:t>
                </a:r>
                <a14:m>
                  <m:oMath xmlns:m="http://schemas.openxmlformats.org/officeDocument/2006/math">
                    <m:sSub>
                      <m:sSubPr>
                        <m:ctrlPr>
                          <a:rPr lang="en-US" sz="1200" b="0" i="1" u="none" strike="noStrike" smtClean="0">
                            <a:solidFill>
                              <a:srgbClr val="000000"/>
                            </a:solidFill>
                            <a:effectLst/>
                            <a:latin typeface="Cambria Math" panose="02040503050406030204" pitchFamily="18" charset="0"/>
                          </a:rPr>
                        </m:ctrlPr>
                      </m:sSubPr>
                      <m:e>
                        <m:r>
                          <a:rPr lang="en-IN" sz="1200" b="0" i="1" u="none" strike="noStrike" smtClean="0">
                            <a:solidFill>
                              <a:srgbClr val="000000"/>
                            </a:solidFill>
                            <a:effectLst/>
                            <a:latin typeface="Cambria Math" panose="02040503050406030204" pitchFamily="18" charset="0"/>
                          </a:rPr>
                          <m:t>𝑃</m:t>
                        </m:r>
                      </m:e>
                      <m:sub>
                        <m:r>
                          <a:rPr lang="en-IN" sz="1200" b="0" i="1" u="none" strike="noStrike" smtClean="0">
                            <a:solidFill>
                              <a:srgbClr val="000000"/>
                            </a:solidFill>
                            <a:effectLst/>
                            <a:latin typeface="Cambria Math" panose="02040503050406030204" pitchFamily="18" charset="0"/>
                          </a:rPr>
                          <m:t>𝑚</m:t>
                        </m:r>
                      </m:sub>
                    </m:sSub>
                  </m:oMath>
                </a14:m>
                <a:r>
                  <a:rPr lang="en-US" sz="1200" b="0" i="0" u="none" strike="noStrike" dirty="0">
                    <a:solidFill>
                      <a:srgbClr val="000000"/>
                    </a:solidFill>
                    <a:effectLst/>
                    <a:latin typeface="+mn-lt"/>
                  </a:rPr>
                  <a:t> is percentage of weights remaining in the network after pruning for mask m. </a:t>
                </a:r>
                <a:endParaRPr lang="en-IN" sz="1200" dirty="0"/>
              </a:p>
            </p:txBody>
          </p:sp>
        </mc:Choice>
        <mc:Fallback xmlns="">
          <p:sp>
            <p:nvSpPr>
              <p:cNvPr id="7" name="TextBox 6">
                <a:extLst>
                  <a:ext uri="{FF2B5EF4-FFF2-40B4-BE49-F238E27FC236}">
                    <a16:creationId xmlns:a16="http://schemas.microsoft.com/office/drawing/2014/main" id="{A754617D-3E0A-4D0F-99B9-9895CBBEDEC1}"/>
                  </a:ext>
                </a:extLst>
              </p:cNvPr>
              <p:cNvSpPr txBox="1">
                <a:spLocks noRot="1" noChangeAspect="1" noMove="1" noResize="1" noEditPoints="1" noAdjustHandles="1" noChangeArrowheads="1" noChangeShapeType="1" noTextEdit="1"/>
              </p:cNvSpPr>
              <p:nvPr/>
            </p:nvSpPr>
            <p:spPr>
              <a:xfrm>
                <a:off x="3269464" y="4631643"/>
                <a:ext cx="6928055" cy="276999"/>
              </a:xfrm>
              <a:prstGeom prst="rect">
                <a:avLst/>
              </a:prstGeom>
              <a:blipFill>
                <a:blip r:embed="rId4"/>
                <a:stretch>
                  <a:fillRect t="-4444" b="-15556"/>
                </a:stretch>
              </a:blipFill>
            </p:spPr>
            <p:txBody>
              <a:bodyPr/>
              <a:lstStyle/>
              <a:p>
                <a:r>
                  <a:rPr lang="en-IN">
                    <a:noFill/>
                  </a:rPr>
                  <a:t> </a:t>
                </a:r>
              </a:p>
            </p:txBody>
          </p:sp>
        </mc:Fallback>
      </mc:AlternateContent>
      <p:sp>
        <p:nvSpPr>
          <p:cNvPr id="11" name="Rectangle: Rounded Corners 10">
            <a:extLst>
              <a:ext uri="{FF2B5EF4-FFF2-40B4-BE49-F238E27FC236}">
                <a16:creationId xmlns:a16="http://schemas.microsoft.com/office/drawing/2014/main" id="{97CB145A-1159-493D-ABDA-0E8932ECAC91}"/>
              </a:ext>
            </a:extLst>
          </p:cNvPr>
          <p:cNvSpPr/>
          <p:nvPr/>
        </p:nvSpPr>
        <p:spPr>
          <a:xfrm>
            <a:off x="315109" y="796472"/>
            <a:ext cx="2833672"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US" b="1" i="0" u="none" strike="noStrike" dirty="0">
                <a:solidFill>
                  <a:srgbClr val="000000"/>
                </a:solidFill>
                <a:effectLst/>
                <a:latin typeface="+mn-lt"/>
              </a:rPr>
              <a:t>Results for LeNet</a:t>
            </a:r>
            <a:r>
              <a:rPr lang="en-US" b="1" dirty="0">
                <a:solidFill>
                  <a:srgbClr val="000000"/>
                </a:solidFill>
              </a:rPr>
              <a:t>-300-100 (FC)</a:t>
            </a:r>
            <a:endParaRPr lang="en-IN" b="1" i="0" u="none" strike="noStrike" dirty="0">
              <a:solidFill>
                <a:srgbClr val="000000"/>
              </a:solidFill>
              <a:effectLst/>
              <a:latin typeface="+mn-lt"/>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69C7AB-B348-43E2-B6BB-2C96CE46CA8B}"/>
                  </a:ext>
                </a:extLst>
              </p:cNvPr>
              <p:cNvSpPr txBox="1"/>
              <p:nvPr/>
            </p:nvSpPr>
            <p:spPr>
              <a:xfrm>
                <a:off x="239662" y="1276877"/>
                <a:ext cx="8771603" cy="1415772"/>
              </a:xfrm>
              <a:prstGeom prst="rect">
                <a:avLst/>
              </a:prstGeom>
              <a:noFill/>
            </p:spPr>
            <p:txBody>
              <a:bodyPr wrap="square">
                <a:spAutoFit/>
              </a:bodyPr>
              <a:lstStyle/>
              <a:p>
                <a:r>
                  <a:rPr lang="en-US" b="0" i="0" dirty="0">
                    <a:solidFill>
                      <a:srgbClr val="202124"/>
                    </a:solidFill>
                    <a:effectLst/>
                    <a:latin typeface="+mn-lt"/>
                  </a:rPr>
                  <a:t>For the first pruning rounds, networks learn faster and reach higher test accuracy the more they are pruned.</a:t>
                </a:r>
              </a:p>
              <a:p>
                <a:r>
                  <a:rPr lang="en-US" sz="600" b="0" i="0" dirty="0">
                    <a:solidFill>
                      <a:srgbClr val="202124"/>
                    </a:solidFill>
                    <a:effectLst/>
                    <a:latin typeface="+mn-lt"/>
                  </a:rPr>
                  <a:t> </a:t>
                </a:r>
              </a:p>
              <a:p>
                <a:pPr marL="285750" indent="-285750">
                  <a:spcAft>
                    <a:spcPts val="600"/>
                  </a:spcAft>
                  <a:buFont typeface="Wingdings" panose="05000000000000000000" pitchFamily="2" charset="2"/>
                  <a:buChar char="q"/>
                </a:pPr>
                <a:r>
                  <a:rPr lang="en-US" dirty="0">
                    <a:solidFill>
                      <a:srgbClr val="202124"/>
                    </a:solidFill>
                    <a:latin typeface="+mn-lt"/>
                  </a:rPr>
                  <a:t>A </a:t>
                </a:r>
                <a:r>
                  <a:rPr lang="en-US" b="0" i="0" dirty="0">
                    <a:solidFill>
                      <a:srgbClr val="202124"/>
                    </a:solidFill>
                    <a:effectLst/>
                    <a:latin typeface="+mn-lt"/>
                  </a:rPr>
                  <a:t>winning ticket </a:t>
                </a:r>
                <a:r>
                  <a:rPr lang="en-US" dirty="0">
                    <a:solidFill>
                      <a:srgbClr val="202124"/>
                    </a:solidFill>
                    <a:latin typeface="+mn-lt"/>
                  </a:rPr>
                  <a:t>with </a:t>
                </a:r>
                <a14:m>
                  <m:oMath xmlns:m="http://schemas.openxmlformats.org/officeDocument/2006/math">
                    <m:sSub>
                      <m:sSubPr>
                        <m:ctrlPr>
                          <a:rPr lang="en-US" i="1" smtClean="0">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𝑚</m:t>
                        </m:r>
                      </m:sub>
                    </m:sSub>
                  </m:oMath>
                </a14:m>
                <a:r>
                  <a:rPr lang="en-US" b="0" i="0" dirty="0">
                    <a:solidFill>
                      <a:srgbClr val="202124"/>
                    </a:solidFill>
                    <a:effectLst/>
                    <a:latin typeface="+mn-lt"/>
                  </a:rPr>
                  <a:t> = 51.3% reaches higher test accuracy faster than the original network but slower than when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𝑚</m:t>
                        </m:r>
                      </m:sub>
                    </m:sSub>
                  </m:oMath>
                </a14:m>
                <a:r>
                  <a:rPr lang="en-US" b="0" i="0" dirty="0">
                    <a:solidFill>
                      <a:srgbClr val="202124"/>
                    </a:solidFill>
                    <a:effectLst/>
                    <a:latin typeface="+mn-lt"/>
                  </a:rPr>
                  <a:t> = 21.1%. </a:t>
                </a:r>
              </a:p>
              <a:p>
                <a:pPr marL="285750" indent="-285750">
                  <a:spcAft>
                    <a:spcPts val="600"/>
                  </a:spcAft>
                  <a:buFont typeface="Wingdings" panose="05000000000000000000" pitchFamily="2" charset="2"/>
                  <a:buChar char="q"/>
                </a:pPr>
                <a:r>
                  <a:rPr lang="en-US" b="0" i="0" dirty="0">
                    <a:solidFill>
                      <a:srgbClr val="202124"/>
                    </a:solidFill>
                    <a:effectLst/>
                    <a:latin typeface="+mn-lt"/>
                  </a:rPr>
                  <a:t>When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𝑚</m:t>
                        </m:r>
                      </m:sub>
                    </m:sSub>
                  </m:oMath>
                </a14:m>
                <a:r>
                  <a:rPr lang="en-US" b="0" i="0" dirty="0">
                    <a:solidFill>
                      <a:srgbClr val="202124"/>
                    </a:solidFill>
                    <a:effectLst/>
                    <a:latin typeface="+mn-lt"/>
                  </a:rPr>
                  <a:t> &lt; 21.1%, learning slows. </a:t>
                </a:r>
              </a:p>
              <a:p>
                <a:pPr marL="285750" indent="-285750">
                  <a:spcAft>
                    <a:spcPts val="600"/>
                  </a:spcAft>
                  <a:buFont typeface="Wingdings" panose="05000000000000000000" pitchFamily="2" charset="2"/>
                  <a:buChar char="q"/>
                </a:pPr>
                <a:r>
                  <a:rPr lang="en-US" b="0" i="0" dirty="0">
                    <a:solidFill>
                      <a:srgbClr val="202124"/>
                    </a:solidFill>
                    <a:effectLst/>
                    <a:latin typeface="+mn-lt"/>
                  </a:rPr>
                  <a:t>When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𝑚</m:t>
                        </m:r>
                      </m:sub>
                    </m:sSub>
                  </m:oMath>
                </a14:m>
                <a:r>
                  <a:rPr lang="en-US" b="0" i="0" dirty="0">
                    <a:solidFill>
                      <a:srgbClr val="202124"/>
                    </a:solidFill>
                    <a:effectLst/>
                    <a:latin typeface="+mn-lt"/>
                  </a:rPr>
                  <a:t> = 3.6%, a winning ticket regresses to the performance of the original network.</a:t>
                </a:r>
              </a:p>
            </p:txBody>
          </p:sp>
        </mc:Choice>
        <mc:Fallback xmlns="">
          <p:sp>
            <p:nvSpPr>
              <p:cNvPr id="12" name="TextBox 11">
                <a:extLst>
                  <a:ext uri="{FF2B5EF4-FFF2-40B4-BE49-F238E27FC236}">
                    <a16:creationId xmlns:a16="http://schemas.microsoft.com/office/drawing/2014/main" id="{3F69C7AB-B348-43E2-B6BB-2C96CE46CA8B}"/>
                  </a:ext>
                </a:extLst>
              </p:cNvPr>
              <p:cNvSpPr txBox="1">
                <a:spLocks noRot="1" noChangeAspect="1" noMove="1" noResize="1" noEditPoints="1" noAdjustHandles="1" noChangeArrowheads="1" noChangeShapeType="1" noTextEdit="1"/>
              </p:cNvSpPr>
              <p:nvPr/>
            </p:nvSpPr>
            <p:spPr>
              <a:xfrm>
                <a:off x="239662" y="1276877"/>
                <a:ext cx="8771603" cy="1415772"/>
              </a:xfrm>
              <a:prstGeom prst="rect">
                <a:avLst/>
              </a:prstGeom>
              <a:blipFill>
                <a:blip r:embed="rId5"/>
                <a:stretch>
                  <a:fillRect l="-208" t="-429" b="-3433"/>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7"/>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FFFFFF"/>
                </a:solidFill>
              </a:rPr>
              <a:t>EXPERIMENTS : IMPLICATION OF RESULTS</a:t>
            </a:r>
            <a:endParaRPr sz="2200" b="1">
              <a:solidFill>
                <a:srgbClr val="FFFFFF"/>
              </a:solidFill>
            </a:endParaRPr>
          </a:p>
        </p:txBody>
      </p:sp>
      <p:sp>
        <p:nvSpPr>
          <p:cNvPr id="166" name="Google Shape;166;p27"/>
          <p:cNvSpPr/>
          <p:nvPr/>
        </p:nvSpPr>
        <p:spPr>
          <a:xfrm>
            <a:off x="0" y="48884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77770DD7-6BDE-43D5-BC32-0559C70A6BED}"/>
              </a:ext>
            </a:extLst>
          </p:cNvPr>
          <p:cNvSpPr txBox="1"/>
          <p:nvPr/>
        </p:nvSpPr>
        <p:spPr>
          <a:xfrm>
            <a:off x="538317" y="1561168"/>
            <a:ext cx="8067366" cy="738664"/>
          </a:xfrm>
          <a:prstGeom prst="rect">
            <a:avLst/>
          </a:prstGeom>
          <a:noFill/>
        </p:spPr>
        <p:txBody>
          <a:bodyPr wrap="square">
            <a:spAutoFit/>
          </a:bodyPr>
          <a:lstStyle/>
          <a:p>
            <a:pPr marL="285750" lvl="0" indent="-285750" algn="l" rtl="0">
              <a:spcBef>
                <a:spcPts val="0"/>
              </a:spcBef>
              <a:spcAft>
                <a:spcPts val="0"/>
              </a:spcAft>
              <a:buFont typeface="Wingdings" panose="05000000000000000000" pitchFamily="2" charset="2"/>
              <a:buChar char="q"/>
            </a:pPr>
            <a:r>
              <a:rPr lang="en-IN" b="1" i="0" dirty="0">
                <a:solidFill>
                  <a:srgbClr val="202124"/>
                </a:solidFill>
                <a:effectLst/>
                <a:latin typeface="+mn-lt"/>
              </a:rPr>
              <a:t>Improve training performance: </a:t>
            </a:r>
            <a:r>
              <a:rPr lang="en-US" b="0" i="0" dirty="0">
                <a:solidFill>
                  <a:srgbClr val="202124"/>
                </a:solidFill>
                <a:effectLst/>
                <a:highlight>
                  <a:schemeClr val="lt1"/>
                </a:highlight>
                <a:latin typeface="Merriweather"/>
                <a:sym typeface="Merriweather"/>
              </a:rPr>
              <a:t>F</a:t>
            </a:r>
            <a:r>
              <a:rPr lang="en-US" sz="1400" dirty="0">
                <a:solidFill>
                  <a:srgbClr val="000000"/>
                </a:solidFill>
                <a:highlight>
                  <a:schemeClr val="lt1"/>
                </a:highlight>
                <a:latin typeface="+mn-lt"/>
                <a:ea typeface="Merriweather"/>
                <a:cs typeface="Merriweather"/>
                <a:sym typeface="Merriweather"/>
              </a:rPr>
              <a:t>ine-tuning the weights after training was not required for these new pruned networks, so we can hopefully design new training schemes to find these tickets and prun</a:t>
            </a:r>
            <a:r>
              <a:rPr lang="en-US" dirty="0">
                <a:highlight>
                  <a:schemeClr val="lt1"/>
                </a:highlight>
                <a:latin typeface="+mn-lt"/>
                <a:ea typeface="Merriweather"/>
                <a:cs typeface="Merriweather"/>
                <a:sym typeface="Merriweather"/>
              </a:rPr>
              <a:t>e as early as possible.</a:t>
            </a:r>
            <a:endParaRPr lang="en-US" b="0" i="0" dirty="0">
              <a:effectLst/>
              <a:highlight>
                <a:schemeClr val="lt1"/>
              </a:highlight>
              <a:latin typeface="+mn-lt"/>
              <a:sym typeface="Merriweather"/>
            </a:endParaRPr>
          </a:p>
        </p:txBody>
      </p:sp>
      <p:sp>
        <p:nvSpPr>
          <p:cNvPr id="3" name="TextBox 2">
            <a:extLst>
              <a:ext uri="{FF2B5EF4-FFF2-40B4-BE49-F238E27FC236}">
                <a16:creationId xmlns:a16="http://schemas.microsoft.com/office/drawing/2014/main" id="{4D618D69-FFDB-4E8F-BBF6-9301392A080B}"/>
              </a:ext>
            </a:extLst>
          </p:cNvPr>
          <p:cNvSpPr txBox="1"/>
          <p:nvPr/>
        </p:nvSpPr>
        <p:spPr>
          <a:xfrm>
            <a:off x="538314" y="3548348"/>
            <a:ext cx="8192729" cy="800219"/>
          </a:xfrm>
          <a:prstGeom prst="rect">
            <a:avLst/>
          </a:prstGeom>
          <a:noFill/>
        </p:spPr>
        <p:txBody>
          <a:bodyPr wrap="square" rtlCol="0">
            <a:spAutoFit/>
          </a:bodyPr>
          <a:lstStyle/>
          <a:p>
            <a:pPr marL="285750" lvl="0" indent="-285750" algn="l" rtl="0">
              <a:spcBef>
                <a:spcPts val="0"/>
              </a:spcBef>
              <a:spcAft>
                <a:spcPts val="0"/>
              </a:spcAft>
              <a:buFont typeface="Wingdings" panose="05000000000000000000" pitchFamily="2" charset="2"/>
              <a:buChar char="q"/>
            </a:pPr>
            <a:r>
              <a:rPr lang="en-US" b="1" i="0" dirty="0">
                <a:solidFill>
                  <a:srgbClr val="202124"/>
                </a:solidFill>
                <a:effectLst/>
                <a:latin typeface="+mn-lt"/>
              </a:rPr>
              <a:t>Improve our theoretical understanding of neural networks</a:t>
            </a:r>
            <a:r>
              <a:rPr lang="en-US" dirty="0">
                <a:solidFill>
                  <a:srgbClr val="202124"/>
                </a:solidFill>
                <a:latin typeface="+mn-lt"/>
              </a:rPr>
              <a:t>:</a:t>
            </a:r>
            <a:r>
              <a:rPr lang="en-US" sz="1800" b="0" i="0" u="none" strike="noStrike" dirty="0">
                <a:solidFill>
                  <a:srgbClr val="000000"/>
                </a:solidFill>
                <a:effectLst/>
                <a:latin typeface="Merriweather" panose="020B0604020202020204" charset="0"/>
              </a:rPr>
              <a:t> </a:t>
            </a:r>
            <a:r>
              <a:rPr lang="en-US" b="0" i="0" u="none" strike="noStrike" dirty="0">
                <a:solidFill>
                  <a:srgbClr val="000000"/>
                </a:solidFill>
                <a:effectLst/>
                <a:latin typeface="+mn-lt"/>
              </a:rPr>
              <a:t>Their work has opened a new side to the study of neural networks with deeper understanding of the technical things and hence helping in making better networks.</a:t>
            </a:r>
          </a:p>
        </p:txBody>
      </p:sp>
      <p:sp>
        <p:nvSpPr>
          <p:cNvPr id="4" name="TextBox 3">
            <a:extLst>
              <a:ext uri="{FF2B5EF4-FFF2-40B4-BE49-F238E27FC236}">
                <a16:creationId xmlns:a16="http://schemas.microsoft.com/office/drawing/2014/main" id="{E37DDCB0-2329-4E3A-B19B-19C7E3050F0C}"/>
              </a:ext>
            </a:extLst>
          </p:cNvPr>
          <p:cNvSpPr txBox="1"/>
          <p:nvPr/>
        </p:nvSpPr>
        <p:spPr>
          <a:xfrm>
            <a:off x="538316" y="2571750"/>
            <a:ext cx="8192727" cy="738664"/>
          </a:xfrm>
          <a:prstGeom prst="rect">
            <a:avLst/>
          </a:prstGeom>
          <a:noFill/>
        </p:spPr>
        <p:txBody>
          <a:bodyPr wrap="square" rtlCol="0">
            <a:spAutoFit/>
          </a:bodyPr>
          <a:lstStyle/>
          <a:p>
            <a:pPr marL="285750" indent="-285750">
              <a:buFont typeface="Wingdings" panose="05000000000000000000" pitchFamily="2" charset="2"/>
              <a:buChar char="q"/>
            </a:pPr>
            <a:r>
              <a:rPr lang="en-IN" b="1" i="0" dirty="0">
                <a:solidFill>
                  <a:srgbClr val="202124"/>
                </a:solidFill>
                <a:effectLst/>
                <a:latin typeface="+mn-lt"/>
              </a:rPr>
              <a:t>Design better networks: </a:t>
            </a:r>
            <a:r>
              <a:rPr lang="en-US" b="0" i="0" dirty="0">
                <a:solidFill>
                  <a:srgbClr val="202124"/>
                </a:solidFill>
                <a:effectLst/>
                <a:latin typeface="+mn-lt"/>
              </a:rPr>
              <a:t>Taking inspiration from winning tickets to design new architectures and initialization schemes with the same properties that are favorable to learning</a:t>
            </a:r>
            <a:r>
              <a:rPr lang="en-US" dirty="0">
                <a:solidFill>
                  <a:srgbClr val="202124"/>
                </a:solidFill>
                <a:latin typeface="+mn-lt"/>
              </a:rPr>
              <a:t>, and try to reuse the winning tickets on new tasks</a:t>
            </a:r>
            <a:endParaRPr lang="en-US" b="1" dirty="0">
              <a:solidFill>
                <a:srgbClr val="202124"/>
              </a:solidFill>
              <a:highlight>
                <a:schemeClr val="lt1"/>
              </a:highlight>
              <a:latin typeface="+mn-lt"/>
              <a:sym typeface="Merriweather"/>
            </a:endParaRPr>
          </a:p>
        </p:txBody>
      </p:sp>
      <p:sp>
        <p:nvSpPr>
          <p:cNvPr id="5" name="TextBox 4">
            <a:extLst>
              <a:ext uri="{FF2B5EF4-FFF2-40B4-BE49-F238E27FC236}">
                <a16:creationId xmlns:a16="http://schemas.microsoft.com/office/drawing/2014/main" id="{F2880F32-860D-4817-8FD3-F5D7FC7B0BC1}"/>
              </a:ext>
            </a:extLst>
          </p:cNvPr>
          <p:cNvSpPr txBox="1"/>
          <p:nvPr/>
        </p:nvSpPr>
        <p:spPr>
          <a:xfrm>
            <a:off x="538314" y="1005470"/>
            <a:ext cx="7086600" cy="307777"/>
          </a:xfrm>
          <a:prstGeom prst="rect">
            <a:avLst/>
          </a:prstGeom>
          <a:noFill/>
        </p:spPr>
        <p:txBody>
          <a:bodyPr wrap="square" rtlCol="0">
            <a:spAutoFit/>
          </a:bodyPr>
          <a:lstStyle/>
          <a:p>
            <a:r>
              <a:rPr lang="en-US" sz="1400" dirty="0">
                <a:solidFill>
                  <a:srgbClr val="000000"/>
                </a:solidFill>
                <a:highlight>
                  <a:schemeClr val="lt1"/>
                </a:highlight>
                <a:latin typeface="+mn-lt"/>
                <a:ea typeface="Merriweather"/>
                <a:cs typeface="Merriweather"/>
                <a:sym typeface="Merriweather"/>
              </a:rPr>
              <a:t>The results that were observed imply primarily the following: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5"/>
          <p:cNvSpPr txBox="1">
            <a:spLocks noGrp="1"/>
          </p:cNvSpPr>
          <p:nvPr>
            <p:ph type="body" idx="1"/>
          </p:nvPr>
        </p:nvSpPr>
        <p:spPr>
          <a:xfrm>
            <a:off x="245332" y="956424"/>
            <a:ext cx="8520600" cy="1638383"/>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400" b="1" i="0" u="none" strike="noStrike">
                <a:solidFill>
                  <a:srgbClr val="000000"/>
                </a:solidFill>
                <a:latin typeface="Arial"/>
                <a:ea typeface="Arial"/>
                <a:cs typeface="Arial"/>
                <a:sym typeface="Arial"/>
              </a:rPr>
              <a:t>Framework:</a:t>
            </a:r>
            <a:r>
              <a:rPr lang="en" sz="1400" b="0" i="0" u="none" strike="noStrike">
                <a:solidFill>
                  <a:srgbClr val="000000"/>
                </a:solidFill>
                <a:latin typeface="Arial"/>
                <a:ea typeface="Arial"/>
                <a:cs typeface="Arial"/>
                <a:sym typeface="Arial"/>
              </a:rPr>
              <a:t> Pytorch </a:t>
            </a:r>
            <a:endParaRPr/>
          </a:p>
          <a:p>
            <a:pPr marL="457200" lvl="0" indent="-342900" algn="l" rtl="0">
              <a:lnSpc>
                <a:spcPct val="100000"/>
              </a:lnSpc>
              <a:spcBef>
                <a:spcPts val="600"/>
              </a:spcBef>
              <a:spcAft>
                <a:spcPts val="0"/>
              </a:spcAft>
              <a:buSzPts val="1800"/>
              <a:buChar char="●"/>
            </a:pPr>
            <a:r>
              <a:rPr lang="en" sz="1400" b="1">
                <a:solidFill>
                  <a:srgbClr val="000000"/>
                </a:solidFill>
                <a:latin typeface="Arial"/>
                <a:ea typeface="Arial"/>
                <a:cs typeface="Arial"/>
                <a:sym typeface="Arial"/>
              </a:rPr>
              <a:t>Dataset:</a:t>
            </a:r>
            <a:r>
              <a:rPr lang="en" sz="1400">
                <a:solidFill>
                  <a:srgbClr val="000000"/>
                </a:solidFill>
                <a:latin typeface="Arial"/>
                <a:ea typeface="Arial"/>
                <a:cs typeface="Arial"/>
                <a:sym typeface="Arial"/>
              </a:rPr>
              <a:t> </a:t>
            </a:r>
            <a:r>
              <a:rPr lang="en" sz="1400" b="0" i="0" u="none" strike="noStrike">
                <a:solidFill>
                  <a:srgbClr val="000000"/>
                </a:solidFill>
                <a:latin typeface="Arial"/>
                <a:ea typeface="Arial"/>
                <a:cs typeface="Arial"/>
                <a:sym typeface="Arial"/>
              </a:rPr>
              <a:t>MNIST </a:t>
            </a:r>
            <a:endParaRPr/>
          </a:p>
          <a:p>
            <a:pPr marL="457200" lvl="0" indent="-342900" algn="l" rtl="0">
              <a:lnSpc>
                <a:spcPct val="100000"/>
              </a:lnSpc>
              <a:spcBef>
                <a:spcPts val="600"/>
              </a:spcBef>
              <a:spcAft>
                <a:spcPts val="0"/>
              </a:spcAft>
              <a:buSzPts val="1800"/>
              <a:buChar char="●"/>
            </a:pPr>
            <a:r>
              <a:rPr lang="en" sz="1400" b="1">
                <a:solidFill>
                  <a:schemeClr val="dk1"/>
                </a:solidFill>
                <a:latin typeface="Arial"/>
                <a:ea typeface="Arial"/>
                <a:cs typeface="Arial"/>
                <a:sym typeface="Arial"/>
              </a:rPr>
              <a:t>Prune type:</a:t>
            </a:r>
            <a:r>
              <a:rPr lang="en" sz="1400">
                <a:solidFill>
                  <a:schemeClr val="dk1"/>
                </a:solidFill>
                <a:latin typeface="Arial"/>
                <a:ea typeface="Arial"/>
                <a:cs typeface="Arial"/>
                <a:sym typeface="Arial"/>
              </a:rPr>
              <a:t> Iterative unstructured pruning</a:t>
            </a:r>
            <a:endParaRPr/>
          </a:p>
          <a:p>
            <a:pPr marL="457200" lvl="0" indent="-342900" algn="l" rtl="0">
              <a:lnSpc>
                <a:spcPct val="100000"/>
              </a:lnSpc>
              <a:spcBef>
                <a:spcPts val="600"/>
              </a:spcBef>
              <a:spcAft>
                <a:spcPts val="0"/>
              </a:spcAft>
              <a:buSzPts val="1800"/>
              <a:buChar char="●"/>
            </a:pPr>
            <a:r>
              <a:rPr lang="en" sz="1400" b="1">
                <a:solidFill>
                  <a:srgbClr val="000000"/>
                </a:solidFill>
                <a:latin typeface="Arial"/>
                <a:ea typeface="Arial"/>
                <a:cs typeface="Arial"/>
                <a:sym typeface="Arial"/>
              </a:rPr>
              <a:t>Status of experiment: </a:t>
            </a:r>
            <a:r>
              <a:rPr lang="en" sz="1400">
                <a:solidFill>
                  <a:srgbClr val="000000"/>
                </a:solidFill>
                <a:latin typeface="Arial"/>
                <a:ea typeface="Arial"/>
                <a:cs typeface="Arial"/>
                <a:sym typeface="Arial"/>
              </a:rPr>
              <a:t>Implemented Lenet-5 and fc1 consulting </a:t>
            </a:r>
            <a:r>
              <a:rPr lang="en" sz="1400" b="1" i="1" u="sng">
                <a:solidFill>
                  <a:schemeClr val="hlink"/>
                </a:solidFill>
                <a:latin typeface="Arial"/>
                <a:ea typeface="Arial"/>
                <a:cs typeface="Arial"/>
                <a:sym typeface="Arial"/>
                <a:hlinkClick r:id="rId3"/>
              </a:rPr>
              <a:t>this repository</a:t>
            </a:r>
            <a:r>
              <a:rPr lang="en" sz="1400">
                <a:solidFill>
                  <a:schemeClr val="dk1"/>
                </a:solidFill>
                <a:latin typeface="Arial"/>
                <a:ea typeface="Arial"/>
                <a:cs typeface="Arial"/>
                <a:sym typeface="Arial"/>
              </a:rPr>
              <a:t> </a:t>
            </a:r>
            <a:endParaRPr sz="200" b="1">
              <a:solidFill>
                <a:schemeClr val="dk1"/>
              </a:solidFill>
              <a:latin typeface="Arial"/>
              <a:ea typeface="Arial"/>
              <a:cs typeface="Arial"/>
              <a:sym typeface="Arial"/>
            </a:endParaRPr>
          </a:p>
          <a:p>
            <a:pPr marL="457200" lvl="0" indent="-342900" algn="l" rtl="0">
              <a:lnSpc>
                <a:spcPct val="100000"/>
              </a:lnSpc>
              <a:spcBef>
                <a:spcPts val="600"/>
              </a:spcBef>
              <a:spcAft>
                <a:spcPts val="600"/>
              </a:spcAft>
              <a:buSzPts val="1800"/>
              <a:buChar char="●"/>
            </a:pPr>
            <a:r>
              <a:rPr lang="en" sz="1400" b="1">
                <a:solidFill>
                  <a:schemeClr val="dk1"/>
                </a:solidFill>
                <a:latin typeface="Arial"/>
                <a:ea typeface="Arial"/>
                <a:cs typeface="Arial"/>
                <a:sym typeface="Arial"/>
              </a:rPr>
              <a:t>Table of parameters:</a:t>
            </a:r>
            <a:endParaRPr sz="1400" b="1">
              <a:solidFill>
                <a:schemeClr val="dk1"/>
              </a:solidFill>
              <a:latin typeface="Arial"/>
              <a:ea typeface="Arial"/>
              <a:cs typeface="Arial"/>
              <a:sym typeface="Arial"/>
            </a:endParaRPr>
          </a:p>
        </p:txBody>
      </p:sp>
      <p:sp>
        <p:nvSpPr>
          <p:cNvPr id="442" name="Google Shape;442;p15"/>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000" b="1" i="0" u="none" strike="noStrike" cap="none">
                <a:solidFill>
                  <a:schemeClr val="lt1"/>
                </a:solidFill>
                <a:latin typeface="Arial"/>
                <a:ea typeface="Arial"/>
                <a:cs typeface="Arial"/>
                <a:sym typeface="Arial"/>
              </a:rPr>
              <a:t>IMPLEMENTATION : INITIAL SETUP AND EXPERIMENT STATUS</a:t>
            </a:r>
            <a:endParaRPr sz="1600" b="1" i="0" u="none" strike="noStrike" cap="none">
              <a:solidFill>
                <a:srgbClr val="FFFFFF"/>
              </a:solidFill>
              <a:latin typeface="Arial"/>
              <a:ea typeface="Arial"/>
              <a:cs typeface="Arial"/>
              <a:sym typeface="Arial"/>
            </a:endParaRPr>
          </a:p>
        </p:txBody>
      </p:sp>
      <p:sp>
        <p:nvSpPr>
          <p:cNvPr id="443" name="Google Shape;443;p15"/>
          <p:cNvSpPr/>
          <p:nvPr/>
        </p:nvSpPr>
        <p:spPr>
          <a:xfrm>
            <a:off x="0" y="48840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444" name="Google Shape;444;p15"/>
          <p:cNvGraphicFramePr/>
          <p:nvPr/>
        </p:nvGraphicFramePr>
        <p:xfrm>
          <a:off x="3041101" y="2494052"/>
          <a:ext cx="5511000" cy="2096065"/>
        </p:xfrm>
        <a:graphic>
          <a:graphicData uri="http://schemas.openxmlformats.org/drawingml/2006/table">
            <a:tbl>
              <a:tblPr firstRow="1" bandRow="1">
                <a:noFill/>
              </a:tblPr>
              <a:tblGrid>
                <a:gridCol w="1837000">
                  <a:extLst>
                    <a:ext uri="{9D8B030D-6E8A-4147-A177-3AD203B41FA5}">
                      <a16:colId xmlns:a16="http://schemas.microsoft.com/office/drawing/2014/main" val="20000"/>
                    </a:ext>
                  </a:extLst>
                </a:gridCol>
                <a:gridCol w="1837000">
                  <a:extLst>
                    <a:ext uri="{9D8B030D-6E8A-4147-A177-3AD203B41FA5}">
                      <a16:colId xmlns:a16="http://schemas.microsoft.com/office/drawing/2014/main" val="20001"/>
                    </a:ext>
                  </a:extLst>
                </a:gridCol>
                <a:gridCol w="1837000">
                  <a:extLst>
                    <a:ext uri="{9D8B030D-6E8A-4147-A177-3AD203B41FA5}">
                      <a16:colId xmlns:a16="http://schemas.microsoft.com/office/drawing/2014/main" val="20002"/>
                    </a:ext>
                  </a:extLst>
                </a:gridCol>
              </a:tblGrid>
              <a:tr h="321675">
                <a:tc>
                  <a:txBody>
                    <a:bodyPr/>
                    <a:lstStyle/>
                    <a:p>
                      <a:pPr marL="0" marR="0" lvl="0" indent="0" algn="ctr" rtl="0">
                        <a:lnSpc>
                          <a:spcPct val="100000"/>
                        </a:lnSpc>
                        <a:spcBef>
                          <a:spcPts val="0"/>
                        </a:spcBef>
                        <a:spcAft>
                          <a:spcPts val="0"/>
                        </a:spcAft>
                        <a:buNone/>
                      </a:pPr>
                      <a:r>
                        <a:rPr lang="en" sz="1400" u="none" strike="noStrike" cap="none"/>
                        <a:t>Parameters</a:t>
                      </a:r>
                      <a:endParaRPr/>
                    </a:p>
                  </a:txBody>
                  <a:tcPr marL="91450" marR="91450" marT="45725" marB="45725" anchor="ctr">
                    <a:lnB w="28575"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 sz="1400" u="none" strike="noStrike" cap="none"/>
                        <a:t>FC1 </a:t>
                      </a:r>
                      <a:endParaRPr/>
                    </a:p>
                    <a:p>
                      <a:pPr marL="0" marR="0" lvl="0" indent="0" algn="ctr" rtl="0">
                        <a:lnSpc>
                          <a:spcPct val="100000"/>
                        </a:lnSpc>
                        <a:spcBef>
                          <a:spcPts val="0"/>
                        </a:spcBef>
                        <a:spcAft>
                          <a:spcPts val="0"/>
                        </a:spcAft>
                        <a:buNone/>
                      </a:pPr>
                      <a:r>
                        <a:rPr lang="en" sz="1200" u="none" strike="noStrike" cap="none"/>
                        <a:t>(28x28-300-100-10)</a:t>
                      </a:r>
                      <a:endParaRPr sz="1400" u="none" strike="noStrike" cap="none"/>
                    </a:p>
                  </a:txBody>
                  <a:tcPr marL="91450" marR="91450" marT="45725" marB="45725" anchor="ctr">
                    <a:lnB w="28575"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 sz="1400" u="none" strike="noStrike" cap="none"/>
                        <a:t>LeNet-5</a:t>
                      </a:r>
                      <a:endParaRPr/>
                    </a:p>
                  </a:txBody>
                  <a:tcPr marL="91450" marR="91450" marT="45725" marB="45725" anchor="ctr">
                    <a:lnB w="28575" cap="flat" cmpd="sng">
                      <a:solidFill>
                        <a:schemeClr val="dk1"/>
                      </a:solidFill>
                      <a:prstDash val="solid"/>
                      <a:round/>
                      <a:headEnd type="none" w="sm" len="sm"/>
                      <a:tailEnd type="none" w="sm" len="sm"/>
                    </a:lnB>
                    <a:solidFill>
                      <a:srgbClr val="9B9B9B"/>
                    </a:solidFill>
                  </a:tcPr>
                </a:tc>
                <a:extLst>
                  <a:ext uri="{0D108BD9-81ED-4DB2-BD59-A6C34878D82A}">
                    <a16:rowId xmlns:a16="http://schemas.microsoft.com/office/drawing/2014/main" val="10000"/>
                  </a:ext>
                </a:extLst>
              </a:tr>
              <a:tr h="321675">
                <a:tc>
                  <a:txBody>
                    <a:bodyPr/>
                    <a:lstStyle/>
                    <a:p>
                      <a:pPr marL="0" marR="0" lvl="0" indent="0" algn="l" rtl="0">
                        <a:lnSpc>
                          <a:spcPct val="100000"/>
                        </a:lnSpc>
                        <a:spcBef>
                          <a:spcPts val="0"/>
                        </a:spcBef>
                        <a:spcAft>
                          <a:spcPts val="0"/>
                        </a:spcAft>
                        <a:buNone/>
                      </a:pPr>
                      <a:r>
                        <a:rPr lang="en" sz="1400" u="none" strike="noStrike" cap="none"/>
                        <a:t>Learning Rate</a:t>
                      </a:r>
                      <a:endParaRPr/>
                    </a:p>
                  </a:txBody>
                  <a:tcPr marL="91450" marR="91450" marT="45725" marB="45725" anchor="ctr">
                    <a:lnT w="28575" cap="flat" cmpd="sng">
                      <a:solidFill>
                        <a:schemeClr val="dk1"/>
                      </a:solidFill>
                      <a:prstDash val="solid"/>
                      <a:round/>
                      <a:headEnd type="none" w="sm" len="sm"/>
                      <a:tailEnd type="none" w="sm" len="sm"/>
                    </a:lnT>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1.2e-3</a:t>
                      </a:r>
                      <a:endParaRPr/>
                    </a:p>
                  </a:txBody>
                  <a:tcPr marL="91450" marR="91450" marT="45725" marB="45725" anchor="ctr">
                    <a:lnT w="28575" cap="flat" cmpd="sng">
                      <a:solidFill>
                        <a:schemeClr val="dk1"/>
                      </a:solidFill>
                      <a:prstDash val="solid"/>
                      <a:round/>
                      <a:headEnd type="none" w="sm" len="sm"/>
                      <a:tailEnd type="none" w="sm" len="sm"/>
                    </a:lnT>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1.2e-3</a:t>
                      </a:r>
                      <a:endParaRPr/>
                    </a:p>
                  </a:txBody>
                  <a:tcPr marL="91450" marR="91450" marT="45725" marB="45725" anchor="ctr">
                    <a:lnT w="28575" cap="flat" cmpd="sng">
                      <a:solidFill>
                        <a:schemeClr val="dk1"/>
                      </a:solidFill>
                      <a:prstDash val="solid"/>
                      <a:round/>
                      <a:headEnd type="none" w="sm" len="sm"/>
                      <a:tailEnd type="none" w="sm" len="sm"/>
                    </a:lnT>
                    <a:solidFill>
                      <a:srgbClr val="F2F2F2"/>
                    </a:solidFill>
                  </a:tcPr>
                </a:tc>
                <a:extLst>
                  <a:ext uri="{0D108BD9-81ED-4DB2-BD59-A6C34878D82A}">
                    <a16:rowId xmlns:a16="http://schemas.microsoft.com/office/drawing/2014/main" val="10001"/>
                  </a:ext>
                </a:extLst>
              </a:tr>
              <a:tr h="321675">
                <a:tc>
                  <a:txBody>
                    <a:bodyPr/>
                    <a:lstStyle/>
                    <a:p>
                      <a:pPr marL="0" marR="0" lvl="0" indent="0" algn="l" rtl="0">
                        <a:lnSpc>
                          <a:spcPct val="100000"/>
                        </a:lnSpc>
                        <a:spcBef>
                          <a:spcPts val="0"/>
                        </a:spcBef>
                        <a:spcAft>
                          <a:spcPts val="0"/>
                        </a:spcAft>
                        <a:buNone/>
                      </a:pPr>
                      <a:r>
                        <a:rPr lang="en" sz="1400" u="none" strike="noStrike" cap="none"/>
                        <a:t>Batch Size</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60</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60</a:t>
                      </a:r>
                      <a:endParaRPr/>
                    </a:p>
                  </a:txBody>
                  <a:tcPr marL="91450" marR="91450" marT="45725" marB="45725" anchor="ctr">
                    <a:solidFill>
                      <a:srgbClr val="F2F2F2"/>
                    </a:solidFill>
                  </a:tcPr>
                </a:tc>
                <a:extLst>
                  <a:ext uri="{0D108BD9-81ED-4DB2-BD59-A6C34878D82A}">
                    <a16:rowId xmlns:a16="http://schemas.microsoft.com/office/drawing/2014/main" val="10002"/>
                  </a:ext>
                </a:extLst>
              </a:tr>
              <a:tr h="321675">
                <a:tc>
                  <a:txBody>
                    <a:bodyPr/>
                    <a:lstStyle/>
                    <a:p>
                      <a:pPr marL="0" marR="0" lvl="0" indent="0" algn="l" rtl="0">
                        <a:lnSpc>
                          <a:spcPct val="100000"/>
                        </a:lnSpc>
                        <a:spcBef>
                          <a:spcPts val="0"/>
                        </a:spcBef>
                        <a:spcAft>
                          <a:spcPts val="0"/>
                        </a:spcAft>
                        <a:buNone/>
                      </a:pPr>
                      <a:r>
                        <a:rPr lang="en" sz="1400" u="none" strike="noStrike" cap="none"/>
                        <a:t>Epoch</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75</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50</a:t>
                      </a:r>
                      <a:endParaRPr/>
                    </a:p>
                  </a:txBody>
                  <a:tcPr marL="91450" marR="91450" marT="45725" marB="45725" anchor="ctr">
                    <a:solidFill>
                      <a:srgbClr val="F2F2F2"/>
                    </a:solidFill>
                  </a:tcPr>
                </a:tc>
                <a:extLst>
                  <a:ext uri="{0D108BD9-81ED-4DB2-BD59-A6C34878D82A}">
                    <a16:rowId xmlns:a16="http://schemas.microsoft.com/office/drawing/2014/main" val="10003"/>
                  </a:ext>
                </a:extLst>
              </a:tr>
              <a:tr h="321675">
                <a:tc>
                  <a:txBody>
                    <a:bodyPr/>
                    <a:lstStyle/>
                    <a:p>
                      <a:pPr marL="0" marR="0" lvl="0" indent="0" algn="l" rtl="0">
                        <a:lnSpc>
                          <a:spcPct val="100000"/>
                        </a:lnSpc>
                        <a:spcBef>
                          <a:spcPts val="0"/>
                        </a:spcBef>
                        <a:spcAft>
                          <a:spcPts val="0"/>
                        </a:spcAft>
                        <a:buNone/>
                      </a:pPr>
                      <a:r>
                        <a:rPr lang="en" sz="1400" u="none" strike="noStrike" cap="none"/>
                        <a:t>Pruning percent</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30</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20</a:t>
                      </a:r>
                      <a:endParaRPr/>
                    </a:p>
                  </a:txBody>
                  <a:tcPr marL="91450" marR="91450" marT="45725" marB="45725" anchor="ctr">
                    <a:solidFill>
                      <a:srgbClr val="F2F2F2"/>
                    </a:solidFill>
                  </a:tcPr>
                </a:tc>
                <a:extLst>
                  <a:ext uri="{0D108BD9-81ED-4DB2-BD59-A6C34878D82A}">
                    <a16:rowId xmlns:a16="http://schemas.microsoft.com/office/drawing/2014/main" val="10004"/>
                  </a:ext>
                </a:extLst>
              </a:tr>
              <a:tr h="321675">
                <a:tc>
                  <a:txBody>
                    <a:bodyPr/>
                    <a:lstStyle/>
                    <a:p>
                      <a:pPr marL="0" marR="0" lvl="0" indent="0" algn="l" rtl="0">
                        <a:lnSpc>
                          <a:spcPct val="100000"/>
                        </a:lnSpc>
                        <a:spcBef>
                          <a:spcPts val="0"/>
                        </a:spcBef>
                        <a:spcAft>
                          <a:spcPts val="0"/>
                        </a:spcAft>
                        <a:buNone/>
                      </a:pPr>
                      <a:r>
                        <a:rPr lang="en" sz="1400" u="none" strike="noStrike" cap="none"/>
                        <a:t>Prune iteration</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20</a:t>
                      </a:r>
                      <a:endParaRP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None/>
                      </a:pPr>
                      <a:r>
                        <a:rPr lang="en" sz="1400" u="none" strike="noStrike" cap="none"/>
                        <a:t>20</a:t>
                      </a:r>
                      <a:endParaRPr/>
                    </a:p>
                  </a:txBody>
                  <a:tcPr marL="91450" marR="91450" marT="45725" marB="45725" anchor="c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0"/>
          <p:cNvSpPr/>
          <p:nvPr/>
        </p:nvSpPr>
        <p:spPr>
          <a:xfrm>
            <a:off x="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b="1">
                <a:solidFill>
                  <a:srgbClr val="FFFFFF"/>
                </a:solidFill>
              </a:rPr>
              <a:t>IMPLEMENTATION :</a:t>
            </a:r>
            <a:r>
              <a:rPr lang="en" sz="2500" b="1">
                <a:solidFill>
                  <a:srgbClr val="FFFFFF"/>
                </a:solidFill>
              </a:rPr>
              <a:t> </a:t>
            </a:r>
            <a:r>
              <a:rPr lang="en" sz="2300" b="1">
                <a:solidFill>
                  <a:srgbClr val="FFFFFF"/>
                </a:solidFill>
              </a:rPr>
              <a:t>RESULTS OBTAINED</a:t>
            </a:r>
            <a:endParaRPr sz="2000" b="1">
              <a:solidFill>
                <a:srgbClr val="FFFFFF"/>
              </a:solidFill>
            </a:endParaRPr>
          </a:p>
        </p:txBody>
      </p:sp>
      <p:sp>
        <p:nvSpPr>
          <p:cNvPr id="187" name="Google Shape;187;p30"/>
          <p:cNvSpPr/>
          <p:nvPr/>
        </p:nvSpPr>
        <p:spPr>
          <a:xfrm>
            <a:off x="0" y="48840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5A5C169-13B3-43C2-8B0C-A2BF5E27EF52}"/>
              </a:ext>
            </a:extLst>
          </p:cNvPr>
          <p:cNvPicPr>
            <a:picLocks noChangeAspect="1"/>
          </p:cNvPicPr>
          <p:nvPr/>
        </p:nvPicPr>
        <p:blipFill>
          <a:blip r:embed="rId3"/>
          <a:stretch>
            <a:fillRect/>
          </a:stretch>
        </p:blipFill>
        <p:spPr>
          <a:xfrm>
            <a:off x="599822" y="1834875"/>
            <a:ext cx="3727397" cy="2639198"/>
          </a:xfrm>
          <a:prstGeom prst="rect">
            <a:avLst/>
          </a:prstGeom>
        </p:spPr>
      </p:pic>
      <p:grpSp>
        <p:nvGrpSpPr>
          <p:cNvPr id="12" name="Group 11">
            <a:extLst>
              <a:ext uri="{FF2B5EF4-FFF2-40B4-BE49-F238E27FC236}">
                <a16:creationId xmlns:a16="http://schemas.microsoft.com/office/drawing/2014/main" id="{35B4F755-D477-419A-92CC-B27EF103628A}"/>
              </a:ext>
            </a:extLst>
          </p:cNvPr>
          <p:cNvGrpSpPr/>
          <p:nvPr/>
        </p:nvGrpSpPr>
        <p:grpSpPr>
          <a:xfrm>
            <a:off x="4960594" y="1834875"/>
            <a:ext cx="3583584" cy="2950366"/>
            <a:chOff x="195666" y="765491"/>
            <a:chExt cx="3284954" cy="2765659"/>
          </a:xfrm>
        </p:grpSpPr>
        <p:pic>
          <p:nvPicPr>
            <p:cNvPr id="7" name="Picture 6">
              <a:extLst>
                <a:ext uri="{FF2B5EF4-FFF2-40B4-BE49-F238E27FC236}">
                  <a16:creationId xmlns:a16="http://schemas.microsoft.com/office/drawing/2014/main" id="{B0287118-7D8C-4BFB-8218-6CC6C653EB8A}"/>
                </a:ext>
              </a:extLst>
            </p:cNvPr>
            <p:cNvPicPr>
              <a:picLocks noChangeAspect="1"/>
            </p:cNvPicPr>
            <p:nvPr/>
          </p:nvPicPr>
          <p:blipFill>
            <a:blip r:embed="rId4"/>
            <a:stretch>
              <a:fillRect/>
            </a:stretch>
          </p:blipFill>
          <p:spPr>
            <a:xfrm>
              <a:off x="311083" y="931674"/>
              <a:ext cx="3169537" cy="2599476"/>
            </a:xfrm>
            <a:prstGeom prst="rect">
              <a:avLst/>
            </a:prstGeom>
          </p:spPr>
        </p:pic>
        <p:sp>
          <p:nvSpPr>
            <p:cNvPr id="9" name="TextBox 8">
              <a:extLst>
                <a:ext uri="{FF2B5EF4-FFF2-40B4-BE49-F238E27FC236}">
                  <a16:creationId xmlns:a16="http://schemas.microsoft.com/office/drawing/2014/main" id="{D0BC9C81-FA01-4A2E-9DFA-02B356988C8D}"/>
                </a:ext>
              </a:extLst>
            </p:cNvPr>
            <p:cNvSpPr txBox="1"/>
            <p:nvPr/>
          </p:nvSpPr>
          <p:spPr>
            <a:xfrm>
              <a:off x="533461" y="765491"/>
              <a:ext cx="2811704" cy="230806"/>
            </a:xfrm>
            <a:prstGeom prst="rect">
              <a:avLst/>
            </a:prstGeom>
            <a:noFill/>
          </p:spPr>
          <p:txBody>
            <a:bodyPr wrap="square" rtlCol="0">
              <a:spAutoFit/>
            </a:bodyPr>
            <a:lstStyle/>
            <a:p>
              <a:r>
                <a:rPr lang="en-IN" sz="1000" b="1" dirty="0"/>
                <a:t>Test accuracy vs Training Iterations (mnist,fc1)</a:t>
              </a:r>
            </a:p>
          </p:txBody>
        </p:sp>
        <p:sp>
          <p:nvSpPr>
            <p:cNvPr id="10" name="TextBox 9">
              <a:extLst>
                <a:ext uri="{FF2B5EF4-FFF2-40B4-BE49-F238E27FC236}">
                  <a16:creationId xmlns:a16="http://schemas.microsoft.com/office/drawing/2014/main" id="{5910ED9E-1697-420F-8E6A-363ED7C205D5}"/>
                </a:ext>
              </a:extLst>
            </p:cNvPr>
            <p:cNvSpPr txBox="1"/>
            <p:nvPr/>
          </p:nvSpPr>
          <p:spPr>
            <a:xfrm>
              <a:off x="1253067" y="2901099"/>
              <a:ext cx="1124373" cy="230832"/>
            </a:xfrm>
            <a:prstGeom prst="rect">
              <a:avLst/>
            </a:prstGeom>
            <a:noFill/>
          </p:spPr>
          <p:txBody>
            <a:bodyPr wrap="square" rtlCol="0">
              <a:spAutoFit/>
            </a:bodyPr>
            <a:lstStyle/>
            <a:p>
              <a:r>
                <a:rPr lang="en-IN" sz="900" dirty="0">
                  <a:latin typeface="+mn-lt"/>
                  <a:cs typeface="Calibri" panose="020F0502020204030204" pitchFamily="34" charset="0"/>
                </a:rPr>
                <a:t>Training Iterations</a:t>
              </a:r>
            </a:p>
          </p:txBody>
        </p:sp>
        <p:sp>
          <p:nvSpPr>
            <p:cNvPr id="11" name="TextBox 10">
              <a:extLst>
                <a:ext uri="{FF2B5EF4-FFF2-40B4-BE49-F238E27FC236}">
                  <a16:creationId xmlns:a16="http://schemas.microsoft.com/office/drawing/2014/main" id="{6B06BBD8-6C39-4932-8754-15A2DAF1DAA2}"/>
                </a:ext>
              </a:extLst>
            </p:cNvPr>
            <p:cNvSpPr txBox="1"/>
            <p:nvPr/>
          </p:nvSpPr>
          <p:spPr>
            <a:xfrm rot="16200000">
              <a:off x="-149505" y="1757010"/>
              <a:ext cx="921173" cy="230832"/>
            </a:xfrm>
            <a:prstGeom prst="rect">
              <a:avLst/>
            </a:prstGeom>
            <a:noFill/>
          </p:spPr>
          <p:txBody>
            <a:bodyPr wrap="square" rtlCol="0">
              <a:spAutoFit/>
            </a:bodyPr>
            <a:lstStyle/>
            <a:p>
              <a:r>
                <a:rPr lang="en-IN" sz="900" dirty="0">
                  <a:latin typeface="+mn-lt"/>
                  <a:cs typeface="Calibri" panose="020F0502020204030204" pitchFamily="34" charset="0"/>
                </a:rPr>
                <a:t>Test Accuracy</a:t>
              </a:r>
            </a:p>
          </p:txBody>
        </p:sp>
      </p:grpSp>
      <p:sp>
        <p:nvSpPr>
          <p:cNvPr id="13" name="Rectangle: Rounded Corners 12">
            <a:extLst>
              <a:ext uri="{FF2B5EF4-FFF2-40B4-BE49-F238E27FC236}">
                <a16:creationId xmlns:a16="http://schemas.microsoft.com/office/drawing/2014/main" id="{44E4F4FB-399F-4859-994D-1772E5E3CF28}"/>
              </a:ext>
            </a:extLst>
          </p:cNvPr>
          <p:cNvSpPr/>
          <p:nvPr/>
        </p:nvSpPr>
        <p:spPr>
          <a:xfrm>
            <a:off x="1011479" y="1050530"/>
            <a:ext cx="2090707"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US" b="1" i="0" u="none" strike="noStrike" dirty="0">
                <a:solidFill>
                  <a:srgbClr val="000000"/>
                </a:solidFill>
                <a:effectLst/>
                <a:latin typeface="+mn-lt"/>
              </a:rPr>
              <a:t>Plots obtained for fc1</a:t>
            </a:r>
            <a:endParaRPr lang="en-IN" b="1" i="0" u="none" strike="noStrike" dirty="0">
              <a:solidFill>
                <a:srgbClr val="000000"/>
              </a:solidFill>
              <a:effectLst/>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0"/>
          <p:cNvSpPr/>
          <p:nvPr/>
        </p:nvSpPr>
        <p:spPr>
          <a:xfrm>
            <a:off x="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b="1">
                <a:solidFill>
                  <a:srgbClr val="FFFFFF"/>
                </a:solidFill>
              </a:rPr>
              <a:t>IMPLEMENTATION :</a:t>
            </a:r>
            <a:r>
              <a:rPr lang="en" sz="2500" b="1">
                <a:solidFill>
                  <a:srgbClr val="FFFFFF"/>
                </a:solidFill>
              </a:rPr>
              <a:t> </a:t>
            </a:r>
            <a:r>
              <a:rPr lang="en" sz="2300" b="1">
                <a:solidFill>
                  <a:srgbClr val="FFFFFF"/>
                </a:solidFill>
              </a:rPr>
              <a:t>RESULTS OBTAINED</a:t>
            </a:r>
            <a:endParaRPr sz="2000" b="1">
              <a:solidFill>
                <a:srgbClr val="FFFFFF"/>
              </a:solidFill>
            </a:endParaRPr>
          </a:p>
        </p:txBody>
      </p:sp>
      <p:sp>
        <p:nvSpPr>
          <p:cNvPr id="187" name="Google Shape;187;p30"/>
          <p:cNvSpPr/>
          <p:nvPr/>
        </p:nvSpPr>
        <p:spPr>
          <a:xfrm>
            <a:off x="0" y="48840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15FF32CB-C79B-49CA-8F7D-08B88A2C45E2}"/>
              </a:ext>
            </a:extLst>
          </p:cNvPr>
          <p:cNvSpPr/>
          <p:nvPr/>
        </p:nvSpPr>
        <p:spPr>
          <a:xfrm>
            <a:off x="858355" y="1037529"/>
            <a:ext cx="2449694"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US" b="1" i="0" u="none" strike="noStrike" dirty="0">
                <a:solidFill>
                  <a:srgbClr val="000000"/>
                </a:solidFill>
                <a:effectLst/>
                <a:latin typeface="+mn-lt"/>
              </a:rPr>
              <a:t>Plots obtained for </a:t>
            </a:r>
            <a:r>
              <a:rPr lang="en-US" b="1" dirty="0">
                <a:solidFill>
                  <a:srgbClr val="000000"/>
                </a:solidFill>
              </a:rPr>
              <a:t>LeNet-5</a:t>
            </a:r>
            <a:endParaRPr lang="en-IN" b="1" i="0" u="none" strike="noStrike" dirty="0">
              <a:solidFill>
                <a:srgbClr val="000000"/>
              </a:solidFill>
              <a:effectLst/>
              <a:latin typeface="+mn-lt"/>
            </a:endParaRPr>
          </a:p>
        </p:txBody>
      </p:sp>
      <p:pic>
        <p:nvPicPr>
          <p:cNvPr id="17" name="Picture 16">
            <a:extLst>
              <a:ext uri="{FF2B5EF4-FFF2-40B4-BE49-F238E27FC236}">
                <a16:creationId xmlns:a16="http://schemas.microsoft.com/office/drawing/2014/main" id="{CD19B877-0FFE-4F10-8B3C-6954D468D48B}"/>
              </a:ext>
            </a:extLst>
          </p:cNvPr>
          <p:cNvPicPr>
            <a:picLocks noChangeAspect="1"/>
          </p:cNvPicPr>
          <p:nvPr/>
        </p:nvPicPr>
        <p:blipFill rotWithShape="1">
          <a:blip r:embed="rId3"/>
          <a:srcRect l="2462" t="7938" r="3730" b="2739"/>
          <a:stretch/>
        </p:blipFill>
        <p:spPr>
          <a:xfrm>
            <a:off x="5694833" y="752037"/>
            <a:ext cx="2693170" cy="1942715"/>
          </a:xfrm>
          <a:prstGeom prst="rect">
            <a:avLst/>
          </a:prstGeom>
        </p:spPr>
      </p:pic>
      <p:grpSp>
        <p:nvGrpSpPr>
          <p:cNvPr id="34" name="Group 33">
            <a:extLst>
              <a:ext uri="{FF2B5EF4-FFF2-40B4-BE49-F238E27FC236}">
                <a16:creationId xmlns:a16="http://schemas.microsoft.com/office/drawing/2014/main" id="{FF19106E-EA20-4051-A9A8-1CD58596838D}"/>
              </a:ext>
            </a:extLst>
          </p:cNvPr>
          <p:cNvGrpSpPr/>
          <p:nvPr/>
        </p:nvGrpSpPr>
        <p:grpSpPr>
          <a:xfrm>
            <a:off x="404322" y="1864248"/>
            <a:ext cx="3883517" cy="2841326"/>
            <a:chOff x="353167" y="1948978"/>
            <a:chExt cx="3883517" cy="2841326"/>
          </a:xfrm>
        </p:grpSpPr>
        <p:pic>
          <p:nvPicPr>
            <p:cNvPr id="19" name="Picture 18">
              <a:extLst>
                <a:ext uri="{FF2B5EF4-FFF2-40B4-BE49-F238E27FC236}">
                  <a16:creationId xmlns:a16="http://schemas.microsoft.com/office/drawing/2014/main" id="{597CD632-1BE1-45C2-BE95-383309369438}"/>
                </a:ext>
              </a:extLst>
            </p:cNvPr>
            <p:cNvPicPr>
              <a:picLocks noChangeAspect="1"/>
            </p:cNvPicPr>
            <p:nvPr/>
          </p:nvPicPr>
          <p:blipFill>
            <a:blip r:embed="rId4"/>
            <a:stretch>
              <a:fillRect/>
            </a:stretch>
          </p:blipFill>
          <p:spPr>
            <a:xfrm>
              <a:off x="464980" y="2135186"/>
              <a:ext cx="3771704" cy="2655118"/>
            </a:xfrm>
            <a:prstGeom prst="rect">
              <a:avLst/>
            </a:prstGeom>
          </p:spPr>
        </p:pic>
        <p:grpSp>
          <p:nvGrpSpPr>
            <p:cNvPr id="32" name="Group 31">
              <a:extLst>
                <a:ext uri="{FF2B5EF4-FFF2-40B4-BE49-F238E27FC236}">
                  <a16:creationId xmlns:a16="http://schemas.microsoft.com/office/drawing/2014/main" id="{706A321F-AFBA-4017-ADE8-59B8A40C4DDB}"/>
                </a:ext>
              </a:extLst>
            </p:cNvPr>
            <p:cNvGrpSpPr/>
            <p:nvPr/>
          </p:nvGrpSpPr>
          <p:grpSpPr>
            <a:xfrm>
              <a:off x="353167" y="1948978"/>
              <a:ext cx="3652563" cy="2423391"/>
              <a:chOff x="364023" y="1790748"/>
              <a:chExt cx="3652563" cy="2423391"/>
            </a:xfrm>
          </p:grpSpPr>
          <p:sp>
            <p:nvSpPr>
              <p:cNvPr id="20" name="TextBox 19">
                <a:extLst>
                  <a:ext uri="{FF2B5EF4-FFF2-40B4-BE49-F238E27FC236}">
                    <a16:creationId xmlns:a16="http://schemas.microsoft.com/office/drawing/2014/main" id="{E882FCFC-EED8-458D-B83F-E3F7E3C3F24F}"/>
                  </a:ext>
                </a:extLst>
              </p:cNvPr>
              <p:cNvSpPr txBox="1"/>
              <p:nvPr/>
            </p:nvSpPr>
            <p:spPr>
              <a:xfrm>
                <a:off x="818056" y="1790748"/>
                <a:ext cx="3198530" cy="246221"/>
              </a:xfrm>
              <a:prstGeom prst="rect">
                <a:avLst/>
              </a:prstGeom>
              <a:noFill/>
            </p:spPr>
            <p:txBody>
              <a:bodyPr wrap="square" rtlCol="0">
                <a:spAutoFit/>
              </a:bodyPr>
              <a:lstStyle/>
              <a:p>
                <a:r>
                  <a:rPr lang="en-IN" sz="1000" b="1" dirty="0"/>
                  <a:t>Test accuracy vs Training Iterations (mnist,lenet5)</a:t>
                </a:r>
              </a:p>
            </p:txBody>
          </p:sp>
          <p:sp>
            <p:nvSpPr>
              <p:cNvPr id="21" name="TextBox 20">
                <a:extLst>
                  <a:ext uri="{FF2B5EF4-FFF2-40B4-BE49-F238E27FC236}">
                    <a16:creationId xmlns:a16="http://schemas.microsoft.com/office/drawing/2014/main" id="{666FBD9E-EC92-4745-B4AC-26750FA6EB58}"/>
                  </a:ext>
                </a:extLst>
              </p:cNvPr>
              <p:cNvSpPr txBox="1"/>
              <p:nvPr/>
            </p:nvSpPr>
            <p:spPr>
              <a:xfrm rot="16200000">
                <a:off x="-1415" y="2680773"/>
                <a:ext cx="982694" cy="251817"/>
              </a:xfrm>
              <a:prstGeom prst="rect">
                <a:avLst/>
              </a:prstGeom>
              <a:noFill/>
            </p:spPr>
            <p:txBody>
              <a:bodyPr wrap="square" rtlCol="0">
                <a:spAutoFit/>
              </a:bodyPr>
              <a:lstStyle/>
              <a:p>
                <a:r>
                  <a:rPr lang="en-IN" sz="900" dirty="0">
                    <a:latin typeface="+mn-lt"/>
                    <a:cs typeface="Calibri" panose="020F0502020204030204" pitchFamily="34" charset="0"/>
                  </a:rPr>
                  <a:t>Test Accuracy</a:t>
                </a:r>
              </a:p>
            </p:txBody>
          </p:sp>
          <p:sp>
            <p:nvSpPr>
              <p:cNvPr id="22" name="TextBox 21">
                <a:extLst>
                  <a:ext uri="{FF2B5EF4-FFF2-40B4-BE49-F238E27FC236}">
                    <a16:creationId xmlns:a16="http://schemas.microsoft.com/office/drawing/2014/main" id="{26EAC525-FD0B-4246-B0D3-58938248C321}"/>
                  </a:ext>
                </a:extLst>
              </p:cNvPr>
              <p:cNvSpPr txBox="1"/>
              <p:nvPr/>
            </p:nvSpPr>
            <p:spPr>
              <a:xfrm>
                <a:off x="1804027" y="3967891"/>
                <a:ext cx="1226588" cy="246248"/>
              </a:xfrm>
              <a:prstGeom prst="rect">
                <a:avLst/>
              </a:prstGeom>
              <a:noFill/>
            </p:spPr>
            <p:txBody>
              <a:bodyPr wrap="square" rtlCol="0">
                <a:spAutoFit/>
              </a:bodyPr>
              <a:lstStyle/>
              <a:p>
                <a:r>
                  <a:rPr lang="en-IN" sz="900" dirty="0">
                    <a:latin typeface="+mn-lt"/>
                    <a:cs typeface="Calibri" panose="020F0502020204030204" pitchFamily="34" charset="0"/>
                  </a:rPr>
                  <a:t>Training Iterations</a:t>
                </a:r>
              </a:p>
            </p:txBody>
          </p:sp>
        </p:grpSp>
      </p:grpSp>
      <p:grpSp>
        <p:nvGrpSpPr>
          <p:cNvPr id="30" name="Group 29">
            <a:extLst>
              <a:ext uri="{FF2B5EF4-FFF2-40B4-BE49-F238E27FC236}">
                <a16:creationId xmlns:a16="http://schemas.microsoft.com/office/drawing/2014/main" id="{8EDCE7AB-DEC9-4ABB-B643-7293D8B7EE16}"/>
              </a:ext>
            </a:extLst>
          </p:cNvPr>
          <p:cNvGrpSpPr/>
          <p:nvPr/>
        </p:nvGrpSpPr>
        <p:grpSpPr>
          <a:xfrm>
            <a:off x="5575731" y="2747072"/>
            <a:ext cx="3154052" cy="2099170"/>
            <a:chOff x="5575731" y="2747072"/>
            <a:chExt cx="3154052" cy="2099170"/>
          </a:xfrm>
        </p:grpSpPr>
        <p:pic>
          <p:nvPicPr>
            <p:cNvPr id="15" name="Picture 14">
              <a:extLst>
                <a:ext uri="{FF2B5EF4-FFF2-40B4-BE49-F238E27FC236}">
                  <a16:creationId xmlns:a16="http://schemas.microsoft.com/office/drawing/2014/main" id="{92D1D281-B90F-47B9-A25E-3430F0006CDE}"/>
                </a:ext>
              </a:extLst>
            </p:cNvPr>
            <p:cNvPicPr>
              <a:picLocks noChangeAspect="1"/>
            </p:cNvPicPr>
            <p:nvPr/>
          </p:nvPicPr>
          <p:blipFill rotWithShape="1">
            <a:blip r:embed="rId5"/>
            <a:srcRect l="1828" t="5675" r="1791"/>
            <a:stretch/>
          </p:blipFill>
          <p:spPr>
            <a:xfrm>
              <a:off x="5694833" y="2922016"/>
              <a:ext cx="2693170" cy="1783558"/>
            </a:xfrm>
            <a:prstGeom prst="rect">
              <a:avLst/>
            </a:prstGeom>
          </p:spPr>
        </p:pic>
        <p:sp>
          <p:nvSpPr>
            <p:cNvPr id="24" name="TextBox 23">
              <a:extLst>
                <a:ext uri="{FF2B5EF4-FFF2-40B4-BE49-F238E27FC236}">
                  <a16:creationId xmlns:a16="http://schemas.microsoft.com/office/drawing/2014/main" id="{E379AC2C-0663-489C-A064-57DE0C46E1F2}"/>
                </a:ext>
              </a:extLst>
            </p:cNvPr>
            <p:cNvSpPr txBox="1"/>
            <p:nvPr/>
          </p:nvSpPr>
          <p:spPr>
            <a:xfrm>
              <a:off x="6764361" y="4646187"/>
              <a:ext cx="930145" cy="200055"/>
            </a:xfrm>
            <a:prstGeom prst="rect">
              <a:avLst/>
            </a:prstGeom>
            <a:noFill/>
          </p:spPr>
          <p:txBody>
            <a:bodyPr wrap="square" rtlCol="0">
              <a:spAutoFit/>
            </a:bodyPr>
            <a:lstStyle/>
            <a:p>
              <a:r>
                <a:rPr lang="en-IN" sz="700" dirty="0">
                  <a:latin typeface="+mn-lt"/>
                  <a:cs typeface="Calibri" panose="020F0502020204030204" pitchFamily="34" charset="0"/>
                </a:rPr>
                <a:t>Training Iterations</a:t>
              </a:r>
            </a:p>
          </p:txBody>
        </p:sp>
        <p:sp>
          <p:nvSpPr>
            <p:cNvPr id="26" name="TextBox 25">
              <a:extLst>
                <a:ext uri="{FF2B5EF4-FFF2-40B4-BE49-F238E27FC236}">
                  <a16:creationId xmlns:a16="http://schemas.microsoft.com/office/drawing/2014/main" id="{9E70351C-4E53-4CE1-BA7E-7DFCC0A27C30}"/>
                </a:ext>
              </a:extLst>
            </p:cNvPr>
            <p:cNvSpPr txBox="1"/>
            <p:nvPr/>
          </p:nvSpPr>
          <p:spPr>
            <a:xfrm rot="16200000">
              <a:off x="5479181" y="3713767"/>
              <a:ext cx="393156" cy="200055"/>
            </a:xfrm>
            <a:prstGeom prst="rect">
              <a:avLst/>
            </a:prstGeom>
            <a:noFill/>
          </p:spPr>
          <p:txBody>
            <a:bodyPr wrap="square" rtlCol="0">
              <a:spAutoFit/>
            </a:bodyPr>
            <a:lstStyle/>
            <a:p>
              <a:r>
                <a:rPr lang="en-IN" sz="700" dirty="0">
                  <a:latin typeface="+mn-lt"/>
                  <a:cs typeface="Calibri" panose="020F0502020204030204" pitchFamily="34" charset="0"/>
                </a:rPr>
                <a:t>Loss</a:t>
              </a:r>
            </a:p>
          </p:txBody>
        </p:sp>
        <p:sp>
          <p:nvSpPr>
            <p:cNvPr id="28" name="TextBox 27">
              <a:extLst>
                <a:ext uri="{FF2B5EF4-FFF2-40B4-BE49-F238E27FC236}">
                  <a16:creationId xmlns:a16="http://schemas.microsoft.com/office/drawing/2014/main" id="{7E9EDB62-698F-420D-BE14-6754805C38DA}"/>
                </a:ext>
              </a:extLst>
            </p:cNvPr>
            <p:cNvSpPr txBox="1"/>
            <p:nvPr/>
          </p:nvSpPr>
          <p:spPr>
            <a:xfrm>
              <a:off x="6036613" y="2747072"/>
              <a:ext cx="2693170" cy="215444"/>
            </a:xfrm>
            <a:prstGeom prst="rect">
              <a:avLst/>
            </a:prstGeom>
            <a:noFill/>
          </p:spPr>
          <p:txBody>
            <a:bodyPr wrap="square" rtlCol="0">
              <a:spAutoFit/>
            </a:bodyPr>
            <a:lstStyle/>
            <a:p>
              <a:r>
                <a:rPr lang="en-IN" sz="800" b="1" dirty="0"/>
                <a:t>Loss vs Training Iterations (mnist,lenet5)</a:t>
              </a:r>
            </a:p>
          </p:txBody>
        </p:sp>
      </p:grpSp>
    </p:spTree>
    <p:extLst>
      <p:ext uri="{BB962C8B-B14F-4D97-AF65-F5344CB8AC3E}">
        <p14:creationId xmlns:p14="http://schemas.microsoft.com/office/powerpoint/2010/main" val="2168519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1"/>
          <p:cNvSpPr txBox="1">
            <a:spLocks noGrp="1"/>
          </p:cNvSpPr>
          <p:nvPr>
            <p:ph type="body" idx="1"/>
          </p:nvPr>
        </p:nvSpPr>
        <p:spPr>
          <a:xfrm>
            <a:off x="199503" y="820463"/>
            <a:ext cx="8595359" cy="1843446"/>
          </a:xfrm>
          <a:prstGeom prst="rect">
            <a:avLst/>
          </a:prstGeom>
          <a:solidFill>
            <a:schemeClr val="accent2">
              <a:lumMod val="10000"/>
              <a:lumOff val="90000"/>
            </a:schemeClr>
          </a:solidFill>
          <a:ln>
            <a:solidFill>
              <a:schemeClr val="bg2">
                <a:lumMod val="60000"/>
                <a:lumOff val="40000"/>
              </a:schemeClr>
            </a:solidFill>
          </a:ln>
        </p:spPr>
        <p:txBody>
          <a:bodyPr spcFirstLastPara="1" wrap="square" lIns="91425" tIns="91425" rIns="91425" bIns="91425" anchor="t" anchorCtr="0">
            <a:noAutofit/>
          </a:bodyPr>
          <a:lstStyle/>
          <a:p>
            <a:pPr marL="114300" indent="0">
              <a:lnSpc>
                <a:spcPct val="100000"/>
              </a:lnSpc>
              <a:spcAft>
                <a:spcPts val="600"/>
              </a:spcAft>
              <a:buNone/>
            </a:pPr>
            <a:r>
              <a:rPr lang="en-US" sz="1400" b="0" i="0" dirty="0">
                <a:solidFill>
                  <a:srgbClr val="202124"/>
                </a:solidFill>
                <a:effectLst/>
                <a:latin typeface="Arial" panose="020B0604020202020204" pitchFamily="34" charset="0"/>
                <a:cs typeface="Arial" panose="020B0604020202020204" pitchFamily="34" charset="0"/>
              </a:rPr>
              <a:t>Extending </a:t>
            </a:r>
            <a:r>
              <a:rPr lang="en-US" sz="1400" b="0" i="0" dirty="0" err="1">
                <a:solidFill>
                  <a:srgbClr val="202124"/>
                </a:solidFill>
                <a:effectLst/>
                <a:latin typeface="Arial" panose="020B0604020202020204" pitchFamily="34" charset="0"/>
                <a:cs typeface="Arial" panose="020B0604020202020204" pitchFamily="34" charset="0"/>
              </a:rPr>
              <a:t>Frankle's</a:t>
            </a:r>
            <a:r>
              <a:rPr lang="en-US" sz="1400" b="0" i="0" dirty="0">
                <a:solidFill>
                  <a:srgbClr val="202124"/>
                </a:solidFill>
                <a:effectLst/>
                <a:latin typeface="Arial" panose="020B0604020202020204" pitchFamily="34" charset="0"/>
                <a:cs typeface="Arial" panose="020B0604020202020204" pitchFamily="34" charset="0"/>
              </a:rPr>
              <a:t> work and side-stepping the costly train-prune-retrain process, researchers discovered that the winning tickets can be identified at a very early training stage, which we term as </a:t>
            </a:r>
            <a:r>
              <a:rPr lang="en-US" sz="1400" b="1" i="0" dirty="0">
                <a:solidFill>
                  <a:srgbClr val="202124"/>
                </a:solidFill>
                <a:effectLst/>
                <a:latin typeface="Arial" panose="020B0604020202020204" pitchFamily="34" charset="0"/>
                <a:cs typeface="Arial" panose="020B0604020202020204" pitchFamily="34" charset="0"/>
              </a:rPr>
              <a:t>Early-Bird (EB) tickets. [4]</a:t>
            </a:r>
          </a:p>
          <a:p>
            <a:pPr>
              <a:lnSpc>
                <a:spcPct val="100000"/>
              </a:lnSpc>
              <a:spcAft>
                <a:spcPts val="600"/>
              </a:spcAft>
            </a:pPr>
            <a:r>
              <a:rPr lang="en-US" sz="1400" b="0" i="0" u="none" strike="noStrike" dirty="0">
                <a:solidFill>
                  <a:schemeClr val="tx1"/>
                </a:solidFill>
                <a:effectLst/>
                <a:latin typeface="Arial" panose="020B0604020202020204" pitchFamily="34" charset="0"/>
                <a:cs typeface="Arial" panose="020B0604020202020204" pitchFamily="34" charset="0"/>
              </a:rPr>
              <a:t>They have considered the main problem of lottery ticket hypothesis problem  that is huge amount of time is needed to train fully then prune and then train again. </a:t>
            </a:r>
          </a:p>
          <a:p>
            <a:pPr>
              <a:lnSpc>
                <a:spcPct val="100000"/>
              </a:lnSpc>
              <a:spcAft>
                <a:spcPts val="1600"/>
              </a:spcAft>
            </a:pPr>
            <a:r>
              <a:rPr lang="en-US" sz="1400" b="0" i="0" u="none" strike="noStrike" dirty="0">
                <a:solidFill>
                  <a:schemeClr val="tx1"/>
                </a:solidFill>
                <a:effectLst/>
                <a:latin typeface="Arial" panose="020B0604020202020204" pitchFamily="34" charset="0"/>
                <a:cs typeface="Arial" panose="020B0604020202020204" pitchFamily="34" charset="0"/>
              </a:rPr>
              <a:t>So they propose a practical, easy-to-compute mask distance as an indicator to draw EB tickets without accessing the “ground-truth” winning tickets.</a:t>
            </a:r>
            <a:endParaRPr lang="en-US" sz="1400" b="0" dirty="0">
              <a:effectLst/>
            </a:endParaRPr>
          </a:p>
        </p:txBody>
      </p:sp>
      <p:sp>
        <p:nvSpPr>
          <p:cNvPr id="2" name="Google Shape;186;p30">
            <a:extLst>
              <a:ext uri="{FF2B5EF4-FFF2-40B4-BE49-F238E27FC236}">
                <a16:creationId xmlns:a16="http://schemas.microsoft.com/office/drawing/2014/main" id="{72255518-A4F4-4E0F-ABDF-04EE56A57425}"/>
              </a:ext>
            </a:extLst>
          </p:cNvPr>
          <p:cNvSpPr/>
          <p:nvPr/>
        </p:nvSpPr>
        <p:spPr>
          <a:xfrm>
            <a:off x="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dirty="0">
                <a:solidFill>
                  <a:schemeClr val="bg1"/>
                </a:solidFill>
              </a:rPr>
              <a:t>POSSIBLE FURTHER WORKS </a:t>
            </a:r>
            <a:endParaRPr lang="en-IN" sz="1100" b="1" dirty="0">
              <a:solidFill>
                <a:schemeClr val="bg1"/>
              </a:solidFill>
            </a:endParaRPr>
          </a:p>
        </p:txBody>
      </p:sp>
      <p:sp>
        <p:nvSpPr>
          <p:cNvPr id="6" name="Google Shape;187;p30">
            <a:extLst>
              <a:ext uri="{FF2B5EF4-FFF2-40B4-BE49-F238E27FC236}">
                <a16:creationId xmlns:a16="http://schemas.microsoft.com/office/drawing/2014/main" id="{9CD4F016-A4B7-4097-8DCB-8176410FB46E}"/>
              </a:ext>
            </a:extLst>
          </p:cNvPr>
          <p:cNvSpPr/>
          <p:nvPr/>
        </p:nvSpPr>
        <p:spPr>
          <a:xfrm>
            <a:off x="0" y="4680067"/>
            <a:ext cx="9144000" cy="461665"/>
          </a:xfrm>
          <a:prstGeom prst="rect">
            <a:avLst/>
          </a:prstGeom>
          <a:solidFill>
            <a:srgbClr val="073763"/>
          </a:solidFill>
          <a:ln>
            <a:noFill/>
          </a:ln>
        </p:spPr>
        <p:txBody>
          <a:bodyPr spcFirstLastPara="1" wrap="square" lIns="91425" tIns="91425" rIns="91425" bIns="91425" anchor="ctr" anchorCtr="0">
            <a:noAutofit/>
          </a:bodyPr>
          <a:lstStyle/>
          <a:p>
            <a:pPr marL="0" indent="0">
              <a:spcAft>
                <a:spcPts val="600"/>
              </a:spcAft>
              <a:buNone/>
            </a:pPr>
            <a:r>
              <a:rPr lang="en" sz="1100" b="1" dirty="0">
                <a:solidFill>
                  <a:schemeClr val="bg1"/>
                </a:solidFill>
                <a:latin typeface="+mn-lt"/>
                <a:cs typeface="Calibri" panose="020F0502020204030204" pitchFamily="34" charset="0"/>
              </a:rPr>
              <a:t>  </a:t>
            </a:r>
            <a:endParaRPr lang="en-US" sz="1100" b="0" i="1" dirty="0">
              <a:solidFill>
                <a:schemeClr val="bg1"/>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CBF7CE3-C87C-4FC9-8807-48F145886744}"/>
              </a:ext>
            </a:extLst>
          </p:cNvPr>
          <p:cNvSpPr txBox="1"/>
          <p:nvPr/>
        </p:nvSpPr>
        <p:spPr>
          <a:xfrm>
            <a:off x="199503" y="2962289"/>
            <a:ext cx="8595359" cy="1513235"/>
          </a:xfrm>
          <a:prstGeom prst="rect">
            <a:avLst/>
          </a:prstGeom>
          <a:solidFill>
            <a:schemeClr val="accent2">
              <a:lumMod val="10000"/>
              <a:lumOff val="90000"/>
            </a:schemeClr>
          </a:solidFill>
          <a:ln>
            <a:solidFill>
              <a:schemeClr val="bg2">
                <a:lumMod val="60000"/>
                <a:lumOff val="40000"/>
              </a:schemeClr>
            </a:solidFill>
          </a:ln>
        </p:spPr>
        <p:txBody>
          <a:bodyPr wrap="square" rtlCol="0">
            <a:spAutoFit/>
          </a:bodyPr>
          <a:lstStyle/>
          <a:p>
            <a:pPr>
              <a:spcAft>
                <a:spcPts val="600"/>
              </a:spcAft>
            </a:pPr>
            <a:r>
              <a:rPr lang="en-US" b="0" i="0" dirty="0">
                <a:solidFill>
                  <a:srgbClr val="202124"/>
                </a:solidFill>
                <a:effectLst/>
                <a:latin typeface="Arial" panose="020B0604020202020204" pitchFamily="34" charset="0"/>
                <a:cs typeface="Arial" panose="020B0604020202020204" pitchFamily="34" charset="0"/>
              </a:rPr>
              <a:t>The success of lottery ticket initializations suggests that small, </a:t>
            </a:r>
            <a:r>
              <a:rPr lang="en-US" b="0" i="0" dirty="0" err="1">
                <a:solidFill>
                  <a:srgbClr val="202124"/>
                </a:solidFill>
                <a:effectLst/>
                <a:latin typeface="Arial" panose="020B0604020202020204" pitchFamily="34" charset="0"/>
                <a:cs typeface="Arial" panose="020B0604020202020204" pitchFamily="34" charset="0"/>
              </a:rPr>
              <a:t>sparsified</a:t>
            </a:r>
            <a:r>
              <a:rPr lang="en-US" b="0" i="0" dirty="0">
                <a:solidFill>
                  <a:srgbClr val="202124"/>
                </a:solidFill>
                <a:effectLst/>
                <a:latin typeface="Arial" panose="020B0604020202020204" pitchFamily="34" charset="0"/>
                <a:cs typeface="Arial" panose="020B0604020202020204" pitchFamily="34" charset="0"/>
              </a:rPr>
              <a:t> networks can be trained so long as the network is initialized appropriately; </a:t>
            </a:r>
          </a:p>
          <a:p>
            <a:pPr marL="449263" indent="-357188">
              <a:spcAft>
                <a:spcPts val="400"/>
              </a:spcAft>
              <a:buFont typeface="Wingdings" panose="05000000000000000000" pitchFamily="2" charset="2"/>
              <a:buChar char="q"/>
            </a:pPr>
            <a:r>
              <a:rPr lang="en-US" b="0" i="0" dirty="0">
                <a:solidFill>
                  <a:srgbClr val="202124"/>
                </a:solidFill>
                <a:effectLst/>
                <a:latin typeface="Arial" panose="020B0604020202020204" pitchFamily="34" charset="0"/>
                <a:cs typeface="Arial" panose="020B0604020202020204" pitchFamily="34" charset="0"/>
              </a:rPr>
              <a:t>Finding these “winning ticket” initializations is computationally expensive. </a:t>
            </a:r>
          </a:p>
          <a:p>
            <a:pPr marL="449263" indent="-357188">
              <a:spcAft>
                <a:spcPts val="400"/>
              </a:spcAft>
              <a:buFont typeface="Wingdings" panose="05000000000000000000" pitchFamily="2" charset="2"/>
              <a:buChar char="q"/>
            </a:pPr>
            <a:r>
              <a:rPr lang="en-US" b="0" i="0" dirty="0">
                <a:solidFill>
                  <a:srgbClr val="202124"/>
                </a:solidFill>
                <a:effectLst/>
                <a:latin typeface="Arial" panose="020B0604020202020204" pitchFamily="34" charset="0"/>
                <a:cs typeface="Arial" panose="020B0604020202020204" pitchFamily="34" charset="0"/>
              </a:rPr>
              <a:t>Researchers </a:t>
            </a:r>
            <a:r>
              <a:rPr lang="en-US" b="1" i="0" dirty="0">
                <a:solidFill>
                  <a:srgbClr val="202124"/>
                </a:solidFill>
                <a:effectLst/>
                <a:latin typeface="Arial" panose="020B0604020202020204" pitchFamily="34" charset="0"/>
                <a:cs typeface="Arial" panose="020B0604020202020204" pitchFamily="34" charset="0"/>
              </a:rPr>
              <a:t>[5]</a:t>
            </a:r>
            <a:r>
              <a:rPr lang="en-US" b="0" i="0" dirty="0">
                <a:solidFill>
                  <a:srgbClr val="202124"/>
                </a:solidFill>
                <a:effectLst/>
                <a:latin typeface="Arial" panose="020B0604020202020204" pitchFamily="34" charset="0"/>
                <a:cs typeface="Arial" panose="020B0604020202020204" pitchFamily="34" charset="0"/>
              </a:rPr>
              <a:t> showed that when winning tickets were </a:t>
            </a:r>
            <a:r>
              <a:rPr lang="en-US" dirty="0">
                <a:solidFill>
                  <a:srgbClr val="202124"/>
                </a:solidFill>
                <a:latin typeface="Arial" panose="020B0604020202020204" pitchFamily="34" charset="0"/>
                <a:cs typeface="Arial" panose="020B0604020202020204" pitchFamily="34" charset="0"/>
              </a:rPr>
              <a:t>o</a:t>
            </a:r>
            <a:r>
              <a:rPr lang="en-US" b="0" i="0" dirty="0">
                <a:solidFill>
                  <a:srgbClr val="202124"/>
                </a:solidFill>
                <a:effectLst/>
                <a:latin typeface="Arial" panose="020B0604020202020204" pitchFamily="34" charset="0"/>
                <a:cs typeface="Arial" panose="020B0604020202020204" pitchFamily="34" charset="0"/>
              </a:rPr>
              <a:t>btained for one training configuration (optimizer and dataset) and their performance evaluated on another configuration, they generalized over all datasets.</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F1E9C7-90CF-4B9B-90FB-777D05BD5D83}"/>
              </a:ext>
            </a:extLst>
          </p:cNvPr>
          <p:cNvSpPr txBox="1"/>
          <p:nvPr/>
        </p:nvSpPr>
        <p:spPr>
          <a:xfrm>
            <a:off x="0" y="4853830"/>
            <a:ext cx="8129851" cy="276999"/>
          </a:xfrm>
          <a:prstGeom prst="rect">
            <a:avLst/>
          </a:prstGeom>
          <a:noFill/>
        </p:spPr>
        <p:txBody>
          <a:bodyPr wrap="square" rtlCol="0">
            <a:spAutoFit/>
          </a:bodyPr>
          <a:lstStyle/>
          <a:p>
            <a:r>
              <a:rPr lang="en-US" sz="1200" b="1" dirty="0">
                <a:solidFill>
                  <a:schemeClr val="bg1"/>
                </a:solidFill>
                <a:latin typeface="+mn-lt"/>
              </a:rPr>
              <a:t>[5]   </a:t>
            </a:r>
            <a:r>
              <a:rPr lang="en-US" sz="1200" b="0" i="1" dirty="0">
                <a:solidFill>
                  <a:schemeClr val="bg1"/>
                </a:solidFill>
                <a:effectLst/>
                <a:latin typeface="Arial" panose="020B0604020202020204" pitchFamily="34" charset="0"/>
                <a:cs typeface="Arial" panose="020B0604020202020204" pitchFamily="34" charset="0"/>
              </a:rPr>
              <a:t>Ari S. </a:t>
            </a:r>
            <a:r>
              <a:rPr lang="en-US" sz="1200" b="0" i="1" dirty="0" err="1">
                <a:solidFill>
                  <a:schemeClr val="bg1"/>
                </a:solidFill>
                <a:effectLst/>
                <a:latin typeface="Arial" panose="020B0604020202020204" pitchFamily="34" charset="0"/>
                <a:cs typeface="Arial" panose="020B0604020202020204" pitchFamily="34" charset="0"/>
              </a:rPr>
              <a:t>Morcos</a:t>
            </a:r>
            <a:r>
              <a:rPr lang="en-US" sz="1200" i="1" dirty="0">
                <a:solidFill>
                  <a:schemeClr val="bg1"/>
                </a:solidFill>
                <a:latin typeface="Arial" panose="020B0604020202020204" pitchFamily="34" charset="0"/>
                <a:cs typeface="Arial" panose="020B0604020202020204" pitchFamily="34" charset="0"/>
              </a:rPr>
              <a:t>, “</a:t>
            </a:r>
            <a:r>
              <a:rPr lang="en-US" sz="1200" b="0" i="1" dirty="0">
                <a:solidFill>
                  <a:schemeClr val="bg1"/>
                </a:solidFill>
                <a:effectLst/>
                <a:latin typeface="Arial" panose="020B0604020202020204" pitchFamily="34" charset="0"/>
                <a:cs typeface="Arial" panose="020B0604020202020204" pitchFamily="34" charset="0"/>
              </a:rPr>
              <a:t>One ticket to win them all: generalizing lottery ticket initializations across datasets and optimizers”</a:t>
            </a:r>
          </a:p>
        </p:txBody>
      </p:sp>
      <p:sp>
        <p:nvSpPr>
          <p:cNvPr id="5" name="TextBox 4">
            <a:extLst>
              <a:ext uri="{FF2B5EF4-FFF2-40B4-BE49-F238E27FC236}">
                <a16:creationId xmlns:a16="http://schemas.microsoft.com/office/drawing/2014/main" id="{D04EA021-CE76-4227-8AAB-7212FF433FC4}"/>
              </a:ext>
            </a:extLst>
          </p:cNvPr>
          <p:cNvSpPr txBox="1"/>
          <p:nvPr/>
        </p:nvSpPr>
        <p:spPr>
          <a:xfrm>
            <a:off x="0" y="4664677"/>
            <a:ext cx="8695109" cy="276999"/>
          </a:xfrm>
          <a:prstGeom prst="rect">
            <a:avLst/>
          </a:prstGeom>
          <a:noFill/>
        </p:spPr>
        <p:txBody>
          <a:bodyPr wrap="square" rtlCol="0">
            <a:spAutoFit/>
          </a:bodyPr>
          <a:lstStyle/>
          <a:p>
            <a:r>
              <a:rPr lang="en" sz="1200" b="1" dirty="0">
                <a:solidFill>
                  <a:schemeClr val="bg1"/>
                </a:solidFill>
                <a:latin typeface="+mn-lt"/>
                <a:cs typeface="Calibri" panose="020F0502020204030204" pitchFamily="34" charset="0"/>
              </a:rPr>
              <a:t>[4]   </a:t>
            </a:r>
            <a:r>
              <a:rPr lang="en-US" sz="1200" b="0" i="1" u="none" strike="noStrike" dirty="0" err="1">
                <a:solidFill>
                  <a:schemeClr val="bg1"/>
                </a:solidFill>
                <a:effectLst/>
                <a:latin typeface="+mn-lt"/>
              </a:rPr>
              <a:t>Xiaohan</a:t>
            </a:r>
            <a:r>
              <a:rPr lang="en-US" sz="1200" b="0" i="1" u="none" strike="noStrike" dirty="0">
                <a:solidFill>
                  <a:schemeClr val="bg1"/>
                </a:solidFill>
                <a:effectLst/>
                <a:latin typeface="+mn-lt"/>
              </a:rPr>
              <a:t> Chen et. al.,</a:t>
            </a:r>
            <a:r>
              <a:rPr lang="en" sz="1200" b="1" i="1" dirty="0">
                <a:solidFill>
                  <a:schemeClr val="bg1"/>
                </a:solidFill>
                <a:latin typeface="+mn-lt"/>
                <a:cs typeface="Calibri" panose="020F0502020204030204" pitchFamily="34" charset="0"/>
              </a:rPr>
              <a:t> “</a:t>
            </a:r>
            <a:r>
              <a:rPr lang="en-US" sz="1200" b="0" i="1" u="none" strike="noStrike" dirty="0">
                <a:solidFill>
                  <a:schemeClr val="bg1"/>
                </a:solidFill>
                <a:effectLst/>
                <a:latin typeface="+mn-lt"/>
              </a:rPr>
              <a:t>Drawing Early-bird Tickets: Towards More Efficient Training Of Deep Networks”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3">
                                            <p:bg/>
                                          </p:spTgt>
                                        </p:tgtEl>
                                        <p:attrNameLst>
                                          <p:attrName>style.visibility</p:attrName>
                                        </p:attrNameLst>
                                      </p:cBhvr>
                                      <p:to>
                                        <p:strVal val="visible"/>
                                      </p:to>
                                    </p:set>
                                    <p:animEffect transition="in" filter="fade">
                                      <p:cBhvr>
                                        <p:cTn id="7" dur="500"/>
                                        <p:tgtEl>
                                          <p:spTgt spid="19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3">
                                            <p:txEl>
                                              <p:pRg st="0" end="0"/>
                                            </p:txEl>
                                          </p:spTgt>
                                        </p:tgtEl>
                                        <p:attrNameLst>
                                          <p:attrName>style.visibility</p:attrName>
                                        </p:attrNameLst>
                                      </p:cBhvr>
                                      <p:to>
                                        <p:strVal val="visible"/>
                                      </p:to>
                                    </p:set>
                                    <p:animEffect transition="in" filter="fade">
                                      <p:cBhvr>
                                        <p:cTn id="10" dur="500"/>
                                        <p:tgtEl>
                                          <p:spTgt spid="19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3">
                                            <p:txEl>
                                              <p:pRg st="1" end="1"/>
                                            </p:txEl>
                                          </p:spTgt>
                                        </p:tgtEl>
                                        <p:attrNameLst>
                                          <p:attrName>style.visibility</p:attrName>
                                        </p:attrNameLst>
                                      </p:cBhvr>
                                      <p:to>
                                        <p:strVal val="visible"/>
                                      </p:to>
                                    </p:set>
                                    <p:animEffect transition="in" filter="fade">
                                      <p:cBhvr>
                                        <p:cTn id="13" dur="500"/>
                                        <p:tgtEl>
                                          <p:spTgt spid="19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3">
                                            <p:txEl>
                                              <p:pRg st="2" end="2"/>
                                            </p:txEl>
                                          </p:spTgt>
                                        </p:tgtEl>
                                        <p:attrNameLst>
                                          <p:attrName>style.visibility</p:attrName>
                                        </p:attrNameLst>
                                      </p:cBhvr>
                                      <p:to>
                                        <p:strVal val="visible"/>
                                      </p:to>
                                    </p:set>
                                    <p:animEffect transition="in" filter="fade">
                                      <p:cBhvr>
                                        <p:cTn id="16" dur="500"/>
                                        <p:tgtEl>
                                          <p:spTgt spid="19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animBg="1"/>
      <p:bldP spid="3"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1"/>
          <p:cNvSpPr txBox="1">
            <a:spLocks noGrp="1"/>
          </p:cNvSpPr>
          <p:nvPr>
            <p:ph type="body" idx="1"/>
          </p:nvPr>
        </p:nvSpPr>
        <p:spPr>
          <a:xfrm>
            <a:off x="311700" y="1197202"/>
            <a:ext cx="8520600" cy="166554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Arial" panose="020B0604020202020204" pitchFamily="34" charset="0"/>
                <a:cs typeface="Arial" panose="020B0604020202020204" pitchFamily="34" charset="0"/>
              </a:rPr>
              <a:t>Out of the two problems discussed in the previous slide, we plan to investigate further into the work done in [4], in finding the </a:t>
            </a:r>
            <a:r>
              <a:rPr lang="en-US" sz="1600" b="1" i="0" dirty="0">
                <a:solidFill>
                  <a:schemeClr val="tx1"/>
                </a:solidFill>
                <a:effectLst/>
                <a:latin typeface="Arial" panose="020B0604020202020204" pitchFamily="34" charset="0"/>
                <a:cs typeface="Arial" panose="020B0604020202020204" pitchFamily="34" charset="0"/>
              </a:rPr>
              <a:t>Early-Bird (EB) tickets.</a:t>
            </a:r>
          </a:p>
          <a:p>
            <a:pPr marL="0" lvl="0" indent="0" algn="l" rtl="0">
              <a:spcBef>
                <a:spcPts val="0"/>
              </a:spcBef>
              <a:spcAft>
                <a:spcPts val="1600"/>
              </a:spcAft>
              <a:buNone/>
            </a:pPr>
            <a:r>
              <a:rPr lang="en-US" sz="1600" dirty="0">
                <a:solidFill>
                  <a:schemeClr val="tx1"/>
                </a:solidFill>
                <a:latin typeface="Arial" panose="020B0604020202020204" pitchFamily="34" charset="0"/>
                <a:cs typeface="Arial" panose="020B0604020202020204" pitchFamily="34" charset="0"/>
              </a:rPr>
              <a:t>Our focus will be on the limitation of </a:t>
            </a:r>
            <a:r>
              <a:rPr lang="en-US" sz="1600" dirty="0" err="1">
                <a:solidFill>
                  <a:schemeClr val="tx1"/>
                </a:solidFill>
                <a:latin typeface="Arial" panose="020B0604020202020204" pitchFamily="34" charset="0"/>
                <a:cs typeface="Arial" panose="020B0604020202020204" pitchFamily="34" charset="0"/>
              </a:rPr>
              <a:t>Frankle’s</a:t>
            </a:r>
            <a:r>
              <a:rPr lang="en-US" sz="1600" dirty="0">
                <a:solidFill>
                  <a:schemeClr val="tx1"/>
                </a:solidFill>
                <a:latin typeface="Arial" panose="020B0604020202020204" pitchFamily="34" charset="0"/>
                <a:cs typeface="Arial" panose="020B0604020202020204" pitchFamily="34" charset="0"/>
              </a:rPr>
              <a:t> work, to avoid the </a:t>
            </a:r>
            <a:r>
              <a:rPr lang="en-US" sz="1600" b="0" i="0" dirty="0">
                <a:solidFill>
                  <a:schemeClr val="tx1"/>
                </a:solidFill>
                <a:effectLst/>
                <a:latin typeface="Arial" panose="020B0604020202020204" pitchFamily="34" charset="0"/>
                <a:cs typeface="Arial" panose="020B0604020202020204" pitchFamily="34" charset="0"/>
              </a:rPr>
              <a:t>costly train-prune-retrain process and try to find sparser subnetworks drawn much earlier in training using large learning rates.</a:t>
            </a:r>
            <a:endParaRPr sz="1600" dirty="0">
              <a:solidFill>
                <a:schemeClr val="tx1"/>
              </a:solidFill>
              <a:latin typeface="Arial" panose="020B0604020202020204" pitchFamily="34" charset="0"/>
              <a:cs typeface="Arial" panose="020B0604020202020204" pitchFamily="34" charset="0"/>
            </a:endParaRPr>
          </a:p>
        </p:txBody>
      </p:sp>
      <p:sp>
        <p:nvSpPr>
          <p:cNvPr id="2" name="Google Shape;186;p30">
            <a:extLst>
              <a:ext uri="{FF2B5EF4-FFF2-40B4-BE49-F238E27FC236}">
                <a16:creationId xmlns:a16="http://schemas.microsoft.com/office/drawing/2014/main" id="{72255518-A4F4-4E0F-ABDF-04EE56A57425}"/>
              </a:ext>
            </a:extLst>
          </p:cNvPr>
          <p:cNvSpPr/>
          <p:nvPr/>
        </p:nvSpPr>
        <p:spPr>
          <a:xfrm>
            <a:off x="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dirty="0">
                <a:solidFill>
                  <a:schemeClr val="bg1"/>
                </a:solidFill>
              </a:rPr>
              <a:t>FURTHER WORK WE WOULD INVESTIGATE</a:t>
            </a:r>
            <a:endParaRPr lang="en-IN" sz="1100" b="1" dirty="0">
              <a:solidFill>
                <a:schemeClr val="bg1"/>
              </a:solidFill>
            </a:endParaRPr>
          </a:p>
        </p:txBody>
      </p:sp>
      <p:sp>
        <p:nvSpPr>
          <p:cNvPr id="6" name="Google Shape;187;p30">
            <a:extLst>
              <a:ext uri="{FF2B5EF4-FFF2-40B4-BE49-F238E27FC236}">
                <a16:creationId xmlns:a16="http://schemas.microsoft.com/office/drawing/2014/main" id="{9CD4F016-A4B7-4097-8DCB-8176410FB46E}"/>
              </a:ext>
            </a:extLst>
          </p:cNvPr>
          <p:cNvSpPr/>
          <p:nvPr/>
        </p:nvSpPr>
        <p:spPr>
          <a:xfrm>
            <a:off x="0" y="4891374"/>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74461F01-F253-44B0-BE12-C23EE9A749DF}"/>
              </a:ext>
            </a:extLst>
          </p:cNvPr>
          <p:cNvSpPr txBox="1"/>
          <p:nvPr/>
        </p:nvSpPr>
        <p:spPr>
          <a:xfrm>
            <a:off x="209882" y="4230911"/>
            <a:ext cx="8724236" cy="307777"/>
          </a:xfrm>
          <a:prstGeom prst="rect">
            <a:avLst/>
          </a:prstGeom>
          <a:noFill/>
        </p:spPr>
        <p:txBody>
          <a:bodyPr wrap="square" rtlCol="0">
            <a:spAutoFit/>
          </a:bodyPr>
          <a:lstStyle/>
          <a:p>
            <a:r>
              <a:rPr lang="en-IN" b="1" dirty="0"/>
              <a:t>*Note: </a:t>
            </a:r>
            <a:r>
              <a:rPr lang="en-IN" dirty="0"/>
              <a:t>Due to computational and time constraints, we are unsure about the level of implementation possible.</a:t>
            </a:r>
            <a:endParaRPr lang="en-IN" b="1" dirty="0"/>
          </a:p>
        </p:txBody>
      </p:sp>
    </p:spTree>
    <p:extLst>
      <p:ext uri="{BB962C8B-B14F-4D97-AF65-F5344CB8AC3E}">
        <p14:creationId xmlns:p14="http://schemas.microsoft.com/office/powerpoint/2010/main" val="62472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500"/>
                                        <p:tgtEl>
                                          <p:spTgt spid="19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3">
                                            <p:txEl>
                                              <p:pRg st="1" end="1"/>
                                            </p:txEl>
                                          </p:spTgt>
                                        </p:tgtEl>
                                        <p:attrNameLst>
                                          <p:attrName>style.visibility</p:attrName>
                                        </p:attrNameLst>
                                      </p:cBhvr>
                                      <p:to>
                                        <p:strVal val="visible"/>
                                      </p:to>
                                    </p:set>
                                    <p:animEffect transition="in" filter="fade">
                                      <p:cBhvr>
                                        <p:cTn id="10" dur="500"/>
                                        <p:tgtEl>
                                          <p:spTgt spid="19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uiExpand="1"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76363" y="952388"/>
            <a:ext cx="5776200" cy="347649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chemeClr val="dk2"/>
              </a:buClr>
              <a:buSzPts val="1900"/>
              <a:buFont typeface="Raleway"/>
              <a:buChar char="●"/>
            </a:pPr>
            <a:r>
              <a:rPr lang="en" sz="1900" b="1" dirty="0">
                <a:latin typeface="Raleway"/>
                <a:ea typeface="Raleway"/>
                <a:cs typeface="Raleway"/>
                <a:sym typeface="Raleway"/>
              </a:rPr>
              <a:t>Problem B</a:t>
            </a:r>
            <a:r>
              <a:rPr lang="en" sz="1900" b="1" dirty="0">
                <a:solidFill>
                  <a:schemeClr val="dk2"/>
                </a:solidFill>
                <a:latin typeface="Raleway"/>
                <a:ea typeface="Raleway"/>
                <a:cs typeface="Raleway"/>
                <a:sym typeface="Raleway"/>
              </a:rPr>
              <a:t>ackground </a:t>
            </a:r>
            <a:endParaRPr sz="700" b="1" dirty="0">
              <a:latin typeface="Raleway"/>
              <a:ea typeface="Raleway"/>
              <a:cs typeface="Raleway"/>
              <a:sym typeface="Raleway"/>
            </a:endParaRPr>
          </a:p>
          <a:p>
            <a:pPr marL="457200" lvl="0" indent="-349250" algn="l" rtl="0">
              <a:spcBef>
                <a:spcPts val="0"/>
              </a:spcBef>
              <a:spcAft>
                <a:spcPts val="0"/>
              </a:spcAft>
              <a:buClr>
                <a:schemeClr val="dk2"/>
              </a:buClr>
              <a:buSzPts val="1900"/>
              <a:buFont typeface="Raleway"/>
              <a:buChar char="●"/>
            </a:pPr>
            <a:r>
              <a:rPr lang="en" sz="1900" b="1" dirty="0">
                <a:solidFill>
                  <a:schemeClr val="dk2"/>
                </a:solidFill>
                <a:latin typeface="Raleway"/>
                <a:ea typeface="Raleway"/>
                <a:cs typeface="Raleway"/>
                <a:sym typeface="Raleway"/>
              </a:rPr>
              <a:t>Motivation </a:t>
            </a:r>
            <a:r>
              <a:rPr lang="en" sz="1900" b="1" dirty="0">
                <a:latin typeface="Raleway"/>
                <a:ea typeface="Raleway"/>
                <a:cs typeface="Raleway"/>
                <a:sym typeface="Raleway"/>
              </a:rPr>
              <a:t>for the problem</a:t>
            </a:r>
            <a:endParaRPr sz="1900" b="1" dirty="0">
              <a:solidFill>
                <a:schemeClr val="dk2"/>
              </a:solidFill>
              <a:latin typeface="Raleway"/>
              <a:ea typeface="Raleway"/>
              <a:cs typeface="Raleway"/>
              <a:sym typeface="Raleway"/>
            </a:endParaRPr>
          </a:p>
          <a:p>
            <a:pPr marL="457200" lvl="0" indent="-349250" algn="l" rtl="0">
              <a:spcBef>
                <a:spcPts val="0"/>
              </a:spcBef>
              <a:spcAft>
                <a:spcPts val="0"/>
              </a:spcAft>
              <a:buClr>
                <a:schemeClr val="dk2"/>
              </a:buClr>
              <a:buSzPts val="1900"/>
              <a:buFont typeface="Raleway"/>
              <a:buChar char="●"/>
            </a:pPr>
            <a:r>
              <a:rPr lang="en" sz="1900" b="1" dirty="0">
                <a:solidFill>
                  <a:schemeClr val="dk2"/>
                </a:solidFill>
                <a:latin typeface="Raleway"/>
                <a:ea typeface="Raleway"/>
                <a:cs typeface="Raleway"/>
                <a:sym typeface="Raleway"/>
              </a:rPr>
              <a:t>Problem </a:t>
            </a:r>
            <a:r>
              <a:rPr lang="en" sz="1900" b="1" dirty="0">
                <a:latin typeface="Raleway"/>
                <a:ea typeface="Raleway"/>
                <a:cs typeface="Raleway"/>
                <a:sym typeface="Raleway"/>
              </a:rPr>
              <a:t>S</a:t>
            </a:r>
            <a:r>
              <a:rPr lang="en" sz="1900" b="1" dirty="0">
                <a:solidFill>
                  <a:schemeClr val="dk2"/>
                </a:solidFill>
                <a:latin typeface="Raleway"/>
                <a:ea typeface="Raleway"/>
                <a:cs typeface="Raleway"/>
                <a:sym typeface="Raleway"/>
              </a:rPr>
              <a:t>tateme</a:t>
            </a:r>
            <a:r>
              <a:rPr lang="en" sz="1900" b="1" dirty="0">
                <a:latin typeface="Raleway"/>
                <a:ea typeface="Raleway"/>
                <a:cs typeface="Raleway"/>
                <a:sym typeface="Raleway"/>
              </a:rPr>
              <a:t>nt</a:t>
            </a:r>
            <a:endParaRPr sz="1900" b="1" dirty="0">
              <a:latin typeface="Raleway"/>
              <a:ea typeface="Raleway"/>
              <a:cs typeface="Raleway"/>
              <a:sym typeface="Raleway"/>
            </a:endParaRPr>
          </a:p>
          <a:p>
            <a:pPr marL="457200" lvl="0" indent="-349250" algn="l" rtl="0">
              <a:spcBef>
                <a:spcPts val="0"/>
              </a:spcBef>
              <a:spcAft>
                <a:spcPts val="0"/>
              </a:spcAft>
              <a:buSzPts val="1900"/>
              <a:buFont typeface="Raleway"/>
              <a:buChar char="●"/>
            </a:pPr>
            <a:r>
              <a:rPr lang="en" sz="1900" b="1" dirty="0">
                <a:latin typeface="Raleway"/>
                <a:ea typeface="Raleway"/>
                <a:cs typeface="Raleway"/>
                <a:sym typeface="Raleway"/>
              </a:rPr>
              <a:t>Proposed </a:t>
            </a:r>
            <a:r>
              <a:rPr lang="en-IN" sz="1900" b="1" dirty="0">
                <a:latin typeface="Raleway"/>
                <a:ea typeface="Raleway"/>
                <a:cs typeface="Raleway"/>
                <a:sym typeface="Raleway"/>
              </a:rPr>
              <a:t>Method</a:t>
            </a:r>
          </a:p>
          <a:p>
            <a:pPr marL="457200" lvl="0" indent="-349250" algn="l" rtl="0">
              <a:spcBef>
                <a:spcPts val="0"/>
              </a:spcBef>
              <a:spcAft>
                <a:spcPts val="0"/>
              </a:spcAft>
              <a:buSzPts val="1900"/>
              <a:buFont typeface="Raleway"/>
              <a:buChar char="●"/>
            </a:pPr>
            <a:r>
              <a:rPr lang="en-IN" sz="1900" b="1" dirty="0">
                <a:latin typeface="Raleway"/>
                <a:ea typeface="Raleway"/>
                <a:cs typeface="Raleway"/>
                <a:sym typeface="Raleway"/>
              </a:rPr>
              <a:t>Experimental setup</a:t>
            </a:r>
            <a:endParaRPr sz="1900" b="1" dirty="0">
              <a:latin typeface="Raleway"/>
              <a:ea typeface="Raleway"/>
              <a:cs typeface="Raleway"/>
              <a:sym typeface="Raleway"/>
            </a:endParaRPr>
          </a:p>
          <a:p>
            <a:pPr marL="457200" lvl="0" indent="-349250" algn="l" rtl="0">
              <a:spcBef>
                <a:spcPts val="0"/>
              </a:spcBef>
              <a:spcAft>
                <a:spcPts val="0"/>
              </a:spcAft>
              <a:buSzPts val="1900"/>
              <a:buFont typeface="Raleway"/>
              <a:buChar char="●"/>
            </a:pPr>
            <a:r>
              <a:rPr lang="en" sz="1900" b="1" dirty="0">
                <a:latin typeface="Raleway"/>
                <a:ea typeface="Raleway"/>
                <a:cs typeface="Raleway"/>
                <a:sym typeface="Raleway"/>
              </a:rPr>
              <a:t>Experimental Findings</a:t>
            </a:r>
          </a:p>
          <a:p>
            <a:pPr marL="457200" lvl="0" indent="-349250" algn="l" rtl="0">
              <a:spcBef>
                <a:spcPts val="0"/>
              </a:spcBef>
              <a:spcAft>
                <a:spcPts val="0"/>
              </a:spcAft>
              <a:buSzPts val="1900"/>
              <a:buFont typeface="Raleway"/>
              <a:buChar char="●"/>
            </a:pPr>
            <a:r>
              <a:rPr lang="en" sz="1900" b="1" dirty="0">
                <a:latin typeface="Raleway"/>
                <a:ea typeface="Raleway"/>
                <a:cs typeface="Raleway"/>
                <a:sym typeface="Raleway"/>
              </a:rPr>
              <a:t>Implementation status and results obtained</a:t>
            </a:r>
            <a:endParaRPr sz="1900" b="1" dirty="0">
              <a:latin typeface="Raleway"/>
              <a:ea typeface="Raleway"/>
              <a:cs typeface="Raleway"/>
              <a:sym typeface="Raleway"/>
            </a:endParaRPr>
          </a:p>
          <a:p>
            <a:pPr marL="457200" lvl="0" indent="-349250" algn="l" rtl="0">
              <a:spcBef>
                <a:spcPts val="0"/>
              </a:spcBef>
              <a:spcAft>
                <a:spcPts val="0"/>
              </a:spcAft>
              <a:buSzPts val="1900"/>
              <a:buFont typeface="Raleway"/>
              <a:buChar char="●"/>
            </a:pPr>
            <a:r>
              <a:rPr lang="en" sz="1900" b="1" dirty="0">
                <a:latin typeface="Raleway"/>
                <a:ea typeface="Raleway"/>
                <a:cs typeface="Raleway"/>
                <a:sym typeface="Raleway"/>
              </a:rPr>
              <a:t>Suggested </a:t>
            </a:r>
            <a:r>
              <a:rPr lang="en" sz="1900" b="1" dirty="0">
                <a:solidFill>
                  <a:schemeClr val="dk2"/>
                </a:solidFill>
                <a:latin typeface="Raleway"/>
                <a:ea typeface="Raleway"/>
                <a:cs typeface="Raleway"/>
                <a:sym typeface="Raleway"/>
              </a:rPr>
              <a:t>Modifications for </a:t>
            </a:r>
            <a:r>
              <a:rPr lang="en" sz="1900" b="1" dirty="0">
                <a:latin typeface="Raleway"/>
                <a:ea typeface="Raleway"/>
                <a:cs typeface="Raleway"/>
                <a:sym typeface="Raleway"/>
              </a:rPr>
              <a:t>F</a:t>
            </a:r>
            <a:r>
              <a:rPr lang="en" sz="1900" b="1" dirty="0">
                <a:solidFill>
                  <a:schemeClr val="dk2"/>
                </a:solidFill>
                <a:latin typeface="Raleway"/>
                <a:ea typeface="Raleway"/>
                <a:cs typeface="Raleway"/>
                <a:sym typeface="Raleway"/>
              </a:rPr>
              <a:t>uture </a:t>
            </a:r>
            <a:r>
              <a:rPr lang="en" sz="1900" b="1" dirty="0">
                <a:latin typeface="Raleway"/>
                <a:ea typeface="Raleway"/>
                <a:cs typeface="Raleway"/>
                <a:sym typeface="Raleway"/>
              </a:rPr>
              <a:t>W</a:t>
            </a:r>
            <a:r>
              <a:rPr lang="en" sz="1900" b="1" dirty="0">
                <a:solidFill>
                  <a:schemeClr val="dk2"/>
                </a:solidFill>
                <a:latin typeface="Raleway"/>
                <a:ea typeface="Raleway"/>
                <a:cs typeface="Raleway"/>
                <a:sym typeface="Raleway"/>
              </a:rPr>
              <a:t>ork </a:t>
            </a:r>
          </a:p>
          <a:p>
            <a:pPr marL="457200" lvl="0" indent="-349250" algn="l" rtl="0">
              <a:spcBef>
                <a:spcPts val="0"/>
              </a:spcBef>
              <a:spcAft>
                <a:spcPts val="0"/>
              </a:spcAft>
              <a:buSzPts val="1900"/>
              <a:buFont typeface="Raleway"/>
              <a:buChar char="●"/>
            </a:pPr>
            <a:r>
              <a:rPr lang="en" sz="1900" b="1" dirty="0">
                <a:solidFill>
                  <a:schemeClr val="dk2"/>
                </a:solidFill>
                <a:latin typeface="Raleway"/>
                <a:ea typeface="Raleway"/>
                <a:cs typeface="Raleway"/>
                <a:sym typeface="Raleway"/>
              </a:rPr>
              <a:t>References</a:t>
            </a:r>
            <a:endParaRPr sz="1900" b="1" dirty="0">
              <a:solidFill>
                <a:schemeClr val="dk2"/>
              </a:solidFill>
              <a:latin typeface="Raleway"/>
              <a:ea typeface="Raleway"/>
              <a:cs typeface="Raleway"/>
              <a:sym typeface="Raleway"/>
            </a:endParaRPr>
          </a:p>
          <a:p>
            <a:pPr marL="457200" lvl="0" indent="-349250" algn="l" rtl="0">
              <a:spcBef>
                <a:spcPts val="0"/>
              </a:spcBef>
              <a:spcAft>
                <a:spcPts val="0"/>
              </a:spcAft>
              <a:buClr>
                <a:schemeClr val="dk2"/>
              </a:buClr>
              <a:buSzPts val="1900"/>
              <a:buFont typeface="Raleway"/>
              <a:buChar char="●"/>
            </a:pPr>
            <a:r>
              <a:rPr lang="en" sz="1900" b="1" dirty="0">
                <a:latin typeface="Raleway"/>
                <a:ea typeface="Raleway"/>
                <a:cs typeface="Raleway"/>
                <a:sym typeface="Raleway"/>
              </a:rPr>
              <a:t>Member contributions</a:t>
            </a:r>
            <a:endParaRPr sz="1900" b="1" dirty="0">
              <a:solidFill>
                <a:schemeClr val="dk2"/>
              </a:solidFill>
              <a:latin typeface="Raleway"/>
              <a:ea typeface="Raleway"/>
              <a:cs typeface="Raleway"/>
              <a:sym typeface="Raleway"/>
            </a:endParaRPr>
          </a:p>
        </p:txBody>
      </p:sp>
      <p:sp>
        <p:nvSpPr>
          <p:cNvPr id="79" name="Google Shape;79;p15"/>
          <p:cNvSpPr/>
          <p:nvPr/>
        </p:nvSpPr>
        <p:spPr>
          <a:xfrm>
            <a:off x="0" y="0"/>
            <a:ext cx="91440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solidFill>
                  <a:srgbClr val="FFFFFF"/>
                </a:solidFill>
              </a:rPr>
              <a:t>CONTENTS</a:t>
            </a:r>
            <a:endParaRPr sz="2900" b="1">
              <a:solidFill>
                <a:srgbClr val="FFFFFF"/>
              </a:solidFill>
            </a:endParaRPr>
          </a:p>
        </p:txBody>
      </p:sp>
      <p:sp>
        <p:nvSpPr>
          <p:cNvPr id="80" name="Google Shape;80;p15"/>
          <p:cNvSpPr/>
          <p:nvPr/>
        </p:nvSpPr>
        <p:spPr>
          <a:xfrm>
            <a:off x="0" y="4942575"/>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p:nvPr/>
        </p:nvSpPr>
        <p:spPr>
          <a:xfrm>
            <a:off x="333099" y="184145"/>
            <a:ext cx="2601900" cy="743400"/>
          </a:xfrm>
          <a:prstGeom prst="roundRect">
            <a:avLst>
              <a:gd name="adj" fmla="val 16667"/>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700" b="1" dirty="0">
                <a:solidFill>
                  <a:srgbClr val="FFFFFF"/>
                </a:solidFill>
              </a:rPr>
              <a:t>REFERENCES</a:t>
            </a:r>
            <a:endParaRPr sz="1300" b="1" dirty="0">
              <a:solidFill>
                <a:srgbClr val="FFFFFF"/>
              </a:solidFill>
            </a:endParaRPr>
          </a:p>
        </p:txBody>
      </p:sp>
      <p:sp>
        <p:nvSpPr>
          <p:cNvPr id="199" name="Google Shape;199;p32"/>
          <p:cNvSpPr txBox="1">
            <a:spLocks noGrp="1"/>
          </p:cNvSpPr>
          <p:nvPr>
            <p:ph type="body" idx="1"/>
          </p:nvPr>
        </p:nvSpPr>
        <p:spPr>
          <a:xfrm>
            <a:off x="286761" y="1565195"/>
            <a:ext cx="8520600" cy="1687164"/>
          </a:xfrm>
          <a:prstGeom prst="rect">
            <a:avLst/>
          </a:prstGeom>
        </p:spPr>
        <p:txBody>
          <a:bodyPr spcFirstLastPara="1" wrap="square" lIns="91425" tIns="91425" rIns="91425" bIns="91425" anchor="t" anchorCtr="0">
            <a:noAutofit/>
          </a:bodyPr>
          <a:lstStyle/>
          <a:p>
            <a:pPr marL="0" indent="0">
              <a:spcAft>
                <a:spcPts val="600"/>
              </a:spcAft>
              <a:buNone/>
            </a:pPr>
            <a:r>
              <a:rPr lang="en" sz="1200" b="1" dirty="0">
                <a:solidFill>
                  <a:schemeClr val="tx1"/>
                </a:solidFill>
                <a:latin typeface="+mn-lt"/>
                <a:cs typeface="Calibri" panose="020F0502020204030204" pitchFamily="34" charset="0"/>
              </a:rPr>
              <a:t>Reference [1]</a:t>
            </a:r>
            <a:r>
              <a:rPr lang="en" sz="1400" b="1" dirty="0">
                <a:solidFill>
                  <a:schemeClr val="tx1"/>
                </a:solidFill>
                <a:latin typeface="+mn-lt"/>
                <a:cs typeface="Calibri" panose="020F0502020204030204" pitchFamily="34" charset="0"/>
              </a:rPr>
              <a:t>  </a:t>
            </a:r>
            <a:r>
              <a:rPr lang="en-IN" sz="1200" i="1" dirty="0">
                <a:solidFill>
                  <a:schemeClr val="tx1"/>
                </a:solidFill>
              </a:rPr>
              <a:t>Yann Le </a:t>
            </a:r>
            <a:r>
              <a:rPr lang="en-IN" sz="1200" i="1" dirty="0" err="1">
                <a:solidFill>
                  <a:schemeClr val="tx1"/>
                </a:solidFill>
              </a:rPr>
              <a:t>Cun</a:t>
            </a:r>
            <a:r>
              <a:rPr lang="en-IN" sz="1200" i="1" dirty="0">
                <a:solidFill>
                  <a:schemeClr val="tx1"/>
                </a:solidFill>
              </a:rPr>
              <a:t> et. al., “Optimal Brain Damage”</a:t>
            </a:r>
            <a:endParaRPr lang="en" sz="1200" i="1" dirty="0">
              <a:solidFill>
                <a:schemeClr val="tx1"/>
              </a:solidFill>
              <a:latin typeface="+mn-lt"/>
              <a:cs typeface="Calibri" panose="020F0502020204030204" pitchFamily="34" charset="0"/>
            </a:endParaRPr>
          </a:p>
          <a:p>
            <a:pPr marL="0" indent="0">
              <a:spcAft>
                <a:spcPts val="600"/>
              </a:spcAft>
              <a:buNone/>
            </a:pPr>
            <a:r>
              <a:rPr lang="en" sz="1200" b="1" dirty="0">
                <a:solidFill>
                  <a:schemeClr val="tx1"/>
                </a:solidFill>
                <a:latin typeface="+mn-lt"/>
                <a:cs typeface="Calibri" panose="020F0502020204030204" pitchFamily="34" charset="0"/>
              </a:rPr>
              <a:t>Reference [2]   </a:t>
            </a:r>
            <a:r>
              <a:rPr lang="en" sz="1200" i="1" dirty="0">
                <a:solidFill>
                  <a:schemeClr val="tx1"/>
                </a:solidFill>
                <a:latin typeface="+mn-lt"/>
                <a:cs typeface="Calibri" panose="020F0502020204030204" pitchFamily="34" charset="0"/>
              </a:rPr>
              <a:t>Song Han et. </a:t>
            </a:r>
            <a:r>
              <a:rPr lang="en-IN" sz="1200" i="1" dirty="0">
                <a:solidFill>
                  <a:schemeClr val="tx1"/>
                </a:solidFill>
                <a:latin typeface="+mn-lt"/>
                <a:cs typeface="Calibri" panose="020F0502020204030204" pitchFamily="34" charset="0"/>
              </a:rPr>
              <a:t>al., “</a:t>
            </a:r>
            <a:r>
              <a:rPr lang="en" sz="1200" i="1" dirty="0">
                <a:solidFill>
                  <a:schemeClr val="tx1"/>
                </a:solidFill>
                <a:latin typeface="+mn-lt"/>
                <a:cs typeface="Calibri" panose="020F0502020204030204" pitchFamily="34" charset="0"/>
              </a:rPr>
              <a:t>Learning Both Weights and Connections For Efficient Neural Networks”</a:t>
            </a:r>
          </a:p>
          <a:p>
            <a:pPr marL="0" indent="0">
              <a:spcAft>
                <a:spcPts val="600"/>
              </a:spcAft>
              <a:buNone/>
            </a:pPr>
            <a:r>
              <a:rPr lang="en" sz="1200" b="1" dirty="0">
                <a:solidFill>
                  <a:schemeClr val="tx1"/>
                </a:solidFill>
                <a:latin typeface="+mn-lt"/>
                <a:cs typeface="Calibri" panose="020F0502020204030204" pitchFamily="34" charset="0"/>
              </a:rPr>
              <a:t>Reference [3]   </a:t>
            </a:r>
            <a:r>
              <a:rPr lang="en" sz="1200" i="1" dirty="0">
                <a:solidFill>
                  <a:schemeClr val="tx1"/>
                </a:solidFill>
                <a:latin typeface="+mn-lt"/>
                <a:cs typeface="Calibri" panose="020F0502020204030204" pitchFamily="34" charset="0"/>
              </a:rPr>
              <a:t>Haoli et. al., “</a:t>
            </a:r>
            <a:r>
              <a:rPr lang="en-US" sz="1200" i="1" dirty="0">
                <a:solidFill>
                  <a:schemeClr val="tx1"/>
                </a:solidFill>
              </a:rPr>
              <a:t>Pruning Filters For Efficient </a:t>
            </a:r>
            <a:r>
              <a:rPr lang="en-US" sz="1200" i="1" dirty="0" err="1">
                <a:solidFill>
                  <a:schemeClr val="tx1"/>
                </a:solidFill>
              </a:rPr>
              <a:t>ConvNets</a:t>
            </a:r>
            <a:r>
              <a:rPr lang="en-US" sz="1200" i="1" dirty="0">
                <a:solidFill>
                  <a:schemeClr val="tx1"/>
                </a:solidFill>
              </a:rPr>
              <a:t>”</a:t>
            </a:r>
          </a:p>
          <a:p>
            <a:pPr marL="0" indent="0">
              <a:spcAft>
                <a:spcPts val="600"/>
              </a:spcAft>
              <a:buNone/>
            </a:pPr>
            <a:r>
              <a:rPr lang="en" sz="1200" b="1" dirty="0">
                <a:solidFill>
                  <a:schemeClr val="tx1"/>
                </a:solidFill>
                <a:latin typeface="+mn-lt"/>
                <a:cs typeface="Calibri" panose="020F0502020204030204" pitchFamily="34" charset="0"/>
              </a:rPr>
              <a:t>Reference [4]   </a:t>
            </a:r>
            <a:r>
              <a:rPr lang="en-US" sz="1200" b="0" i="1" u="none" strike="noStrike" dirty="0" err="1">
                <a:solidFill>
                  <a:schemeClr val="tx1"/>
                </a:solidFill>
                <a:effectLst/>
                <a:latin typeface="+mn-lt"/>
              </a:rPr>
              <a:t>Xiaohan</a:t>
            </a:r>
            <a:r>
              <a:rPr lang="en-US" sz="1200" b="0" i="1" u="none" strike="noStrike" dirty="0">
                <a:solidFill>
                  <a:schemeClr val="tx1"/>
                </a:solidFill>
                <a:effectLst/>
                <a:latin typeface="+mn-lt"/>
              </a:rPr>
              <a:t> Chen et. al.,</a:t>
            </a:r>
            <a:r>
              <a:rPr lang="en" sz="1200" b="1" i="1" dirty="0">
                <a:solidFill>
                  <a:schemeClr val="tx1"/>
                </a:solidFill>
                <a:latin typeface="+mn-lt"/>
                <a:cs typeface="Calibri" panose="020F0502020204030204" pitchFamily="34" charset="0"/>
              </a:rPr>
              <a:t> “</a:t>
            </a:r>
            <a:r>
              <a:rPr lang="en-US" sz="1200" b="0" i="1" u="none" strike="noStrike" dirty="0">
                <a:solidFill>
                  <a:schemeClr val="tx1"/>
                </a:solidFill>
                <a:effectLst/>
                <a:latin typeface="+mn-lt"/>
              </a:rPr>
              <a:t>Drawing Early-bird Tickets: Towards More Efficient Training Of Deep Networks”</a:t>
            </a:r>
          </a:p>
          <a:p>
            <a:pPr marL="0" indent="0">
              <a:spcAft>
                <a:spcPts val="600"/>
              </a:spcAft>
              <a:buNone/>
            </a:pPr>
            <a:r>
              <a:rPr lang="en" sz="1200" b="1" dirty="0">
                <a:solidFill>
                  <a:schemeClr val="tx1"/>
                </a:solidFill>
                <a:latin typeface="+mn-lt"/>
                <a:cs typeface="Calibri" panose="020F0502020204030204" pitchFamily="34" charset="0"/>
              </a:rPr>
              <a:t>Reference [5]   </a:t>
            </a:r>
            <a:r>
              <a:rPr lang="en-US" sz="1200" b="0" i="1" dirty="0">
                <a:solidFill>
                  <a:srgbClr val="202124"/>
                </a:solidFill>
                <a:effectLst/>
                <a:latin typeface="Arial" panose="020B0604020202020204" pitchFamily="34" charset="0"/>
                <a:cs typeface="Arial" panose="020B0604020202020204" pitchFamily="34" charset="0"/>
              </a:rPr>
              <a:t>Ari S. </a:t>
            </a:r>
            <a:r>
              <a:rPr lang="en-US" sz="1200" b="0" i="1" dirty="0" err="1">
                <a:solidFill>
                  <a:srgbClr val="202124"/>
                </a:solidFill>
                <a:effectLst/>
                <a:latin typeface="Arial" panose="020B0604020202020204" pitchFamily="34" charset="0"/>
                <a:cs typeface="Arial" panose="020B0604020202020204" pitchFamily="34" charset="0"/>
              </a:rPr>
              <a:t>Morcos</a:t>
            </a:r>
            <a:r>
              <a:rPr lang="en-US" sz="1200" i="1" dirty="0">
                <a:solidFill>
                  <a:srgbClr val="202124"/>
                </a:solidFill>
                <a:latin typeface="Arial" panose="020B0604020202020204" pitchFamily="34" charset="0"/>
                <a:cs typeface="Arial" panose="020B0604020202020204" pitchFamily="34" charset="0"/>
              </a:rPr>
              <a:t>, “</a:t>
            </a:r>
            <a:r>
              <a:rPr lang="en-US" sz="1200" b="0" i="1" dirty="0">
                <a:solidFill>
                  <a:srgbClr val="202124"/>
                </a:solidFill>
                <a:effectLst/>
                <a:latin typeface="Arial" panose="020B0604020202020204" pitchFamily="34" charset="0"/>
                <a:cs typeface="Arial" panose="020B0604020202020204" pitchFamily="34" charset="0"/>
              </a:rPr>
              <a:t>One ticket to win them all: generalizing lottery ticket initializations across datasets and 		    optimizers”</a:t>
            </a:r>
          </a:p>
          <a:p>
            <a:pPr marL="0" indent="0">
              <a:spcAft>
                <a:spcPts val="600"/>
              </a:spcAft>
              <a:buNone/>
            </a:pPr>
            <a:endParaRPr dirty="0"/>
          </a:p>
        </p:txBody>
      </p:sp>
      <p:sp>
        <p:nvSpPr>
          <p:cNvPr id="2" name="Rectangle: Rounded Corners 1">
            <a:extLst>
              <a:ext uri="{FF2B5EF4-FFF2-40B4-BE49-F238E27FC236}">
                <a16:creationId xmlns:a16="http://schemas.microsoft.com/office/drawing/2014/main" id="{0D4A5DC5-8042-4AF0-86C6-D49E8C1DFBEC}"/>
              </a:ext>
            </a:extLst>
          </p:cNvPr>
          <p:cNvSpPr/>
          <p:nvPr/>
        </p:nvSpPr>
        <p:spPr>
          <a:xfrm>
            <a:off x="333099" y="1106650"/>
            <a:ext cx="834168"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US" b="1" i="0" u="none" strike="noStrike" dirty="0">
                <a:solidFill>
                  <a:srgbClr val="000000"/>
                </a:solidFill>
                <a:effectLst/>
                <a:latin typeface="+mn-lt"/>
              </a:rPr>
              <a:t>Papers</a:t>
            </a:r>
            <a:endParaRPr lang="en-IN" b="1" i="0" u="none" strike="noStrike" dirty="0">
              <a:solidFill>
                <a:srgbClr val="000000"/>
              </a:solidFill>
              <a:effectLst/>
              <a:latin typeface="+mn-lt"/>
            </a:endParaRPr>
          </a:p>
        </p:txBody>
      </p:sp>
      <p:sp>
        <p:nvSpPr>
          <p:cNvPr id="3" name="Rectangle: Rounded Corners 2">
            <a:extLst>
              <a:ext uri="{FF2B5EF4-FFF2-40B4-BE49-F238E27FC236}">
                <a16:creationId xmlns:a16="http://schemas.microsoft.com/office/drawing/2014/main" id="{18E21198-6C4A-405E-88EF-FBF6D8B6B416}"/>
              </a:ext>
            </a:extLst>
          </p:cNvPr>
          <p:cNvSpPr/>
          <p:nvPr/>
        </p:nvSpPr>
        <p:spPr>
          <a:xfrm>
            <a:off x="311700" y="3578044"/>
            <a:ext cx="834168"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US" b="1" i="0" u="none" strike="noStrike" dirty="0">
                <a:solidFill>
                  <a:srgbClr val="000000"/>
                </a:solidFill>
                <a:effectLst/>
                <a:latin typeface="+mn-lt"/>
              </a:rPr>
              <a:t>Videos</a:t>
            </a:r>
            <a:endParaRPr lang="en-IN" b="1" i="0" u="none" strike="noStrike" dirty="0">
              <a:solidFill>
                <a:srgbClr val="000000"/>
              </a:solidFill>
              <a:effectLst/>
              <a:latin typeface="+mn-lt"/>
            </a:endParaRPr>
          </a:p>
        </p:txBody>
      </p:sp>
      <p:sp>
        <p:nvSpPr>
          <p:cNvPr id="5" name="TextBox 4">
            <a:extLst>
              <a:ext uri="{FF2B5EF4-FFF2-40B4-BE49-F238E27FC236}">
                <a16:creationId xmlns:a16="http://schemas.microsoft.com/office/drawing/2014/main" id="{6B1B6EFA-5D9A-4811-AE38-E534EF7EE85B}"/>
              </a:ext>
            </a:extLst>
          </p:cNvPr>
          <p:cNvSpPr txBox="1"/>
          <p:nvPr/>
        </p:nvSpPr>
        <p:spPr>
          <a:xfrm>
            <a:off x="1292602" y="3647049"/>
            <a:ext cx="3832168" cy="307777"/>
          </a:xfrm>
          <a:prstGeom prst="rect">
            <a:avLst/>
          </a:prstGeom>
          <a:noFill/>
        </p:spPr>
        <p:txBody>
          <a:bodyPr wrap="square" rtlCol="0">
            <a:spAutoFit/>
          </a:bodyPr>
          <a:lstStyle/>
          <a:p>
            <a:r>
              <a:rPr lang="en" sz="1400" b="1" dirty="0">
                <a:solidFill>
                  <a:schemeClr val="tx1"/>
                </a:solidFill>
                <a:latin typeface="+mn-lt"/>
                <a:cs typeface="Calibri" panose="020F0502020204030204" pitchFamily="34" charset="0"/>
              </a:rPr>
              <a:t>Reference [6]   </a:t>
            </a:r>
            <a:r>
              <a:rPr lang="en" sz="1400" dirty="0">
                <a:solidFill>
                  <a:schemeClr val="tx1"/>
                </a:solidFill>
                <a:latin typeface="+mn-lt"/>
                <a:cs typeface="Calibri" panose="020F0502020204030204" pitchFamily="34" charset="0"/>
                <a:hlinkClick r:id="rId3"/>
              </a:rPr>
              <a:t>ICLR 2019 presentation</a:t>
            </a:r>
            <a:endParaRPr lang="en" sz="1400" dirty="0">
              <a:solidFill>
                <a:schemeClr val="tx1"/>
              </a:solidFill>
              <a:latin typeface="+mn-lt"/>
              <a:cs typeface="Calibri" panose="020F0502020204030204" pitchFamily="34" charset="0"/>
            </a:endParaRPr>
          </a:p>
        </p:txBody>
      </p:sp>
      <p:sp>
        <p:nvSpPr>
          <p:cNvPr id="7" name="Rectangle: Rounded Corners 6">
            <a:extLst>
              <a:ext uri="{FF2B5EF4-FFF2-40B4-BE49-F238E27FC236}">
                <a16:creationId xmlns:a16="http://schemas.microsoft.com/office/drawing/2014/main" id="{0858C4AB-FF8E-4735-A3A4-D078C04EBF96}"/>
              </a:ext>
            </a:extLst>
          </p:cNvPr>
          <p:cNvSpPr/>
          <p:nvPr/>
        </p:nvSpPr>
        <p:spPr>
          <a:xfrm>
            <a:off x="311700" y="4261709"/>
            <a:ext cx="1799733" cy="4457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US" b="1" i="0" u="none" strike="noStrike" dirty="0">
                <a:solidFill>
                  <a:srgbClr val="000000"/>
                </a:solidFill>
                <a:effectLst/>
                <a:latin typeface="+mn-lt"/>
              </a:rPr>
              <a:t>Code Repositories</a:t>
            </a:r>
            <a:endParaRPr lang="en-IN" b="1" i="0" u="none" strike="noStrike" dirty="0">
              <a:solidFill>
                <a:srgbClr val="000000"/>
              </a:solidFill>
              <a:effectLst/>
              <a:latin typeface="+mn-lt"/>
            </a:endParaRPr>
          </a:p>
        </p:txBody>
      </p:sp>
      <p:sp>
        <p:nvSpPr>
          <p:cNvPr id="8" name="TextBox 7">
            <a:extLst>
              <a:ext uri="{FF2B5EF4-FFF2-40B4-BE49-F238E27FC236}">
                <a16:creationId xmlns:a16="http://schemas.microsoft.com/office/drawing/2014/main" id="{B67049FF-5EBF-4C29-B838-B542DE892732}"/>
              </a:ext>
            </a:extLst>
          </p:cNvPr>
          <p:cNvSpPr txBox="1"/>
          <p:nvPr/>
        </p:nvSpPr>
        <p:spPr>
          <a:xfrm>
            <a:off x="2251337" y="4261709"/>
            <a:ext cx="3832168" cy="523220"/>
          </a:xfrm>
          <a:prstGeom prst="rect">
            <a:avLst/>
          </a:prstGeom>
          <a:noFill/>
        </p:spPr>
        <p:txBody>
          <a:bodyPr wrap="square" rtlCol="0">
            <a:spAutoFit/>
          </a:bodyPr>
          <a:lstStyle/>
          <a:p>
            <a:r>
              <a:rPr lang="en" sz="1400" b="1" dirty="0">
                <a:solidFill>
                  <a:schemeClr val="tx1"/>
                </a:solidFill>
                <a:latin typeface="+mn-lt"/>
                <a:cs typeface="Calibri" panose="020F0502020204030204" pitchFamily="34" charset="0"/>
              </a:rPr>
              <a:t>Reference [7]   </a:t>
            </a:r>
            <a:r>
              <a:rPr lang="en-IN" sz="1400" dirty="0">
                <a:solidFill>
                  <a:schemeClr val="tx1"/>
                </a:solidFill>
                <a:latin typeface="+mn-lt"/>
                <a:cs typeface="Calibri" panose="020F0502020204030204" pitchFamily="34" charset="0"/>
                <a:hlinkClick r:id="rId4"/>
              </a:rPr>
              <a:t>Code reference 1</a:t>
            </a:r>
            <a:endParaRPr lang="en-IN" sz="1400" dirty="0">
              <a:solidFill>
                <a:schemeClr val="tx1"/>
              </a:solidFill>
              <a:latin typeface="+mn-lt"/>
              <a:cs typeface="Calibri" panose="020F0502020204030204" pitchFamily="34" charset="0"/>
            </a:endParaRPr>
          </a:p>
          <a:p>
            <a:endParaRPr lang="en" sz="1400" dirty="0">
              <a:solidFill>
                <a:schemeClr val="tx1"/>
              </a:solidFill>
              <a:latin typeface="+mn-lt"/>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 name="Google Shape;198;p32">
            <a:extLst>
              <a:ext uri="{FF2B5EF4-FFF2-40B4-BE49-F238E27FC236}">
                <a16:creationId xmlns:a16="http://schemas.microsoft.com/office/drawing/2014/main" id="{F525A864-484B-47D0-B6CD-7F68FDD109D9}"/>
              </a:ext>
            </a:extLst>
          </p:cNvPr>
          <p:cNvSpPr/>
          <p:nvPr/>
        </p:nvSpPr>
        <p:spPr>
          <a:xfrm>
            <a:off x="311700" y="284039"/>
            <a:ext cx="4746997" cy="743400"/>
          </a:xfrm>
          <a:prstGeom prst="roundRect">
            <a:avLst>
              <a:gd name="adj" fmla="val 16667"/>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2400" b="1" dirty="0">
                <a:solidFill>
                  <a:schemeClr val="bg1"/>
                </a:solidFill>
              </a:rPr>
              <a:t>CONTRIBUTION OF MEMBERS</a:t>
            </a:r>
            <a:endParaRPr lang="en-IN" sz="800" b="1" dirty="0">
              <a:solidFill>
                <a:schemeClr val="bg1"/>
              </a:solidFill>
            </a:endParaRPr>
          </a:p>
        </p:txBody>
      </p:sp>
      <p:graphicFrame>
        <p:nvGraphicFramePr>
          <p:cNvPr id="6" name="Table 6">
            <a:extLst>
              <a:ext uri="{FF2B5EF4-FFF2-40B4-BE49-F238E27FC236}">
                <a16:creationId xmlns:a16="http://schemas.microsoft.com/office/drawing/2014/main" id="{7AE4AE35-B683-407B-BB81-5318A0CD955E}"/>
              </a:ext>
            </a:extLst>
          </p:cNvPr>
          <p:cNvGraphicFramePr>
            <a:graphicFrameLocks noGrp="1"/>
          </p:cNvGraphicFramePr>
          <p:nvPr>
            <p:extLst>
              <p:ext uri="{D42A27DB-BD31-4B8C-83A1-F6EECF244321}">
                <p14:modId xmlns:p14="http://schemas.microsoft.com/office/powerpoint/2010/main" val="3786271067"/>
              </p:ext>
            </p:extLst>
          </p:nvPr>
        </p:nvGraphicFramePr>
        <p:xfrm>
          <a:off x="338667" y="1343537"/>
          <a:ext cx="6069033" cy="2834640"/>
        </p:xfrm>
        <a:graphic>
          <a:graphicData uri="http://schemas.openxmlformats.org/drawingml/2006/table">
            <a:tbl>
              <a:tblPr firstRow="1" bandRow="1">
                <a:tableStyleId>{5C22544A-7EE6-4342-B048-85BDC9FD1C3A}</a:tableStyleId>
              </a:tblPr>
              <a:tblGrid>
                <a:gridCol w="1754293">
                  <a:extLst>
                    <a:ext uri="{9D8B030D-6E8A-4147-A177-3AD203B41FA5}">
                      <a16:colId xmlns:a16="http://schemas.microsoft.com/office/drawing/2014/main" val="633050660"/>
                    </a:ext>
                  </a:extLst>
                </a:gridCol>
                <a:gridCol w="1435947">
                  <a:extLst>
                    <a:ext uri="{9D8B030D-6E8A-4147-A177-3AD203B41FA5}">
                      <a16:colId xmlns:a16="http://schemas.microsoft.com/office/drawing/2014/main" val="4261044015"/>
                    </a:ext>
                  </a:extLst>
                </a:gridCol>
                <a:gridCol w="1354793">
                  <a:extLst>
                    <a:ext uri="{9D8B030D-6E8A-4147-A177-3AD203B41FA5}">
                      <a16:colId xmlns:a16="http://schemas.microsoft.com/office/drawing/2014/main" val="669449502"/>
                    </a:ext>
                  </a:extLst>
                </a:gridCol>
                <a:gridCol w="1524000">
                  <a:extLst>
                    <a:ext uri="{9D8B030D-6E8A-4147-A177-3AD203B41FA5}">
                      <a16:colId xmlns:a16="http://schemas.microsoft.com/office/drawing/2014/main" val="1567287384"/>
                    </a:ext>
                  </a:extLst>
                </a:gridCol>
              </a:tblGrid>
              <a:tr h="185420">
                <a:tc>
                  <a:txBody>
                    <a:bodyPr/>
                    <a:lstStyle/>
                    <a:p>
                      <a:r>
                        <a:rPr lang="en-IN" b="1" dirty="0">
                          <a:solidFill>
                            <a:schemeClr val="tx1"/>
                          </a:solidFill>
                        </a:rPr>
                        <a:t>Member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rowSpan="2">
                  <a:txBody>
                    <a:bodyPr/>
                    <a:lstStyle/>
                    <a:p>
                      <a:pPr algn="ctr"/>
                      <a:r>
                        <a:rPr lang="en-IN" dirty="0">
                          <a:solidFill>
                            <a:schemeClr val="tx1"/>
                          </a:solidFill>
                        </a:rPr>
                        <a:t>Abhishek</a:t>
                      </a:r>
                    </a:p>
                  </a:txBody>
                  <a:tcPr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rowSpan="2">
                  <a:txBody>
                    <a:bodyPr/>
                    <a:lstStyle/>
                    <a:p>
                      <a:pPr algn="ctr"/>
                      <a:r>
                        <a:rPr lang="en-IN" dirty="0">
                          <a:solidFill>
                            <a:schemeClr val="tx1"/>
                          </a:solidFill>
                        </a:rPr>
                        <a:t>Subhadeep</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rowSpan="2">
                  <a:txBody>
                    <a:bodyPr/>
                    <a:lstStyle/>
                    <a:p>
                      <a:pPr algn="ctr"/>
                      <a:r>
                        <a:rPr lang="en-IN" dirty="0">
                          <a:solidFill>
                            <a:schemeClr val="tx1"/>
                          </a:solidFill>
                        </a:rPr>
                        <a:t>Saptarshi</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301051406"/>
                  </a:ext>
                </a:extLst>
              </a:tr>
              <a:tr h="185420">
                <a:tc>
                  <a:txBody>
                    <a:bodyPr/>
                    <a:lstStyle/>
                    <a:p>
                      <a:r>
                        <a:rPr lang="en-IN" b="1" dirty="0">
                          <a:solidFill>
                            <a:schemeClr val="tx1"/>
                          </a:solidFill>
                        </a:rPr>
                        <a:t>Task </a:t>
                      </a:r>
                    </a:p>
                  </a:txBody>
                  <a:tcP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986964440"/>
                  </a:ext>
                </a:extLst>
              </a:tr>
              <a:tr h="370840">
                <a:tc>
                  <a:txBody>
                    <a:bodyPr/>
                    <a:lstStyle/>
                    <a:p>
                      <a:pPr algn="l"/>
                      <a:r>
                        <a:rPr lang="en-IN" dirty="0"/>
                        <a:t>Past Papers </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473978413"/>
                  </a:ext>
                </a:extLst>
              </a:tr>
              <a:tr h="370840">
                <a:tc>
                  <a:txBody>
                    <a:bodyPr/>
                    <a:lstStyle/>
                    <a:p>
                      <a:pPr algn="l"/>
                      <a:r>
                        <a:rPr lang="en-IN" dirty="0"/>
                        <a:t>Main Paper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80631755"/>
                  </a:ext>
                </a:extLst>
              </a:tr>
              <a:tr h="370840">
                <a:tc>
                  <a:txBody>
                    <a:bodyPr/>
                    <a:lstStyle/>
                    <a:p>
                      <a:pPr algn="l"/>
                      <a:r>
                        <a:rPr lang="en-IN" dirty="0"/>
                        <a:t>Future Works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162645432"/>
                  </a:ext>
                </a:extLst>
              </a:tr>
              <a:tr h="370840">
                <a:tc>
                  <a:txBody>
                    <a:bodyPr/>
                    <a:lstStyle/>
                    <a:p>
                      <a:pPr algn="l"/>
                      <a:r>
                        <a:rPr lang="en-IN" dirty="0"/>
                        <a:t>Code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93664482"/>
                  </a:ext>
                </a:extLst>
              </a:tr>
              <a:tr h="370840">
                <a:tc>
                  <a:txBody>
                    <a:bodyPr/>
                    <a:lstStyle/>
                    <a:p>
                      <a:pPr algn="l"/>
                      <a:r>
                        <a:rPr lang="en-IN" dirty="0"/>
                        <a:t>Slides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extLst>
                  <a:ext uri="{0D108BD9-81ED-4DB2-BD59-A6C34878D82A}">
                    <a16:rowId xmlns:a16="http://schemas.microsoft.com/office/drawing/2014/main" val="2708212668"/>
                  </a:ext>
                </a:extLst>
              </a:tr>
              <a:tr h="370840">
                <a:tc>
                  <a:txBody>
                    <a:bodyPr/>
                    <a:lstStyle/>
                    <a:p>
                      <a:pPr algn="l"/>
                      <a:r>
                        <a:rPr lang="en-IN" dirty="0"/>
                        <a:t>Content Mining</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endParaRPr lang="en-IN"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74523777"/>
                  </a:ext>
                </a:extLst>
              </a:tr>
            </a:tbl>
          </a:graphicData>
        </a:graphic>
      </p:graphicFrame>
      <p:sp>
        <p:nvSpPr>
          <p:cNvPr id="7" name="Arrow: Down 6">
            <a:extLst>
              <a:ext uri="{FF2B5EF4-FFF2-40B4-BE49-F238E27FC236}">
                <a16:creationId xmlns:a16="http://schemas.microsoft.com/office/drawing/2014/main" id="{E2B17F7C-59F8-4D2E-9E45-7E44C08CF17F}"/>
              </a:ext>
            </a:extLst>
          </p:cNvPr>
          <p:cNvSpPr/>
          <p:nvPr/>
        </p:nvSpPr>
        <p:spPr>
          <a:xfrm>
            <a:off x="1519084" y="1688690"/>
            <a:ext cx="221227" cy="213577"/>
          </a:xfrm>
          <a:prstGeom prst="downArrow">
            <a:avLst/>
          </a:prstGeom>
          <a:solidFill>
            <a:schemeClr val="bg1"/>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C0F0B426-650C-4849-A641-E337C308A894}"/>
              </a:ext>
            </a:extLst>
          </p:cNvPr>
          <p:cNvSpPr/>
          <p:nvPr/>
        </p:nvSpPr>
        <p:spPr>
          <a:xfrm>
            <a:off x="1474838" y="1372592"/>
            <a:ext cx="331839" cy="213577"/>
          </a:xfrm>
          <a:prstGeom prst="rightArrow">
            <a:avLst/>
          </a:prstGeom>
          <a:solidFill>
            <a:schemeClr val="bg1"/>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C326D63D-84CD-429E-BEC3-D7C3CDF13148}"/>
              </a:ext>
            </a:extLst>
          </p:cNvPr>
          <p:cNvSpPr/>
          <p:nvPr/>
        </p:nvSpPr>
        <p:spPr>
          <a:xfrm>
            <a:off x="6800427" y="2086187"/>
            <a:ext cx="426720" cy="42672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860D57B-6861-47DC-9092-2C7DFE76E572}"/>
              </a:ext>
            </a:extLst>
          </p:cNvPr>
          <p:cNvSpPr txBox="1"/>
          <p:nvPr/>
        </p:nvSpPr>
        <p:spPr>
          <a:xfrm>
            <a:off x="7294881" y="2140372"/>
            <a:ext cx="1259840" cy="307777"/>
          </a:xfrm>
          <a:prstGeom prst="rect">
            <a:avLst/>
          </a:prstGeom>
          <a:noFill/>
        </p:spPr>
        <p:txBody>
          <a:bodyPr wrap="square" rtlCol="0">
            <a:spAutoFit/>
          </a:bodyPr>
          <a:lstStyle/>
          <a:p>
            <a:r>
              <a:rPr lang="en-IN" b="1" dirty="0"/>
              <a:t>Responsible</a:t>
            </a:r>
          </a:p>
        </p:txBody>
      </p:sp>
      <p:sp>
        <p:nvSpPr>
          <p:cNvPr id="5" name="Oval 4">
            <a:extLst>
              <a:ext uri="{FF2B5EF4-FFF2-40B4-BE49-F238E27FC236}">
                <a16:creationId xmlns:a16="http://schemas.microsoft.com/office/drawing/2014/main" id="{FD353305-6105-40A6-885D-352B481580B4}"/>
              </a:ext>
            </a:extLst>
          </p:cNvPr>
          <p:cNvSpPr/>
          <p:nvPr/>
        </p:nvSpPr>
        <p:spPr>
          <a:xfrm>
            <a:off x="6800427" y="2732917"/>
            <a:ext cx="426720" cy="426720"/>
          </a:xfrm>
          <a:prstGeom prst="ellipse">
            <a:avLst/>
          </a:prstGeom>
          <a:solidFill>
            <a:schemeClr val="accent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2CC6D5B-188C-4E4C-889C-CF2E23574D4B}"/>
              </a:ext>
            </a:extLst>
          </p:cNvPr>
          <p:cNvSpPr txBox="1"/>
          <p:nvPr/>
        </p:nvSpPr>
        <p:spPr>
          <a:xfrm>
            <a:off x="7294881" y="2792388"/>
            <a:ext cx="1259840" cy="307777"/>
          </a:xfrm>
          <a:prstGeom prst="rect">
            <a:avLst/>
          </a:prstGeom>
          <a:noFill/>
        </p:spPr>
        <p:txBody>
          <a:bodyPr wrap="square" rtlCol="0">
            <a:spAutoFit/>
          </a:bodyPr>
          <a:lstStyle/>
          <a:p>
            <a:r>
              <a:rPr lang="en-IN" b="1" dirty="0"/>
              <a:t>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447931" y="2462279"/>
            <a:ext cx="8463462" cy="2226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highlight>
                  <a:schemeClr val="lt1"/>
                </a:highlight>
              </a:rPr>
              <a:t>The first major paper advocating sparsity in neural networks dates back from 1990, written by LeCun and colleagues while working at AT&amp;T Bell Laboratories </a:t>
            </a:r>
            <a:r>
              <a:rPr lang="en" sz="1400" b="1" dirty="0">
                <a:solidFill>
                  <a:srgbClr val="000000"/>
                </a:solidFill>
                <a:highlight>
                  <a:schemeClr val="lt1"/>
                </a:highlight>
              </a:rPr>
              <a:t>[1]</a:t>
            </a:r>
            <a:r>
              <a:rPr lang="en" sz="1400" dirty="0">
                <a:solidFill>
                  <a:srgbClr val="000000"/>
                </a:solidFill>
                <a:highlight>
                  <a:schemeClr val="lt1"/>
                </a:highlight>
              </a:rPr>
              <a:t>. At the time, post-pruning neural networks to compress trained models was already a popular approach. </a:t>
            </a:r>
          </a:p>
          <a:p>
            <a:pPr marL="0" lvl="0" indent="0" algn="l" rtl="0">
              <a:spcBef>
                <a:spcPts val="0"/>
              </a:spcBef>
              <a:spcAft>
                <a:spcPts val="0"/>
              </a:spcAft>
              <a:buNone/>
            </a:pPr>
            <a:endParaRPr lang="en" sz="1400" dirty="0">
              <a:solidFill>
                <a:srgbClr val="000000"/>
              </a:solidFill>
              <a:highlight>
                <a:schemeClr val="lt1"/>
              </a:highlight>
            </a:endParaRPr>
          </a:p>
          <a:p>
            <a:pPr marL="0" lvl="0" indent="0" algn="l" rtl="0">
              <a:spcBef>
                <a:spcPts val="0"/>
              </a:spcBef>
              <a:spcAft>
                <a:spcPts val="0"/>
              </a:spcAft>
              <a:buNone/>
            </a:pPr>
            <a:r>
              <a:rPr lang="en" sz="1400" dirty="0">
                <a:solidFill>
                  <a:srgbClr val="000000"/>
                </a:solidFill>
                <a:highlight>
                  <a:schemeClr val="lt1"/>
                </a:highlight>
              </a:rPr>
              <a:t>Main ideas in the paper made by LeCun :</a:t>
            </a:r>
          </a:p>
          <a:p>
            <a:pPr marL="0" lvl="0" indent="0" algn="l" rtl="0">
              <a:spcBef>
                <a:spcPts val="0"/>
              </a:spcBef>
              <a:spcAft>
                <a:spcPts val="0"/>
              </a:spcAft>
              <a:buNone/>
            </a:pPr>
            <a:endParaRPr lang="en" sz="600" dirty="0">
              <a:solidFill>
                <a:srgbClr val="000000"/>
              </a:solidFill>
              <a:highlight>
                <a:schemeClr val="lt1"/>
              </a:highlight>
              <a:latin typeface="Arial" panose="020B0604020202020204" pitchFamily="34" charset="0"/>
              <a:ea typeface="Merriweather"/>
              <a:cs typeface="Arial" panose="020B0604020202020204" pitchFamily="34" charset="0"/>
              <a:sym typeface="Merriweather"/>
            </a:endParaRPr>
          </a:p>
          <a:p>
            <a:pPr marL="361950" lvl="0" indent="-361950" algn="l" rtl="0">
              <a:lnSpc>
                <a:spcPct val="100000"/>
              </a:lnSpc>
              <a:spcBef>
                <a:spcPts val="0"/>
              </a:spcBef>
              <a:buFont typeface="+mj-lt"/>
              <a:buAutoNum type="arabicPeriod"/>
            </a:pPr>
            <a:r>
              <a:rPr lang="en" sz="1400" dirty="0">
                <a:solidFill>
                  <a:srgbClr val="000000"/>
                </a:solidFill>
                <a:highlight>
                  <a:schemeClr val="lt1"/>
                </a:highlight>
                <a:latin typeface="Arial" panose="020B0604020202020204" pitchFamily="34" charset="0"/>
                <a:ea typeface="Merriweather"/>
                <a:cs typeface="Arial" panose="020B0604020202020204" pitchFamily="34" charset="0"/>
                <a:sym typeface="Merriweather"/>
              </a:rPr>
              <a:t>Suggested different metrics could be a better approximate for measure of saliency</a:t>
            </a:r>
          </a:p>
          <a:p>
            <a:pPr marL="361950" lvl="0" indent="-361950" algn="l" rtl="0">
              <a:lnSpc>
                <a:spcPct val="100000"/>
              </a:lnSpc>
              <a:spcBef>
                <a:spcPts val="0"/>
              </a:spcBef>
              <a:buFont typeface="+mj-lt"/>
              <a:buAutoNum type="arabicPeriod"/>
            </a:pPr>
            <a:endParaRPr lang="en" sz="500" dirty="0">
              <a:solidFill>
                <a:srgbClr val="000000"/>
              </a:solidFill>
              <a:highlight>
                <a:schemeClr val="lt1"/>
              </a:highlight>
              <a:latin typeface="Arial" panose="020B0604020202020204" pitchFamily="34" charset="0"/>
              <a:ea typeface="Merriweather"/>
              <a:cs typeface="Arial" panose="020B0604020202020204" pitchFamily="34" charset="0"/>
              <a:sym typeface="Merriweather"/>
            </a:endParaRPr>
          </a:p>
          <a:p>
            <a:pPr marL="361950" lvl="0" indent="-361950" algn="l" rtl="0">
              <a:lnSpc>
                <a:spcPct val="100000"/>
              </a:lnSpc>
              <a:spcBef>
                <a:spcPts val="0"/>
              </a:spcBef>
              <a:buFont typeface="+mj-lt"/>
              <a:buAutoNum type="arabicPeriod"/>
            </a:pPr>
            <a:r>
              <a:rPr lang="en" sz="1400" dirty="0">
                <a:solidFill>
                  <a:srgbClr val="000000"/>
                </a:solidFill>
                <a:highlight>
                  <a:schemeClr val="lt1"/>
                </a:highlight>
                <a:latin typeface="Arial" panose="020B0604020202020204" pitchFamily="34" charset="0"/>
                <a:ea typeface="Merriweather"/>
                <a:cs typeface="Arial" panose="020B0604020202020204" pitchFamily="34" charset="0"/>
                <a:sym typeface="Merriweather"/>
              </a:rPr>
              <a:t>Proposed using the second derivative of the objective function with respect to the parameters as a pruning metric.</a:t>
            </a:r>
            <a:endParaRPr sz="1400" dirty="0">
              <a:solidFill>
                <a:srgbClr val="000000"/>
              </a:solidFill>
              <a:highlight>
                <a:schemeClr val="lt1"/>
              </a:highlight>
              <a:latin typeface="Arial" panose="020B0604020202020204" pitchFamily="34" charset="0"/>
              <a:ea typeface="Merriweather"/>
              <a:cs typeface="Arial" panose="020B0604020202020204" pitchFamily="34" charset="0"/>
              <a:sym typeface="Merriweather"/>
            </a:endParaRPr>
          </a:p>
          <a:p>
            <a:pPr marL="457200" lvl="0" indent="0" algn="l" rtl="0">
              <a:lnSpc>
                <a:spcPct val="150000"/>
              </a:lnSpc>
              <a:spcBef>
                <a:spcPts val="1800"/>
              </a:spcBef>
              <a:spcAft>
                <a:spcPts val="1800"/>
              </a:spcAft>
              <a:buNone/>
            </a:pPr>
            <a:endParaRPr sz="1100" dirty="0">
              <a:solidFill>
                <a:srgbClr val="000000"/>
              </a:solidFill>
              <a:highlight>
                <a:schemeClr val="lt1"/>
              </a:highlight>
              <a:latin typeface="Merriweather"/>
              <a:ea typeface="Merriweather"/>
              <a:cs typeface="Merriweather"/>
              <a:sym typeface="Merriweather"/>
            </a:endParaRPr>
          </a:p>
        </p:txBody>
      </p:sp>
      <p:sp>
        <p:nvSpPr>
          <p:cNvPr id="86" name="Google Shape;86;p16"/>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rgbClr val="FFFFFF"/>
                </a:solidFill>
              </a:rPr>
              <a:t>PROBLEM BACKGROUND</a:t>
            </a:r>
            <a:r>
              <a:rPr lang="en" sz="2300" b="1">
                <a:solidFill>
                  <a:srgbClr val="FFFFFF"/>
                </a:solidFill>
              </a:rPr>
              <a:t> </a:t>
            </a:r>
            <a:endParaRPr sz="2400" b="1">
              <a:solidFill>
                <a:srgbClr val="FFFFFF"/>
              </a:solidFill>
            </a:endParaRPr>
          </a:p>
        </p:txBody>
      </p:sp>
      <p:sp>
        <p:nvSpPr>
          <p:cNvPr id="87" name="Google Shape;87;p16"/>
          <p:cNvSpPr/>
          <p:nvPr/>
        </p:nvSpPr>
        <p:spPr>
          <a:xfrm>
            <a:off x="0" y="48840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i="1" dirty="0">
              <a:solidFill>
                <a:srgbClr val="002060"/>
              </a:solidFill>
            </a:endParaRPr>
          </a:p>
        </p:txBody>
      </p:sp>
      <p:sp>
        <p:nvSpPr>
          <p:cNvPr id="3" name="TextBox 2">
            <a:extLst>
              <a:ext uri="{FF2B5EF4-FFF2-40B4-BE49-F238E27FC236}">
                <a16:creationId xmlns:a16="http://schemas.microsoft.com/office/drawing/2014/main" id="{F89374A5-4217-4662-B267-86E97E8906E5}"/>
              </a:ext>
            </a:extLst>
          </p:cNvPr>
          <p:cNvSpPr txBox="1"/>
          <p:nvPr/>
        </p:nvSpPr>
        <p:spPr>
          <a:xfrm>
            <a:off x="447931" y="1207899"/>
            <a:ext cx="8347587" cy="1169551"/>
          </a:xfrm>
          <a:prstGeom prst="rect">
            <a:avLst/>
          </a:prstGeom>
          <a:noFill/>
        </p:spPr>
        <p:txBody>
          <a:bodyPr wrap="square" rtlCol="0">
            <a:spAutoFit/>
          </a:bodyPr>
          <a:lstStyle/>
          <a:p>
            <a:r>
              <a:rPr lang="en" sz="1400" dirty="0">
                <a:solidFill>
                  <a:srgbClr val="000000"/>
                </a:solidFill>
                <a:highlight>
                  <a:schemeClr val="lt1"/>
                </a:highlight>
              </a:rPr>
              <a:t>The story of sparsity in neural networks starts with pruning, which is a way to reduce the size of the neural network through compression. Pruning was mainly done by using magnitude as an approximation for saliency to determine less useful connections – the intuition being that smaller magnitude weights have a smaller effect in the output, and hence are less likely to have an impact in the model outcome if pruned.</a:t>
            </a:r>
          </a:p>
        </p:txBody>
      </p:sp>
      <p:sp>
        <p:nvSpPr>
          <p:cNvPr id="4" name="Rectangle: Rounded Corners 3">
            <a:extLst>
              <a:ext uri="{FF2B5EF4-FFF2-40B4-BE49-F238E27FC236}">
                <a16:creationId xmlns:a16="http://schemas.microsoft.com/office/drawing/2014/main" id="{659BB95B-42D4-484D-A726-0D89BADD5D3F}"/>
              </a:ext>
            </a:extLst>
          </p:cNvPr>
          <p:cNvSpPr/>
          <p:nvPr/>
        </p:nvSpPr>
        <p:spPr>
          <a:xfrm>
            <a:off x="514284" y="797194"/>
            <a:ext cx="923817" cy="316711"/>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lnSpc>
                <a:spcPct val="100000"/>
              </a:lnSpc>
              <a:spcBef>
                <a:spcPts val="0"/>
              </a:spcBef>
              <a:spcAft>
                <a:spcPts val="1600"/>
              </a:spcAft>
            </a:pPr>
            <a:r>
              <a:rPr lang="en-US" b="1" i="0" u="none" strike="noStrike" dirty="0">
                <a:solidFill>
                  <a:srgbClr val="000000"/>
                </a:solidFill>
                <a:effectLst/>
                <a:latin typeface="+mn-lt"/>
              </a:rPr>
              <a:t>Pruning</a:t>
            </a:r>
            <a:endParaRPr lang="en-IN" b="1" i="0" u="none" strike="noStrike" dirty="0">
              <a:solidFill>
                <a:srgbClr val="000000"/>
              </a:solidFill>
              <a:effectLst/>
              <a:latin typeface="+mn-lt"/>
            </a:endParaRPr>
          </a:p>
        </p:txBody>
      </p:sp>
      <p:sp>
        <p:nvSpPr>
          <p:cNvPr id="5" name="TextBox 4">
            <a:extLst>
              <a:ext uri="{FF2B5EF4-FFF2-40B4-BE49-F238E27FC236}">
                <a16:creationId xmlns:a16="http://schemas.microsoft.com/office/drawing/2014/main" id="{726C3BBB-D0BA-47A4-97E5-43F1BDA29C4B}"/>
              </a:ext>
            </a:extLst>
          </p:cNvPr>
          <p:cNvSpPr txBox="1"/>
          <p:nvPr/>
        </p:nvSpPr>
        <p:spPr>
          <a:xfrm>
            <a:off x="132601" y="4859861"/>
            <a:ext cx="4140141" cy="307777"/>
          </a:xfrm>
          <a:prstGeom prst="rect">
            <a:avLst/>
          </a:prstGeom>
          <a:noFill/>
        </p:spPr>
        <p:txBody>
          <a:bodyPr wrap="square" rtlCol="0">
            <a:spAutoFit/>
          </a:bodyPr>
          <a:lstStyle/>
          <a:p>
            <a:r>
              <a:rPr lang="en-IN" b="1">
                <a:solidFill>
                  <a:schemeClr val="bg1"/>
                </a:solidFill>
              </a:rPr>
              <a:t> [1] </a:t>
            </a:r>
            <a:r>
              <a:rPr lang="en-IN" i="1">
                <a:solidFill>
                  <a:schemeClr val="bg1"/>
                </a:solidFill>
              </a:rPr>
              <a:t>Yann Le Cun et. al., “Optimal Brain Damage”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
                                            <p:txEl>
                                              <p:pRg st="0" end="0"/>
                                            </p:txEl>
                                          </p:spTgt>
                                        </p:tgtEl>
                                        <p:attrNameLst>
                                          <p:attrName>style.visibility</p:attrName>
                                        </p:attrNameLst>
                                      </p:cBhvr>
                                      <p:to>
                                        <p:strVal val="visible"/>
                                      </p:to>
                                    </p:set>
                                    <p:animEffect transition="in" filter="fade">
                                      <p:cBhvr>
                                        <p:cTn id="15" dur="500"/>
                                        <p:tgtEl>
                                          <p:spTgt spid="8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5">
                                            <p:txEl>
                                              <p:pRg st="2" end="2"/>
                                            </p:txEl>
                                          </p:spTgt>
                                        </p:tgtEl>
                                        <p:attrNameLst>
                                          <p:attrName>style.visibility</p:attrName>
                                        </p:attrNameLst>
                                      </p:cBhvr>
                                      <p:to>
                                        <p:strVal val="visible"/>
                                      </p:to>
                                    </p:set>
                                    <p:animEffect transition="in" filter="fade">
                                      <p:cBhvr>
                                        <p:cTn id="23" dur="500"/>
                                        <p:tgtEl>
                                          <p:spTgt spid="8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5">
                                            <p:txEl>
                                              <p:pRg st="4" end="4"/>
                                            </p:txEl>
                                          </p:spTgt>
                                        </p:tgtEl>
                                        <p:attrNameLst>
                                          <p:attrName>style.visibility</p:attrName>
                                        </p:attrNameLst>
                                      </p:cBhvr>
                                      <p:to>
                                        <p:strVal val="visible"/>
                                      </p:to>
                                    </p:set>
                                    <p:animEffect transition="in" filter="fade">
                                      <p:cBhvr>
                                        <p:cTn id="26" dur="500"/>
                                        <p:tgtEl>
                                          <p:spTgt spid="85">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5">
                                            <p:txEl>
                                              <p:pRg st="6" end="6"/>
                                            </p:txEl>
                                          </p:spTgt>
                                        </p:tgtEl>
                                        <p:attrNameLst>
                                          <p:attrName>style.visibility</p:attrName>
                                        </p:attrNameLst>
                                      </p:cBhvr>
                                      <p:to>
                                        <p:strVal val="visible"/>
                                      </p:to>
                                    </p:set>
                                    <p:animEffect transition="in" filter="fade">
                                      <p:cBhvr>
                                        <p:cTn id="29" dur="500"/>
                                        <p:tgtEl>
                                          <p:spTgt spid="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P spid="3" grpId="0"/>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7"/>
          <p:cNvSpPr txBox="1">
            <a:spLocks noGrp="1"/>
          </p:cNvSpPr>
          <p:nvPr>
            <p:ph type="body" idx="1"/>
          </p:nvPr>
        </p:nvSpPr>
        <p:spPr>
          <a:xfrm>
            <a:off x="249959" y="1130543"/>
            <a:ext cx="5973096" cy="187621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800"/>
              </a:spcAft>
              <a:buNone/>
            </a:pPr>
            <a:r>
              <a:rPr lang="en" dirty="0">
                <a:solidFill>
                  <a:srgbClr val="000000"/>
                </a:solidFill>
                <a:highlight>
                  <a:schemeClr val="lt1"/>
                </a:highlight>
                <a:latin typeface="+mn-lt"/>
                <a:ea typeface="Merriweather"/>
                <a:cs typeface="Merriweather"/>
                <a:sym typeface="Merriweather"/>
              </a:rPr>
              <a:t>In the succeeding years as the mobile devices came became very important, then people found that it is impossible to run such models in mobile due to energy constraints. </a:t>
            </a:r>
          </a:p>
          <a:p>
            <a:pPr marL="0" lvl="0" indent="0" algn="l" rtl="0">
              <a:lnSpc>
                <a:spcPct val="100000"/>
              </a:lnSpc>
              <a:spcBef>
                <a:spcPts val="0"/>
              </a:spcBef>
              <a:spcAft>
                <a:spcPts val="1800"/>
              </a:spcAft>
              <a:buNone/>
            </a:pPr>
            <a:r>
              <a:rPr lang="en" dirty="0">
                <a:solidFill>
                  <a:srgbClr val="000000"/>
                </a:solidFill>
                <a:highlight>
                  <a:schemeClr val="lt1"/>
                </a:highlight>
                <a:latin typeface="+mn-lt"/>
                <a:ea typeface="Merriweather"/>
                <a:cs typeface="Merriweather"/>
                <a:sym typeface="Merriweather"/>
              </a:rPr>
              <a:t>In 2015, Han et al. </a:t>
            </a:r>
            <a:r>
              <a:rPr lang="en" b="1" dirty="0">
                <a:solidFill>
                  <a:srgbClr val="000000"/>
                </a:solidFill>
                <a:highlight>
                  <a:schemeClr val="lt1"/>
                </a:highlight>
                <a:latin typeface="+mn-lt"/>
                <a:ea typeface="Merriweather"/>
                <a:cs typeface="Merriweather"/>
                <a:sym typeface="Merriweather"/>
              </a:rPr>
              <a:t>[2]</a:t>
            </a:r>
            <a:r>
              <a:rPr lang="en" dirty="0">
                <a:solidFill>
                  <a:srgbClr val="000000"/>
                </a:solidFill>
                <a:highlight>
                  <a:schemeClr val="lt1"/>
                </a:highlight>
                <a:latin typeface="+mn-lt"/>
                <a:ea typeface="Merriweather"/>
                <a:cs typeface="Merriweather"/>
                <a:sym typeface="Merriweather"/>
              </a:rPr>
              <a:t> proposed a structured pruning method in which surprisingly, they showed this method was not only comparable to regular deep learning models, but could achieve even higher accuracy whilst improving efficiency and lowering storage complexity.</a:t>
            </a:r>
            <a:endParaRPr sz="1800" dirty="0">
              <a:latin typeface="+mn-lt"/>
            </a:endParaRPr>
          </a:p>
        </p:txBody>
      </p:sp>
      <p:sp>
        <p:nvSpPr>
          <p:cNvPr id="95" name="Google Shape;95;p17"/>
          <p:cNvSpPr/>
          <p:nvPr/>
        </p:nvSpPr>
        <p:spPr>
          <a:xfrm>
            <a:off x="6414797" y="1904755"/>
            <a:ext cx="1928700" cy="522300"/>
          </a:xfrm>
          <a:prstGeom prst="roundRect">
            <a:avLst>
              <a:gd name="adj" fmla="val 16667"/>
            </a:avLst>
          </a:prstGeom>
          <a:solidFill>
            <a:srgbClr val="1F909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Train Connectivity</a:t>
            </a:r>
            <a:endParaRPr b="1">
              <a:solidFill>
                <a:srgbClr val="FFFFFF"/>
              </a:solidFill>
            </a:endParaRPr>
          </a:p>
        </p:txBody>
      </p:sp>
      <p:sp>
        <p:nvSpPr>
          <p:cNvPr id="96" name="Google Shape;96;p17"/>
          <p:cNvSpPr/>
          <p:nvPr/>
        </p:nvSpPr>
        <p:spPr>
          <a:xfrm>
            <a:off x="6414797" y="2673718"/>
            <a:ext cx="1928700" cy="522300"/>
          </a:xfrm>
          <a:prstGeom prst="roundRect">
            <a:avLst>
              <a:gd name="adj" fmla="val 16667"/>
            </a:avLst>
          </a:prstGeom>
          <a:solidFill>
            <a:srgbClr val="1F909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rPr>
              <a:t>Prune Connections</a:t>
            </a:r>
            <a:endParaRPr b="1" dirty="0">
              <a:solidFill>
                <a:srgbClr val="FFFFFF"/>
              </a:solidFill>
            </a:endParaRPr>
          </a:p>
        </p:txBody>
      </p:sp>
      <p:sp>
        <p:nvSpPr>
          <p:cNvPr id="97" name="Google Shape;97;p17"/>
          <p:cNvSpPr/>
          <p:nvPr/>
        </p:nvSpPr>
        <p:spPr>
          <a:xfrm>
            <a:off x="6414797" y="3434105"/>
            <a:ext cx="1928700" cy="522300"/>
          </a:xfrm>
          <a:prstGeom prst="roundRect">
            <a:avLst>
              <a:gd name="adj" fmla="val 16667"/>
            </a:avLst>
          </a:prstGeom>
          <a:solidFill>
            <a:srgbClr val="1F909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rPr>
              <a:t>Train Weights</a:t>
            </a:r>
            <a:endParaRPr b="1" dirty="0">
              <a:solidFill>
                <a:srgbClr val="FFFFFF"/>
              </a:solidFill>
            </a:endParaRPr>
          </a:p>
        </p:txBody>
      </p:sp>
      <p:sp>
        <p:nvSpPr>
          <p:cNvPr id="98" name="Google Shape;98;p17"/>
          <p:cNvSpPr/>
          <p:nvPr/>
        </p:nvSpPr>
        <p:spPr>
          <a:xfrm>
            <a:off x="7218347" y="2442080"/>
            <a:ext cx="321600" cy="216600"/>
          </a:xfrm>
          <a:prstGeom prst="downArrow">
            <a:avLst>
              <a:gd name="adj1" fmla="val 50000"/>
              <a:gd name="adj2" fmla="val 50000"/>
            </a:avLst>
          </a:prstGeom>
          <a:solidFill>
            <a:srgbClr val="7FCDD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7218347" y="3211043"/>
            <a:ext cx="321600" cy="216600"/>
          </a:xfrm>
          <a:prstGeom prst="downArrow">
            <a:avLst>
              <a:gd name="adj1" fmla="val 50000"/>
              <a:gd name="adj2" fmla="val 50000"/>
            </a:avLst>
          </a:prstGeom>
          <a:solidFill>
            <a:srgbClr val="7FCDD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rot="-5400000">
            <a:off x="8098572" y="3099680"/>
            <a:ext cx="1054800" cy="432900"/>
          </a:xfrm>
          <a:prstGeom prst="curvedUpArrow">
            <a:avLst>
              <a:gd name="adj1" fmla="val 25000"/>
              <a:gd name="adj2" fmla="val 54774"/>
              <a:gd name="adj3" fmla="val 25000"/>
            </a:avLst>
          </a:prstGeom>
          <a:solidFill>
            <a:srgbClr val="43C3D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C45C62A6-B88B-4F2C-A80D-BE1D91DD0995}"/>
              </a:ext>
            </a:extLst>
          </p:cNvPr>
          <p:cNvSpPr/>
          <p:nvPr/>
        </p:nvSpPr>
        <p:spPr>
          <a:xfrm>
            <a:off x="6414797" y="1144368"/>
            <a:ext cx="879831" cy="5223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IN" b="1" dirty="0">
                <a:solidFill>
                  <a:sysClr val="windowText" lastClr="000000"/>
                </a:solidFill>
              </a:rPr>
              <a:t>Method </a:t>
            </a:r>
          </a:p>
        </p:txBody>
      </p:sp>
      <p:sp>
        <p:nvSpPr>
          <p:cNvPr id="3" name="Google Shape;87;p16">
            <a:extLst>
              <a:ext uri="{FF2B5EF4-FFF2-40B4-BE49-F238E27FC236}">
                <a16:creationId xmlns:a16="http://schemas.microsoft.com/office/drawing/2014/main" id="{32BDF7FC-CC9F-4E5E-AC1A-BE56291DB8FA}"/>
              </a:ext>
            </a:extLst>
          </p:cNvPr>
          <p:cNvSpPr/>
          <p:nvPr/>
        </p:nvSpPr>
        <p:spPr>
          <a:xfrm>
            <a:off x="0" y="4845914"/>
            <a:ext cx="9144000" cy="297586"/>
          </a:xfrm>
          <a:prstGeom prst="rect">
            <a:avLst/>
          </a:prstGeom>
          <a:solidFill>
            <a:srgbClr val="073763"/>
          </a:solidFill>
          <a:ln>
            <a:noFill/>
          </a:ln>
        </p:spPr>
        <p:txBody>
          <a:bodyPr spcFirstLastPara="1" wrap="square" lIns="91425" tIns="91425" rIns="91425" bIns="91425" anchor="ctr" anchorCtr="0">
            <a:noAutofit/>
          </a:bodyPr>
          <a:lstStyle/>
          <a:p>
            <a:pPr lvl="0"/>
            <a:endParaRPr lang="en-IN" i="1" dirty="0">
              <a:solidFill>
                <a:schemeClr val="bg1"/>
              </a:solidFill>
            </a:endParaRPr>
          </a:p>
        </p:txBody>
      </p:sp>
      <p:sp>
        <p:nvSpPr>
          <p:cNvPr id="4" name="Google Shape;86;p16">
            <a:extLst>
              <a:ext uri="{FF2B5EF4-FFF2-40B4-BE49-F238E27FC236}">
                <a16:creationId xmlns:a16="http://schemas.microsoft.com/office/drawing/2014/main" id="{7D463CC7-AA4A-4F67-9912-034449E92428}"/>
              </a:ext>
            </a:extLst>
          </p:cNvPr>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rgbClr val="FFFFFF"/>
                </a:solidFill>
              </a:rPr>
              <a:t>PROBLEM BACKGROUND</a:t>
            </a:r>
            <a:r>
              <a:rPr lang="en" sz="2300" b="1">
                <a:solidFill>
                  <a:srgbClr val="FFFFFF"/>
                </a:solidFill>
              </a:rPr>
              <a:t> </a:t>
            </a:r>
            <a:endParaRPr sz="2400" b="1">
              <a:solidFill>
                <a:srgbClr val="FFFFFF"/>
              </a:solidFill>
            </a:endParaRPr>
          </a:p>
        </p:txBody>
      </p:sp>
      <p:sp>
        <p:nvSpPr>
          <p:cNvPr id="6" name="TextBox 5">
            <a:extLst>
              <a:ext uri="{FF2B5EF4-FFF2-40B4-BE49-F238E27FC236}">
                <a16:creationId xmlns:a16="http://schemas.microsoft.com/office/drawing/2014/main" id="{A140E3A4-102A-44BD-9852-27D08BEE5F79}"/>
              </a:ext>
            </a:extLst>
          </p:cNvPr>
          <p:cNvSpPr txBox="1"/>
          <p:nvPr/>
        </p:nvSpPr>
        <p:spPr>
          <a:xfrm>
            <a:off x="249959" y="3562300"/>
            <a:ext cx="5870622" cy="954107"/>
          </a:xfrm>
          <a:prstGeom prst="rect">
            <a:avLst/>
          </a:prstGeom>
          <a:noFill/>
        </p:spPr>
        <p:txBody>
          <a:bodyPr wrap="square" rtlCol="0">
            <a:spAutoFit/>
          </a:bodyPr>
          <a:lstStyle/>
          <a:p>
            <a:r>
              <a:rPr lang="en-US" b="1" dirty="0">
                <a:solidFill>
                  <a:srgbClr val="202124"/>
                </a:solidFill>
                <a:latin typeface="+mn-lt"/>
              </a:rPr>
              <a:t>Observation: </a:t>
            </a:r>
            <a:r>
              <a:rPr lang="en-US" b="0" i="0" dirty="0">
                <a:solidFill>
                  <a:srgbClr val="202124"/>
                </a:solidFill>
                <a:effectLst/>
                <a:latin typeface="+mn-lt"/>
              </a:rPr>
              <a:t>On the ImageNet dataset, their method reduced the number of parameters of </a:t>
            </a:r>
            <a:r>
              <a:rPr lang="en-US" b="0" i="0" dirty="0" err="1">
                <a:solidFill>
                  <a:srgbClr val="202124"/>
                </a:solidFill>
                <a:effectLst/>
                <a:latin typeface="+mn-lt"/>
              </a:rPr>
              <a:t>AlexNet</a:t>
            </a:r>
            <a:r>
              <a:rPr lang="en-US" b="0" i="0" dirty="0">
                <a:solidFill>
                  <a:srgbClr val="202124"/>
                </a:solidFill>
                <a:effectLst/>
                <a:latin typeface="+mn-lt"/>
              </a:rPr>
              <a:t> by a factor of </a:t>
            </a:r>
            <a:r>
              <a:rPr lang="en-US" b="1" i="0" dirty="0">
                <a:solidFill>
                  <a:srgbClr val="202124"/>
                </a:solidFill>
                <a:effectLst/>
                <a:latin typeface="+mn-lt"/>
              </a:rPr>
              <a:t>9x</a:t>
            </a:r>
            <a:r>
              <a:rPr lang="en-US" b="0" i="0" dirty="0">
                <a:solidFill>
                  <a:srgbClr val="202124"/>
                </a:solidFill>
                <a:effectLst/>
                <a:latin typeface="+mn-lt"/>
              </a:rPr>
              <a:t>, from 61 million to 6.7 million,VGG-16 by </a:t>
            </a:r>
            <a:r>
              <a:rPr lang="en-US" b="1" i="0" dirty="0">
                <a:solidFill>
                  <a:srgbClr val="202124"/>
                </a:solidFill>
                <a:effectLst/>
                <a:latin typeface="+mn-lt"/>
              </a:rPr>
              <a:t>13x</a:t>
            </a:r>
            <a:r>
              <a:rPr lang="en-US" b="0" i="0" dirty="0">
                <a:solidFill>
                  <a:srgbClr val="202124"/>
                </a:solidFill>
                <a:effectLst/>
                <a:latin typeface="+mn-lt"/>
              </a:rPr>
              <a:t>, from 138 million to 10.3 million, with </a:t>
            </a:r>
            <a:r>
              <a:rPr lang="en-US" b="1" i="0" dirty="0">
                <a:solidFill>
                  <a:srgbClr val="202124"/>
                </a:solidFill>
                <a:effectLst/>
                <a:latin typeface="+mn-lt"/>
              </a:rPr>
              <a:t>no loss of accuracy.</a:t>
            </a:r>
            <a:endParaRPr lang="en-IN" b="1" dirty="0">
              <a:latin typeface="+mn-lt"/>
            </a:endParaRPr>
          </a:p>
        </p:txBody>
      </p:sp>
      <p:sp>
        <p:nvSpPr>
          <p:cNvPr id="8" name="TextBox 7">
            <a:extLst>
              <a:ext uri="{FF2B5EF4-FFF2-40B4-BE49-F238E27FC236}">
                <a16:creationId xmlns:a16="http://schemas.microsoft.com/office/drawing/2014/main" id="{379B6605-F1E4-46D6-B5A3-4F89A6F6530F}"/>
              </a:ext>
            </a:extLst>
          </p:cNvPr>
          <p:cNvSpPr txBox="1"/>
          <p:nvPr/>
        </p:nvSpPr>
        <p:spPr>
          <a:xfrm>
            <a:off x="0" y="4835723"/>
            <a:ext cx="7800793" cy="307777"/>
          </a:xfrm>
          <a:prstGeom prst="rect">
            <a:avLst/>
          </a:prstGeom>
          <a:noFill/>
        </p:spPr>
        <p:txBody>
          <a:bodyPr wrap="square" rtlCol="0">
            <a:spAutoFit/>
          </a:bodyPr>
          <a:lstStyle/>
          <a:p>
            <a:r>
              <a:rPr lang="en" b="1">
                <a:solidFill>
                  <a:schemeClr val="bg1"/>
                </a:solidFill>
                <a:cs typeface="Calibri" panose="020F0502020204030204" pitchFamily="34" charset="0"/>
              </a:rPr>
              <a:t> [2]  </a:t>
            </a:r>
            <a:r>
              <a:rPr lang="en" i="1">
                <a:solidFill>
                  <a:schemeClr val="bg1"/>
                </a:solidFill>
                <a:cs typeface="Calibri" panose="020F0502020204030204" pitchFamily="34" charset="0"/>
              </a:rPr>
              <a:t>Song Han et. </a:t>
            </a:r>
            <a:r>
              <a:rPr lang="en-IN" i="1">
                <a:solidFill>
                  <a:schemeClr val="bg1"/>
                </a:solidFill>
                <a:cs typeface="Calibri" panose="020F0502020204030204" pitchFamily="34" charset="0"/>
              </a:rPr>
              <a:t>al., “</a:t>
            </a:r>
            <a:r>
              <a:rPr lang="en" i="1">
                <a:solidFill>
                  <a:schemeClr val="bg1"/>
                </a:solidFill>
                <a:cs typeface="Calibri" panose="020F0502020204030204" pitchFamily="34" charset="0"/>
              </a:rPr>
              <a:t>Learning Both Weights and Connections For Efficient Neural Networks”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500"/>
                                        <p:tgtEl>
                                          <p:spTgt spid="9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xEl>
                                              <p:pRg st="1" end="1"/>
                                            </p:txEl>
                                          </p:spTgt>
                                        </p:tgtEl>
                                        <p:attrNameLst>
                                          <p:attrName>style.visibility</p:attrName>
                                        </p:attrNameLst>
                                      </p:cBhvr>
                                      <p:to>
                                        <p:strVal val="visible"/>
                                      </p:to>
                                    </p:set>
                                    <p:animEffect transition="in" filter="fade">
                                      <p:cBhvr>
                                        <p:cTn id="10" dur="500"/>
                                        <p:tgtEl>
                                          <p:spTgt spid="9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10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500"/>
                                        <p:tgtEl>
                                          <p:spTgt spid="9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p"/>
      <p:bldP spid="96" grpId="0" animBg="1"/>
      <p:bldP spid="97" grpId="0" animBg="1"/>
      <p:bldP spid="98" grpId="0" animBg="1"/>
      <p:bldP spid="99" grpId="0" animBg="1"/>
      <p:bldP spid="100" grpId="0" animBg="1"/>
      <p:bldP spid="2" grpId="0" animBg="1"/>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3" name="Google Shape;86;p16">
            <a:extLst>
              <a:ext uri="{FF2B5EF4-FFF2-40B4-BE49-F238E27FC236}">
                <a16:creationId xmlns:a16="http://schemas.microsoft.com/office/drawing/2014/main" id="{0879D3CD-B7EE-48A6-BC9B-D827BF248A61}"/>
              </a:ext>
            </a:extLst>
          </p:cNvPr>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rgbClr val="FFFFFF"/>
                </a:solidFill>
              </a:rPr>
              <a:t>PROBLEM BACKGROUND</a:t>
            </a:r>
            <a:r>
              <a:rPr lang="en" sz="2300" b="1">
                <a:solidFill>
                  <a:srgbClr val="FFFFFF"/>
                </a:solidFill>
              </a:rPr>
              <a:t> </a:t>
            </a:r>
            <a:endParaRPr sz="2400" b="1">
              <a:solidFill>
                <a:srgbClr val="FFFFFF"/>
              </a:solidFill>
            </a:endParaRPr>
          </a:p>
        </p:txBody>
      </p:sp>
      <p:sp>
        <p:nvSpPr>
          <p:cNvPr id="8" name="Google Shape;113;p19">
            <a:extLst>
              <a:ext uri="{FF2B5EF4-FFF2-40B4-BE49-F238E27FC236}">
                <a16:creationId xmlns:a16="http://schemas.microsoft.com/office/drawing/2014/main" id="{5B666D49-B462-4F28-803B-94960112B98F}"/>
              </a:ext>
            </a:extLst>
          </p:cNvPr>
          <p:cNvSpPr/>
          <p:nvPr/>
        </p:nvSpPr>
        <p:spPr>
          <a:xfrm>
            <a:off x="0" y="4572419"/>
            <a:ext cx="9144000" cy="571081"/>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400" i="1" dirty="0">
              <a:solidFill>
                <a:schemeClr val="bg1"/>
              </a:solidFill>
              <a:latin typeface="+mn-lt"/>
              <a:cs typeface="Calibri" panose="020F0502020204030204" pitchFamily="34" charset="0"/>
            </a:endParaRPr>
          </a:p>
        </p:txBody>
      </p:sp>
      <p:sp>
        <p:nvSpPr>
          <p:cNvPr id="9" name="TextBox 8">
            <a:extLst>
              <a:ext uri="{FF2B5EF4-FFF2-40B4-BE49-F238E27FC236}">
                <a16:creationId xmlns:a16="http://schemas.microsoft.com/office/drawing/2014/main" id="{03DE2171-1805-4B9E-BA16-34C18BDD0435}"/>
              </a:ext>
            </a:extLst>
          </p:cNvPr>
          <p:cNvSpPr txBox="1"/>
          <p:nvPr/>
        </p:nvSpPr>
        <p:spPr>
          <a:xfrm>
            <a:off x="245332" y="2470572"/>
            <a:ext cx="8520600" cy="523220"/>
          </a:xfrm>
          <a:prstGeom prst="rect">
            <a:avLst/>
          </a:prstGeom>
          <a:noFill/>
        </p:spPr>
        <p:txBody>
          <a:bodyPr wrap="square" rtlCol="0">
            <a:spAutoFit/>
          </a:bodyPr>
          <a:lstStyle/>
          <a:p>
            <a:pPr marL="457200" lvl="0" indent="-342900" algn="l" rtl="0">
              <a:spcBef>
                <a:spcPts val="0"/>
              </a:spcBef>
              <a:spcAft>
                <a:spcPts val="0"/>
              </a:spcAft>
              <a:buClr>
                <a:srgbClr val="000000"/>
              </a:buClr>
              <a:buSzPts val="1800"/>
              <a:buFont typeface="Wingdings" panose="05000000000000000000" pitchFamily="2" charset="2"/>
              <a:buChar char="q"/>
            </a:pPr>
            <a:r>
              <a:rPr lang="en-US" dirty="0">
                <a:latin typeface="+mn-lt"/>
              </a:rPr>
              <a:t>“</a:t>
            </a:r>
            <a:r>
              <a:rPr lang="en-US" dirty="0">
                <a:solidFill>
                  <a:srgbClr val="000000"/>
                </a:solidFill>
                <a:latin typeface="+mn-lt"/>
              </a:rPr>
              <a:t>Training a pruned model from scratch performs worse than retraining a pruned model, which may indicate the difficulty of training a network with a small capacity”  </a:t>
            </a:r>
            <a:r>
              <a:rPr lang="en-US" b="1" dirty="0">
                <a:solidFill>
                  <a:srgbClr val="000000"/>
                </a:solidFill>
                <a:latin typeface="+mn-lt"/>
              </a:rPr>
              <a:t>[3</a:t>
            </a:r>
            <a:r>
              <a:rPr lang="en-US" b="1" dirty="0">
                <a:latin typeface="+mn-lt"/>
              </a:rPr>
              <a:t>]</a:t>
            </a:r>
            <a:endParaRPr lang="en-US" dirty="0">
              <a:solidFill>
                <a:srgbClr val="000000"/>
              </a:solidFill>
              <a:latin typeface="+mn-lt"/>
            </a:endParaRPr>
          </a:p>
        </p:txBody>
      </p:sp>
      <p:sp>
        <p:nvSpPr>
          <p:cNvPr id="11" name="TextBox 10">
            <a:extLst>
              <a:ext uri="{FF2B5EF4-FFF2-40B4-BE49-F238E27FC236}">
                <a16:creationId xmlns:a16="http://schemas.microsoft.com/office/drawing/2014/main" id="{1F031DBB-FD69-4870-88E7-3D187ABF8A1E}"/>
              </a:ext>
            </a:extLst>
          </p:cNvPr>
          <p:cNvSpPr txBox="1"/>
          <p:nvPr/>
        </p:nvSpPr>
        <p:spPr>
          <a:xfrm>
            <a:off x="341196" y="1062127"/>
            <a:ext cx="6000609" cy="307777"/>
          </a:xfrm>
          <a:prstGeom prst="rect">
            <a:avLst/>
          </a:prstGeom>
          <a:noFill/>
        </p:spPr>
        <p:txBody>
          <a:bodyPr wrap="square" rtlCol="0">
            <a:spAutoFit/>
          </a:bodyPr>
          <a:lstStyle/>
          <a:p>
            <a:pPr marL="0" lvl="0" indent="0" algn="l" rtl="0">
              <a:spcBef>
                <a:spcPts val="0"/>
              </a:spcBef>
              <a:spcAft>
                <a:spcPts val="0"/>
              </a:spcAft>
              <a:buNone/>
            </a:pPr>
            <a:r>
              <a:rPr lang="en-US" dirty="0">
                <a:solidFill>
                  <a:srgbClr val="000000"/>
                </a:solidFill>
              </a:rPr>
              <a:t>The </a:t>
            </a:r>
            <a:r>
              <a:rPr lang="en-US" b="1" dirty="0">
                <a:solidFill>
                  <a:srgbClr val="000000"/>
                </a:solidFill>
              </a:rPr>
              <a:t>two main ideas </a:t>
            </a:r>
            <a:r>
              <a:rPr lang="en-US" dirty="0">
                <a:solidFill>
                  <a:srgbClr val="000000"/>
                </a:solidFill>
              </a:rPr>
              <a:t>that influenced the paper we have considered:</a:t>
            </a:r>
          </a:p>
        </p:txBody>
      </p:sp>
      <p:sp>
        <p:nvSpPr>
          <p:cNvPr id="12" name="TextBox 11">
            <a:extLst>
              <a:ext uri="{FF2B5EF4-FFF2-40B4-BE49-F238E27FC236}">
                <a16:creationId xmlns:a16="http://schemas.microsoft.com/office/drawing/2014/main" id="{B50081A0-555F-4DB9-AFA2-4C8B896BB305}"/>
              </a:ext>
            </a:extLst>
          </p:cNvPr>
          <p:cNvSpPr txBox="1"/>
          <p:nvPr/>
        </p:nvSpPr>
        <p:spPr>
          <a:xfrm>
            <a:off x="245332" y="1586886"/>
            <a:ext cx="8520600" cy="523220"/>
          </a:xfrm>
          <a:prstGeom prst="rect">
            <a:avLst/>
          </a:prstGeom>
          <a:noFill/>
        </p:spPr>
        <p:txBody>
          <a:bodyPr wrap="square" rtlCol="0">
            <a:spAutoFit/>
          </a:bodyPr>
          <a:lstStyle/>
          <a:p>
            <a:pPr marL="400050" lvl="0" indent="-285750" algn="l" rtl="0">
              <a:spcBef>
                <a:spcPts val="0"/>
              </a:spcBef>
              <a:spcAft>
                <a:spcPts val="0"/>
              </a:spcAft>
              <a:buClr>
                <a:srgbClr val="000000"/>
              </a:buClr>
              <a:buSzPts val="1800"/>
              <a:buFont typeface="Wingdings" panose="05000000000000000000" pitchFamily="2" charset="2"/>
              <a:buChar char="q"/>
            </a:pPr>
            <a:r>
              <a:rPr lang="en-US" dirty="0">
                <a:latin typeface="+mn-lt"/>
              </a:rPr>
              <a:t>“</a:t>
            </a:r>
            <a:r>
              <a:rPr lang="en-US" dirty="0">
                <a:solidFill>
                  <a:srgbClr val="000000"/>
                </a:solidFill>
                <a:latin typeface="+mn-lt"/>
              </a:rPr>
              <a:t>During retraining, it is better to retain the weights from the initial training phase for the connections that survived </a:t>
            </a:r>
            <a:r>
              <a:rPr lang="en-US" dirty="0">
                <a:latin typeface="+mn-lt"/>
              </a:rPr>
              <a:t>p</a:t>
            </a:r>
            <a:r>
              <a:rPr lang="en-US" dirty="0">
                <a:solidFill>
                  <a:srgbClr val="000000"/>
                </a:solidFill>
                <a:latin typeface="+mn-lt"/>
              </a:rPr>
              <a:t>runing that it is to re-initialize the pruned layers”  </a:t>
            </a:r>
            <a:r>
              <a:rPr lang="en-US" b="1" dirty="0">
                <a:latin typeface="+mn-lt"/>
              </a:rPr>
              <a:t>[</a:t>
            </a:r>
            <a:r>
              <a:rPr lang="en-US" b="1" dirty="0">
                <a:solidFill>
                  <a:srgbClr val="000000"/>
                </a:solidFill>
                <a:latin typeface="+mn-lt"/>
              </a:rPr>
              <a:t>2</a:t>
            </a:r>
            <a:r>
              <a:rPr lang="en-US" b="1" dirty="0">
                <a:latin typeface="+mn-lt"/>
              </a:rPr>
              <a:t>]</a:t>
            </a:r>
            <a:endParaRPr lang="en-US" dirty="0">
              <a:solidFill>
                <a:srgbClr val="000000"/>
              </a:solidFill>
              <a:latin typeface="+mn-lt"/>
            </a:endParaRPr>
          </a:p>
        </p:txBody>
      </p:sp>
      <p:sp>
        <p:nvSpPr>
          <p:cNvPr id="5" name="TextBox 4">
            <a:extLst>
              <a:ext uri="{FF2B5EF4-FFF2-40B4-BE49-F238E27FC236}">
                <a16:creationId xmlns:a16="http://schemas.microsoft.com/office/drawing/2014/main" id="{D813CBD6-3630-44E8-8C00-DDDE9E66B2ED}"/>
              </a:ext>
            </a:extLst>
          </p:cNvPr>
          <p:cNvSpPr txBox="1"/>
          <p:nvPr/>
        </p:nvSpPr>
        <p:spPr>
          <a:xfrm>
            <a:off x="107164" y="4572419"/>
            <a:ext cx="7656022" cy="307777"/>
          </a:xfrm>
          <a:prstGeom prst="rect">
            <a:avLst/>
          </a:prstGeom>
          <a:noFill/>
        </p:spPr>
        <p:txBody>
          <a:bodyPr wrap="square" rtlCol="0">
            <a:spAutoFit/>
          </a:bodyPr>
          <a:lstStyle/>
          <a:p>
            <a:pPr marL="0" lvl="0" indent="0" algn="l" rtl="0">
              <a:spcBef>
                <a:spcPts val="0"/>
              </a:spcBef>
              <a:spcAft>
                <a:spcPts val="0"/>
              </a:spcAft>
              <a:buNone/>
            </a:pPr>
            <a:r>
              <a:rPr lang="en" sz="1400" b="1" dirty="0">
                <a:solidFill>
                  <a:schemeClr val="bg1"/>
                </a:solidFill>
                <a:latin typeface="+mn-lt"/>
                <a:cs typeface="Calibri" panose="020F0502020204030204" pitchFamily="34" charset="0"/>
              </a:rPr>
              <a:t> [2]  </a:t>
            </a:r>
            <a:r>
              <a:rPr lang="en" sz="1400" i="1" dirty="0">
                <a:solidFill>
                  <a:schemeClr val="bg1"/>
                </a:solidFill>
                <a:latin typeface="+mn-lt"/>
                <a:cs typeface="Calibri" panose="020F0502020204030204" pitchFamily="34" charset="0"/>
              </a:rPr>
              <a:t>Song Han et. </a:t>
            </a:r>
            <a:r>
              <a:rPr lang="en-IN" i="1" dirty="0">
                <a:solidFill>
                  <a:schemeClr val="bg1"/>
                </a:solidFill>
                <a:latin typeface="+mn-lt"/>
                <a:cs typeface="Calibri" panose="020F0502020204030204" pitchFamily="34" charset="0"/>
              </a:rPr>
              <a:t>al., “</a:t>
            </a:r>
            <a:r>
              <a:rPr lang="en" sz="1400" i="1" dirty="0">
                <a:solidFill>
                  <a:schemeClr val="bg1"/>
                </a:solidFill>
                <a:latin typeface="+mn-lt"/>
                <a:cs typeface="Calibri" panose="020F0502020204030204" pitchFamily="34" charset="0"/>
              </a:rPr>
              <a:t>Learning Both Weights and Connections For Efficient Neural Networks”</a:t>
            </a:r>
            <a:endParaRPr lang="en-IN" i="1" dirty="0">
              <a:solidFill>
                <a:schemeClr val="bg1"/>
              </a:solidFill>
            </a:endParaRPr>
          </a:p>
        </p:txBody>
      </p:sp>
      <p:sp>
        <p:nvSpPr>
          <p:cNvPr id="6" name="TextBox 5">
            <a:extLst>
              <a:ext uri="{FF2B5EF4-FFF2-40B4-BE49-F238E27FC236}">
                <a16:creationId xmlns:a16="http://schemas.microsoft.com/office/drawing/2014/main" id="{F91CCDEA-D35D-4E99-8C87-8180E791C0DB}"/>
              </a:ext>
            </a:extLst>
          </p:cNvPr>
          <p:cNvSpPr txBox="1"/>
          <p:nvPr/>
        </p:nvSpPr>
        <p:spPr>
          <a:xfrm>
            <a:off x="107164" y="4835723"/>
            <a:ext cx="5860099" cy="307777"/>
          </a:xfrm>
          <a:prstGeom prst="rect">
            <a:avLst/>
          </a:prstGeom>
          <a:noFill/>
        </p:spPr>
        <p:txBody>
          <a:bodyPr wrap="square" rtlCol="0">
            <a:spAutoFit/>
          </a:bodyPr>
          <a:lstStyle/>
          <a:p>
            <a:r>
              <a:rPr lang="en" sz="1400" b="1" dirty="0">
                <a:solidFill>
                  <a:schemeClr val="bg1"/>
                </a:solidFill>
                <a:latin typeface="+mn-lt"/>
                <a:cs typeface="Calibri" panose="020F0502020204030204" pitchFamily="34" charset="0"/>
              </a:rPr>
              <a:t> [3]  </a:t>
            </a:r>
            <a:r>
              <a:rPr lang="en" sz="1400" i="1" dirty="0">
                <a:solidFill>
                  <a:schemeClr val="bg1"/>
                </a:solidFill>
                <a:latin typeface="+mn-lt"/>
                <a:cs typeface="Calibri" panose="020F0502020204030204" pitchFamily="34" charset="0"/>
              </a:rPr>
              <a:t>Haoli et. al., “</a:t>
            </a:r>
            <a:r>
              <a:rPr lang="en-US" i="1" dirty="0">
                <a:solidFill>
                  <a:schemeClr val="bg1"/>
                </a:solidFill>
              </a:rPr>
              <a:t>Pruning Filters For Efficient </a:t>
            </a:r>
            <a:r>
              <a:rPr lang="en-US" i="1" dirty="0" err="1">
                <a:solidFill>
                  <a:schemeClr val="bg1"/>
                </a:solidFill>
              </a:rPr>
              <a:t>ConvNets</a:t>
            </a:r>
            <a:r>
              <a:rPr lang="en-US" i="1" dirty="0">
                <a:solidFill>
                  <a:schemeClr val="bg1"/>
                </a:solidFill>
              </a:rPr>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body" idx="1"/>
          </p:nvPr>
        </p:nvSpPr>
        <p:spPr>
          <a:xfrm>
            <a:off x="394827" y="1152475"/>
            <a:ext cx="7086627" cy="5701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Following Questions motivated the research work (</a:t>
            </a:r>
            <a:r>
              <a:rPr lang="en" b="1" dirty="0">
                <a:solidFill>
                  <a:srgbClr val="000000"/>
                </a:solidFill>
              </a:rPr>
              <a:t>Reference [6]</a:t>
            </a:r>
            <a:r>
              <a:rPr lang="en" dirty="0">
                <a:solidFill>
                  <a:srgbClr val="000000"/>
                </a:solidFill>
              </a:rPr>
              <a:t>):</a:t>
            </a:r>
            <a:endParaRPr dirty="0">
              <a:solidFill>
                <a:srgbClr val="000000"/>
              </a:solidFill>
            </a:endParaRPr>
          </a:p>
        </p:txBody>
      </p:sp>
      <p:sp>
        <p:nvSpPr>
          <p:cNvPr id="112" name="Google Shape;112;p19"/>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MOTIVATING QUESTIONS</a:t>
            </a:r>
            <a:r>
              <a:rPr lang="en" sz="2300" b="1">
                <a:solidFill>
                  <a:srgbClr val="FFFFFF"/>
                </a:solidFill>
              </a:rPr>
              <a:t> </a:t>
            </a:r>
            <a:endParaRPr sz="2400" b="1">
              <a:solidFill>
                <a:srgbClr val="FFFFFF"/>
              </a:solidFill>
            </a:endParaRPr>
          </a:p>
        </p:txBody>
      </p:sp>
      <p:sp>
        <p:nvSpPr>
          <p:cNvPr id="113" name="Google Shape;113;p19"/>
          <p:cNvSpPr/>
          <p:nvPr/>
        </p:nvSpPr>
        <p:spPr>
          <a:xfrm>
            <a:off x="0" y="48884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bg1"/>
                </a:solidFill>
              </a:rPr>
              <a:t>Reference [6]</a:t>
            </a:r>
            <a:r>
              <a:rPr lang="en-IN" dirty="0">
                <a:solidFill>
                  <a:schemeClr val="bg1"/>
                </a:solidFill>
              </a:rPr>
              <a:t>: </a:t>
            </a:r>
            <a:r>
              <a:rPr lang="en-IN" i="1" u="sng" dirty="0">
                <a:solidFill>
                  <a:schemeClr val="bg1"/>
                </a:solidFill>
                <a:hlinkClick r:id="rId3">
                  <a:extLst>
                    <a:ext uri="{A12FA001-AC4F-418D-AE19-62706E023703}">
                      <ahyp:hlinkClr xmlns:ahyp="http://schemas.microsoft.com/office/drawing/2018/hyperlinkcolor" val="tx"/>
                    </a:ext>
                  </a:extLst>
                </a:hlinkClick>
              </a:rPr>
              <a:t>https://www.youtube.com/watch?v=s7DqRZVvRiQ</a:t>
            </a:r>
            <a:endParaRPr i="1" u="sng" dirty="0">
              <a:solidFill>
                <a:schemeClr val="bg1"/>
              </a:solidFill>
            </a:endParaRPr>
          </a:p>
        </p:txBody>
      </p:sp>
      <p:sp>
        <p:nvSpPr>
          <p:cNvPr id="2" name="TextBox 1">
            <a:extLst>
              <a:ext uri="{FF2B5EF4-FFF2-40B4-BE49-F238E27FC236}">
                <a16:creationId xmlns:a16="http://schemas.microsoft.com/office/drawing/2014/main" id="{4B9CA9C3-CEDB-416A-BE53-D7E5413790D4}"/>
              </a:ext>
            </a:extLst>
          </p:cNvPr>
          <p:cNvSpPr txBox="1"/>
          <p:nvPr/>
        </p:nvSpPr>
        <p:spPr>
          <a:xfrm>
            <a:off x="253511" y="2681296"/>
            <a:ext cx="6114038" cy="369332"/>
          </a:xfrm>
          <a:prstGeom prst="rect">
            <a:avLst/>
          </a:prstGeom>
          <a:noFill/>
        </p:spPr>
        <p:txBody>
          <a:bodyPr wrap="square" rtlCol="0">
            <a:spAutoFit/>
          </a:bodyPr>
          <a:lstStyle/>
          <a:p>
            <a:pPr marL="400050" lvl="0" indent="-285750" algn="l" rtl="0">
              <a:spcBef>
                <a:spcPts val="0"/>
              </a:spcBef>
              <a:spcAft>
                <a:spcPts val="0"/>
              </a:spcAft>
              <a:buClr>
                <a:srgbClr val="000000"/>
              </a:buClr>
              <a:buSzPts val="1800"/>
              <a:buFont typeface="Wingdings" panose="05000000000000000000" pitchFamily="2" charset="2"/>
              <a:buChar char="q"/>
            </a:pPr>
            <a:r>
              <a:rPr lang="en-US" sz="1800" dirty="0">
                <a:solidFill>
                  <a:srgbClr val="000000"/>
                </a:solidFill>
              </a:rPr>
              <a:t> Do networks have to be overparameterized to learn ?</a:t>
            </a:r>
          </a:p>
        </p:txBody>
      </p:sp>
      <p:sp>
        <p:nvSpPr>
          <p:cNvPr id="3" name="TextBox 2">
            <a:extLst>
              <a:ext uri="{FF2B5EF4-FFF2-40B4-BE49-F238E27FC236}">
                <a16:creationId xmlns:a16="http://schemas.microsoft.com/office/drawing/2014/main" id="{373D361B-95A7-46C2-B537-BA9AE2244DBE}"/>
              </a:ext>
            </a:extLst>
          </p:cNvPr>
          <p:cNvSpPr txBox="1"/>
          <p:nvPr/>
        </p:nvSpPr>
        <p:spPr>
          <a:xfrm>
            <a:off x="394827" y="2017276"/>
            <a:ext cx="6197165" cy="369332"/>
          </a:xfrm>
          <a:prstGeom prst="rect">
            <a:avLst/>
          </a:prstGeom>
          <a:noFill/>
        </p:spPr>
        <p:txBody>
          <a:bodyPr wrap="square" rtlCol="0">
            <a:spAutoFit/>
          </a:bodyPr>
          <a:lstStyle/>
          <a:p>
            <a:pPr marL="285750" lvl="0" indent="-285750" algn="l" rtl="0">
              <a:spcBef>
                <a:spcPts val="1600"/>
              </a:spcBef>
              <a:spcAft>
                <a:spcPts val="0"/>
              </a:spcAft>
              <a:buClr>
                <a:srgbClr val="000000"/>
              </a:buClr>
              <a:buSzPts val="1800"/>
              <a:buFont typeface="Wingdings" panose="05000000000000000000" pitchFamily="2" charset="2"/>
              <a:buChar char="q"/>
            </a:pPr>
            <a:r>
              <a:rPr lang="en-US" sz="1800" dirty="0">
                <a:solidFill>
                  <a:srgbClr val="000000"/>
                </a:solidFill>
              </a:rPr>
              <a:t>Can we train sparsely pruned networks from scratch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311700" y="1152475"/>
            <a:ext cx="8520600" cy="288858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0000"/>
                </a:solidFill>
              </a:rPr>
              <a:t>To answer the questions that they have raised:</a:t>
            </a:r>
          </a:p>
          <a:p>
            <a:pPr marL="285750" indent="-285750">
              <a:spcAft>
                <a:spcPts val="1600"/>
              </a:spcAft>
            </a:pPr>
            <a:r>
              <a:rPr lang="en" sz="1800" dirty="0">
                <a:solidFill>
                  <a:srgbClr val="000000"/>
                </a:solidFill>
              </a:rPr>
              <a:t>T</a:t>
            </a:r>
            <a:r>
              <a:rPr lang="en-US" sz="1800" dirty="0">
                <a:solidFill>
                  <a:srgbClr val="000000"/>
                </a:solidFill>
              </a:rPr>
              <a:t>hey were able to uncover sparse trainable subnetworks from fully-connected and convolutional feed-forward networks that were found by a standard pruning technique keeping the same parameter initializations as the original network.</a:t>
            </a:r>
          </a:p>
          <a:p>
            <a:pPr marL="0" indent="0">
              <a:spcAft>
                <a:spcPts val="1600"/>
              </a:spcAft>
              <a:buNone/>
            </a:pPr>
            <a:r>
              <a:rPr lang="en-US" sz="500" dirty="0">
                <a:solidFill>
                  <a:srgbClr val="000000"/>
                </a:solidFill>
              </a:rPr>
              <a:t> </a:t>
            </a:r>
            <a:endParaRPr lang="en-US" sz="1800" dirty="0">
              <a:solidFill>
                <a:srgbClr val="000000"/>
              </a:solidFill>
            </a:endParaRPr>
          </a:p>
          <a:p>
            <a:pPr marL="285750" indent="-285750">
              <a:spcAft>
                <a:spcPts val="1600"/>
              </a:spcAft>
            </a:pPr>
            <a:r>
              <a:rPr lang="en-US" sz="1800" dirty="0">
                <a:solidFill>
                  <a:srgbClr val="000000"/>
                </a:solidFill>
              </a:rPr>
              <a:t>They designated these trainable subnetworks, </a:t>
            </a:r>
            <a:r>
              <a:rPr lang="en-US" sz="1800" b="1" dirty="0">
                <a:solidFill>
                  <a:srgbClr val="000000"/>
                </a:solidFill>
              </a:rPr>
              <a:t>winning tickets</a:t>
            </a:r>
            <a:r>
              <a:rPr lang="en-US" sz="1800" dirty="0">
                <a:solidFill>
                  <a:srgbClr val="000000"/>
                </a:solidFill>
              </a:rPr>
              <a:t>, since those that they found have won the initialization lottery with a combination of weights and connections capable of learning.</a:t>
            </a:r>
          </a:p>
          <a:p>
            <a:pPr marL="0" lvl="0" indent="0" algn="l" rtl="0">
              <a:spcBef>
                <a:spcPts val="0"/>
              </a:spcBef>
              <a:spcAft>
                <a:spcPts val="1600"/>
              </a:spcAft>
              <a:buNone/>
            </a:pPr>
            <a:r>
              <a:rPr lang="en" dirty="0">
                <a:solidFill>
                  <a:srgbClr val="000000"/>
                </a:solidFill>
              </a:rPr>
              <a:t> </a:t>
            </a:r>
            <a:endParaRPr dirty="0">
              <a:solidFill>
                <a:srgbClr val="000000"/>
              </a:solidFill>
            </a:endParaRPr>
          </a:p>
        </p:txBody>
      </p:sp>
      <p:sp>
        <p:nvSpPr>
          <p:cNvPr id="119" name="Google Shape;119;p20"/>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FFFFFF"/>
                </a:solidFill>
              </a:rPr>
              <a:t>DETAILS OF THE PROBLEM</a:t>
            </a:r>
            <a:r>
              <a:rPr lang="en" sz="2200" b="1">
                <a:solidFill>
                  <a:srgbClr val="FFFFFF"/>
                </a:solidFill>
              </a:rPr>
              <a:t> </a:t>
            </a:r>
            <a:endParaRPr sz="2300" b="1">
              <a:solidFill>
                <a:srgbClr val="FFFFFF"/>
              </a:solidFill>
            </a:endParaRPr>
          </a:p>
        </p:txBody>
      </p:sp>
      <p:sp>
        <p:nvSpPr>
          <p:cNvPr id="120" name="Google Shape;120;p20"/>
          <p:cNvSpPr/>
          <p:nvPr/>
        </p:nvSpPr>
        <p:spPr>
          <a:xfrm>
            <a:off x="1984" y="4893252"/>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4"/>
          <p:cNvSpPr txBox="1">
            <a:spLocks noGrp="1"/>
          </p:cNvSpPr>
          <p:nvPr>
            <p:ph type="body" idx="1"/>
          </p:nvPr>
        </p:nvSpPr>
        <p:spPr>
          <a:xfrm>
            <a:off x="344190" y="784971"/>
            <a:ext cx="8445847" cy="16531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000000"/>
                </a:solidFill>
              </a:rPr>
              <a:t>Based upon the experiments and the results they obtained, they concluded the  following hypothesis :</a:t>
            </a:r>
            <a:endParaRPr sz="1600" b="1" dirty="0">
              <a:solidFill>
                <a:srgbClr val="000000"/>
              </a:solidFill>
            </a:endParaRPr>
          </a:p>
          <a:p>
            <a:pPr marL="0" lvl="0" indent="0" algn="l" rtl="0">
              <a:spcBef>
                <a:spcPts val="1600"/>
              </a:spcBef>
              <a:spcAft>
                <a:spcPts val="0"/>
              </a:spcAft>
              <a:buNone/>
            </a:pPr>
            <a:r>
              <a:rPr lang="en" sz="1400" dirty="0">
                <a:solidFill>
                  <a:srgbClr val="000000"/>
                </a:solidFill>
              </a:rPr>
              <a:t>“A randomly-initialized, dense neural network contains a subnetwork that is initialized such that—when trained in isolation—it can match the test accuracy of the original network after training for at most the same number of iterations.”</a:t>
            </a:r>
            <a:endParaRPr sz="1400" dirty="0">
              <a:solidFill>
                <a:srgbClr val="000000"/>
              </a:solidFill>
            </a:endParaRPr>
          </a:p>
          <a:p>
            <a:pPr marL="0" lvl="0" indent="0" algn="l" rtl="0">
              <a:spcBef>
                <a:spcPts val="1600"/>
              </a:spcBef>
              <a:spcAft>
                <a:spcPts val="0"/>
              </a:spcAft>
              <a:buNone/>
            </a:pPr>
            <a:endParaRPr sz="1600" dirty="0">
              <a:solidFill>
                <a:srgbClr val="000000"/>
              </a:solidFill>
            </a:endParaRPr>
          </a:p>
          <a:p>
            <a:pPr marL="0" lvl="0" indent="0" algn="l" rtl="0">
              <a:spcBef>
                <a:spcPts val="1600"/>
              </a:spcBef>
              <a:spcAft>
                <a:spcPts val="1600"/>
              </a:spcAft>
              <a:buNone/>
            </a:pPr>
            <a:endParaRPr sz="1600" dirty="0">
              <a:solidFill>
                <a:srgbClr val="000000"/>
              </a:solidFill>
            </a:endParaRPr>
          </a:p>
        </p:txBody>
      </p:sp>
      <p:sp>
        <p:nvSpPr>
          <p:cNvPr id="2" name="Google Shape;126;p21">
            <a:extLst>
              <a:ext uri="{FF2B5EF4-FFF2-40B4-BE49-F238E27FC236}">
                <a16:creationId xmlns:a16="http://schemas.microsoft.com/office/drawing/2014/main" id="{F2B93905-A33F-4E26-A221-1F5A42579BEA}"/>
              </a:ext>
            </a:extLst>
          </p:cNvPr>
          <p:cNvSpPr/>
          <p:nvPr/>
        </p:nvSpPr>
        <p:spPr>
          <a:xfrm>
            <a:off x="-900" y="-7374"/>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bg1"/>
                </a:solidFill>
              </a:rPr>
              <a:t>THE LOTTERY TICKET HYPOTHESIS</a:t>
            </a:r>
            <a:endParaRPr lang="en-US" sz="1100" b="1" dirty="0">
              <a:solidFill>
                <a:schemeClr val="bg1"/>
              </a:solidFill>
            </a:endParaRPr>
          </a:p>
        </p:txBody>
      </p:sp>
      <p:sp>
        <p:nvSpPr>
          <p:cNvPr id="6" name="Google Shape;152;p25">
            <a:extLst>
              <a:ext uri="{FF2B5EF4-FFF2-40B4-BE49-F238E27FC236}">
                <a16:creationId xmlns:a16="http://schemas.microsoft.com/office/drawing/2014/main" id="{7221E2EC-F617-420A-86D5-F401E1AFA896}"/>
              </a:ext>
            </a:extLst>
          </p:cNvPr>
          <p:cNvSpPr/>
          <p:nvPr/>
        </p:nvSpPr>
        <p:spPr>
          <a:xfrm>
            <a:off x="0" y="4884000"/>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6CFA2BA-A99A-4999-9E06-A5097780548A}"/>
                  </a:ext>
                </a:extLst>
              </p:cNvPr>
              <p:cNvSpPr txBox="1"/>
              <p:nvPr/>
            </p:nvSpPr>
            <p:spPr>
              <a:xfrm>
                <a:off x="349076" y="2527284"/>
                <a:ext cx="8214851" cy="1431161"/>
              </a:xfrm>
              <a:prstGeom prst="rect">
                <a:avLst/>
              </a:prstGeom>
              <a:noFill/>
            </p:spPr>
            <p:txBody>
              <a:bodyPr wrap="square" rtlCol="0">
                <a:spAutoFit/>
              </a:bodyPr>
              <a:lstStyle/>
              <a:p>
                <a:pPr marL="0" lvl="0" indent="0" algn="l" rtl="0">
                  <a:spcAft>
                    <a:spcPts val="0"/>
                  </a:spcAft>
                  <a:buNone/>
                </a:pPr>
                <a:r>
                  <a:rPr lang="en-US" sz="1600" b="1" dirty="0">
                    <a:solidFill>
                      <a:srgbClr val="000000"/>
                    </a:solidFill>
                  </a:rPr>
                  <a:t>Or in mathematical terms,</a:t>
                </a:r>
              </a:p>
              <a:p>
                <a:pPr marL="0" lvl="0" indent="0" algn="l" rtl="0">
                  <a:spcAft>
                    <a:spcPts val="0"/>
                  </a:spcAft>
                  <a:buNone/>
                </a:pPr>
                <a:endParaRPr lang="en-US" sz="800" b="1" dirty="0">
                  <a:solidFill>
                    <a:srgbClr val="000000"/>
                  </a:solidFill>
                </a:endParaRPr>
              </a:p>
              <a:p>
                <a:pPr lvl="0"/>
                <a:r>
                  <a:rPr lang="en-US" dirty="0">
                    <a:solidFill>
                      <a:srgbClr val="000000"/>
                    </a:solidFill>
                  </a:rPr>
                  <a:t>When optimizing with SGD on a training set, </a:t>
                </a:r>
              </a:p>
              <a:p>
                <a:pPr lvl="0"/>
                <a:endParaRPr lang="en-US" sz="700" dirty="0">
                  <a:solidFill>
                    <a:srgbClr val="000000"/>
                  </a:solidFill>
                </a:endParaRPr>
              </a:p>
              <a:p>
                <a:pPr marL="285750" indent="-285750">
                  <a:buFont typeface="Wingdings" panose="05000000000000000000" pitchFamily="2" charset="2"/>
                  <a:buChar char="§"/>
                </a:pPr>
                <a14:m>
                  <m:oMath xmlns:m="http://schemas.openxmlformats.org/officeDocument/2006/math">
                    <m:r>
                      <a:rPr lang="en-US" b="1" i="1">
                        <a:solidFill>
                          <a:schemeClr val="tx1"/>
                        </a:solidFill>
                        <a:latin typeface="Cambria Math" panose="02040503050406030204" pitchFamily="18" charset="0"/>
                      </a:rPr>
                      <m:t>𝒇</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𝒙</m:t>
                    </m:r>
                  </m:oMath>
                </a14:m>
                <a:r>
                  <a:rPr lang="en-US" dirty="0">
                    <a:solidFill>
                      <a:schemeClr val="tx1"/>
                    </a:solidFill>
                  </a:rPr>
                  <a:t>; θ</a:t>
                </a:r>
                <a:r>
                  <a:rPr lang="en-US" baseline="-25000" dirty="0">
                    <a:solidFill>
                      <a:schemeClr val="tx1"/>
                    </a:solidFill>
                  </a:rPr>
                  <a:t>0</a:t>
                </a:r>
                <a:r>
                  <a:rPr lang="en-US" dirty="0">
                    <a:solidFill>
                      <a:schemeClr val="tx1"/>
                    </a:solidFill>
                  </a:rPr>
                  <a:t>) </a:t>
                </a:r>
                <a:r>
                  <a:rPr lang="en-US" dirty="0"/>
                  <a:t>reaches minimum validation loss </a:t>
                </a:r>
                <a14:m>
                  <m:oMath xmlns:m="http://schemas.openxmlformats.org/officeDocument/2006/math">
                    <m:r>
                      <a:rPr lang="en-IN" b="1" i="1">
                        <a:latin typeface="Cambria Math" panose="02040503050406030204" pitchFamily="18" charset="0"/>
                      </a:rPr>
                      <m:t>𝒍</m:t>
                    </m:r>
                    <m:r>
                      <a:rPr lang="en-IN" b="1" i="1">
                        <a:latin typeface="Cambria Math" panose="02040503050406030204" pitchFamily="18" charset="0"/>
                      </a:rPr>
                      <m:t> </m:t>
                    </m:r>
                  </m:oMath>
                </a14:m>
                <a:r>
                  <a:rPr lang="en-US" dirty="0"/>
                  <a:t> at iteration </a:t>
                </a:r>
                <a14:m>
                  <m:oMath xmlns:m="http://schemas.openxmlformats.org/officeDocument/2006/math">
                    <m:r>
                      <a:rPr lang="en-IN" b="1" i="1">
                        <a:latin typeface="Cambria Math" panose="02040503050406030204" pitchFamily="18" charset="0"/>
                      </a:rPr>
                      <m:t>𝒋</m:t>
                    </m:r>
                  </m:oMath>
                </a14:m>
                <a:r>
                  <a:rPr lang="en-US" dirty="0"/>
                  <a:t> with test accuracy </a:t>
                </a:r>
                <a14:m>
                  <m:oMath xmlns:m="http://schemas.openxmlformats.org/officeDocument/2006/math">
                    <m:r>
                      <a:rPr lang="en-IN" b="1" i="1">
                        <a:latin typeface="Cambria Math" panose="02040503050406030204" pitchFamily="18" charset="0"/>
                      </a:rPr>
                      <m:t>𝒂</m:t>
                    </m:r>
                  </m:oMath>
                </a14:m>
                <a:r>
                  <a:rPr lang="en-US" dirty="0"/>
                  <a:t>, and </a:t>
                </a:r>
                <a:endParaRPr lang="en-IN" b="1" i="1" dirty="0">
                  <a:solidFill>
                    <a:srgbClr val="000000"/>
                  </a:solidFill>
                  <a:latin typeface="Cambria Math" panose="02040503050406030204" pitchFamily="18" charset="0"/>
                </a:endParaRPr>
              </a:p>
              <a:p>
                <a:pPr marL="285750" lvl="0" indent="-285750">
                  <a:buFont typeface="Wingdings" panose="05000000000000000000" pitchFamily="2" charset="2"/>
                  <a:buChar char="§"/>
                </a:pPr>
                <a14:m>
                  <m:oMath xmlns:m="http://schemas.openxmlformats.org/officeDocument/2006/math">
                    <m:r>
                      <a:rPr lang="en-US" b="1" i="1" smtClean="0">
                        <a:solidFill>
                          <a:schemeClr val="tx1"/>
                        </a:solidFill>
                        <a:latin typeface="Cambria Math" panose="02040503050406030204" pitchFamily="18" charset="0"/>
                      </a:rPr>
                      <m:t>𝒇</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𝒙</m:t>
                    </m:r>
                  </m:oMath>
                </a14:m>
                <a:r>
                  <a:rPr lang="en-US"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𝒎</m:t>
                    </m:r>
                    <m:r>
                      <a:rPr lang="en-US" b="1" i="1">
                        <a:solidFill>
                          <a:schemeClr val="tx1"/>
                        </a:solidFill>
                        <a:latin typeface="Cambria Math" panose="02040503050406030204" pitchFamily="18" charset="0"/>
                      </a:rPr>
                      <m:t> </m:t>
                    </m:r>
                  </m:oMath>
                </a14:m>
                <a:r>
                  <a:rPr lang="en-US" dirty="0">
                    <a:solidFill>
                      <a:schemeClr val="tx1"/>
                    </a:solidFill>
                  </a:rPr>
                  <a:t>⊙ θ</a:t>
                </a:r>
                <a:r>
                  <a:rPr lang="en-US" baseline="-25000" dirty="0">
                    <a:solidFill>
                      <a:schemeClr val="tx1"/>
                    </a:solidFill>
                  </a:rPr>
                  <a:t>0</a:t>
                </a:r>
                <a:r>
                  <a:rPr lang="en-US" dirty="0">
                    <a:solidFill>
                      <a:schemeClr val="tx1"/>
                    </a:solidFill>
                  </a:rPr>
                  <a:t>) </a:t>
                </a:r>
                <a:r>
                  <a:rPr lang="en-US" dirty="0">
                    <a:solidFill>
                      <a:srgbClr val="000000"/>
                    </a:solidFill>
                  </a:rPr>
                  <a:t>reaches minimum validation loss </a:t>
                </a:r>
                <a14:m>
                  <m:oMath xmlns:m="http://schemas.openxmlformats.org/officeDocument/2006/math">
                    <m:r>
                      <a:rPr lang="en-IN" b="1" i="1" smtClean="0">
                        <a:latin typeface="Cambria Math" panose="02040503050406030204" pitchFamily="18" charset="0"/>
                      </a:rPr>
                      <m:t>𝒍</m:t>
                    </m:r>
                    <m:r>
                      <a:rPr lang="en-IN" b="1" i="1" smtClean="0">
                        <a:latin typeface="Cambria Math" panose="02040503050406030204" pitchFamily="18" charset="0"/>
                      </a:rPr>
                      <m:t>′ </m:t>
                    </m:r>
                  </m:oMath>
                </a14:m>
                <a:r>
                  <a:rPr lang="en-US" dirty="0">
                    <a:solidFill>
                      <a:srgbClr val="000000"/>
                    </a:solidFill>
                  </a:rPr>
                  <a:t> at iteration </a:t>
                </a:r>
                <a14:m>
                  <m:oMath xmlns:m="http://schemas.openxmlformats.org/officeDocument/2006/math">
                    <m:r>
                      <a:rPr lang="en-IN" b="1" i="1" smtClean="0">
                        <a:latin typeface="Cambria Math" panose="02040503050406030204" pitchFamily="18" charset="0"/>
                      </a:rPr>
                      <m:t>𝒋</m:t>
                    </m:r>
                    <m:r>
                      <a:rPr lang="en-IN" b="1" i="1">
                        <a:latin typeface="Cambria Math" panose="02040503050406030204" pitchFamily="18" charset="0"/>
                      </a:rPr>
                      <m:t>′</m:t>
                    </m:r>
                  </m:oMath>
                </a14:m>
                <a:r>
                  <a:rPr lang="en-US" dirty="0">
                    <a:solidFill>
                      <a:srgbClr val="000000"/>
                    </a:solidFill>
                  </a:rPr>
                  <a:t> with test accuracy </a:t>
                </a:r>
                <a14:m>
                  <m:oMath xmlns:m="http://schemas.openxmlformats.org/officeDocument/2006/math">
                    <m:r>
                      <a:rPr lang="en-IN" b="1" i="1" smtClean="0">
                        <a:latin typeface="Cambria Math" panose="02040503050406030204" pitchFamily="18" charset="0"/>
                      </a:rPr>
                      <m:t>𝒂</m:t>
                    </m:r>
                    <m:r>
                      <a:rPr lang="en-IN" b="1" i="1" smtClean="0">
                        <a:latin typeface="Cambria Math" panose="02040503050406030204" pitchFamily="18" charset="0"/>
                      </a:rPr>
                      <m:t>′</m:t>
                    </m:r>
                  </m:oMath>
                </a14:m>
                <a:r>
                  <a:rPr lang="en-US" dirty="0"/>
                  <a:t> (with mask </a:t>
                </a:r>
                <a14:m>
                  <m:oMath xmlns:m="http://schemas.openxmlformats.org/officeDocument/2006/math">
                    <m:r>
                      <a:rPr lang="en-IN" b="1" i="1">
                        <a:latin typeface="Cambria Math" panose="02040503050406030204" pitchFamily="18" charset="0"/>
                      </a:rPr>
                      <m:t>𝒎</m:t>
                    </m:r>
                  </m:oMath>
                </a14:m>
                <a:r>
                  <a:rPr lang="en-US" dirty="0"/>
                  <a:t> fixed)</a:t>
                </a:r>
                <a:r>
                  <a:rPr lang="en-US" dirty="0">
                    <a:solidFill>
                      <a:srgbClr val="000000"/>
                    </a:solidFill>
                  </a:rPr>
                  <a:t> </a:t>
                </a:r>
              </a:p>
            </p:txBody>
          </p:sp>
        </mc:Choice>
        <mc:Fallback xmlns="">
          <p:sp>
            <p:nvSpPr>
              <p:cNvPr id="7" name="TextBox 6">
                <a:extLst>
                  <a:ext uri="{FF2B5EF4-FFF2-40B4-BE49-F238E27FC236}">
                    <a16:creationId xmlns:a16="http://schemas.microsoft.com/office/drawing/2014/main" id="{D6CFA2BA-A99A-4999-9E06-A5097780548A}"/>
                  </a:ext>
                </a:extLst>
              </p:cNvPr>
              <p:cNvSpPr txBox="1">
                <a:spLocks noRot="1" noChangeAspect="1" noMove="1" noResize="1" noEditPoints="1" noAdjustHandles="1" noChangeArrowheads="1" noChangeShapeType="1" noTextEdit="1"/>
              </p:cNvSpPr>
              <p:nvPr/>
            </p:nvSpPr>
            <p:spPr>
              <a:xfrm>
                <a:off x="349076" y="2527284"/>
                <a:ext cx="8214851" cy="1431161"/>
              </a:xfrm>
              <a:prstGeom prst="rect">
                <a:avLst/>
              </a:prstGeom>
              <a:blipFill>
                <a:blip r:embed="rId3"/>
                <a:stretch>
                  <a:fillRect l="-371" t="-1282" b="-38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5AEA3C-0B8D-410E-BC9A-650BB9025D5B}"/>
                  </a:ext>
                </a:extLst>
              </p:cNvPr>
              <p:cNvSpPr txBox="1"/>
              <p:nvPr/>
            </p:nvSpPr>
            <p:spPr>
              <a:xfrm>
                <a:off x="281127" y="4406662"/>
                <a:ext cx="2958686" cy="307777"/>
              </a:xfrm>
              <a:prstGeom prst="rect">
                <a:avLst/>
              </a:prstGeom>
              <a:solidFill>
                <a:schemeClr val="bg1">
                  <a:lumMod val="85000"/>
                </a:schemeClr>
              </a:solidFill>
            </p:spPr>
            <p:txBody>
              <a:bodyPr wrap="square" rtlCol="0">
                <a:spAutoFit/>
              </a:bodyPr>
              <a:lstStyle/>
              <a:p>
                <a14:m>
                  <m:oMath xmlns:m="http://schemas.openxmlformats.org/officeDocument/2006/math">
                    <m:r>
                      <a:rPr lang="en-IN" sz="1400" b="1" i="1" smtClean="0">
                        <a:latin typeface="Cambria Math" panose="02040503050406030204" pitchFamily="18" charset="0"/>
                      </a:rPr>
                      <m:t>𝒋</m:t>
                    </m:r>
                    <m:r>
                      <a:rPr lang="en-IN" sz="1400" b="1" i="1" smtClean="0">
                        <a:latin typeface="Cambria Math" panose="02040503050406030204" pitchFamily="18" charset="0"/>
                      </a:rPr>
                      <m:t>′</m:t>
                    </m:r>
                  </m:oMath>
                </a14:m>
                <a:r>
                  <a:rPr lang="en-US" sz="1400" dirty="0">
                    <a:solidFill>
                      <a:srgbClr val="000000"/>
                    </a:solidFill>
                  </a:rPr>
                  <a:t> </a:t>
                </a:r>
                <a14:m>
                  <m:oMath xmlns:m="http://schemas.openxmlformats.org/officeDocument/2006/math">
                    <m:r>
                      <a:rPr lang="en-IN" sz="1400" b="1" i="1" smtClean="0">
                        <a:latin typeface="Cambria Math" panose="02040503050406030204" pitchFamily="18" charset="0"/>
                        <a:ea typeface="Cambria Math" panose="02040503050406030204" pitchFamily="18" charset="0"/>
                      </a:rPr>
                      <m:t>≤</m:t>
                    </m:r>
                    <m:r>
                      <a:rPr lang="en-IN" sz="1400" b="1" i="1" smtClean="0">
                        <a:latin typeface="Cambria Math" panose="02040503050406030204" pitchFamily="18" charset="0"/>
                      </a:rPr>
                      <m:t>𝒋</m:t>
                    </m:r>
                  </m:oMath>
                </a14:m>
                <a:r>
                  <a:rPr lang="en-US" sz="1400" dirty="0">
                    <a:solidFill>
                      <a:srgbClr val="000000"/>
                    </a:solidFill>
                  </a:rPr>
                  <a:t> </a:t>
                </a:r>
                <a:r>
                  <a:rPr lang="en-US" sz="1400" dirty="0">
                    <a:solidFill>
                      <a:schemeClr val="bg2"/>
                    </a:solidFill>
                  </a:rPr>
                  <a:t>(commensurate training time)</a:t>
                </a:r>
                <a:endParaRPr lang="en-IN" dirty="0">
                  <a:solidFill>
                    <a:schemeClr val="bg2"/>
                  </a:solidFill>
                </a:endParaRPr>
              </a:p>
            </p:txBody>
          </p:sp>
        </mc:Choice>
        <mc:Fallback xmlns="">
          <p:sp>
            <p:nvSpPr>
              <p:cNvPr id="9" name="TextBox 8">
                <a:extLst>
                  <a:ext uri="{FF2B5EF4-FFF2-40B4-BE49-F238E27FC236}">
                    <a16:creationId xmlns:a16="http://schemas.microsoft.com/office/drawing/2014/main" id="{625AEA3C-0B8D-410E-BC9A-650BB9025D5B}"/>
                  </a:ext>
                </a:extLst>
              </p:cNvPr>
              <p:cNvSpPr txBox="1">
                <a:spLocks noRot="1" noChangeAspect="1" noMove="1" noResize="1" noEditPoints="1" noAdjustHandles="1" noChangeArrowheads="1" noChangeShapeType="1" noTextEdit="1"/>
              </p:cNvSpPr>
              <p:nvPr/>
            </p:nvSpPr>
            <p:spPr>
              <a:xfrm>
                <a:off x="281127" y="4406662"/>
                <a:ext cx="2958686" cy="307777"/>
              </a:xfrm>
              <a:prstGeom prst="rect">
                <a:avLst/>
              </a:prstGeom>
              <a:blipFill>
                <a:blip r:embed="rId4"/>
                <a:stretch>
                  <a:fillRect t="-4000" r="-619"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C41232-8FC4-4AE1-B28C-221D18F9453F}"/>
                  </a:ext>
                </a:extLst>
              </p:cNvPr>
              <p:cNvSpPr txBox="1"/>
              <p:nvPr/>
            </p:nvSpPr>
            <p:spPr>
              <a:xfrm>
                <a:off x="3333816" y="4406662"/>
                <a:ext cx="2783203" cy="307777"/>
              </a:xfrm>
              <a:prstGeom prst="rect">
                <a:avLst/>
              </a:prstGeom>
              <a:solidFill>
                <a:schemeClr val="bg1">
                  <a:lumMod val="85000"/>
                </a:schemeClr>
              </a:solidFill>
            </p:spPr>
            <p:txBody>
              <a:bodyPr wrap="square" rtlCol="0">
                <a:spAutoFit/>
              </a:bodyPr>
              <a:lstStyle/>
              <a:p>
                <a14:m>
                  <m:oMath xmlns:m="http://schemas.openxmlformats.org/officeDocument/2006/math">
                    <m:r>
                      <a:rPr lang="en-IN" b="1" i="1">
                        <a:latin typeface="Cambria Math" panose="02040503050406030204" pitchFamily="18" charset="0"/>
                      </a:rPr>
                      <m:t>𝒂</m:t>
                    </m:r>
                    <m:r>
                      <a:rPr lang="en-IN" b="1" i="1">
                        <a:latin typeface="Cambria Math" panose="02040503050406030204" pitchFamily="18" charset="0"/>
                      </a:rPr>
                      <m:t>′</m:t>
                    </m:r>
                  </m:oMath>
                </a14:m>
                <a:r>
                  <a:rPr lang="en-IN" b="1" dirty="0"/>
                  <a:t> </a:t>
                </a:r>
                <a14:m>
                  <m:oMath xmlns:m="http://schemas.openxmlformats.org/officeDocument/2006/math">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rPr>
                      <m:t>𝒂</m:t>
                    </m:r>
                  </m:oMath>
                </a14:m>
                <a:r>
                  <a:rPr lang="en-US" dirty="0"/>
                  <a:t> </a:t>
                </a:r>
                <a:r>
                  <a:rPr lang="en-US" dirty="0">
                    <a:solidFill>
                      <a:schemeClr val="bg2"/>
                    </a:solidFill>
                  </a:rPr>
                  <a:t>(commensurate accuracy)</a:t>
                </a:r>
                <a:endParaRPr lang="en-IN" dirty="0">
                  <a:solidFill>
                    <a:schemeClr val="bg2"/>
                  </a:solidFill>
                </a:endParaRPr>
              </a:p>
            </p:txBody>
          </p:sp>
        </mc:Choice>
        <mc:Fallback xmlns="">
          <p:sp>
            <p:nvSpPr>
              <p:cNvPr id="10" name="TextBox 9">
                <a:extLst>
                  <a:ext uri="{FF2B5EF4-FFF2-40B4-BE49-F238E27FC236}">
                    <a16:creationId xmlns:a16="http://schemas.microsoft.com/office/drawing/2014/main" id="{56C41232-8FC4-4AE1-B28C-221D18F9453F}"/>
                  </a:ext>
                </a:extLst>
              </p:cNvPr>
              <p:cNvSpPr txBox="1">
                <a:spLocks noRot="1" noChangeAspect="1" noMove="1" noResize="1" noEditPoints="1" noAdjustHandles="1" noChangeArrowheads="1" noChangeShapeType="1" noTextEdit="1"/>
              </p:cNvSpPr>
              <p:nvPr/>
            </p:nvSpPr>
            <p:spPr>
              <a:xfrm>
                <a:off x="3333816" y="4406662"/>
                <a:ext cx="2783203" cy="307777"/>
              </a:xfrm>
              <a:prstGeom prst="rect">
                <a:avLst/>
              </a:prstGeom>
              <a:blipFill>
                <a:blip r:embed="rId5"/>
                <a:stretch>
                  <a:fillRect t="-4000" r="-658"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DEC6DB-D99D-4977-B4ED-15C4069286B6}"/>
                  </a:ext>
                </a:extLst>
              </p:cNvPr>
              <p:cNvSpPr txBox="1"/>
              <p:nvPr/>
            </p:nvSpPr>
            <p:spPr>
              <a:xfrm>
                <a:off x="6192741" y="4414719"/>
                <a:ext cx="2643574" cy="307777"/>
              </a:xfrm>
              <a:prstGeom prst="rect">
                <a:avLst/>
              </a:prstGeom>
              <a:solidFill>
                <a:schemeClr val="bg1">
                  <a:lumMod val="85000"/>
                </a:schemeClr>
              </a:solidFill>
            </p:spPr>
            <p:txBody>
              <a:bodyPr wrap="square" rtlCol="0">
                <a:spAutoFit/>
              </a:bodyPr>
              <a:lstStyle/>
              <a:p>
                <a:r>
                  <a:rPr lang="en-US" dirty="0"/>
                  <a:t>||</a:t>
                </a:r>
                <a:r>
                  <a:rPr lang="en-IN" b="1" dirty="0"/>
                  <a:t> </a:t>
                </a:r>
                <a14:m>
                  <m:oMath xmlns:m="http://schemas.openxmlformats.org/officeDocument/2006/math">
                    <m:r>
                      <a:rPr lang="en-IN" b="1" i="1">
                        <a:latin typeface="Cambria Math" panose="02040503050406030204" pitchFamily="18" charset="0"/>
                      </a:rPr>
                      <m:t>𝒎</m:t>
                    </m:r>
                    <m:r>
                      <a:rPr lang="en-IN" b="1" i="1">
                        <a:latin typeface="Cambria Math" panose="02040503050406030204" pitchFamily="18" charset="0"/>
                      </a:rPr>
                      <m:t> </m:t>
                    </m:r>
                  </m:oMath>
                </a14:m>
                <a:r>
                  <a:rPr lang="en-US" dirty="0"/>
                  <a:t>||</a:t>
                </a:r>
                <a:r>
                  <a:rPr lang="en-US" baseline="-25000" dirty="0"/>
                  <a:t>0</a:t>
                </a:r>
                <a:r>
                  <a:rPr lang="en-US" dirty="0"/>
                  <a:t> &lt; |θ| </a:t>
                </a:r>
                <a:r>
                  <a:rPr lang="en-US" dirty="0">
                    <a:solidFill>
                      <a:schemeClr val="bg2"/>
                    </a:solidFill>
                  </a:rPr>
                  <a:t>(fewer parameters)</a:t>
                </a:r>
                <a:endParaRPr lang="en-IN" dirty="0">
                  <a:solidFill>
                    <a:schemeClr val="bg2"/>
                  </a:solidFill>
                </a:endParaRPr>
              </a:p>
            </p:txBody>
          </p:sp>
        </mc:Choice>
        <mc:Fallback xmlns="">
          <p:sp>
            <p:nvSpPr>
              <p:cNvPr id="11" name="TextBox 10">
                <a:extLst>
                  <a:ext uri="{FF2B5EF4-FFF2-40B4-BE49-F238E27FC236}">
                    <a16:creationId xmlns:a16="http://schemas.microsoft.com/office/drawing/2014/main" id="{65DEC6DB-D99D-4977-B4ED-15C4069286B6}"/>
                  </a:ext>
                </a:extLst>
              </p:cNvPr>
              <p:cNvSpPr txBox="1">
                <a:spLocks noRot="1" noChangeAspect="1" noMove="1" noResize="1" noEditPoints="1" noAdjustHandles="1" noChangeArrowheads="1" noChangeShapeType="1" noTextEdit="1"/>
              </p:cNvSpPr>
              <p:nvPr/>
            </p:nvSpPr>
            <p:spPr>
              <a:xfrm>
                <a:off x="6192741" y="4414719"/>
                <a:ext cx="2643574" cy="307777"/>
              </a:xfrm>
              <a:prstGeom prst="rect">
                <a:avLst/>
              </a:prstGeom>
              <a:blipFill>
                <a:blip r:embed="rId6"/>
                <a:stretch>
                  <a:fillRect l="-691" t="-3922" r="-230" b="-196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FAC978-47E9-4ADA-A88F-516E56A950D0}"/>
                  </a:ext>
                </a:extLst>
              </p:cNvPr>
              <p:cNvSpPr txBox="1"/>
              <p:nvPr/>
            </p:nvSpPr>
            <p:spPr>
              <a:xfrm>
                <a:off x="344190" y="4024635"/>
                <a:ext cx="5911615" cy="307777"/>
              </a:xfrm>
              <a:prstGeom prst="rect">
                <a:avLst/>
              </a:prstGeom>
              <a:noFill/>
            </p:spPr>
            <p:txBody>
              <a:bodyPr wrap="square" rtlCol="0">
                <a:spAutoFit/>
              </a:bodyPr>
              <a:lstStyle/>
              <a:p>
                <a:r>
                  <a:rPr lang="en-US" sz="1400" b="1" dirty="0">
                    <a:solidFill>
                      <a:srgbClr val="000000"/>
                    </a:solidFill>
                  </a:rPr>
                  <a:t>Then, the Lottery </a:t>
                </a:r>
                <a:r>
                  <a:rPr lang="en-US" sz="1400" b="1" dirty="0"/>
                  <a:t>T</a:t>
                </a:r>
                <a:r>
                  <a:rPr lang="en-US" sz="1400" b="1" dirty="0">
                    <a:solidFill>
                      <a:srgbClr val="000000"/>
                    </a:solidFill>
                  </a:rPr>
                  <a:t>icket </a:t>
                </a:r>
                <a:r>
                  <a:rPr lang="en-US" sz="1400" b="1" dirty="0"/>
                  <a:t>H</a:t>
                </a:r>
                <a:r>
                  <a:rPr lang="en-US" sz="1400" b="1" dirty="0">
                    <a:solidFill>
                      <a:srgbClr val="000000"/>
                    </a:solidFill>
                  </a:rPr>
                  <a:t>ypothesis predicts that </a:t>
                </a:r>
                <a:r>
                  <a:rPr lang="en-US" sz="1400" b="1" dirty="0">
                    <a:solidFill>
                      <a:srgbClr val="222222"/>
                    </a:solidFill>
                    <a:highlight>
                      <a:srgbClr val="FFFFFF"/>
                    </a:highlight>
                    <a:sym typeface="Arial"/>
                  </a:rPr>
                  <a:t>∃</a:t>
                </a:r>
                <a:r>
                  <a:rPr lang="en-US" sz="1400" b="1" dirty="0">
                    <a:solidFill>
                      <a:srgbClr val="000000"/>
                    </a:solidFill>
                  </a:rPr>
                  <a:t> </a:t>
                </a:r>
                <a14:m>
                  <m:oMath xmlns:m="http://schemas.openxmlformats.org/officeDocument/2006/math">
                    <m:r>
                      <a:rPr lang="en-IN" sz="1400" b="1" i="1" smtClean="0">
                        <a:latin typeface="Cambria Math" panose="02040503050406030204" pitchFamily="18" charset="0"/>
                      </a:rPr>
                      <m:t>𝒎</m:t>
                    </m:r>
                  </m:oMath>
                </a14:m>
                <a:r>
                  <a:rPr lang="en-US" sz="1400" b="1" dirty="0">
                    <a:solidFill>
                      <a:srgbClr val="000000"/>
                    </a:solidFill>
                  </a:rPr>
                  <a:t> for which,</a:t>
                </a:r>
              </a:p>
            </p:txBody>
          </p:sp>
        </mc:Choice>
        <mc:Fallback xmlns="">
          <p:sp>
            <p:nvSpPr>
              <p:cNvPr id="13" name="TextBox 12">
                <a:extLst>
                  <a:ext uri="{FF2B5EF4-FFF2-40B4-BE49-F238E27FC236}">
                    <a16:creationId xmlns:a16="http://schemas.microsoft.com/office/drawing/2014/main" id="{14FAC978-47E9-4ADA-A88F-516E56A950D0}"/>
                  </a:ext>
                </a:extLst>
              </p:cNvPr>
              <p:cNvSpPr txBox="1">
                <a:spLocks noRot="1" noChangeAspect="1" noMove="1" noResize="1" noEditPoints="1" noAdjustHandles="1" noChangeArrowheads="1" noChangeShapeType="1" noTextEdit="1"/>
              </p:cNvSpPr>
              <p:nvPr/>
            </p:nvSpPr>
            <p:spPr>
              <a:xfrm>
                <a:off x="344190" y="4024635"/>
                <a:ext cx="5911615" cy="307777"/>
              </a:xfrm>
              <a:prstGeom prst="rect">
                <a:avLst/>
              </a:prstGeom>
              <a:blipFill>
                <a:blip r:embed="rId7"/>
                <a:stretch>
                  <a:fillRect l="-309" t="-5882" b="-19608"/>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203067" y="957245"/>
            <a:ext cx="8493087" cy="4277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For finding </a:t>
            </a:r>
            <a:r>
              <a:rPr lang="en-US" b="1" dirty="0">
                <a:solidFill>
                  <a:srgbClr val="000000"/>
                </a:solidFill>
              </a:rPr>
              <a:t>Winning Tickets</a:t>
            </a:r>
            <a:r>
              <a:rPr lang="en-US" dirty="0">
                <a:solidFill>
                  <a:srgbClr val="000000"/>
                </a:solidFill>
              </a:rPr>
              <a:t>, they have devised the following algorithm:</a:t>
            </a:r>
          </a:p>
        </p:txBody>
      </p:sp>
      <p:sp>
        <p:nvSpPr>
          <p:cNvPr id="126" name="Google Shape;126;p21"/>
          <p:cNvSpPr/>
          <p:nvPr/>
        </p:nvSpPr>
        <p:spPr>
          <a:xfrm>
            <a:off x="-900" y="0"/>
            <a:ext cx="9145800" cy="7032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FFFFFF"/>
                </a:solidFill>
              </a:rPr>
              <a:t>PROPOSED METHOD</a:t>
            </a:r>
            <a:endParaRPr sz="2500" b="1">
              <a:solidFill>
                <a:srgbClr val="FFFFFF"/>
              </a:solidFill>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4299EE44-F2B3-4EAF-90E6-8520C6A0676D}"/>
                  </a:ext>
                </a:extLst>
              </p:cNvPr>
              <p:cNvSpPr/>
              <p:nvPr/>
            </p:nvSpPr>
            <p:spPr>
              <a:xfrm>
                <a:off x="628788" y="2342292"/>
                <a:ext cx="8185355" cy="427704"/>
              </a:xfrm>
              <a:prstGeom prst="roundRect">
                <a:avLst/>
              </a:prstGeom>
              <a:solidFill>
                <a:srgbClr val="1C6FA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buClr>
                    <a:schemeClr val="bg1"/>
                  </a:buClr>
                  <a:buSzPts val="1800"/>
                </a:pPr>
                <a:r>
                  <a:rPr lang="en-US" dirty="0">
                    <a:solidFill>
                      <a:schemeClr val="bg1">
                        <a:lumMod val="95000"/>
                      </a:schemeClr>
                    </a:solidFill>
                  </a:rPr>
                  <a:t>Train the network for </a:t>
                </a:r>
                <a14:m>
                  <m:oMath xmlns:m="http://schemas.openxmlformats.org/officeDocument/2006/math">
                    <m:r>
                      <a:rPr lang="en-IN" b="1" i="1">
                        <a:solidFill>
                          <a:schemeClr val="bg1">
                            <a:lumMod val="95000"/>
                          </a:schemeClr>
                        </a:solidFill>
                        <a:latin typeface="Cambria Math" panose="02040503050406030204" pitchFamily="18" charset="0"/>
                      </a:rPr>
                      <m:t>𝒋</m:t>
                    </m:r>
                  </m:oMath>
                </a14:m>
                <a:r>
                  <a:rPr lang="en-US" dirty="0">
                    <a:solidFill>
                      <a:schemeClr val="bg1">
                        <a:lumMod val="95000"/>
                      </a:schemeClr>
                    </a:solidFill>
                  </a:rPr>
                  <a:t> iterations, arriving at parameters </a:t>
                </a:r>
                <a:r>
                  <a:rPr lang="en-US" dirty="0" err="1">
                    <a:solidFill>
                      <a:schemeClr val="bg1">
                        <a:lumMod val="95000"/>
                      </a:schemeClr>
                    </a:solidFill>
                  </a:rPr>
                  <a:t>θ</a:t>
                </a:r>
                <a:r>
                  <a:rPr lang="en-US" baseline="-25000" dirty="0" err="1">
                    <a:solidFill>
                      <a:schemeClr val="bg1">
                        <a:lumMod val="95000"/>
                      </a:schemeClr>
                    </a:solidFill>
                  </a:rPr>
                  <a:t>j</a:t>
                </a:r>
                <a:endParaRPr lang="en-US" dirty="0">
                  <a:solidFill>
                    <a:schemeClr val="bg1">
                      <a:lumMod val="95000"/>
                    </a:schemeClr>
                  </a:solidFill>
                </a:endParaRPr>
              </a:p>
            </p:txBody>
          </p:sp>
        </mc:Choice>
        <mc:Fallback xmlns="">
          <p:sp>
            <p:nvSpPr>
              <p:cNvPr id="4" name="Rectangle: Rounded Corners 3">
                <a:extLst>
                  <a:ext uri="{FF2B5EF4-FFF2-40B4-BE49-F238E27FC236}">
                    <a16:creationId xmlns:a16="http://schemas.microsoft.com/office/drawing/2014/main" id="{4299EE44-F2B3-4EAF-90E6-8520C6A0676D}"/>
                  </a:ext>
                </a:extLst>
              </p:cNvPr>
              <p:cNvSpPr>
                <a:spLocks noRot="1" noChangeAspect="1" noMove="1" noResize="1" noEditPoints="1" noAdjustHandles="1" noChangeArrowheads="1" noChangeShapeType="1" noTextEdit="1"/>
              </p:cNvSpPr>
              <p:nvPr/>
            </p:nvSpPr>
            <p:spPr>
              <a:xfrm>
                <a:off x="628788" y="2342292"/>
                <a:ext cx="8185355" cy="427704"/>
              </a:xfrm>
              <a:prstGeom prst="roundRect">
                <a:avLst/>
              </a:prstGeom>
              <a:blipFill>
                <a:blip r:embed="rId3"/>
                <a:stretch>
                  <a:fillRect/>
                </a:stretch>
              </a:blipFill>
              <a:ln>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A5F803A2-4458-40E1-8E75-D6D5CB4480D5}"/>
                  </a:ext>
                </a:extLst>
              </p:cNvPr>
              <p:cNvSpPr/>
              <p:nvPr/>
            </p:nvSpPr>
            <p:spPr>
              <a:xfrm>
                <a:off x="628786" y="3035731"/>
                <a:ext cx="8185355" cy="427704"/>
              </a:xfrm>
              <a:prstGeom prst="roundRect">
                <a:avLst/>
              </a:prstGeom>
              <a:solidFill>
                <a:srgbClr val="1C6FA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buClr>
                    <a:schemeClr val="bg1"/>
                  </a:buClr>
                  <a:buSzPts val="1800"/>
                </a:pPr>
                <a:r>
                  <a:rPr lang="en-US" dirty="0">
                    <a:solidFill>
                      <a:schemeClr val="bg1">
                        <a:lumMod val="95000"/>
                      </a:schemeClr>
                    </a:solidFill>
                  </a:rPr>
                  <a:t>Prune </a:t>
                </a:r>
                <a14:m>
                  <m:oMath xmlns:m="http://schemas.openxmlformats.org/officeDocument/2006/math">
                    <m:r>
                      <a:rPr lang="en-IN" b="1" i="1">
                        <a:solidFill>
                          <a:schemeClr val="bg1">
                            <a:lumMod val="95000"/>
                          </a:schemeClr>
                        </a:solidFill>
                        <a:latin typeface="Cambria Math" panose="02040503050406030204" pitchFamily="18" charset="0"/>
                      </a:rPr>
                      <m:t>𝒑</m:t>
                    </m:r>
                    <m:r>
                      <a:rPr lang="en-IN" b="1" i="1">
                        <a:solidFill>
                          <a:schemeClr val="bg1">
                            <a:lumMod val="95000"/>
                          </a:schemeClr>
                        </a:solidFill>
                        <a:latin typeface="Cambria Math" panose="02040503050406030204" pitchFamily="18" charset="0"/>
                      </a:rPr>
                      <m:t> </m:t>
                    </m:r>
                  </m:oMath>
                </a14:m>
                <a:r>
                  <a:rPr lang="en-US" dirty="0">
                    <a:solidFill>
                      <a:schemeClr val="bg1">
                        <a:lumMod val="95000"/>
                      </a:schemeClr>
                    </a:solidFill>
                  </a:rPr>
                  <a:t>% of the parameters in </a:t>
                </a:r>
                <a:r>
                  <a:rPr lang="en-US" dirty="0" err="1">
                    <a:solidFill>
                      <a:schemeClr val="bg1">
                        <a:lumMod val="95000"/>
                      </a:schemeClr>
                    </a:solidFill>
                  </a:rPr>
                  <a:t>θ</a:t>
                </a:r>
                <a:r>
                  <a:rPr lang="en-US" baseline="-25000" dirty="0" err="1">
                    <a:solidFill>
                      <a:schemeClr val="bg1">
                        <a:lumMod val="95000"/>
                      </a:schemeClr>
                    </a:solidFill>
                  </a:rPr>
                  <a:t>j</a:t>
                </a:r>
                <a:r>
                  <a:rPr lang="en-US" dirty="0">
                    <a:solidFill>
                      <a:schemeClr val="bg1">
                        <a:lumMod val="95000"/>
                      </a:schemeClr>
                    </a:solidFill>
                  </a:rPr>
                  <a:t>, creating a mask </a:t>
                </a:r>
                <a14:m>
                  <m:oMath xmlns:m="http://schemas.openxmlformats.org/officeDocument/2006/math">
                    <m:r>
                      <a:rPr lang="en-IN" b="1" i="1">
                        <a:solidFill>
                          <a:schemeClr val="bg1">
                            <a:lumMod val="95000"/>
                          </a:schemeClr>
                        </a:solidFill>
                        <a:latin typeface="Cambria Math" panose="02040503050406030204" pitchFamily="18" charset="0"/>
                      </a:rPr>
                      <m:t>𝒎</m:t>
                    </m:r>
                  </m:oMath>
                </a14:m>
                <a:r>
                  <a:rPr lang="en-US" dirty="0">
                    <a:solidFill>
                      <a:schemeClr val="bg1">
                        <a:lumMod val="95000"/>
                      </a:schemeClr>
                    </a:solidFill>
                  </a:rPr>
                  <a:t>. (Here, </a:t>
                </a:r>
                <a14:m>
                  <m:oMath xmlns:m="http://schemas.openxmlformats.org/officeDocument/2006/math">
                    <m:r>
                      <a:rPr lang="en-IN" b="1" i="1">
                        <a:solidFill>
                          <a:schemeClr val="bg1">
                            <a:lumMod val="95000"/>
                          </a:schemeClr>
                        </a:solidFill>
                        <a:latin typeface="Cambria Math" panose="02040503050406030204" pitchFamily="18" charset="0"/>
                      </a:rPr>
                      <m:t>𝒎</m:t>
                    </m:r>
                    <m:r>
                      <a:rPr lang="en-IN" b="1" i="1">
                        <a:solidFill>
                          <a:schemeClr val="bg1">
                            <a:lumMod val="95000"/>
                          </a:schemeClr>
                        </a:solidFill>
                        <a:latin typeface="Cambria Math" panose="02040503050406030204" pitchFamily="18" charset="0"/>
                      </a:rPr>
                      <m:t> </m:t>
                    </m:r>
                  </m:oMath>
                </a14:m>
                <a:r>
                  <a:rPr lang="en-US" dirty="0">
                    <a:solidFill>
                      <a:schemeClr val="bg1">
                        <a:lumMod val="95000"/>
                      </a:schemeClr>
                    </a:solidFill>
                  </a:rPr>
                  <a:t>𝜖 {0,1}</a:t>
                </a:r>
                <a:r>
                  <a:rPr lang="en-US" baseline="30000" dirty="0">
                    <a:solidFill>
                      <a:schemeClr val="bg1">
                        <a:lumMod val="95000"/>
                      </a:schemeClr>
                    </a:solidFill>
                  </a:rPr>
                  <a:t> </a:t>
                </a:r>
                <a:r>
                  <a:rPr lang="en-US" b="1" baseline="30000" dirty="0">
                    <a:solidFill>
                      <a:schemeClr val="bg1">
                        <a:lumMod val="95000"/>
                      </a:schemeClr>
                    </a:solidFill>
                  </a:rPr>
                  <a:t>|</a:t>
                </a:r>
                <a:r>
                  <a:rPr lang="en-US" baseline="30000" dirty="0">
                    <a:solidFill>
                      <a:schemeClr val="bg1">
                        <a:lumMod val="95000"/>
                      </a:schemeClr>
                    </a:solidFill>
                  </a:rPr>
                  <a:t>𝜃</a:t>
                </a:r>
                <a:r>
                  <a:rPr lang="en-US" b="1" baseline="30000" dirty="0">
                    <a:solidFill>
                      <a:schemeClr val="bg1">
                        <a:lumMod val="95000"/>
                      </a:schemeClr>
                    </a:solidFill>
                  </a:rPr>
                  <a:t>| </a:t>
                </a:r>
                <a:r>
                  <a:rPr lang="en-US" dirty="0">
                    <a:solidFill>
                      <a:schemeClr val="bg1">
                        <a:lumMod val="95000"/>
                      </a:schemeClr>
                    </a:solidFill>
                  </a:rPr>
                  <a:t>)</a:t>
                </a:r>
              </a:p>
            </p:txBody>
          </p:sp>
        </mc:Choice>
        <mc:Fallback xmlns="">
          <p:sp>
            <p:nvSpPr>
              <p:cNvPr id="5" name="Rectangle: Rounded Corners 4">
                <a:extLst>
                  <a:ext uri="{FF2B5EF4-FFF2-40B4-BE49-F238E27FC236}">
                    <a16:creationId xmlns:a16="http://schemas.microsoft.com/office/drawing/2014/main" id="{A5F803A2-4458-40E1-8E75-D6D5CB4480D5}"/>
                  </a:ext>
                </a:extLst>
              </p:cNvPr>
              <p:cNvSpPr>
                <a:spLocks noRot="1" noChangeAspect="1" noMove="1" noResize="1" noEditPoints="1" noAdjustHandles="1" noChangeArrowheads="1" noChangeShapeType="1" noTextEdit="1"/>
              </p:cNvSpPr>
              <p:nvPr/>
            </p:nvSpPr>
            <p:spPr>
              <a:xfrm>
                <a:off x="628786" y="3035731"/>
                <a:ext cx="8185355" cy="427704"/>
              </a:xfrm>
              <a:prstGeom prst="roundRect">
                <a:avLst/>
              </a:prstGeom>
              <a:blipFill>
                <a:blip r:embed="rId4"/>
                <a:stretch>
                  <a:fillRect/>
                </a:stretch>
              </a:blipFill>
              <a:ln>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14AFF061-61E7-4E8C-9B8F-4A681C384D73}"/>
                  </a:ext>
                </a:extLst>
              </p:cNvPr>
              <p:cNvSpPr/>
              <p:nvPr/>
            </p:nvSpPr>
            <p:spPr>
              <a:xfrm>
                <a:off x="628786" y="3752759"/>
                <a:ext cx="8185355" cy="439839"/>
              </a:xfrm>
              <a:prstGeom prst="roundRect">
                <a:avLst/>
              </a:prstGeom>
              <a:solidFill>
                <a:srgbClr val="1C6FA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buClr>
                    <a:schemeClr val="bg1"/>
                  </a:buClr>
                  <a:buSzPts val="1800"/>
                </a:pPr>
                <a:r>
                  <a:rPr lang="en-US" dirty="0">
                    <a:solidFill>
                      <a:schemeClr val="bg1">
                        <a:lumMod val="95000"/>
                      </a:schemeClr>
                    </a:solidFill>
                  </a:rPr>
                  <a:t>Reset the remaining parameters to their values in θ</a:t>
                </a:r>
                <a:r>
                  <a:rPr lang="en-US" baseline="-25000" dirty="0">
                    <a:solidFill>
                      <a:schemeClr val="bg1">
                        <a:lumMod val="95000"/>
                      </a:schemeClr>
                    </a:solidFill>
                  </a:rPr>
                  <a:t>0</a:t>
                </a:r>
                <a:r>
                  <a:rPr lang="en-US" dirty="0">
                    <a:solidFill>
                      <a:schemeClr val="bg1">
                        <a:lumMod val="95000"/>
                      </a:schemeClr>
                    </a:solidFill>
                  </a:rPr>
                  <a:t>, creating the winning ticket </a:t>
                </a:r>
                <a14:m>
                  <m:oMath xmlns:m="http://schemas.openxmlformats.org/officeDocument/2006/math">
                    <m:r>
                      <a:rPr lang="en-US" b="1" i="1" smtClean="0">
                        <a:solidFill>
                          <a:schemeClr val="bg1">
                            <a:lumMod val="95000"/>
                          </a:schemeClr>
                        </a:solidFill>
                        <a:latin typeface="Cambria Math" panose="02040503050406030204" pitchFamily="18" charset="0"/>
                      </a:rPr>
                      <m:t>𝒇</m:t>
                    </m:r>
                    <m:r>
                      <a:rPr lang="en-US" b="1" i="1" smtClean="0">
                        <a:solidFill>
                          <a:schemeClr val="bg1">
                            <a:lumMod val="95000"/>
                          </a:schemeClr>
                        </a:solidFill>
                        <a:latin typeface="Cambria Math" panose="02040503050406030204" pitchFamily="18" charset="0"/>
                      </a:rPr>
                      <m:t>(</m:t>
                    </m:r>
                    <m:r>
                      <a:rPr lang="en-US" b="1" i="1" smtClean="0">
                        <a:solidFill>
                          <a:schemeClr val="bg1">
                            <a:lumMod val="95000"/>
                          </a:schemeClr>
                        </a:solidFill>
                        <a:latin typeface="Cambria Math" panose="02040503050406030204" pitchFamily="18" charset="0"/>
                      </a:rPr>
                      <m:t>𝒙</m:t>
                    </m:r>
                  </m:oMath>
                </a14:m>
                <a:r>
                  <a:rPr lang="en-US" dirty="0">
                    <a:solidFill>
                      <a:schemeClr val="bg1">
                        <a:lumMod val="95000"/>
                      </a:schemeClr>
                    </a:solidFill>
                  </a:rPr>
                  <a:t>; </a:t>
                </a:r>
                <a14:m>
                  <m:oMath xmlns:m="http://schemas.openxmlformats.org/officeDocument/2006/math">
                    <m:r>
                      <a:rPr lang="en-US" sz="1400" b="1" i="1" smtClean="0">
                        <a:solidFill>
                          <a:schemeClr val="bg1">
                            <a:lumMod val="95000"/>
                          </a:schemeClr>
                        </a:solidFill>
                        <a:latin typeface="Cambria Math" panose="02040503050406030204" pitchFamily="18" charset="0"/>
                      </a:rPr>
                      <m:t>𝒎</m:t>
                    </m:r>
                    <m:r>
                      <a:rPr lang="en-US" sz="1400" b="1" i="1" smtClean="0">
                        <a:solidFill>
                          <a:schemeClr val="bg1">
                            <a:lumMod val="95000"/>
                          </a:schemeClr>
                        </a:solidFill>
                        <a:latin typeface="Cambria Math" panose="02040503050406030204" pitchFamily="18" charset="0"/>
                      </a:rPr>
                      <m:t> </m:t>
                    </m:r>
                  </m:oMath>
                </a14:m>
                <a:r>
                  <a:rPr lang="en-US" dirty="0">
                    <a:solidFill>
                      <a:schemeClr val="bg1">
                        <a:lumMod val="95000"/>
                      </a:schemeClr>
                    </a:solidFill>
                  </a:rPr>
                  <a:t>⊙ θ</a:t>
                </a:r>
                <a:r>
                  <a:rPr lang="en-US" baseline="-25000" dirty="0">
                    <a:solidFill>
                      <a:schemeClr val="bg1">
                        <a:lumMod val="95000"/>
                      </a:schemeClr>
                    </a:solidFill>
                  </a:rPr>
                  <a:t>0</a:t>
                </a:r>
                <a:r>
                  <a:rPr lang="en-US" dirty="0">
                    <a:solidFill>
                      <a:schemeClr val="bg1">
                        <a:lumMod val="95000"/>
                      </a:schemeClr>
                    </a:solidFill>
                  </a:rPr>
                  <a:t>)</a:t>
                </a:r>
              </a:p>
            </p:txBody>
          </p:sp>
        </mc:Choice>
        <mc:Fallback xmlns="">
          <p:sp>
            <p:nvSpPr>
              <p:cNvPr id="8" name="Rectangle: Rounded Corners 7">
                <a:extLst>
                  <a:ext uri="{FF2B5EF4-FFF2-40B4-BE49-F238E27FC236}">
                    <a16:creationId xmlns:a16="http://schemas.microsoft.com/office/drawing/2014/main" id="{14AFF061-61E7-4E8C-9B8F-4A681C384D73}"/>
                  </a:ext>
                </a:extLst>
              </p:cNvPr>
              <p:cNvSpPr>
                <a:spLocks noRot="1" noChangeAspect="1" noMove="1" noResize="1" noEditPoints="1" noAdjustHandles="1" noChangeArrowheads="1" noChangeShapeType="1" noTextEdit="1"/>
              </p:cNvSpPr>
              <p:nvPr/>
            </p:nvSpPr>
            <p:spPr>
              <a:xfrm>
                <a:off x="628786" y="3752759"/>
                <a:ext cx="8185355" cy="439839"/>
              </a:xfrm>
              <a:prstGeom prst="roundRect">
                <a:avLst/>
              </a:prstGeom>
              <a:blipFill>
                <a:blip r:embed="rId5"/>
                <a:stretch>
                  <a:fillRect/>
                </a:stretch>
              </a:blipFill>
              <a:ln>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0A27C6CC-2EAB-4FBC-9324-578F8027A2EF}"/>
                  </a:ext>
                </a:extLst>
              </p:cNvPr>
              <p:cNvSpPr/>
              <p:nvPr/>
            </p:nvSpPr>
            <p:spPr>
              <a:xfrm>
                <a:off x="628786" y="1664599"/>
                <a:ext cx="8185355" cy="427704"/>
              </a:xfrm>
              <a:prstGeom prst="roundRect">
                <a:avLst/>
              </a:prstGeom>
              <a:solidFill>
                <a:srgbClr val="1C6FA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buClr>
                    <a:schemeClr val="bg1"/>
                  </a:buClr>
                  <a:buSzPts val="1800"/>
                </a:pPr>
                <a:r>
                  <a:rPr lang="en-US" dirty="0">
                    <a:solidFill>
                      <a:schemeClr val="bg1">
                        <a:lumMod val="95000"/>
                      </a:schemeClr>
                    </a:solidFill>
                  </a:rPr>
                  <a:t>Randomly initialize a neural network </a:t>
                </a:r>
                <a14:m>
                  <m:oMath xmlns:m="http://schemas.openxmlformats.org/officeDocument/2006/math">
                    <m:r>
                      <a:rPr lang="en-US" b="1" i="1">
                        <a:solidFill>
                          <a:schemeClr val="bg1">
                            <a:lumMod val="95000"/>
                          </a:schemeClr>
                        </a:solidFill>
                        <a:latin typeface="Cambria Math" panose="02040503050406030204" pitchFamily="18" charset="0"/>
                      </a:rPr>
                      <m:t>𝒇</m:t>
                    </m:r>
                    <m:r>
                      <a:rPr lang="en-IN" b="1" i="1">
                        <a:solidFill>
                          <a:schemeClr val="bg1">
                            <a:lumMod val="95000"/>
                          </a:schemeClr>
                        </a:solidFill>
                        <a:latin typeface="Cambria Math" panose="02040503050406030204" pitchFamily="18" charset="0"/>
                      </a:rPr>
                      <m:t>(</m:t>
                    </m:r>
                    <m:r>
                      <a:rPr lang="en-IN" b="1" i="1">
                        <a:solidFill>
                          <a:schemeClr val="bg1">
                            <a:lumMod val="95000"/>
                          </a:schemeClr>
                        </a:solidFill>
                        <a:latin typeface="Cambria Math" panose="02040503050406030204" pitchFamily="18" charset="0"/>
                      </a:rPr>
                      <m:t>𝒙</m:t>
                    </m:r>
                    <m:r>
                      <m:rPr>
                        <m:nor/>
                      </m:rPr>
                      <a:rPr lang="en" dirty="0">
                        <a:solidFill>
                          <a:schemeClr val="bg1">
                            <a:lumMod val="95000"/>
                          </a:schemeClr>
                        </a:solidFill>
                      </a:rPr>
                      <m:t>;</m:t>
                    </m:r>
                    <m:r>
                      <m:rPr>
                        <m:nor/>
                      </m:rPr>
                      <a:rPr lang="en-IN" b="0" i="0" dirty="0" smtClean="0">
                        <a:solidFill>
                          <a:schemeClr val="bg1">
                            <a:lumMod val="95000"/>
                          </a:schemeClr>
                        </a:solidFill>
                      </a:rPr>
                      <m:t> </m:t>
                    </m:r>
                    <m:r>
                      <m:rPr>
                        <m:nor/>
                      </m:rPr>
                      <a:rPr lang="en" dirty="0">
                        <a:solidFill>
                          <a:schemeClr val="bg1">
                            <a:lumMod val="95000"/>
                          </a:schemeClr>
                        </a:solidFill>
                      </a:rPr>
                      <m:t>θ</m:t>
                    </m:r>
                    <m:r>
                      <m:rPr>
                        <m:nor/>
                      </m:rPr>
                      <a:rPr lang="en" baseline="-25000" dirty="0">
                        <a:solidFill>
                          <a:schemeClr val="bg1">
                            <a:lumMod val="95000"/>
                          </a:schemeClr>
                        </a:solidFill>
                      </a:rPr>
                      <m:t>0</m:t>
                    </m:r>
                    <m:r>
                      <m:rPr>
                        <m:nor/>
                      </m:rPr>
                      <a:rPr lang="en" dirty="0">
                        <a:solidFill>
                          <a:schemeClr val="bg1">
                            <a:lumMod val="95000"/>
                          </a:schemeClr>
                        </a:solidFill>
                      </a:rPr>
                      <m:t>)</m:t>
                    </m:r>
                    <m:r>
                      <a:rPr lang="en-US" b="1" i="1">
                        <a:solidFill>
                          <a:schemeClr val="bg1">
                            <a:lumMod val="95000"/>
                          </a:schemeClr>
                        </a:solidFill>
                        <a:latin typeface="Cambria Math" panose="02040503050406030204" pitchFamily="18" charset="0"/>
                      </a:rPr>
                      <m:t> </m:t>
                    </m:r>
                    <m:r>
                      <a:rPr lang="en-IN" b="0" i="0" smtClean="0">
                        <a:solidFill>
                          <a:schemeClr val="bg1">
                            <a:lumMod val="95000"/>
                          </a:schemeClr>
                        </a:solidFill>
                        <a:latin typeface="Cambria Math" panose="02040503050406030204" pitchFamily="18" charset="0"/>
                      </a:rPr>
                      <m:t>; </m:t>
                    </m:r>
                  </m:oMath>
                </a14:m>
                <a:r>
                  <a:rPr lang="en-US" dirty="0">
                    <a:solidFill>
                      <a:schemeClr val="bg1">
                        <a:lumMod val="95000"/>
                      </a:schemeClr>
                    </a:solidFill>
                  </a:rPr>
                  <a:t>where θ</a:t>
                </a:r>
                <a:r>
                  <a:rPr lang="en-US" baseline="-25000" dirty="0">
                    <a:solidFill>
                      <a:schemeClr val="bg1">
                        <a:lumMod val="95000"/>
                      </a:schemeClr>
                    </a:solidFill>
                  </a:rPr>
                  <a:t>0</a:t>
                </a:r>
                <a:r>
                  <a:rPr lang="en-US" dirty="0">
                    <a:solidFill>
                      <a:schemeClr val="bg1">
                        <a:lumMod val="95000"/>
                      </a:schemeClr>
                    </a:solidFill>
                  </a:rPr>
                  <a:t>~ </a:t>
                </a:r>
                <a:r>
                  <a:rPr lang="en-US" dirty="0" err="1">
                    <a:solidFill>
                      <a:schemeClr val="bg1">
                        <a:lumMod val="95000"/>
                      </a:schemeClr>
                    </a:solidFill>
                  </a:rPr>
                  <a:t>D</a:t>
                </a:r>
                <a:r>
                  <a:rPr lang="en-US" baseline="-25000" dirty="0" err="1">
                    <a:solidFill>
                      <a:schemeClr val="bg1">
                        <a:lumMod val="95000"/>
                      </a:schemeClr>
                    </a:solidFill>
                  </a:rPr>
                  <a:t>θ</a:t>
                </a:r>
                <a:r>
                  <a:rPr lang="en-US" dirty="0">
                    <a:solidFill>
                      <a:schemeClr val="bg1">
                        <a:lumMod val="95000"/>
                      </a:schemeClr>
                    </a:solidFill>
                  </a:rPr>
                  <a:t>, </a:t>
                </a:r>
                <a:r>
                  <a:rPr lang="en-US" dirty="0" err="1">
                    <a:solidFill>
                      <a:schemeClr val="bg1">
                        <a:lumMod val="95000"/>
                      </a:schemeClr>
                    </a:solidFill>
                  </a:rPr>
                  <a:t>D</a:t>
                </a:r>
                <a:r>
                  <a:rPr lang="en-US" baseline="-25000" dirty="0" err="1">
                    <a:solidFill>
                      <a:schemeClr val="bg1">
                        <a:lumMod val="95000"/>
                      </a:schemeClr>
                    </a:solidFill>
                  </a:rPr>
                  <a:t>θ</a:t>
                </a:r>
                <a:r>
                  <a:rPr lang="en-US" dirty="0">
                    <a:solidFill>
                      <a:schemeClr val="bg1">
                        <a:lumMod val="95000"/>
                      </a:schemeClr>
                    </a:solidFill>
                  </a:rPr>
                  <a:t> is the parameter space</a:t>
                </a:r>
              </a:p>
            </p:txBody>
          </p:sp>
        </mc:Choice>
        <mc:Fallback xmlns="">
          <p:sp>
            <p:nvSpPr>
              <p:cNvPr id="11" name="Rectangle: Rounded Corners 10">
                <a:extLst>
                  <a:ext uri="{FF2B5EF4-FFF2-40B4-BE49-F238E27FC236}">
                    <a16:creationId xmlns:a16="http://schemas.microsoft.com/office/drawing/2014/main" id="{0A27C6CC-2EAB-4FBC-9324-578F8027A2EF}"/>
                  </a:ext>
                </a:extLst>
              </p:cNvPr>
              <p:cNvSpPr>
                <a:spLocks noRot="1" noChangeAspect="1" noMove="1" noResize="1" noEditPoints="1" noAdjustHandles="1" noChangeArrowheads="1" noChangeShapeType="1" noTextEdit="1"/>
              </p:cNvSpPr>
              <p:nvPr/>
            </p:nvSpPr>
            <p:spPr>
              <a:xfrm>
                <a:off x="628786" y="1664599"/>
                <a:ext cx="8185355" cy="427704"/>
              </a:xfrm>
              <a:prstGeom prst="roundRect">
                <a:avLst/>
              </a:prstGeom>
              <a:blipFill>
                <a:blip r:embed="rId6"/>
                <a:stretch>
                  <a:fillRect/>
                </a:stretch>
              </a:blipFill>
              <a:ln>
                <a:solidFill>
                  <a:schemeClr val="bg1"/>
                </a:solidFill>
              </a:ln>
            </p:spPr>
            <p:txBody>
              <a:bodyPr/>
              <a:lstStyle/>
              <a:p>
                <a:r>
                  <a:rPr lang="en-IN">
                    <a:noFill/>
                  </a:rPr>
                  <a:t> </a:t>
                </a:r>
              </a:p>
            </p:txBody>
          </p:sp>
        </mc:Fallback>
      </mc:AlternateContent>
      <p:sp>
        <p:nvSpPr>
          <p:cNvPr id="14" name="Oval 13">
            <a:extLst>
              <a:ext uri="{FF2B5EF4-FFF2-40B4-BE49-F238E27FC236}">
                <a16:creationId xmlns:a16="http://schemas.microsoft.com/office/drawing/2014/main" id="{0D05C5BB-169A-426B-81B3-3193FFB38F81}"/>
              </a:ext>
            </a:extLst>
          </p:cNvPr>
          <p:cNvSpPr/>
          <p:nvPr/>
        </p:nvSpPr>
        <p:spPr>
          <a:xfrm>
            <a:off x="203067" y="1728055"/>
            <a:ext cx="361336" cy="349389"/>
          </a:xfrm>
          <a:prstGeom prst="ellipse">
            <a:avLst/>
          </a:prstGeom>
          <a:solidFill>
            <a:srgbClr val="34469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6" name="Oval 15">
            <a:extLst>
              <a:ext uri="{FF2B5EF4-FFF2-40B4-BE49-F238E27FC236}">
                <a16:creationId xmlns:a16="http://schemas.microsoft.com/office/drawing/2014/main" id="{D4E2748D-71F0-43EE-8E3E-DBD6397D9EC0}"/>
              </a:ext>
            </a:extLst>
          </p:cNvPr>
          <p:cNvSpPr/>
          <p:nvPr/>
        </p:nvSpPr>
        <p:spPr>
          <a:xfrm>
            <a:off x="203067" y="2381449"/>
            <a:ext cx="361336" cy="349389"/>
          </a:xfrm>
          <a:prstGeom prst="ellipse">
            <a:avLst/>
          </a:prstGeom>
          <a:solidFill>
            <a:srgbClr val="34469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8" name="Oval 17">
            <a:extLst>
              <a:ext uri="{FF2B5EF4-FFF2-40B4-BE49-F238E27FC236}">
                <a16:creationId xmlns:a16="http://schemas.microsoft.com/office/drawing/2014/main" id="{49AB8DA5-450A-46A7-A6BD-C8FC539CAC0D}"/>
              </a:ext>
            </a:extLst>
          </p:cNvPr>
          <p:cNvSpPr/>
          <p:nvPr/>
        </p:nvSpPr>
        <p:spPr>
          <a:xfrm>
            <a:off x="205046" y="3082833"/>
            <a:ext cx="361336" cy="349389"/>
          </a:xfrm>
          <a:prstGeom prst="ellipse">
            <a:avLst/>
          </a:prstGeom>
          <a:solidFill>
            <a:srgbClr val="34469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9" name="Oval 18">
            <a:extLst>
              <a:ext uri="{FF2B5EF4-FFF2-40B4-BE49-F238E27FC236}">
                <a16:creationId xmlns:a16="http://schemas.microsoft.com/office/drawing/2014/main" id="{D08DD155-65E1-4AE8-A857-B12C40092CCD}"/>
              </a:ext>
            </a:extLst>
          </p:cNvPr>
          <p:cNvSpPr/>
          <p:nvPr/>
        </p:nvSpPr>
        <p:spPr>
          <a:xfrm>
            <a:off x="203067" y="3789629"/>
            <a:ext cx="361336" cy="349389"/>
          </a:xfrm>
          <a:prstGeom prst="ellipse">
            <a:avLst/>
          </a:prstGeom>
          <a:solidFill>
            <a:srgbClr val="34469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2" name="Google Shape;120;p20">
            <a:extLst>
              <a:ext uri="{FF2B5EF4-FFF2-40B4-BE49-F238E27FC236}">
                <a16:creationId xmlns:a16="http://schemas.microsoft.com/office/drawing/2014/main" id="{E91CEF1B-9495-4B7B-8060-D81A032AA9C8}"/>
              </a:ext>
            </a:extLst>
          </p:cNvPr>
          <p:cNvSpPr/>
          <p:nvPr/>
        </p:nvSpPr>
        <p:spPr>
          <a:xfrm>
            <a:off x="1984" y="4891374"/>
            <a:ext cx="9144000" cy="259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500"/>
                                        <p:tgtEl>
                                          <p:spTgt spid="12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4" grpId="0" animBg="1"/>
      <p:bldP spid="5" grpId="0" animBg="1"/>
      <p:bldP spid="8" grpId="0" animBg="1"/>
      <p:bldP spid="11" grpId="0" animBg="1"/>
      <p:bldP spid="14" grpId="0" animBg="1"/>
      <p:bldP spid="16" grpId="0" animBg="1"/>
      <p:bldP spid="18" grpId="0" animBg="1"/>
      <p:bldP spid="19"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1943</Words>
  <Application>Microsoft Office PowerPoint</Application>
  <PresentationFormat>On-screen Show (16:9)</PresentationFormat>
  <Paragraphs>213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Lato</vt:lpstr>
      <vt:lpstr>Merriweather</vt:lpstr>
      <vt:lpstr>Cambria Math</vt:lpstr>
      <vt:lpstr>Wingdings</vt:lpstr>
      <vt:lpstr>Arial</vt:lpstr>
      <vt:lpstr>Raleway</vt:lpstr>
      <vt:lpstr>Simple Light</vt:lpstr>
      <vt:lpstr>Lottery Ticket Hypothesis  Finding Sparse Trainable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Lottery Ticket Hypothesis  Finding Sparse Trainable Network</dc:title>
  <cp:lastModifiedBy>Subhadeep Chaudhuri</cp:lastModifiedBy>
  <cp:revision>105</cp:revision>
  <dcterms:modified xsi:type="dcterms:W3CDTF">2020-12-09T20:32:09Z</dcterms:modified>
</cp:coreProperties>
</file>