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7" r:id="rId4"/>
    <p:sldId id="276" r:id="rId5"/>
    <p:sldId id="260" r:id="rId6"/>
    <p:sldId id="261" r:id="rId7"/>
    <p:sldId id="262" r:id="rId8"/>
    <p:sldId id="267" r:id="rId9"/>
    <p:sldId id="275" r:id="rId10"/>
    <p:sldId id="263" r:id="rId11"/>
    <p:sldId id="268" r:id="rId12"/>
    <p:sldId id="273" r:id="rId13"/>
    <p:sldId id="272" r:id="rId14"/>
    <p:sldId id="274" r:id="rId15"/>
    <p:sldId id="264" r:id="rId16"/>
    <p:sldId id="265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CAD"/>
    <a:srgbClr val="FFFFFF"/>
    <a:srgbClr val="47361E"/>
    <a:srgbClr val="EEE7BC"/>
    <a:srgbClr val="E1D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27749-2D76-4ACF-826E-74EC563E87D7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88B64-58AC-4A72-A98A-F74BBC7A1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5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E033-0EC9-4A54-A07E-9BA9C0E4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38AF-0A8A-46F6-ADA6-51116C27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10B38-7BE4-492E-98C7-61803404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F703-BE5D-4337-AE7F-66587C085DD8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90D9-ED34-4B2E-8100-219BFB73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7694-506A-4C2E-8178-EB9D4834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09A2-945C-45FB-AB16-934C559A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1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AA68-AE15-4FC6-898F-F0C1B3FA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5BBC3-3799-47A3-872D-D7CEB7F78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A147-EF0A-43D6-9760-9B52653D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F703-BE5D-4337-AE7F-66587C085DD8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21C4-4DCA-4740-ABCE-F6F3918C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AAFAE-7769-457F-AAF0-7B3D6223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09A2-945C-45FB-AB16-934C559A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1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13EC3-B574-4C45-90DE-F5BE48263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B5FC6-0A1F-4C33-AE3B-D626B58F1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8971-2877-4030-BE15-35A90CA4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F703-BE5D-4337-AE7F-66587C085DD8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F008-4712-4F34-9D07-7BA04E3C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D31BA-6852-4496-85D3-FE8CB421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09A2-945C-45FB-AB16-934C559A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1226-E256-4BF6-A4D4-27AB4D42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AC12-A3B6-479F-BE2F-A8A7381B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9355-B99F-4C7E-AC2B-DA9F8347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F703-BE5D-4337-AE7F-66587C085DD8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5D5F4-5FF8-4E05-A0D2-B352B2CC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D72B-C899-444E-BF0D-1030FACC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09A2-945C-45FB-AB16-934C559A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5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7C3A-7CB9-43F6-8464-D3064003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82D2C-8BCE-4534-84C7-627CEDAF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59A9-5CAE-4865-BA51-83CA45F1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F703-BE5D-4337-AE7F-66587C085DD8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0E10-8C3D-4461-99DD-88CA38C3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E11D-00D1-403B-9352-5176B46F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09A2-945C-45FB-AB16-934C559A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A59A-3F33-443F-9879-C106956C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0C03-F3AA-4E6D-98D9-5174CE0E2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48CD6-15E4-4B51-BD1C-FE600E0EB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EA31-02A5-4CB8-B4DE-6DDD5F36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F703-BE5D-4337-AE7F-66587C085DD8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D84B0-8822-4F8E-AB97-85503180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3E50D-084F-4C4E-AE58-4FBB720B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09A2-945C-45FB-AB16-934C559A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7F1C-DE00-4EED-A2F3-C3C9DF9B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BE2C-A496-4EAF-B8DE-98140EE82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556A8-9EF0-472D-9B42-35AFCE31A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DF0FB-88D4-4C1A-9527-F042B18B5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E2A18-BDD8-46BD-809C-787031A48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B9D30-B7E2-47FB-8B78-923F7D32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F703-BE5D-4337-AE7F-66587C085DD8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3AB1F-578C-4AAD-8C5F-D13A576F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78007-E81F-41F9-BDEF-5BD7B150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09A2-945C-45FB-AB16-934C559A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6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5854-9F70-475C-96D9-A2B0956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308A0-4774-45FE-BBC6-1F77C3AB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F703-BE5D-4337-AE7F-66587C085DD8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26AE6-EDD9-4727-96ED-8237D192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8C0CE-4E0F-4D0E-98ED-FC45345E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09A2-945C-45FB-AB16-934C559A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6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04E9C-6D61-4E26-BAF8-042F1538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F703-BE5D-4337-AE7F-66587C085DD8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0ABF5-3B9D-4F54-83D1-C2914DBD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5A880-C93C-4AC1-8C59-DB8A8D61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09A2-945C-45FB-AB16-934C559A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2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34C5-2B46-43CB-9949-50865701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0257-99AE-40B6-8623-64F548A0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C86B2-2394-4B4F-A5C1-CA19B5FF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1AEE6-BF6B-4B42-8B7D-86B7F729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F703-BE5D-4337-AE7F-66587C085DD8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67EEA-2D42-4E7A-A48E-F1781D49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C99A2-0FAC-4929-A7EA-54AA297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09A2-945C-45FB-AB16-934C559A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39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E495-D4DB-4EF2-8834-9BD4425A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333F7-191E-4942-945D-F80262FC4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5258B-959B-4DE0-9282-A909D087D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7015-96AF-47A6-B283-E61B3A73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F703-BE5D-4337-AE7F-66587C085DD8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C50C5-F526-4DD7-B24F-0D172EC5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7011A-BEFB-4909-97FA-C265E19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09A2-945C-45FB-AB16-934C559A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5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E7896-EE47-46CD-8EC7-DEEF49B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C6B1-CE48-438A-A0AD-33AED730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7937-60FC-4A07-B49E-F3662C309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2F703-BE5D-4337-AE7F-66587C085DD8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3CA6-62CD-49D0-AFFE-7752B32D6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B397-A35D-49F9-894E-A94867D51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09A2-945C-45FB-AB16-934C559A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4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tkth5/lottery-ticket-hyopothesi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tkth5/lottery-ticket-hyopothesi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1">
                <a:lumMod val="90000"/>
                <a:lumOff val="10000"/>
              </a:schemeClr>
            </a:gs>
            <a:gs pos="61000">
              <a:srgbClr val="EEE7BC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694B47-A00C-46E4-9832-A50DED07D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495" y="347816"/>
            <a:ext cx="3063505" cy="643945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469A6D-456B-497B-98C1-2FDEEB1D053C}"/>
              </a:ext>
            </a:extLst>
          </p:cNvPr>
          <p:cNvSpPr/>
          <p:nvPr/>
        </p:nvSpPr>
        <p:spPr>
          <a:xfrm>
            <a:off x="6501481" y="5226328"/>
            <a:ext cx="3063505" cy="1560945"/>
          </a:xfrm>
          <a:prstGeom prst="roundRect">
            <a:avLst>
              <a:gd name="adj" fmla="val 7200"/>
            </a:avLst>
          </a:prstGeom>
          <a:gradFill flip="none" rotWithShape="1">
            <a:gsLst>
              <a:gs pos="100000">
                <a:srgbClr val="EEE7BC">
                  <a:shade val="30000"/>
                  <a:satMod val="115000"/>
                </a:srgbClr>
              </a:gs>
              <a:gs pos="79000">
                <a:srgbClr val="EEE7BC">
                  <a:shade val="67500"/>
                  <a:satMod val="115000"/>
                </a:srgbClr>
              </a:gs>
              <a:gs pos="52000">
                <a:srgbClr val="EEE7BC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" b="1" dirty="0">
              <a:solidFill>
                <a:srgbClr val="47361E"/>
              </a:solidFill>
            </a:endParaRPr>
          </a:p>
          <a:p>
            <a:pPr algn="ctr"/>
            <a:r>
              <a:rPr lang="en-IN" sz="2100" b="1" dirty="0">
                <a:solidFill>
                  <a:srgbClr val="47361E"/>
                </a:solidFill>
              </a:rPr>
              <a:t>MEMBERS:</a:t>
            </a:r>
          </a:p>
          <a:p>
            <a:pPr algn="ctr"/>
            <a:endParaRPr lang="en-IN" sz="600" dirty="0">
              <a:solidFill>
                <a:srgbClr val="47361E"/>
              </a:solidFill>
            </a:endParaRPr>
          </a:p>
          <a:p>
            <a:pPr algn="ctr"/>
            <a:r>
              <a:rPr lang="en-IN" b="1" dirty="0">
                <a:solidFill>
                  <a:srgbClr val="47361E"/>
                </a:solidFill>
              </a:rPr>
              <a:t>ABHISHEK   </a:t>
            </a:r>
            <a:r>
              <a:rPr lang="en-IN" sz="1400" b="1" dirty="0">
                <a:solidFill>
                  <a:srgbClr val="47361E"/>
                </a:solidFill>
              </a:rPr>
              <a:t> </a:t>
            </a:r>
            <a:r>
              <a:rPr lang="en-IN" b="1" dirty="0">
                <a:solidFill>
                  <a:srgbClr val="47361E"/>
                </a:solidFill>
              </a:rPr>
              <a:t> | </a:t>
            </a:r>
            <a:r>
              <a:rPr lang="en-IN" dirty="0">
                <a:solidFill>
                  <a:srgbClr val="47361E"/>
                </a:solidFill>
              </a:rPr>
              <a:t>19I190005</a:t>
            </a:r>
          </a:p>
          <a:p>
            <a:pPr algn="ctr"/>
            <a:r>
              <a:rPr lang="en-IN" b="1" dirty="0">
                <a:solidFill>
                  <a:srgbClr val="47361E"/>
                </a:solidFill>
              </a:rPr>
              <a:t>SUBHADEEP | </a:t>
            </a:r>
            <a:r>
              <a:rPr lang="en-IN" dirty="0">
                <a:solidFill>
                  <a:srgbClr val="47361E"/>
                </a:solidFill>
              </a:rPr>
              <a:t>19I190010</a:t>
            </a:r>
          </a:p>
          <a:p>
            <a:pPr algn="ctr"/>
            <a:r>
              <a:rPr lang="en-IN" b="1" dirty="0">
                <a:solidFill>
                  <a:srgbClr val="47361E"/>
                </a:solidFill>
              </a:rPr>
              <a:t>SAPTARSHI  </a:t>
            </a:r>
            <a:r>
              <a:rPr lang="en-IN" sz="800" b="1" dirty="0">
                <a:solidFill>
                  <a:srgbClr val="47361E"/>
                </a:solidFill>
              </a:rPr>
              <a:t> </a:t>
            </a:r>
            <a:r>
              <a:rPr lang="en-IN" b="1" dirty="0">
                <a:solidFill>
                  <a:srgbClr val="47361E"/>
                </a:solidFill>
              </a:rPr>
              <a:t> | </a:t>
            </a:r>
            <a:r>
              <a:rPr lang="en-IN" dirty="0">
                <a:solidFill>
                  <a:srgbClr val="47361E"/>
                </a:solidFill>
              </a:rPr>
              <a:t>19I190011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BCE2E6-670A-4A27-ACD2-3E84F5E3E826}"/>
              </a:ext>
            </a:extLst>
          </p:cNvPr>
          <p:cNvSpPr/>
          <p:nvPr/>
        </p:nvSpPr>
        <p:spPr>
          <a:xfrm>
            <a:off x="6995355" y="4347581"/>
            <a:ext cx="2122982" cy="904677"/>
          </a:xfrm>
          <a:prstGeom prst="roundRect">
            <a:avLst/>
          </a:prstGeom>
          <a:gradFill flip="none" rotWithShape="1">
            <a:gsLst>
              <a:gs pos="21760">
                <a:srgbClr val="B5AE89">
                  <a:lumMod val="98000"/>
                  <a:lumOff val="2000"/>
                </a:srgbClr>
              </a:gs>
              <a:gs pos="0">
                <a:srgbClr val="EEE7BC">
                  <a:shade val="30000"/>
                  <a:satMod val="115000"/>
                </a:srgbClr>
              </a:gs>
              <a:gs pos="34000">
                <a:srgbClr val="EEE7BC">
                  <a:shade val="67500"/>
                  <a:satMod val="115000"/>
                </a:srgbClr>
              </a:gs>
              <a:gs pos="92000">
                <a:srgbClr val="EEE7BC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Team: C-3POs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2766D0-2C17-42D8-A00C-9F421AE8D4CC}"/>
              </a:ext>
            </a:extLst>
          </p:cNvPr>
          <p:cNvSpPr/>
          <p:nvPr/>
        </p:nvSpPr>
        <p:spPr>
          <a:xfrm>
            <a:off x="364095" y="347816"/>
            <a:ext cx="6812560" cy="1283855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LOTTERY TICKET HYPOTHESIS</a:t>
            </a:r>
          </a:p>
          <a:p>
            <a:endParaRPr lang="en-IN" sz="300" b="1" dirty="0"/>
          </a:p>
          <a:p>
            <a:r>
              <a:rPr lang="en-IN" sz="2400" b="1" dirty="0"/>
              <a:t>TRAINING SPARSE TRAINABLE NEURAL NETWORKS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2B43B-137B-4DD1-9CFD-2556042E1F4F}"/>
              </a:ext>
            </a:extLst>
          </p:cNvPr>
          <p:cNvSpPr txBox="1"/>
          <p:nvPr/>
        </p:nvSpPr>
        <p:spPr>
          <a:xfrm>
            <a:off x="328315" y="1906673"/>
            <a:ext cx="653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a typeface="Cambria" panose="02040503050406030204" pitchFamily="18" charset="0"/>
              </a:rPr>
              <a:t>IE643: </a:t>
            </a:r>
            <a:r>
              <a:rPr lang="en-IN" sz="2200" dirty="0">
                <a:ea typeface="Cambria" panose="02040503050406030204" pitchFamily="18" charset="0"/>
              </a:rPr>
              <a:t>DEEP LEARNING – THEORY AND PRACTICE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68CA9-BCA5-408A-BF99-5C5B9CD5FE10}"/>
              </a:ext>
            </a:extLst>
          </p:cNvPr>
          <p:cNvSpPr txBox="1"/>
          <p:nvPr/>
        </p:nvSpPr>
        <p:spPr>
          <a:xfrm>
            <a:off x="341360" y="2327252"/>
            <a:ext cx="6027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ea typeface="Cambria" panose="02040503050406030204" pitchFamily="18" charset="0"/>
              </a:rPr>
              <a:t>INSTRUCTOR: </a:t>
            </a:r>
            <a:r>
              <a:rPr lang="en-IN" sz="2200" dirty="0">
                <a:ea typeface="Cambria" panose="02040503050406030204" pitchFamily="18" charset="0"/>
              </a:rPr>
              <a:t>PROF. P. BALAMURUGAN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793C9-BBF8-4516-BC0E-C84CB8BD78B1}"/>
              </a:ext>
            </a:extLst>
          </p:cNvPr>
          <p:cNvSpPr txBox="1"/>
          <p:nvPr/>
        </p:nvSpPr>
        <p:spPr>
          <a:xfrm>
            <a:off x="137767" y="6496835"/>
            <a:ext cx="6206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WORK DONE AS PART OF COURSE PROJECT, IE 643, IIT BOMBAY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47208AC-9DB9-4B7F-A5BD-E9B93D586AE8}"/>
              </a:ext>
            </a:extLst>
          </p:cNvPr>
          <p:cNvGrpSpPr/>
          <p:nvPr/>
        </p:nvGrpSpPr>
        <p:grpSpPr>
          <a:xfrm>
            <a:off x="1554102" y="3043629"/>
            <a:ext cx="4177776" cy="3167715"/>
            <a:chOff x="1612795" y="2880166"/>
            <a:chExt cx="4177776" cy="316771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027EA2-05FA-46F3-B999-8FEA511525FB}"/>
                </a:ext>
              </a:extLst>
            </p:cNvPr>
            <p:cNvSpPr/>
            <p:nvPr/>
          </p:nvSpPr>
          <p:spPr>
            <a:xfrm rot="987559">
              <a:off x="1612795" y="3195479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1E29CE-E449-4AD0-8243-B20943496396}"/>
                </a:ext>
              </a:extLst>
            </p:cNvPr>
            <p:cNvSpPr/>
            <p:nvPr/>
          </p:nvSpPr>
          <p:spPr>
            <a:xfrm>
              <a:off x="1612795" y="4006130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5E8009-89BA-4DD2-99E2-B72B70C18097}"/>
                </a:ext>
              </a:extLst>
            </p:cNvPr>
            <p:cNvSpPr/>
            <p:nvPr/>
          </p:nvSpPr>
          <p:spPr>
            <a:xfrm>
              <a:off x="1612795" y="4877938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D15AD9-04EE-46DE-8A0B-4C3C01A69122}"/>
                </a:ext>
              </a:extLst>
            </p:cNvPr>
            <p:cNvSpPr/>
            <p:nvPr/>
          </p:nvSpPr>
          <p:spPr>
            <a:xfrm>
              <a:off x="4218820" y="2880166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65251F-85AE-4CF6-986D-01F6CE93D6D4}"/>
                </a:ext>
              </a:extLst>
            </p:cNvPr>
            <p:cNvSpPr/>
            <p:nvPr/>
          </p:nvSpPr>
          <p:spPr>
            <a:xfrm>
              <a:off x="4206297" y="3755952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A610F2-4720-4987-B1BB-D14D0B19583E}"/>
                </a:ext>
              </a:extLst>
            </p:cNvPr>
            <p:cNvSpPr/>
            <p:nvPr/>
          </p:nvSpPr>
          <p:spPr>
            <a:xfrm>
              <a:off x="4206297" y="4627760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EF8B677-52F0-4E60-AEBF-B5518D5B3DC3}"/>
                </a:ext>
              </a:extLst>
            </p:cNvPr>
            <p:cNvSpPr/>
            <p:nvPr/>
          </p:nvSpPr>
          <p:spPr>
            <a:xfrm>
              <a:off x="5191105" y="3136371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77C41D-D907-4C8F-BC29-3584C13F7B6D}"/>
                </a:ext>
              </a:extLst>
            </p:cNvPr>
            <p:cNvSpPr/>
            <p:nvPr/>
          </p:nvSpPr>
          <p:spPr>
            <a:xfrm>
              <a:off x="5191105" y="3947022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BA637D-DF0C-4927-A163-084B92F7D9BC}"/>
                </a:ext>
              </a:extLst>
            </p:cNvPr>
            <p:cNvSpPr/>
            <p:nvPr/>
          </p:nvSpPr>
          <p:spPr>
            <a:xfrm>
              <a:off x="5191105" y="4818830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C40CD79-6844-4EE9-AA2A-B891FE99491B}"/>
                </a:ext>
              </a:extLst>
            </p:cNvPr>
            <p:cNvSpPr/>
            <p:nvPr/>
          </p:nvSpPr>
          <p:spPr>
            <a:xfrm>
              <a:off x="4218820" y="5467777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B6D9B9E-3DC7-47EA-BCDC-44F52A01E6C3}"/>
                </a:ext>
              </a:extLst>
            </p:cNvPr>
            <p:cNvSpPr/>
            <p:nvPr/>
          </p:nvSpPr>
          <p:spPr>
            <a:xfrm>
              <a:off x="2660589" y="2880166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20A19D-7687-4BFC-A5AC-7AE0CF79A084}"/>
                </a:ext>
              </a:extLst>
            </p:cNvPr>
            <p:cNvSpPr/>
            <p:nvPr/>
          </p:nvSpPr>
          <p:spPr>
            <a:xfrm>
              <a:off x="2648066" y="3755952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65C923-ACC8-45A3-9F20-3DCC6F32A963}"/>
                </a:ext>
              </a:extLst>
            </p:cNvPr>
            <p:cNvSpPr/>
            <p:nvPr/>
          </p:nvSpPr>
          <p:spPr>
            <a:xfrm>
              <a:off x="2648066" y="4627760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24D2B72-5066-447A-AC2D-3356A4BF6FBA}"/>
                </a:ext>
              </a:extLst>
            </p:cNvPr>
            <p:cNvSpPr/>
            <p:nvPr/>
          </p:nvSpPr>
          <p:spPr>
            <a:xfrm>
              <a:off x="2660589" y="5467777"/>
              <a:ext cx="599466" cy="580104"/>
            </a:xfrm>
            <a:prstGeom prst="ellipse">
              <a:avLst/>
            </a:prstGeom>
            <a:solidFill>
              <a:srgbClr val="4736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96AFEB-F151-447D-916B-44A68766FAF9}"/>
                </a:ext>
              </a:extLst>
            </p:cNvPr>
            <p:cNvCxnSpPr>
              <a:cxnSpLocks/>
              <a:stCxn id="16" idx="7"/>
              <a:endCxn id="26" idx="2"/>
            </p:cNvCxnSpPr>
            <p:nvPr/>
          </p:nvCxnSpPr>
          <p:spPr>
            <a:xfrm flipV="1">
              <a:off x="2173897" y="3170218"/>
              <a:ext cx="486692" cy="17867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453B2-6514-458A-9B69-52FF367DB768}"/>
                </a:ext>
              </a:extLst>
            </p:cNvPr>
            <p:cNvCxnSpPr>
              <a:cxnSpLocks/>
              <a:stCxn id="18" idx="7"/>
              <a:endCxn id="26" idx="3"/>
            </p:cNvCxnSpPr>
            <p:nvPr/>
          </p:nvCxnSpPr>
          <p:spPr>
            <a:xfrm flipV="1">
              <a:off x="2124471" y="3375316"/>
              <a:ext cx="623908" cy="158757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74BCA6-544B-491B-883F-DDCE29A95FE3}"/>
                </a:ext>
              </a:extLst>
            </p:cNvPr>
            <p:cNvCxnSpPr>
              <a:cxnSpLocks/>
              <a:stCxn id="17" idx="6"/>
              <a:endCxn id="27" idx="2"/>
            </p:cNvCxnSpPr>
            <p:nvPr/>
          </p:nvCxnSpPr>
          <p:spPr>
            <a:xfrm flipV="1">
              <a:off x="2212261" y="4046004"/>
              <a:ext cx="435805" cy="25017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B1C283-FEE2-49C3-B8B0-2E4BF6DF1B5A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2168561" y="3720183"/>
              <a:ext cx="579818" cy="18325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D04C13-5313-4B1B-B4A1-3D14DBE4EB39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4792707" y="5313980"/>
              <a:ext cx="486188" cy="3324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8087B62-803F-45ED-8E8E-6AC00E5BACE5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4678322" y="4442172"/>
              <a:ext cx="600573" cy="10547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EAC5B65-5031-40FC-868D-CB0CBA2169C9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4685977" y="3631521"/>
              <a:ext cx="592918" cy="10440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CD00B3B-20AD-4066-A106-13AE7CD887B0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4741726" y="3631521"/>
              <a:ext cx="537169" cy="22415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FF36B15-76E8-4F90-A36B-BFCF1E0712D7}"/>
                </a:ext>
              </a:extLst>
            </p:cNvPr>
            <p:cNvCxnSpPr>
              <a:cxnSpLocks/>
              <a:stCxn id="17" idx="7"/>
              <a:endCxn id="26" idx="3"/>
            </p:cNvCxnSpPr>
            <p:nvPr/>
          </p:nvCxnSpPr>
          <p:spPr>
            <a:xfrm flipV="1">
              <a:off x="2124471" y="3375316"/>
              <a:ext cx="623908" cy="715768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410CEC-3908-4FC3-84C7-54D80C3E53F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2160055" y="4251102"/>
              <a:ext cx="575801" cy="865702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89002C5-B795-4D38-9BBE-DFF8A5E50296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2111948" y="4506751"/>
              <a:ext cx="636431" cy="1045980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107AFE-D57A-49A7-8CAE-45B1473B6A71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2183016" y="3585870"/>
              <a:ext cx="552840" cy="1126844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3EA8116-FF6A-4E07-B1BF-9BA9E202BADD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>
            <a:xfrm>
              <a:off x="4730496" y="3375316"/>
              <a:ext cx="548399" cy="1528468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FBFC604-1D3E-4380-85C7-8FD195E9C8CE}"/>
                </a:ext>
              </a:extLst>
            </p:cNvPr>
            <p:cNvCxnSpPr>
              <a:cxnSpLocks/>
              <a:stCxn id="19" idx="5"/>
              <a:endCxn id="23" idx="1"/>
            </p:cNvCxnSpPr>
            <p:nvPr/>
          </p:nvCxnSpPr>
          <p:spPr>
            <a:xfrm>
              <a:off x="4730496" y="3375316"/>
              <a:ext cx="548399" cy="656660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838C85-24E6-40CC-9997-3F844278FB86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>
              <a:off x="4805763" y="4046004"/>
              <a:ext cx="385342" cy="191070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7E994D2-B7E5-4D4B-AE51-5D8943633C01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4735643" y="4442172"/>
              <a:ext cx="543252" cy="353016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B7221CE-8E5B-499B-97AA-EA0798071EFA}"/>
                </a:ext>
              </a:extLst>
            </p:cNvPr>
            <p:cNvCxnSpPr>
              <a:cxnSpLocks/>
              <a:stCxn id="19" idx="6"/>
              <a:endCxn id="22" idx="2"/>
            </p:cNvCxnSpPr>
            <p:nvPr/>
          </p:nvCxnSpPr>
          <p:spPr>
            <a:xfrm>
              <a:off x="4818286" y="3170218"/>
              <a:ext cx="372819" cy="256205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B28971-B776-457A-B4F7-A71D87A8DF9F}"/>
                </a:ext>
              </a:extLst>
            </p:cNvPr>
            <p:cNvCxnSpPr>
              <a:cxnSpLocks/>
            </p:cNvCxnSpPr>
            <p:nvPr/>
          </p:nvCxnSpPr>
          <p:spPr>
            <a:xfrm>
              <a:off x="3555379" y="3498945"/>
              <a:ext cx="236555" cy="16181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20E08F3-4644-44B4-B3E6-B5E6DD8B0EB2}"/>
                </a:ext>
              </a:extLst>
            </p:cNvPr>
            <p:cNvCxnSpPr>
              <a:cxnSpLocks/>
            </p:cNvCxnSpPr>
            <p:nvPr/>
          </p:nvCxnSpPr>
          <p:spPr>
            <a:xfrm>
              <a:off x="3239084" y="3281401"/>
              <a:ext cx="267996" cy="178869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510CE57-302E-4087-869F-48A02C1A4BA1}"/>
                </a:ext>
              </a:extLst>
            </p:cNvPr>
            <p:cNvCxnSpPr>
              <a:cxnSpLocks/>
            </p:cNvCxnSpPr>
            <p:nvPr/>
          </p:nvCxnSpPr>
          <p:spPr>
            <a:xfrm>
              <a:off x="3182257" y="3319787"/>
              <a:ext cx="345770" cy="506907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BD05EA-55B1-42D0-8A11-538954692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6118" y="3583324"/>
              <a:ext cx="341199" cy="301720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92F9B68-889C-4C7A-8802-E252408D4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96465" y="4210977"/>
              <a:ext cx="179580" cy="306399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C046671-8720-4B40-989F-79C99278283B}"/>
                </a:ext>
              </a:extLst>
            </p:cNvPr>
            <p:cNvCxnSpPr>
              <a:cxnSpLocks/>
            </p:cNvCxnSpPr>
            <p:nvPr/>
          </p:nvCxnSpPr>
          <p:spPr>
            <a:xfrm>
              <a:off x="3234795" y="3945926"/>
              <a:ext cx="204542" cy="0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71BDB38-7C1F-4215-B624-C891213B7EA5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V="1">
              <a:off x="4096553" y="3375316"/>
              <a:ext cx="210057" cy="256205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A5EB964-8C67-4BA0-94F0-398FA7DC7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9285" y="5550145"/>
              <a:ext cx="267073" cy="186275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3C5F9B7-2DED-4A1A-9812-3BFA5E73FB6D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3247532" y="4917812"/>
              <a:ext cx="280495" cy="0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CE3285D-3FA4-48B0-9A19-F93CB31D3120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3247532" y="4046004"/>
              <a:ext cx="255284" cy="239476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F6DFE27-CF21-45EC-91FD-52E05CF4D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5025" y="4175718"/>
              <a:ext cx="141508" cy="188447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6BC047-F870-4E92-BB13-470DA7AF17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4076741" y="3963245"/>
              <a:ext cx="129556" cy="82759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0BA882-2197-482B-8F1F-BBC7436858F9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4089148" y="4566731"/>
              <a:ext cx="204939" cy="145983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6AF16DD-28F2-4A5E-BDCB-A99F242FFF7F}"/>
                </a:ext>
              </a:extLst>
            </p:cNvPr>
            <p:cNvCxnSpPr>
              <a:cxnSpLocks/>
            </p:cNvCxnSpPr>
            <p:nvPr/>
          </p:nvCxnSpPr>
          <p:spPr>
            <a:xfrm>
              <a:off x="3525111" y="4300530"/>
              <a:ext cx="142478" cy="1313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60A18C1-5BFC-445A-A06C-95E91CB1F38B}"/>
                </a:ext>
              </a:extLst>
            </p:cNvPr>
            <p:cNvCxnSpPr>
              <a:cxnSpLocks/>
            </p:cNvCxnSpPr>
            <p:nvPr/>
          </p:nvCxnSpPr>
          <p:spPr>
            <a:xfrm>
              <a:off x="3969319" y="4473458"/>
              <a:ext cx="142585" cy="1013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DC873CC-CC7F-482B-893A-F75FD6E67EC3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3925084" y="3170218"/>
              <a:ext cx="293736" cy="425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396850A-F8F3-45D9-97A3-D594ED5F727C}"/>
                </a:ext>
              </a:extLst>
            </p:cNvPr>
            <p:cNvCxnSpPr>
              <a:cxnSpLocks/>
            </p:cNvCxnSpPr>
            <p:nvPr/>
          </p:nvCxnSpPr>
          <p:spPr>
            <a:xfrm>
              <a:off x="3944784" y="4728582"/>
              <a:ext cx="268518" cy="1088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4A48C-FD94-4F4A-B576-3F3A72736942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4002517" y="5757829"/>
              <a:ext cx="216303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63D02E6-2155-49ED-AF55-68746FC5E3C5}"/>
                </a:ext>
              </a:extLst>
            </p:cNvPr>
            <p:cNvCxnSpPr>
              <a:cxnSpLocks/>
            </p:cNvCxnSpPr>
            <p:nvPr/>
          </p:nvCxnSpPr>
          <p:spPr>
            <a:xfrm>
              <a:off x="3294458" y="3170054"/>
              <a:ext cx="26944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9684EF6-49EB-4C08-AAA8-7D7FF4C6D613}"/>
                </a:ext>
              </a:extLst>
            </p:cNvPr>
            <p:cNvCxnSpPr>
              <a:cxnSpLocks/>
            </p:cNvCxnSpPr>
            <p:nvPr/>
          </p:nvCxnSpPr>
          <p:spPr>
            <a:xfrm>
              <a:off x="3276247" y="5016893"/>
              <a:ext cx="236555" cy="16181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540BB79-5AA0-4154-BB4A-BD5DB68432E5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179169" y="5343217"/>
              <a:ext cx="127441" cy="20951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FCBBFC2-C57D-4CAA-BCFE-01B50D38413C}"/>
                </a:ext>
              </a:extLst>
            </p:cNvPr>
            <p:cNvCxnSpPr>
              <a:cxnSpLocks/>
            </p:cNvCxnSpPr>
            <p:nvPr/>
          </p:nvCxnSpPr>
          <p:spPr>
            <a:xfrm>
              <a:off x="4044655" y="5487178"/>
              <a:ext cx="204939" cy="145983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8A752E1-89B1-4130-89FF-47BFA7FC0D00}"/>
                </a:ext>
              </a:extLst>
            </p:cNvPr>
            <p:cNvCxnSpPr>
              <a:cxnSpLocks/>
              <a:stCxn id="29" idx="7"/>
            </p:cNvCxnSpPr>
            <p:nvPr/>
          </p:nvCxnSpPr>
          <p:spPr>
            <a:xfrm flipV="1">
              <a:off x="3172265" y="5302133"/>
              <a:ext cx="158107" cy="250598"/>
            </a:xfrm>
            <a:prstGeom prst="line">
              <a:avLst/>
            </a:prstGeom>
            <a:ln w="38100">
              <a:solidFill>
                <a:srgbClr val="4736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6540EF9-01CD-47F8-A3E2-B26C83CEF5C9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159742" y="4564391"/>
              <a:ext cx="279595" cy="1483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6C0C887-EB10-45BC-BBD2-DEFDBB3B9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668" y="5306944"/>
              <a:ext cx="273412" cy="30967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hord 3">
            <a:extLst>
              <a:ext uri="{FF2B5EF4-FFF2-40B4-BE49-F238E27FC236}">
                <a16:creationId xmlns:a16="http://schemas.microsoft.com/office/drawing/2014/main" id="{3CE95128-2537-4303-B6B9-C6E28E83E85B}"/>
              </a:ext>
            </a:extLst>
          </p:cNvPr>
          <p:cNvSpPr/>
          <p:nvPr/>
        </p:nvSpPr>
        <p:spPr>
          <a:xfrm rot="7002064">
            <a:off x="7342757" y="3376904"/>
            <a:ext cx="1367114" cy="1421404"/>
          </a:xfrm>
          <a:prstGeom prst="chord">
            <a:avLst>
              <a:gd name="adj1" fmla="val 2700000"/>
              <a:gd name="adj2" fmla="val 15689507"/>
            </a:avLst>
          </a:prstGeom>
          <a:gradFill flip="none" rotWithShape="1">
            <a:gsLst>
              <a:gs pos="0">
                <a:srgbClr val="E4DCAD">
                  <a:shade val="30000"/>
                  <a:satMod val="115000"/>
                </a:srgbClr>
              </a:gs>
              <a:gs pos="50000">
                <a:srgbClr val="E4DCAD">
                  <a:shade val="67500"/>
                  <a:satMod val="115000"/>
                </a:srgbClr>
              </a:gs>
              <a:gs pos="100000">
                <a:srgbClr val="E4DCA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1565BD-A926-494F-9F16-6FD0ABFEBF58}"/>
              </a:ext>
            </a:extLst>
          </p:cNvPr>
          <p:cNvSpPr/>
          <p:nvPr/>
        </p:nvSpPr>
        <p:spPr>
          <a:xfrm>
            <a:off x="7684816" y="3602692"/>
            <a:ext cx="279126" cy="270421"/>
          </a:xfrm>
          <a:prstGeom prst="ellipse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B151396-9FA7-411B-88AD-CCF7B8F6C2B4}"/>
              </a:ext>
            </a:extLst>
          </p:cNvPr>
          <p:cNvSpPr/>
          <p:nvPr/>
        </p:nvSpPr>
        <p:spPr>
          <a:xfrm>
            <a:off x="8079766" y="3596688"/>
            <a:ext cx="279126" cy="270421"/>
          </a:xfrm>
          <a:prstGeom prst="ellipse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E6D0D9B-089A-4C54-917D-1E3E935F2FFC}"/>
              </a:ext>
            </a:extLst>
          </p:cNvPr>
          <p:cNvSpPr/>
          <p:nvPr/>
        </p:nvSpPr>
        <p:spPr>
          <a:xfrm rot="11143574">
            <a:off x="7938649" y="4067910"/>
            <a:ext cx="390672" cy="78481"/>
          </a:xfrm>
          <a:prstGeom prst="arc">
            <a:avLst/>
          </a:prstGeom>
          <a:solidFill>
            <a:srgbClr val="E4DCAD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9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F5698-E351-494C-A184-96DDED90EA8D}"/>
              </a:ext>
            </a:extLst>
          </p:cNvPr>
          <p:cNvSpPr/>
          <p:nvPr/>
        </p:nvSpPr>
        <p:spPr>
          <a:xfrm>
            <a:off x="284205" y="284125"/>
            <a:ext cx="5978050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RESULTS OBTAINED FROM TASK 1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47ACA-0A0B-47FF-9A7A-BDD5952AA8E3}"/>
              </a:ext>
            </a:extLst>
          </p:cNvPr>
          <p:cNvSpPr txBox="1"/>
          <p:nvPr/>
        </p:nvSpPr>
        <p:spPr>
          <a:xfrm>
            <a:off x="765699" y="5443535"/>
            <a:ext cx="787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observed better test loss and test accuracy on the same test dataset.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C46644-E0E2-4B50-A633-CE97076EEB5E}"/>
              </a:ext>
            </a:extLst>
          </p:cNvPr>
          <p:cNvGrpSpPr/>
          <p:nvPr/>
        </p:nvGrpSpPr>
        <p:grpSpPr>
          <a:xfrm>
            <a:off x="1729936" y="1385492"/>
            <a:ext cx="4042564" cy="3066300"/>
            <a:chOff x="1290656" y="2280510"/>
            <a:chExt cx="4042564" cy="30663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6275D3-D1A8-4E61-888F-078BE1961D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820" y="2483044"/>
              <a:ext cx="3962400" cy="260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F3CA77-2392-4EDC-A614-A57083BDAADF}"/>
                </a:ext>
              </a:extLst>
            </p:cNvPr>
            <p:cNvSpPr txBox="1"/>
            <p:nvPr/>
          </p:nvSpPr>
          <p:spPr>
            <a:xfrm rot="16200000">
              <a:off x="925218" y="3564087"/>
              <a:ext cx="982694" cy="25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latin typeface="+mn-lt"/>
                  <a:cs typeface="Calibri" panose="020F0502020204030204" pitchFamily="34" charset="0"/>
                </a:rPr>
                <a:t>Test Accuracy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799AC9-F860-4CCB-B524-263A6E651208}"/>
                </a:ext>
              </a:extLst>
            </p:cNvPr>
            <p:cNvSpPr txBox="1"/>
            <p:nvPr/>
          </p:nvSpPr>
          <p:spPr>
            <a:xfrm>
              <a:off x="2785688" y="5092894"/>
              <a:ext cx="12265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b="1" dirty="0">
                  <a:latin typeface="+mn-lt"/>
                  <a:cs typeface="Calibri" panose="020F0502020204030204" pitchFamily="34" charset="0"/>
                </a:rPr>
                <a:t>Training Iterations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A95EF2-EE9D-46F1-80D6-E3FD5BA40388}"/>
                </a:ext>
              </a:extLst>
            </p:cNvPr>
            <p:cNvSpPr txBox="1"/>
            <p:nvPr/>
          </p:nvSpPr>
          <p:spPr>
            <a:xfrm>
              <a:off x="2380212" y="2280510"/>
              <a:ext cx="26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latin typeface="+mn-lt"/>
                  <a:cs typeface="Calibri" panose="020F0502020204030204" pitchFamily="34" charset="0"/>
                </a:rPr>
                <a:t>Test Accuracy vs. Training Iterations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1665FD-30DD-4160-9A76-F5259F3584A6}"/>
              </a:ext>
            </a:extLst>
          </p:cNvPr>
          <p:cNvGrpSpPr/>
          <p:nvPr/>
        </p:nvGrpSpPr>
        <p:grpSpPr>
          <a:xfrm>
            <a:off x="5852664" y="1385492"/>
            <a:ext cx="4313382" cy="3056413"/>
            <a:chOff x="6336145" y="2230361"/>
            <a:chExt cx="4313382" cy="305641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1619FA0-FCE1-4739-9B12-8B8649431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0289" y="2475056"/>
              <a:ext cx="4059238" cy="2617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441593-4737-4236-A9D0-23F02227D5E6}"/>
                </a:ext>
              </a:extLst>
            </p:cNvPr>
            <p:cNvSpPr txBox="1"/>
            <p:nvPr/>
          </p:nvSpPr>
          <p:spPr>
            <a:xfrm rot="16200000">
              <a:off x="6174289" y="3496183"/>
              <a:ext cx="586020" cy="262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latin typeface="+mn-lt"/>
                  <a:cs typeface="Calibri" panose="020F0502020204030204" pitchFamily="34" charset="0"/>
                </a:rPr>
                <a:t>Loss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57DF56-9F6B-4F5B-8484-A6271908CFF2}"/>
                </a:ext>
              </a:extLst>
            </p:cNvPr>
            <p:cNvSpPr txBox="1"/>
            <p:nvPr/>
          </p:nvSpPr>
          <p:spPr>
            <a:xfrm>
              <a:off x="8233868" y="5032858"/>
              <a:ext cx="12265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b="1" dirty="0">
                  <a:latin typeface="+mn-lt"/>
                  <a:cs typeface="Calibri" panose="020F0502020204030204" pitchFamily="34" charset="0"/>
                </a:rPr>
                <a:t>Training Iterations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92A495-F2ED-4660-8F82-89A51D11F7E5}"/>
                </a:ext>
              </a:extLst>
            </p:cNvPr>
            <p:cNvSpPr txBox="1"/>
            <p:nvPr/>
          </p:nvSpPr>
          <p:spPr>
            <a:xfrm>
              <a:off x="7825048" y="2230361"/>
              <a:ext cx="17214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latin typeface="+mn-lt"/>
                  <a:cs typeface="Calibri" panose="020F0502020204030204" pitchFamily="34" charset="0"/>
                </a:rPr>
                <a:t>Loss vs. Training Iterations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ED011DF-BD57-4204-9495-178C040B633E}"/>
              </a:ext>
            </a:extLst>
          </p:cNvPr>
          <p:cNvSpPr txBox="1"/>
          <p:nvPr/>
        </p:nvSpPr>
        <p:spPr>
          <a:xfrm>
            <a:off x="455318" y="4905556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Comments: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81B698-C176-45BD-A9DC-EFF60E67FBD1}"/>
              </a:ext>
            </a:extLst>
          </p:cNvPr>
          <p:cNvSpPr/>
          <p:nvPr/>
        </p:nvSpPr>
        <p:spPr>
          <a:xfrm>
            <a:off x="4705008" y="4459771"/>
            <a:ext cx="2350557" cy="445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n-lt"/>
              </a:rPr>
              <a:t>Plots obtained for </a:t>
            </a:r>
            <a:r>
              <a:rPr lang="en-US" b="1" dirty="0">
                <a:solidFill>
                  <a:srgbClr val="000000"/>
                </a:solidFill>
              </a:rPr>
              <a:t>FC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+mn-lt"/>
              </a:rPr>
              <a:t>1</a:t>
            </a:r>
            <a:endParaRPr lang="en-IN" b="1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C728C4-5D33-48AF-8223-1C0B7F84A3B9}"/>
                  </a:ext>
                </a:extLst>
              </p:cNvPr>
              <p:cNvSpPr txBox="1"/>
              <p:nvPr/>
            </p:nvSpPr>
            <p:spPr>
              <a:xfrm>
                <a:off x="765699" y="6202603"/>
                <a:ext cx="9320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Ticket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trained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generalized well when trained over the 2</a:t>
                </a:r>
                <a:r>
                  <a:rPr lang="en-IN" baseline="30000" dirty="0"/>
                  <a:t>nd</a:t>
                </a:r>
                <a:r>
                  <a:rPr lang="en-IN" dirty="0"/>
                  <a:t>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C728C4-5D33-48AF-8223-1C0B7F84A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99" y="6202603"/>
                <a:ext cx="9320828" cy="369332"/>
              </a:xfrm>
              <a:prstGeom prst="rect">
                <a:avLst/>
              </a:prstGeom>
              <a:blipFill>
                <a:blip r:embed="rId4"/>
                <a:stretch>
                  <a:fillRect l="-45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F2C943-0DFE-4192-AFEA-AA60E28FC31B}"/>
                  </a:ext>
                </a:extLst>
              </p:cNvPr>
              <p:cNvSpPr txBox="1"/>
              <p:nvPr/>
            </p:nvSpPr>
            <p:spPr>
              <a:xfrm>
                <a:off x="765699" y="5824057"/>
                <a:ext cx="7878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Observed Test Accuracy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= 95.74, Observed Test Accuracy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= 96.14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F2C943-0DFE-4192-AFEA-AA60E28F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99" y="5824057"/>
                <a:ext cx="7878618" cy="369332"/>
              </a:xfrm>
              <a:prstGeom prst="rect">
                <a:avLst/>
              </a:prstGeom>
              <a:blipFill>
                <a:blip r:embed="rId5"/>
                <a:stretch>
                  <a:fillRect l="-54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47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6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3DE36-5401-49D1-9E4E-173FA81AE4A5}"/>
                  </a:ext>
                </a:extLst>
              </p:cNvPr>
              <p:cNvSpPr txBox="1"/>
              <p:nvPr/>
            </p:nvSpPr>
            <p:spPr>
              <a:xfrm>
                <a:off x="284205" y="1433611"/>
                <a:ext cx="11510631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3275" indent="-803275"/>
                <a:r>
                  <a:rPr lang="en-IN" sz="2000" b="1" dirty="0"/>
                  <a:t>Task 2:  </a:t>
                </a:r>
                <a:r>
                  <a:rPr lang="en-IN" b="1" dirty="0"/>
                  <a:t>Finding out Winning Ticket on one data set having a set of labels, training on a new data set having different class labels and evaluating the obtained Ticket’s performance on this new data set</a:t>
                </a:r>
              </a:p>
              <a:p>
                <a:endParaRPr lang="en-IN" sz="1200" b="1" dirty="0"/>
              </a:p>
              <a:p>
                <a:pPr marL="442913" indent="-442913">
                  <a:buFont typeface="Wingdings" panose="05000000000000000000" pitchFamily="2" charset="2"/>
                  <a:buChar char="q"/>
                </a:pPr>
                <a:r>
                  <a:rPr lang="en-IN" b="1" dirty="0"/>
                  <a:t>Dataset Considered: </a:t>
                </a:r>
                <a:r>
                  <a:rPr lang="en-IN" dirty="0"/>
                  <a:t>MNIST</a:t>
                </a:r>
              </a:p>
              <a:p>
                <a:pPr marL="442913" indent="-442913"/>
                <a:endParaRPr lang="en-IN" sz="1100" dirty="0"/>
              </a:p>
              <a:p>
                <a:pPr marL="442913" indent="-442913">
                  <a:buFont typeface="Wingdings" panose="05000000000000000000" pitchFamily="2" charset="2"/>
                  <a:buChar char="q"/>
                </a:pPr>
                <a:r>
                  <a:rPr lang="en-IN" b="1" dirty="0"/>
                  <a:t>Network Architecture: </a:t>
                </a:r>
                <a:r>
                  <a:rPr lang="en-IN" dirty="0"/>
                  <a:t>FC1 (300-100-10)</a:t>
                </a:r>
              </a:p>
              <a:p>
                <a:pPr marL="442913" indent="-442913"/>
                <a:endParaRPr lang="en-IN" sz="1100" dirty="0"/>
              </a:p>
              <a:p>
                <a:pPr marL="442913" indent="-442913">
                  <a:buFont typeface="Wingdings" panose="05000000000000000000" pitchFamily="2" charset="2"/>
                  <a:buChar char="q"/>
                </a:pPr>
                <a:r>
                  <a:rPr lang="en-IN" b="1" dirty="0"/>
                  <a:t>Dataset split: </a:t>
                </a:r>
              </a:p>
              <a:p>
                <a:endParaRPr lang="en-IN" sz="700" b="1" dirty="0"/>
              </a:p>
              <a:p>
                <a:pPr marL="1006475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Data split into two halves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having class labels 0-4,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having labels 5-9. </a:t>
                </a:r>
              </a:p>
              <a:p>
                <a:pPr marL="1006475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Number of observations pertaining to each class varies.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3DE36-5401-49D1-9E4E-173FA81AE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5" y="1433611"/>
                <a:ext cx="11510631" cy="2723823"/>
              </a:xfrm>
              <a:prstGeom prst="rect">
                <a:avLst/>
              </a:prstGeom>
              <a:blipFill>
                <a:blip r:embed="rId2"/>
                <a:stretch>
                  <a:fillRect l="-583" t="-1119" b="-1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1CBD85-2339-41FB-8A71-1620E28AC79D}"/>
              </a:ext>
            </a:extLst>
          </p:cNvPr>
          <p:cNvSpPr txBox="1"/>
          <p:nvPr/>
        </p:nvSpPr>
        <p:spPr>
          <a:xfrm>
            <a:off x="367332" y="4228389"/>
            <a:ext cx="2043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Task Methodology: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47D6CD-2ED1-4689-85EF-10FA5357D1EB}"/>
                  </a:ext>
                </a:extLst>
              </p:cNvPr>
              <p:cNvSpPr txBox="1"/>
              <p:nvPr/>
            </p:nvSpPr>
            <p:spPr>
              <a:xfrm>
                <a:off x="1106242" y="4717687"/>
                <a:ext cx="10531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Winning ticket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)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by performing iterative pruning for 50 training iterations, 15 pruning iterations with 35% prune in each iteration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Weights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reset to their original initializations.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47D6CD-2ED1-4689-85EF-10FA5357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42" y="4717687"/>
                <a:ext cx="10531576" cy="646331"/>
              </a:xfrm>
              <a:prstGeom prst="rect">
                <a:avLst/>
              </a:prstGeom>
              <a:blipFill>
                <a:blip r:embed="rId3"/>
                <a:stretch>
                  <a:fillRect l="-463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726D11-9617-4738-BA0A-D924EDDB7A4C}"/>
                  </a:ext>
                </a:extLst>
              </p:cNvPr>
              <p:cNvSpPr txBox="1"/>
              <p:nvPr/>
            </p:nvSpPr>
            <p:spPr>
              <a:xfrm>
                <a:off x="1106242" y="5506680"/>
                <a:ext cx="10596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Winning ticket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) now trained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for the same number of train iterations as in Step 1.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726D11-9617-4738-BA0A-D924EDDB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42" y="5506680"/>
                <a:ext cx="10596231" cy="369332"/>
              </a:xfrm>
              <a:prstGeom prst="rect">
                <a:avLst/>
              </a:prstGeom>
              <a:blipFill>
                <a:blip r:embed="rId4"/>
                <a:stretch>
                  <a:fillRect l="-46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FB8FC1-5B37-4C62-97E6-AECD09123B64}"/>
                  </a:ext>
                </a:extLst>
              </p:cNvPr>
              <p:cNvSpPr txBox="1"/>
              <p:nvPr/>
            </p:nvSpPr>
            <p:spPr>
              <a:xfrm>
                <a:off x="1106242" y="6112899"/>
                <a:ext cx="11418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Performance evaluated comparatively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FB8FC1-5B37-4C62-97E6-AECD0912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42" y="6112899"/>
                <a:ext cx="11418268" cy="369332"/>
              </a:xfrm>
              <a:prstGeom prst="rect">
                <a:avLst/>
              </a:prstGeom>
              <a:blipFill>
                <a:blip r:embed="rId5"/>
                <a:stretch>
                  <a:fillRect l="-42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A6CC519-1EAC-4C55-8BF7-9211D263FF3D}"/>
              </a:ext>
            </a:extLst>
          </p:cNvPr>
          <p:cNvSpPr/>
          <p:nvPr/>
        </p:nvSpPr>
        <p:spPr>
          <a:xfrm>
            <a:off x="443343" y="4834608"/>
            <a:ext cx="360219" cy="36933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44BCB9-A0B5-4044-B93B-C3042AC89C5C}"/>
              </a:ext>
            </a:extLst>
          </p:cNvPr>
          <p:cNvSpPr/>
          <p:nvPr/>
        </p:nvSpPr>
        <p:spPr>
          <a:xfrm>
            <a:off x="443341" y="5506680"/>
            <a:ext cx="360219" cy="36933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5EDD6A-23A5-441F-B8BA-A5263009E01A}"/>
              </a:ext>
            </a:extLst>
          </p:cNvPr>
          <p:cNvSpPr/>
          <p:nvPr/>
        </p:nvSpPr>
        <p:spPr>
          <a:xfrm>
            <a:off x="443341" y="6112899"/>
            <a:ext cx="360219" cy="36933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C5A8AA-7BB1-4B1E-8C88-6019607890F3}"/>
              </a:ext>
            </a:extLst>
          </p:cNvPr>
          <p:cNvSpPr/>
          <p:nvPr/>
        </p:nvSpPr>
        <p:spPr>
          <a:xfrm>
            <a:off x="284204" y="284125"/>
            <a:ext cx="6513759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WORK DONE AFTER MIDSEM: TASK 2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434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847ACA-0A0B-47FF-9A7A-BDD5952AA8E3}"/>
                  </a:ext>
                </a:extLst>
              </p:cNvPr>
              <p:cNvSpPr txBox="1"/>
              <p:nvPr/>
            </p:nvSpPr>
            <p:spPr>
              <a:xfrm>
                <a:off x="797873" y="5723234"/>
                <a:ext cx="837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accuracy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trained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(data set containing labels 5-9) = 21.1479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847ACA-0A0B-47FF-9A7A-BDD5952AA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73" y="5723234"/>
                <a:ext cx="8378301" cy="369332"/>
              </a:xfrm>
              <a:prstGeom prst="rect">
                <a:avLst/>
              </a:prstGeom>
              <a:blipFill>
                <a:blip r:embed="rId2"/>
                <a:stretch>
                  <a:fillRect l="-509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ED011DF-BD57-4204-9495-178C040B633E}"/>
              </a:ext>
            </a:extLst>
          </p:cNvPr>
          <p:cNvSpPr txBox="1"/>
          <p:nvPr/>
        </p:nvSpPr>
        <p:spPr>
          <a:xfrm>
            <a:off x="284205" y="4892275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Comments: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81B698-C176-45BD-A9DC-EFF60E67FBD1}"/>
              </a:ext>
            </a:extLst>
          </p:cNvPr>
          <p:cNvSpPr/>
          <p:nvPr/>
        </p:nvSpPr>
        <p:spPr>
          <a:xfrm>
            <a:off x="4837594" y="4211450"/>
            <a:ext cx="2350557" cy="445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n-lt"/>
              </a:rPr>
              <a:t>Plots obtained for </a:t>
            </a:r>
            <a:r>
              <a:rPr lang="en-US" b="1" dirty="0">
                <a:solidFill>
                  <a:srgbClr val="000000"/>
                </a:solidFill>
              </a:rPr>
              <a:t>FC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+mn-lt"/>
              </a:rPr>
              <a:t>1 </a:t>
            </a:r>
            <a:endParaRPr lang="en-IN" b="1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C728C4-5D33-48AF-8223-1C0B7F84A3B9}"/>
                  </a:ext>
                </a:extLst>
              </p:cNvPr>
              <p:cNvSpPr txBox="1"/>
              <p:nvPr/>
            </p:nvSpPr>
            <p:spPr>
              <a:xfrm>
                <a:off x="797873" y="6108077"/>
                <a:ext cx="113616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believe that the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being pruned significantly is not able to learn the features of the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efficiently, and it results in such poor results</a:t>
                </a:r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C728C4-5D33-48AF-8223-1C0B7F84A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73" y="6108077"/>
                <a:ext cx="11361646" cy="646331"/>
              </a:xfrm>
              <a:prstGeom prst="rect">
                <a:avLst/>
              </a:prstGeom>
              <a:blipFill>
                <a:blip r:embed="rId3"/>
                <a:stretch>
                  <a:fillRect l="-376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F2C943-0DFE-4192-AFEA-AA60E28FC31B}"/>
                  </a:ext>
                </a:extLst>
              </p:cNvPr>
              <p:cNvSpPr txBox="1"/>
              <p:nvPr/>
            </p:nvSpPr>
            <p:spPr>
              <a:xfrm>
                <a:off x="797873" y="5322150"/>
                <a:ext cx="8701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accuracy of winning ticket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(data set containing labels 0-4) = 97.23</a:t>
                </a:r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F2C943-0DFE-4192-AFEA-AA60E28F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73" y="5322150"/>
                <a:ext cx="8701574" cy="369332"/>
              </a:xfrm>
              <a:prstGeom prst="rect">
                <a:avLst/>
              </a:prstGeom>
              <a:blipFill>
                <a:blip r:embed="rId4"/>
                <a:stretch>
                  <a:fillRect l="-49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33B170-AF9D-4598-926E-EBE281800F63}"/>
              </a:ext>
            </a:extLst>
          </p:cNvPr>
          <p:cNvSpPr/>
          <p:nvPr/>
        </p:nvSpPr>
        <p:spPr>
          <a:xfrm>
            <a:off x="284205" y="284125"/>
            <a:ext cx="5978050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RESULTS OBTAINED FROM TASK 2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1A9E1-3023-4132-B683-FDE0AB5CA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1461606"/>
            <a:ext cx="3925148" cy="2563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1822B-DA77-4934-935C-2099A2091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36" y="1367579"/>
            <a:ext cx="3822098" cy="26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2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6" grpId="0" animBg="1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3DE36-5401-49D1-9E4E-173FA81AE4A5}"/>
                  </a:ext>
                </a:extLst>
              </p:cNvPr>
              <p:cNvSpPr txBox="1"/>
              <p:nvPr/>
            </p:nvSpPr>
            <p:spPr>
              <a:xfrm>
                <a:off x="284205" y="1377106"/>
                <a:ext cx="11261250" cy="223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3275" indent="-803275"/>
                <a:r>
                  <a:rPr lang="en-IN" sz="2000" b="1" dirty="0"/>
                  <a:t>Task 3:  </a:t>
                </a:r>
                <a:r>
                  <a:rPr lang="en-US" b="1" i="0" dirty="0">
                    <a:solidFill>
                      <a:srgbClr val="202124"/>
                    </a:solidFill>
                    <a:effectLst/>
                  </a:rPr>
                  <a:t>To check whether winning ticket generated using one optimizer will generalize to the performance obtained by a winning ticket based on another optimizer.</a:t>
                </a:r>
              </a:p>
              <a:p>
                <a:pPr marL="803275" indent="-803275"/>
                <a:endParaRPr lang="en-IN" b="1" dirty="0"/>
              </a:p>
              <a:p>
                <a:pPr marL="442913" indent="-442913">
                  <a:buFont typeface="Wingdings" panose="05000000000000000000" pitchFamily="2" charset="2"/>
                  <a:buChar char="q"/>
                </a:pPr>
                <a:r>
                  <a:rPr lang="en-IN" b="1" dirty="0"/>
                  <a:t>Dataset Considered:  </a:t>
                </a:r>
                <a:r>
                  <a:rPr lang="en-IN" dirty="0"/>
                  <a:t>MNIST</a:t>
                </a:r>
              </a:p>
              <a:p>
                <a:pPr marL="442913" indent="-442913"/>
                <a:endParaRPr lang="en-IN" sz="1100" dirty="0"/>
              </a:p>
              <a:p>
                <a:pPr marL="442913" indent="-442913">
                  <a:buFont typeface="Wingdings" panose="05000000000000000000" pitchFamily="2" charset="2"/>
                  <a:buChar char="q"/>
                </a:pPr>
                <a:r>
                  <a:rPr lang="en-IN" b="1" dirty="0"/>
                  <a:t>Network Architecture:  </a:t>
                </a:r>
                <a:r>
                  <a:rPr lang="en-IN" dirty="0"/>
                  <a:t>FC1 (300-100-10)</a:t>
                </a:r>
              </a:p>
              <a:p>
                <a:pPr marL="442913" indent="-442913"/>
                <a:endParaRPr lang="en-IN" sz="1100" dirty="0"/>
              </a:p>
              <a:p>
                <a:pPr marL="442913" indent="-442913">
                  <a:buFont typeface="Wingdings" panose="05000000000000000000" pitchFamily="2" charset="2"/>
                  <a:buChar char="q"/>
                </a:pPr>
                <a:r>
                  <a:rPr lang="en-IN" b="1" dirty="0"/>
                  <a:t>Optimizers Considered:   </a:t>
                </a:r>
                <a:r>
                  <a:rPr lang="en-US" dirty="0"/>
                  <a:t>SGD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Adam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endParaRPr lang="en-IN" b="1" dirty="0"/>
              </a:p>
              <a:p>
                <a:endParaRPr lang="en-IN" sz="7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3DE36-5401-49D1-9E4E-173FA81AE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5" y="1377106"/>
                <a:ext cx="11261250" cy="2231380"/>
              </a:xfrm>
              <a:prstGeom prst="rect">
                <a:avLst/>
              </a:prstGeom>
              <a:blipFill>
                <a:blip r:embed="rId2"/>
                <a:stretch>
                  <a:fillRect l="-596" t="-1639" r="-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1CBD85-2339-41FB-8A71-1620E28AC79D}"/>
              </a:ext>
            </a:extLst>
          </p:cNvPr>
          <p:cNvSpPr txBox="1"/>
          <p:nvPr/>
        </p:nvSpPr>
        <p:spPr>
          <a:xfrm>
            <a:off x="376569" y="3951135"/>
            <a:ext cx="2043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Task Methodology: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47D6CD-2ED1-4689-85EF-10FA5357D1EB}"/>
                  </a:ext>
                </a:extLst>
              </p:cNvPr>
              <p:cNvSpPr txBox="1"/>
              <p:nvPr/>
            </p:nvSpPr>
            <p:spPr>
              <a:xfrm>
                <a:off x="995404" y="4609535"/>
                <a:ext cx="104392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Generated winning tickets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optimizers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respectively</a:t>
                </a:r>
                <a:r>
                  <a:rPr lang="en-IN" dirty="0"/>
                  <a:t>, with iterative pruning performed for 50 training iterations, 10 pruning iterations with 50% prune in each iteration.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47D6CD-2ED1-4689-85EF-10FA5357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4" y="4609535"/>
                <a:ext cx="10439213" cy="923330"/>
              </a:xfrm>
              <a:prstGeom prst="rect">
                <a:avLst/>
              </a:prstGeom>
              <a:blipFill>
                <a:blip r:embed="rId3"/>
                <a:stretch>
                  <a:fillRect l="-467" t="-3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FB8FC1-5B37-4C62-97E6-AECD09123B64}"/>
                  </a:ext>
                </a:extLst>
              </p:cNvPr>
              <p:cNvSpPr txBox="1"/>
              <p:nvPr/>
            </p:nvSpPr>
            <p:spPr>
              <a:xfrm>
                <a:off x="995404" y="5481177"/>
                <a:ext cx="498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Performance evaluated comparatively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FB8FC1-5B37-4C62-97E6-AECD0912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4" y="5481177"/>
                <a:ext cx="4989758" cy="369332"/>
              </a:xfrm>
              <a:prstGeom prst="rect">
                <a:avLst/>
              </a:prstGeom>
              <a:blipFill>
                <a:blip r:embed="rId4"/>
                <a:stretch>
                  <a:fillRect l="-97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E166874-4B94-4E45-B225-8936F56C43AE}"/>
              </a:ext>
            </a:extLst>
          </p:cNvPr>
          <p:cNvSpPr/>
          <p:nvPr/>
        </p:nvSpPr>
        <p:spPr>
          <a:xfrm>
            <a:off x="356845" y="5456915"/>
            <a:ext cx="360219" cy="36933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92F159-B0E8-4C90-8102-864A3F3DAC67}"/>
              </a:ext>
            </a:extLst>
          </p:cNvPr>
          <p:cNvSpPr/>
          <p:nvPr/>
        </p:nvSpPr>
        <p:spPr>
          <a:xfrm>
            <a:off x="356845" y="4665551"/>
            <a:ext cx="360219" cy="36933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147BE1-4B8B-4034-BAB6-89EFB6C87AA2}"/>
              </a:ext>
            </a:extLst>
          </p:cNvPr>
          <p:cNvSpPr/>
          <p:nvPr/>
        </p:nvSpPr>
        <p:spPr>
          <a:xfrm>
            <a:off x="284204" y="284125"/>
            <a:ext cx="6513759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WORK DONE AFTER MIDSEM: TASK 3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6207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7" grpId="0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F5698-E351-494C-A184-96DDED90EA8D}"/>
              </a:ext>
            </a:extLst>
          </p:cNvPr>
          <p:cNvSpPr/>
          <p:nvPr/>
        </p:nvSpPr>
        <p:spPr>
          <a:xfrm>
            <a:off x="284205" y="284125"/>
            <a:ext cx="5276336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WORK DONE AFTER MIDSEM</a:t>
            </a:r>
            <a:endParaRPr lang="en-I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011DF-BD57-4204-9495-178C040B633E}"/>
              </a:ext>
            </a:extLst>
          </p:cNvPr>
          <p:cNvSpPr txBox="1"/>
          <p:nvPr/>
        </p:nvSpPr>
        <p:spPr>
          <a:xfrm>
            <a:off x="696423" y="4833595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Comments: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81B698-C176-45BD-A9DC-EFF60E67FBD1}"/>
              </a:ext>
            </a:extLst>
          </p:cNvPr>
          <p:cNvSpPr/>
          <p:nvPr/>
        </p:nvSpPr>
        <p:spPr>
          <a:xfrm>
            <a:off x="4920721" y="4181902"/>
            <a:ext cx="2350557" cy="445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n-lt"/>
              </a:rPr>
              <a:t>Plots obtained for </a:t>
            </a:r>
            <a:r>
              <a:rPr lang="en-US" b="1" dirty="0">
                <a:solidFill>
                  <a:srgbClr val="000000"/>
                </a:solidFill>
              </a:rPr>
              <a:t>FC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+mn-lt"/>
              </a:rPr>
              <a:t>1 </a:t>
            </a:r>
            <a:endParaRPr lang="en-IN" b="1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C728C4-5D33-48AF-8223-1C0B7F84A3B9}"/>
              </a:ext>
            </a:extLst>
          </p:cNvPr>
          <p:cNvSpPr txBox="1"/>
          <p:nvPr/>
        </p:nvSpPr>
        <p:spPr>
          <a:xfrm>
            <a:off x="696423" y="6022496"/>
            <a:ext cx="110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Winning tickets are not overfit to the particular optimizer and hence winning tickets are optimizer-independent.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F2C943-0DFE-4192-AFEA-AA60E28FC31B}"/>
                  </a:ext>
                </a:extLst>
              </p:cNvPr>
              <p:cNvSpPr txBox="1"/>
              <p:nvPr/>
            </p:nvSpPr>
            <p:spPr>
              <a:xfrm>
                <a:off x="696423" y="5321458"/>
                <a:ext cx="109552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Observed test accuracy of winning ticket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(SGD) = 97.52</a:t>
                </a:r>
              </a:p>
              <a:p>
                <a:endPara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Observed test accuracy of winning ticket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(ADAM) = 97.17 </a:t>
                </a:r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F2C943-0DFE-4192-AFEA-AA60E28F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23" y="5321458"/>
                <a:ext cx="10955246" cy="738664"/>
              </a:xfrm>
              <a:prstGeom prst="rect">
                <a:avLst/>
              </a:prstGeom>
              <a:blipFill>
                <a:blip r:embed="rId2"/>
                <a:stretch>
                  <a:fillRect l="-334" t="-4959" b="-9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786563-5D5A-4F4B-BA0F-21F81286C5AF}"/>
              </a:ext>
            </a:extLst>
          </p:cNvPr>
          <p:cNvSpPr/>
          <p:nvPr/>
        </p:nvSpPr>
        <p:spPr>
          <a:xfrm>
            <a:off x="284205" y="284125"/>
            <a:ext cx="5978050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RESULTS OBTAINED FROM TASK 3</a:t>
            </a:r>
            <a:endParaRPr lang="en-IN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F2DAE5-8141-4D7C-A3D8-C8BF6A904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67" y="1558296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4A5CD1-4380-4188-9E9D-F1937B386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08" y="1572300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6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F5698-E351-494C-A184-96DDED90EA8D}"/>
              </a:ext>
            </a:extLst>
          </p:cNvPr>
          <p:cNvSpPr/>
          <p:nvPr/>
        </p:nvSpPr>
        <p:spPr>
          <a:xfrm>
            <a:off x="284205" y="284125"/>
            <a:ext cx="2980105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IN CONCLUSION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5A15E-E245-4289-9DF9-0FE2B68A6386}"/>
              </a:ext>
            </a:extLst>
          </p:cNvPr>
          <p:cNvSpPr txBox="1"/>
          <p:nvPr/>
        </p:nvSpPr>
        <p:spPr>
          <a:xfrm>
            <a:off x="284204" y="1513446"/>
            <a:ext cx="48789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From the </a:t>
            </a:r>
            <a:r>
              <a:rPr lang="en-IN" b="1" dirty="0"/>
              <a:t>Lottery Ticket Hypothesis</a:t>
            </a:r>
            <a:r>
              <a:rPr lang="en-IN" dirty="0"/>
              <a:t>, we conclude: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F922D-BC69-47B9-944E-F8D33B49E173}"/>
              </a:ext>
            </a:extLst>
          </p:cNvPr>
          <p:cNvSpPr txBox="1"/>
          <p:nvPr/>
        </p:nvSpPr>
        <p:spPr>
          <a:xfrm>
            <a:off x="358095" y="4086358"/>
            <a:ext cx="67261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From the follow up paper (</a:t>
            </a:r>
            <a:r>
              <a:rPr lang="en-IN" b="1" dirty="0"/>
              <a:t>One Ticket to Win Them All</a:t>
            </a:r>
            <a:r>
              <a:rPr lang="en-IN" dirty="0"/>
              <a:t>), we conclude: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1ACEC-B866-4849-81C0-7A1FC644A807}"/>
              </a:ext>
            </a:extLst>
          </p:cNvPr>
          <p:cNvSpPr txBox="1"/>
          <p:nvPr/>
        </p:nvSpPr>
        <p:spPr>
          <a:xfrm>
            <a:off x="358096" y="4700038"/>
            <a:ext cx="1109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Winning tickets generated against datasets with more samples and more classes consistently transfer better, suggesting that larger datasets encourage more generic winning ticket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B1090-5A71-4EFC-AB84-A1A07BD7E61E}"/>
              </a:ext>
            </a:extLst>
          </p:cNvPr>
          <p:cNvSpPr txBox="1"/>
          <p:nvPr/>
        </p:nvSpPr>
        <p:spPr>
          <a:xfrm>
            <a:off x="284205" y="5626783"/>
            <a:ext cx="11092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442913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Winning tickets are capable of transferring across a variety of training configurations, suggesting that winning tickets drawn from sufficiently large datasets are not overfit to a particular optimizer or dataset, but rather feature inductive biases which improve training of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sparsified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models more generally.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7E55E-D2F3-4886-B3F0-82F8D7277C40}"/>
              </a:ext>
            </a:extLst>
          </p:cNvPr>
          <p:cNvSpPr txBox="1"/>
          <p:nvPr/>
        </p:nvSpPr>
        <p:spPr>
          <a:xfrm>
            <a:off x="358096" y="2030916"/>
            <a:ext cx="10808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202124"/>
                </a:solidFill>
                <a:effectLst/>
              </a:rPr>
              <a:t>Improve training performance: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chemeClr val="lt1"/>
                </a:highlight>
                <a:sym typeface="Merriweather"/>
              </a:rPr>
              <a:t>F</a:t>
            </a:r>
            <a:r>
              <a:rPr lang="en-US" dirty="0">
                <a:solidFill>
                  <a:srgbClr val="000000"/>
                </a:solidFill>
                <a:highlight>
                  <a:schemeClr val="lt1"/>
                </a:highlight>
                <a:ea typeface="Merriweather"/>
                <a:cs typeface="Merriweather"/>
                <a:sym typeface="Merriweather"/>
              </a:rPr>
              <a:t>ine-tuning the weights after training was not required for these new pruned networks, so we can hopefully design new training schemes to find these tickets and prun</a:t>
            </a:r>
            <a:r>
              <a:rPr lang="en-US" dirty="0">
                <a:highlight>
                  <a:schemeClr val="lt1"/>
                </a:highlight>
                <a:ea typeface="Merriweather"/>
                <a:cs typeface="Merriweather"/>
                <a:sym typeface="Merriweather"/>
              </a:rPr>
              <a:t>e as early as possible.</a:t>
            </a:r>
            <a:endParaRPr lang="en-US" b="0" i="0" dirty="0">
              <a:effectLst/>
              <a:highlight>
                <a:schemeClr val="lt1"/>
              </a:highlight>
              <a:sym typeface="Merriweath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CC592-1A51-4D63-8303-58EC6D31C8CA}"/>
              </a:ext>
            </a:extLst>
          </p:cNvPr>
          <p:cNvSpPr txBox="1"/>
          <p:nvPr/>
        </p:nvSpPr>
        <p:spPr>
          <a:xfrm>
            <a:off x="358095" y="3019406"/>
            <a:ext cx="1109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202124"/>
                </a:solidFill>
                <a:effectLst/>
                <a:latin typeface="+mn-lt"/>
              </a:rPr>
              <a:t>Design better networks: </a:t>
            </a: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Taking inspiration from winning tickets to design new architectures and initialization schemes with the same properties that are favorable to learning</a:t>
            </a:r>
            <a:r>
              <a:rPr lang="en-US" dirty="0">
                <a:solidFill>
                  <a:srgbClr val="202124"/>
                </a:solidFill>
                <a:latin typeface="+mn-lt"/>
              </a:rPr>
              <a:t>, and try to reuse the winning tickets on new tasks</a:t>
            </a:r>
            <a:endParaRPr lang="en-US" b="1" dirty="0">
              <a:solidFill>
                <a:srgbClr val="202124"/>
              </a:solidFill>
              <a:highlight>
                <a:schemeClr val="lt1"/>
              </a:highlight>
              <a:latin typeface="+mn-lt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352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F5698-E351-494C-A184-96DDED90EA8D}"/>
              </a:ext>
            </a:extLst>
          </p:cNvPr>
          <p:cNvSpPr/>
          <p:nvPr/>
        </p:nvSpPr>
        <p:spPr>
          <a:xfrm>
            <a:off x="284205" y="284125"/>
            <a:ext cx="6030098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POSSIBLE WORK FOR THE FUTURE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F74B2-7994-4527-87BB-C3AAF12FBFC0}"/>
              </a:ext>
            </a:extLst>
          </p:cNvPr>
          <p:cNvSpPr txBox="1"/>
          <p:nvPr/>
        </p:nvSpPr>
        <p:spPr>
          <a:xfrm>
            <a:off x="374073" y="1999533"/>
            <a:ext cx="114438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dirty="0">
                <a:solidFill>
                  <a:srgbClr val="202124"/>
                </a:solidFill>
                <a:effectLst/>
              </a:rPr>
              <a:t>Drawing early-bird tickets: Towards more efficient training of deep networks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b="1" dirty="0">
              <a:solidFill>
                <a:srgbClr val="202124"/>
              </a:solidFill>
              <a:latin typeface="Roboto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</a:rPr>
              <a:t>The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identification of the winning tickets </a:t>
            </a:r>
            <a:r>
              <a:rPr lang="en-US" b="1" i="0" dirty="0">
                <a:solidFill>
                  <a:srgbClr val="202124"/>
                </a:solidFill>
                <a:effectLst/>
              </a:rPr>
              <a:t>[1]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still requires the costly train-prune-retrain process, limiting their practical benefits.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solidFill>
                <a:srgbClr val="202124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The winning tickets can be identified at a very early training stage, which they term as Early-Bird (EB) tickets, via low cost training schemes (e.g., early stopping and low-precision training) at large learning rates.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solidFill>
                <a:srgbClr val="202124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Furthermore, they propose a mask distance metric that can be used to identify EB tickets with a low computational overhead, without needing to know the true winning tickets that emerge after the full training.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E8A7E-8007-4525-AAB9-21FABA6C7C4D}"/>
              </a:ext>
            </a:extLst>
          </p:cNvPr>
          <p:cNvSpPr txBox="1"/>
          <p:nvPr/>
        </p:nvSpPr>
        <p:spPr>
          <a:xfrm>
            <a:off x="129310" y="6001565"/>
            <a:ext cx="93102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1400" b="1" dirty="0">
                <a:cs typeface="Calibri" panose="020F0502020204030204" pitchFamily="34" charset="0"/>
              </a:rPr>
              <a:t>Reference [1]   </a:t>
            </a:r>
            <a:r>
              <a:rPr lang="en-US" sz="1400" b="0" i="0" u="none" strike="noStrike" baseline="0" dirty="0"/>
              <a:t>Jonathan </a:t>
            </a:r>
            <a:r>
              <a:rPr lang="en-US" sz="1400" b="0" i="0" u="none" strike="noStrike" baseline="0" dirty="0" err="1"/>
              <a:t>Frankle</a:t>
            </a:r>
            <a:r>
              <a:rPr lang="en-US" sz="1400" b="0" i="0" u="none" strike="noStrike" baseline="0" dirty="0"/>
              <a:t> and Michael </a:t>
            </a:r>
            <a:r>
              <a:rPr lang="en-US" sz="1400" b="0" i="0" u="none" strike="noStrike" baseline="0" dirty="0" err="1"/>
              <a:t>Carbin</a:t>
            </a:r>
            <a:r>
              <a:rPr lang="en-US" sz="1400" dirty="0"/>
              <a:t>,</a:t>
            </a:r>
            <a:r>
              <a:rPr lang="en-US" sz="1400" b="0" i="0" u="none" strike="noStrike" baseline="0" dirty="0"/>
              <a:t> </a:t>
            </a:r>
            <a:r>
              <a:rPr lang="en-US" sz="1400" b="0" i="1" u="none" strike="noStrike" baseline="0" dirty="0"/>
              <a:t>“The lottery ticket hypothesis: Finding sparse, trainable neural networks”</a:t>
            </a:r>
          </a:p>
          <a:p>
            <a:pPr marL="0" indent="0" algn="l">
              <a:buNone/>
            </a:pPr>
            <a:endParaRPr lang="en-IN" sz="100" b="1" dirty="0"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1CB09-0835-4DA4-B992-87E2D225714F}"/>
              </a:ext>
            </a:extLst>
          </p:cNvPr>
          <p:cNvSpPr txBox="1"/>
          <p:nvPr/>
        </p:nvSpPr>
        <p:spPr>
          <a:xfrm>
            <a:off x="129310" y="6318526"/>
            <a:ext cx="10677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9013" indent="-987425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1400" b="1" dirty="0">
                <a:solidFill>
                  <a:srgbClr val="202124"/>
                </a:solidFill>
                <a:cs typeface="Arial" panose="020B0604020202020204" pitchFamily="34" charset="0"/>
              </a:rPr>
              <a:t>Reference [3]   </a:t>
            </a:r>
            <a:r>
              <a:rPr lang="en-IN" sz="1400" b="0" i="0" dirty="0" err="1">
                <a:solidFill>
                  <a:srgbClr val="202124"/>
                </a:solidFill>
                <a:effectLst/>
              </a:rPr>
              <a:t>Haoran</a:t>
            </a:r>
            <a:r>
              <a:rPr lang="en-IN" sz="1400" b="0" i="0" dirty="0">
                <a:solidFill>
                  <a:srgbClr val="202124"/>
                </a:solidFill>
                <a:effectLst/>
              </a:rPr>
              <a:t> You, </a:t>
            </a:r>
            <a:r>
              <a:rPr lang="en-IN" sz="1400" b="0" i="0" dirty="0" err="1">
                <a:solidFill>
                  <a:srgbClr val="202124"/>
                </a:solidFill>
                <a:effectLst/>
              </a:rPr>
              <a:t>Chaojian</a:t>
            </a:r>
            <a:r>
              <a:rPr lang="en-IN" sz="1400" b="0" i="0" dirty="0">
                <a:solidFill>
                  <a:srgbClr val="202124"/>
                </a:solidFill>
                <a:effectLst/>
              </a:rPr>
              <a:t> Li, </a:t>
            </a:r>
            <a:r>
              <a:rPr lang="en-IN" sz="1400" b="0" i="0" dirty="0" err="1">
                <a:solidFill>
                  <a:srgbClr val="202124"/>
                </a:solidFill>
                <a:effectLst/>
              </a:rPr>
              <a:t>Pengfei</a:t>
            </a:r>
            <a:r>
              <a:rPr lang="en-IN" sz="1400" b="0" i="0" dirty="0">
                <a:solidFill>
                  <a:srgbClr val="202124"/>
                </a:solidFill>
                <a:effectLst/>
              </a:rPr>
              <a:t> Xu, </a:t>
            </a:r>
            <a:r>
              <a:rPr lang="en-IN" sz="1400" b="0" i="0" dirty="0" err="1">
                <a:solidFill>
                  <a:srgbClr val="202124"/>
                </a:solidFill>
                <a:effectLst/>
              </a:rPr>
              <a:t>Yonggan</a:t>
            </a:r>
            <a:r>
              <a:rPr lang="en-IN" sz="1400" b="0" i="0" dirty="0">
                <a:solidFill>
                  <a:srgbClr val="202124"/>
                </a:solidFill>
                <a:effectLst/>
              </a:rPr>
              <a:t> Fu, Yue Wang, </a:t>
            </a:r>
            <a:r>
              <a:rPr lang="en-IN" sz="1400" b="0" i="0" dirty="0" err="1">
                <a:solidFill>
                  <a:srgbClr val="202124"/>
                </a:solidFill>
                <a:effectLst/>
              </a:rPr>
              <a:t>Xiaohan</a:t>
            </a:r>
            <a:r>
              <a:rPr lang="en-IN" sz="1400" b="0" i="0" dirty="0">
                <a:solidFill>
                  <a:srgbClr val="202124"/>
                </a:solidFill>
                <a:effectLst/>
              </a:rPr>
              <a:t> Chen, Richard G. </a:t>
            </a:r>
            <a:r>
              <a:rPr lang="en-IN" sz="1400" b="0" i="0" dirty="0" err="1">
                <a:solidFill>
                  <a:srgbClr val="202124"/>
                </a:solidFill>
                <a:effectLst/>
              </a:rPr>
              <a:t>Baraniuk,Zhangyang</a:t>
            </a:r>
            <a:r>
              <a:rPr lang="en-IN" sz="1400" b="0" i="0" dirty="0">
                <a:solidFill>
                  <a:srgbClr val="202124"/>
                </a:solidFill>
                <a:effectLst/>
              </a:rPr>
              <a:t> Wang, and </a:t>
            </a:r>
            <a:r>
              <a:rPr lang="en-IN" sz="1400" b="0" i="0" dirty="0" err="1">
                <a:solidFill>
                  <a:srgbClr val="202124"/>
                </a:solidFill>
                <a:effectLst/>
              </a:rPr>
              <a:t>Yingyan</a:t>
            </a:r>
            <a:r>
              <a:rPr lang="en-IN" sz="1400" b="0" i="0" dirty="0">
                <a:solidFill>
                  <a:srgbClr val="202124"/>
                </a:solidFill>
                <a:effectLst/>
              </a:rPr>
              <a:t> Lin, “Drawing early-bird tickets: Towards more efficient training of deep networks”</a:t>
            </a:r>
            <a:endParaRPr lang="en-IN" sz="1400" b="1" dirty="0">
              <a:solidFill>
                <a:srgbClr val="20212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1A1FE4-3533-422B-936A-235E50FC5BFD}"/>
              </a:ext>
            </a:extLst>
          </p:cNvPr>
          <p:cNvSpPr/>
          <p:nvPr/>
        </p:nvSpPr>
        <p:spPr>
          <a:xfrm>
            <a:off x="0" y="0"/>
            <a:ext cx="12192000" cy="79083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REFERENCES</a:t>
            </a:r>
          </a:p>
        </p:txBody>
      </p:sp>
      <p:sp>
        <p:nvSpPr>
          <p:cNvPr id="4" name="Google Shape;199;p32">
            <a:extLst>
              <a:ext uri="{FF2B5EF4-FFF2-40B4-BE49-F238E27FC236}">
                <a16:creationId xmlns:a16="http://schemas.microsoft.com/office/drawing/2014/main" id="{9A46719E-B784-495F-A759-4E7C0687ABF2}"/>
              </a:ext>
            </a:extLst>
          </p:cNvPr>
          <p:cNvSpPr txBox="1">
            <a:spLocks/>
          </p:cNvSpPr>
          <p:nvPr/>
        </p:nvSpPr>
        <p:spPr>
          <a:xfrm>
            <a:off x="329719" y="1807365"/>
            <a:ext cx="11532561" cy="16465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N" sz="1600" b="1" dirty="0">
                <a:cs typeface="Calibri" panose="020F0502020204030204" pitchFamily="34" charset="0"/>
              </a:rPr>
              <a:t>Reference [1]   </a:t>
            </a:r>
            <a:r>
              <a:rPr lang="en-US" sz="1600" b="0" i="0" u="none" strike="noStrike" baseline="0" dirty="0"/>
              <a:t>Jonathan </a:t>
            </a:r>
            <a:r>
              <a:rPr lang="en-US" sz="1600" b="0" i="0" u="none" strike="noStrike" baseline="0" dirty="0" err="1"/>
              <a:t>Frankle</a:t>
            </a:r>
            <a:r>
              <a:rPr lang="en-US" sz="1600" b="0" i="0" u="none" strike="noStrike" baseline="0" dirty="0"/>
              <a:t> and Michael </a:t>
            </a:r>
            <a:r>
              <a:rPr lang="en-US" sz="1600" b="0" i="0" u="none" strike="noStrike" baseline="0" dirty="0" err="1"/>
              <a:t>Carbin</a:t>
            </a:r>
            <a:r>
              <a:rPr lang="en-US" sz="1600" dirty="0"/>
              <a:t>,</a:t>
            </a:r>
            <a:r>
              <a:rPr lang="en-US" sz="1600" b="0" i="0" u="none" strike="noStrike" baseline="0" dirty="0"/>
              <a:t> </a:t>
            </a:r>
            <a:r>
              <a:rPr lang="en-US" sz="1600" b="0" i="1" u="none" strike="noStrike" baseline="0" dirty="0"/>
              <a:t>“The lottery ticket hypothesis: Finding sparse, trainable neural networks”</a:t>
            </a:r>
          </a:p>
          <a:p>
            <a:pPr marL="0" indent="0" algn="l">
              <a:buNone/>
            </a:pPr>
            <a:endParaRPr lang="en-IN" sz="200" b="1" dirty="0"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1600" b="1" dirty="0">
                <a:cs typeface="Calibri" panose="020F0502020204030204" pitchFamily="34" charset="0"/>
              </a:rPr>
              <a:t>Reference [2]   </a:t>
            </a:r>
            <a:r>
              <a:rPr lang="en-IN" sz="1600" i="1" dirty="0">
                <a:solidFill>
                  <a:srgbClr val="202124"/>
                </a:solidFill>
                <a:cs typeface="Arial" panose="020B0604020202020204" pitchFamily="34" charset="0"/>
              </a:rPr>
              <a:t>Ari S. </a:t>
            </a:r>
            <a:r>
              <a:rPr lang="en-IN" sz="1600" i="1" dirty="0" err="1">
                <a:solidFill>
                  <a:srgbClr val="202124"/>
                </a:solidFill>
                <a:cs typeface="Arial" panose="020B0604020202020204" pitchFamily="34" charset="0"/>
              </a:rPr>
              <a:t>Morcos</a:t>
            </a:r>
            <a:r>
              <a:rPr lang="en-IN" sz="1600" i="1" dirty="0">
                <a:solidFill>
                  <a:srgbClr val="202124"/>
                </a:solidFill>
                <a:cs typeface="Arial" panose="020B0604020202020204" pitchFamily="34" charset="0"/>
              </a:rPr>
              <a:t>, “One ticket to win them all: generalizing lottery ticket initializations across datasets and optimizers”</a:t>
            </a:r>
          </a:p>
          <a:p>
            <a:pPr marL="1255713" indent="-1255713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1600" b="1" dirty="0">
                <a:solidFill>
                  <a:srgbClr val="202124"/>
                </a:solidFill>
                <a:cs typeface="Arial" panose="020B0604020202020204" pitchFamily="34" charset="0"/>
              </a:rPr>
              <a:t>Reference [3]   </a:t>
            </a:r>
            <a:r>
              <a:rPr lang="en-IN" sz="1600" b="0" i="0" dirty="0" err="1">
                <a:solidFill>
                  <a:srgbClr val="202124"/>
                </a:solidFill>
                <a:effectLst/>
              </a:rPr>
              <a:t>Haoran</a:t>
            </a:r>
            <a:r>
              <a:rPr lang="en-IN" sz="1600" b="0" i="0" dirty="0">
                <a:solidFill>
                  <a:srgbClr val="202124"/>
                </a:solidFill>
                <a:effectLst/>
              </a:rPr>
              <a:t> You, </a:t>
            </a:r>
            <a:r>
              <a:rPr lang="en-IN" sz="1600" b="0" i="0" dirty="0" err="1">
                <a:solidFill>
                  <a:srgbClr val="202124"/>
                </a:solidFill>
                <a:effectLst/>
              </a:rPr>
              <a:t>Chaojian</a:t>
            </a:r>
            <a:r>
              <a:rPr lang="en-IN" sz="1600" b="0" i="0" dirty="0">
                <a:solidFill>
                  <a:srgbClr val="202124"/>
                </a:solidFill>
                <a:effectLst/>
              </a:rPr>
              <a:t> Li, </a:t>
            </a:r>
            <a:r>
              <a:rPr lang="en-IN" sz="1600" b="0" i="0" dirty="0" err="1">
                <a:solidFill>
                  <a:srgbClr val="202124"/>
                </a:solidFill>
                <a:effectLst/>
              </a:rPr>
              <a:t>Pengfei</a:t>
            </a:r>
            <a:r>
              <a:rPr lang="en-IN" sz="1600" b="0" i="0" dirty="0">
                <a:solidFill>
                  <a:srgbClr val="202124"/>
                </a:solidFill>
                <a:effectLst/>
              </a:rPr>
              <a:t> Xu, </a:t>
            </a:r>
            <a:r>
              <a:rPr lang="en-IN" sz="1600" b="0" i="0" dirty="0" err="1">
                <a:solidFill>
                  <a:srgbClr val="202124"/>
                </a:solidFill>
                <a:effectLst/>
              </a:rPr>
              <a:t>Yonggan</a:t>
            </a:r>
            <a:r>
              <a:rPr lang="en-IN" sz="1600" b="0" i="0" dirty="0">
                <a:solidFill>
                  <a:srgbClr val="202124"/>
                </a:solidFill>
                <a:effectLst/>
              </a:rPr>
              <a:t> Fu, Yue Wang, </a:t>
            </a:r>
            <a:r>
              <a:rPr lang="en-IN" sz="1600" b="0" i="0" dirty="0" err="1">
                <a:solidFill>
                  <a:srgbClr val="202124"/>
                </a:solidFill>
                <a:effectLst/>
              </a:rPr>
              <a:t>Xiaohan</a:t>
            </a:r>
            <a:r>
              <a:rPr lang="en-IN" sz="1600" b="0" i="0" dirty="0">
                <a:solidFill>
                  <a:srgbClr val="202124"/>
                </a:solidFill>
                <a:effectLst/>
              </a:rPr>
              <a:t> Chen, Richard G. </a:t>
            </a:r>
            <a:r>
              <a:rPr lang="en-IN" sz="1600" b="0" i="0" dirty="0" err="1">
                <a:solidFill>
                  <a:srgbClr val="202124"/>
                </a:solidFill>
                <a:effectLst/>
              </a:rPr>
              <a:t>Baraniuk,Zhangyang</a:t>
            </a:r>
            <a:r>
              <a:rPr lang="en-IN" sz="1600" b="0" i="0" dirty="0">
                <a:solidFill>
                  <a:srgbClr val="202124"/>
                </a:solidFill>
                <a:effectLst/>
              </a:rPr>
              <a:t> Wang, and </a:t>
            </a:r>
            <a:r>
              <a:rPr lang="en-IN" sz="1600" b="0" i="0" dirty="0" err="1">
                <a:solidFill>
                  <a:srgbClr val="202124"/>
                </a:solidFill>
                <a:effectLst/>
              </a:rPr>
              <a:t>Yingyan</a:t>
            </a:r>
            <a:r>
              <a:rPr lang="en-IN" sz="1600" b="0" i="0" dirty="0">
                <a:solidFill>
                  <a:srgbClr val="202124"/>
                </a:solidFill>
                <a:effectLst/>
              </a:rPr>
              <a:t> Lin, “Drawing early-bird tickets: Towards more efficient training of deep networks”</a:t>
            </a:r>
            <a:endParaRPr lang="en-IN" sz="1600" b="1" dirty="0">
              <a:solidFill>
                <a:srgbClr val="202124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D9F69B-40C2-43E9-B5DC-769766A4BB1B}"/>
              </a:ext>
            </a:extLst>
          </p:cNvPr>
          <p:cNvSpPr/>
          <p:nvPr/>
        </p:nvSpPr>
        <p:spPr>
          <a:xfrm>
            <a:off x="415600" y="1212985"/>
            <a:ext cx="1112224" cy="5943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133"/>
              </a:spcAft>
            </a:pPr>
            <a:r>
              <a:rPr lang="en-US" sz="2400" b="1" dirty="0">
                <a:solidFill>
                  <a:srgbClr val="000000"/>
                </a:solidFill>
              </a:rPr>
              <a:t>Papers</a:t>
            </a:r>
            <a:endParaRPr lang="en-IN" sz="2400" b="1" dirty="0">
              <a:solidFill>
                <a:srgbClr val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BEFBAE-D478-49CD-BB62-BBA99D0772D8}"/>
              </a:ext>
            </a:extLst>
          </p:cNvPr>
          <p:cNvSpPr/>
          <p:nvPr/>
        </p:nvSpPr>
        <p:spPr>
          <a:xfrm>
            <a:off x="415600" y="3829190"/>
            <a:ext cx="2586182" cy="5943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133"/>
              </a:spcAft>
            </a:pPr>
            <a:r>
              <a:rPr lang="en-US" sz="2400" b="1" dirty="0">
                <a:solidFill>
                  <a:srgbClr val="000000"/>
                </a:solidFill>
              </a:rPr>
              <a:t>Code Repositories</a:t>
            </a:r>
            <a:endParaRPr lang="en-IN" sz="2400" b="1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958D7-80C8-48E1-AFB7-ECD67313A9E6}"/>
              </a:ext>
            </a:extLst>
          </p:cNvPr>
          <p:cNvSpPr txBox="1"/>
          <p:nvPr/>
        </p:nvSpPr>
        <p:spPr>
          <a:xfrm>
            <a:off x="415600" y="4657507"/>
            <a:ext cx="4380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1" dirty="0">
                <a:cs typeface="Calibri" panose="020F0502020204030204" pitchFamily="34" charset="0"/>
              </a:rPr>
              <a:t>Reference [3]   </a:t>
            </a:r>
            <a:r>
              <a:rPr lang="en-IN" sz="1600" dirty="0">
                <a:cs typeface="Calibri" panose="020F0502020204030204" pitchFamily="34" charset="0"/>
                <a:hlinkClick r:id="rId2"/>
              </a:rPr>
              <a:t>Code reference 1</a:t>
            </a:r>
            <a:endParaRPr lang="en-IN" sz="1600" dirty="0">
              <a:cs typeface="Calibri" panose="020F0502020204030204" pitchFamily="34" charset="0"/>
            </a:endParaRPr>
          </a:p>
          <a:p>
            <a:endParaRPr lang="en" sz="1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6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1A1FE4-3533-422B-936A-235E50FC5BFD}"/>
              </a:ext>
            </a:extLst>
          </p:cNvPr>
          <p:cNvSpPr/>
          <p:nvPr/>
        </p:nvSpPr>
        <p:spPr>
          <a:xfrm>
            <a:off x="0" y="0"/>
            <a:ext cx="12192000" cy="79083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CONTRIBUTION OF MEMBERS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966D5DF-193E-48B6-8333-CBC00169E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3204"/>
              </p:ext>
            </p:extLst>
          </p:nvPr>
        </p:nvGraphicFramePr>
        <p:xfrm>
          <a:off x="628073" y="1108365"/>
          <a:ext cx="7440888" cy="5591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836">
                  <a:extLst>
                    <a:ext uri="{9D8B030D-6E8A-4147-A177-3AD203B41FA5}">
                      <a16:colId xmlns:a16="http://schemas.microsoft.com/office/drawing/2014/main" val="633050660"/>
                    </a:ext>
                  </a:extLst>
                </a:gridCol>
                <a:gridCol w="1760531">
                  <a:extLst>
                    <a:ext uri="{9D8B030D-6E8A-4147-A177-3AD203B41FA5}">
                      <a16:colId xmlns:a16="http://schemas.microsoft.com/office/drawing/2014/main" val="4261044015"/>
                    </a:ext>
                  </a:extLst>
                </a:gridCol>
                <a:gridCol w="1661033">
                  <a:extLst>
                    <a:ext uri="{9D8B030D-6E8A-4147-A177-3AD203B41FA5}">
                      <a16:colId xmlns:a16="http://schemas.microsoft.com/office/drawing/2014/main" val="669449502"/>
                    </a:ext>
                  </a:extLst>
                </a:gridCol>
                <a:gridCol w="1868488">
                  <a:extLst>
                    <a:ext uri="{9D8B030D-6E8A-4147-A177-3AD203B41FA5}">
                      <a16:colId xmlns:a16="http://schemas.microsoft.com/office/drawing/2014/main" val="1567287384"/>
                    </a:ext>
                  </a:extLst>
                </a:gridCol>
              </a:tblGrid>
              <a:tr h="502571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Member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Abhishek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Subhadeep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Saptarshi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51406"/>
                  </a:ext>
                </a:extLst>
              </a:tr>
              <a:tr h="502571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64440"/>
                  </a:ext>
                </a:extLst>
              </a:tr>
              <a:tr h="50955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Past Papers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78413"/>
                  </a:ext>
                </a:extLst>
              </a:tr>
              <a:tr h="50955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Main Paper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31755"/>
                  </a:ext>
                </a:extLst>
              </a:tr>
              <a:tr h="50955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Future Papers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645432"/>
                  </a:ext>
                </a:extLst>
              </a:tr>
              <a:tr h="50955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Code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664482"/>
                  </a:ext>
                </a:extLst>
              </a:tr>
              <a:tr h="50955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Slides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12668"/>
                  </a:ext>
                </a:extLst>
              </a:tr>
              <a:tr h="50955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Content Mining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523777"/>
                  </a:ext>
                </a:extLst>
              </a:tr>
              <a:tr h="50955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Task 1 Post-Midterm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92212"/>
                  </a:ext>
                </a:extLst>
              </a:tr>
              <a:tr h="5095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Task 2 Post-Midterm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58969"/>
                  </a:ext>
                </a:extLst>
              </a:tr>
              <a:tr h="5095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Task 3 Post-Midterm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11549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D2B0ADF5-2EFE-44FC-B684-F7D08DA9F547}"/>
              </a:ext>
            </a:extLst>
          </p:cNvPr>
          <p:cNvSpPr/>
          <p:nvPr/>
        </p:nvSpPr>
        <p:spPr>
          <a:xfrm>
            <a:off x="2177301" y="1682706"/>
            <a:ext cx="281783" cy="336764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67CD51-8D77-4955-B0BF-2E2861D0D528}"/>
              </a:ext>
            </a:extLst>
          </p:cNvPr>
          <p:cNvSpPr/>
          <p:nvPr/>
        </p:nvSpPr>
        <p:spPr>
          <a:xfrm>
            <a:off x="2177301" y="1196791"/>
            <a:ext cx="422673" cy="336764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3524E0-F200-487C-A7F3-3C7C71EC8EC7}"/>
              </a:ext>
            </a:extLst>
          </p:cNvPr>
          <p:cNvSpPr/>
          <p:nvPr/>
        </p:nvSpPr>
        <p:spPr>
          <a:xfrm>
            <a:off x="9332999" y="2613042"/>
            <a:ext cx="713381" cy="7207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D7C74-538C-4930-BF99-2B9FE008BB2A}"/>
              </a:ext>
            </a:extLst>
          </p:cNvPr>
          <p:cNvSpPr txBox="1"/>
          <p:nvPr/>
        </p:nvSpPr>
        <p:spPr>
          <a:xfrm>
            <a:off x="10248639" y="2788741"/>
            <a:ext cx="160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Responsible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4A91B-9C4A-4ECA-B38B-47DED5B2921C}"/>
              </a:ext>
            </a:extLst>
          </p:cNvPr>
          <p:cNvSpPr txBox="1"/>
          <p:nvPr/>
        </p:nvSpPr>
        <p:spPr>
          <a:xfrm>
            <a:off x="10248640" y="3878173"/>
            <a:ext cx="160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Support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74E1DD-48F5-46FE-8B65-401550A39015}"/>
              </a:ext>
            </a:extLst>
          </p:cNvPr>
          <p:cNvSpPr/>
          <p:nvPr/>
        </p:nvSpPr>
        <p:spPr>
          <a:xfrm>
            <a:off x="9332999" y="3649140"/>
            <a:ext cx="713381" cy="7207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23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FF3192-83F9-4588-85DE-B1BAF71984EC}"/>
              </a:ext>
            </a:extLst>
          </p:cNvPr>
          <p:cNvSpPr/>
          <p:nvPr/>
        </p:nvSpPr>
        <p:spPr>
          <a:xfrm>
            <a:off x="691978" y="471759"/>
            <a:ext cx="2137719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OVERVIEW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45053-6A13-4A6E-8427-9646F339A227}"/>
              </a:ext>
            </a:extLst>
          </p:cNvPr>
          <p:cNvSpPr txBox="1"/>
          <p:nvPr/>
        </p:nvSpPr>
        <p:spPr>
          <a:xfrm>
            <a:off x="691978" y="2704600"/>
            <a:ext cx="457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  PROBLEM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  WORK DONE BEFORE MIDSEM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1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  COMMENTS RECEIVED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1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  ADDRESSING THE 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DE54E-1728-49E1-910B-4707E55503A4}"/>
              </a:ext>
            </a:extLst>
          </p:cNvPr>
          <p:cNvSpPr txBox="1"/>
          <p:nvPr/>
        </p:nvSpPr>
        <p:spPr>
          <a:xfrm>
            <a:off x="6928024" y="2695364"/>
            <a:ext cx="4572001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/>
              <a:t>  WORK DONE AFTER MIDSEM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11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/>
              <a:t>  EXPERIMENTS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11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/>
              <a:t>  CONCLUSION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11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/>
              <a:t>  POSSIBLE FUTURE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83FC7-F6EF-4D0D-8169-988DB9F3291D}"/>
              </a:ext>
            </a:extLst>
          </p:cNvPr>
          <p:cNvSpPr txBox="1"/>
          <p:nvPr/>
        </p:nvSpPr>
        <p:spPr>
          <a:xfrm>
            <a:off x="6919410" y="1960622"/>
            <a:ext cx="2152135" cy="46166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27000" dir="21540000" sx="114000" sy="114000" algn="ctr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400" b="1" dirty="0"/>
              <a:t>POST-MIDSEM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B2EB3-1F89-48A0-B44E-B2E2490DC3D8}"/>
              </a:ext>
            </a:extLst>
          </p:cNvPr>
          <p:cNvSpPr txBox="1"/>
          <p:nvPr/>
        </p:nvSpPr>
        <p:spPr>
          <a:xfrm>
            <a:off x="793920" y="1960623"/>
            <a:ext cx="1884405" cy="46166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27000" dir="21540000" sx="114000" sy="114000" algn="ctr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400" b="1" dirty="0"/>
              <a:t>PRE-MIDSEM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5FD16-0530-419B-AC81-062E9D6295B9}"/>
              </a:ext>
            </a:extLst>
          </p:cNvPr>
          <p:cNvSpPr txBox="1"/>
          <p:nvPr/>
        </p:nvSpPr>
        <p:spPr>
          <a:xfrm>
            <a:off x="3864674" y="5146573"/>
            <a:ext cx="42764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/>
              <a:t>  REFERENCES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11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/>
              <a:t> CONTRIBUTION OF MEMBERS</a:t>
            </a:r>
          </a:p>
        </p:txBody>
      </p:sp>
    </p:spTree>
    <p:extLst>
      <p:ext uri="{BB962C8B-B14F-4D97-AF65-F5344CB8AC3E}">
        <p14:creationId xmlns:p14="http://schemas.microsoft.com/office/powerpoint/2010/main" val="15823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00D128-F815-4E53-978F-DB671FF3C32B}"/>
              </a:ext>
            </a:extLst>
          </p:cNvPr>
          <p:cNvSpPr/>
          <p:nvPr/>
        </p:nvSpPr>
        <p:spPr>
          <a:xfrm>
            <a:off x="271848" y="217815"/>
            <a:ext cx="4040660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PROBLEM STATEMENT</a:t>
            </a:r>
            <a:endParaRPr lang="en-IN" sz="2400" b="1" dirty="0"/>
          </a:p>
        </p:txBody>
      </p:sp>
      <p:sp>
        <p:nvSpPr>
          <p:cNvPr id="10" name="Google Shape;145;p24">
            <a:extLst>
              <a:ext uri="{FF2B5EF4-FFF2-40B4-BE49-F238E27FC236}">
                <a16:creationId xmlns:a16="http://schemas.microsoft.com/office/drawing/2014/main" id="{ECE25742-AF9D-4669-B97E-4EC65DDD68F7}"/>
              </a:ext>
            </a:extLst>
          </p:cNvPr>
          <p:cNvSpPr txBox="1">
            <a:spLocks/>
          </p:cNvSpPr>
          <p:nvPr/>
        </p:nvSpPr>
        <p:spPr>
          <a:xfrm>
            <a:off x="271848" y="1683656"/>
            <a:ext cx="8253316" cy="1300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Lottery Ticket Hypothesis 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</a:rPr>
              <a:t>“A randomly-initialized, dense neural network contains a subnetwork that is initialized such that—when trained in isolation—it can match the test accuracy of the original network after training for at most the same number of iterations.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657BA4-F5EF-453E-9AC0-C0253B652C27}"/>
                  </a:ext>
                </a:extLst>
              </p:cNvPr>
              <p:cNvSpPr txBox="1"/>
              <p:nvPr/>
            </p:nvSpPr>
            <p:spPr>
              <a:xfrm>
                <a:off x="271848" y="3439622"/>
                <a:ext cx="11271925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l" rtl="0"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rgbClr val="000000"/>
                    </a:solidFill>
                  </a:rPr>
                  <a:t>In mathematical terms,</a:t>
                </a:r>
              </a:p>
              <a:p>
                <a:pPr marL="0" lvl="0" indent="0" algn="l" rtl="0">
                  <a:spcAft>
                    <a:spcPts val="0"/>
                  </a:spcAft>
                  <a:buNone/>
                </a:pPr>
                <a:endParaRPr lang="en-US" sz="1400" b="1" dirty="0">
                  <a:solidFill>
                    <a:srgbClr val="000000"/>
                  </a:solidFill>
                </a:endParaRPr>
              </a:p>
              <a:p>
                <a:pPr lvl="0"/>
                <a:r>
                  <a:rPr lang="en-US" dirty="0">
                    <a:solidFill>
                      <a:srgbClr val="000000"/>
                    </a:solidFill>
                  </a:rPr>
                  <a:t>When optimizing with SGD on a training set, the network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  <a:p>
                <a:pPr lvl="0"/>
                <a:endParaRPr lang="en-US" sz="11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θ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/>
                  <a:t>reaches minimum validation loss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at iteration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with test accuracy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, and </a:t>
                </a:r>
                <a:endParaRPr lang="en-IN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⊙ θ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rgbClr val="000000"/>
                    </a:solidFill>
                  </a:rPr>
                  <a:t>reaches minimum validation loss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iteration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with test accuracy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(with mask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fixed)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657BA4-F5EF-453E-9AC0-C0253B65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8" y="3439622"/>
                <a:ext cx="11271925" cy="1585049"/>
              </a:xfrm>
              <a:prstGeom prst="rect">
                <a:avLst/>
              </a:prstGeom>
              <a:blipFill>
                <a:blip r:embed="rId2"/>
                <a:stretch>
                  <a:fillRect l="-487" t="-1923" b="-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DEAEFD-2EE7-4F51-9DEC-BB40C65DF82B}"/>
                  </a:ext>
                </a:extLst>
              </p:cNvPr>
              <p:cNvSpPr txBox="1"/>
              <p:nvPr/>
            </p:nvSpPr>
            <p:spPr>
              <a:xfrm>
                <a:off x="271848" y="5906956"/>
                <a:ext cx="361376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(commensurate training time)</a:t>
                </a:r>
                <a:endPara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DEAEFD-2EE7-4F51-9DEC-BB40C65DF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8" y="5906956"/>
                <a:ext cx="3613767" cy="369332"/>
              </a:xfrm>
              <a:prstGeom prst="rect">
                <a:avLst/>
              </a:prstGeom>
              <a:blipFill>
                <a:blip r:embed="rId3"/>
                <a:stretch>
                  <a:fillRect l="-676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891425-CFEF-4159-A974-141A6DC283CE}"/>
                  </a:ext>
                </a:extLst>
              </p:cNvPr>
              <p:cNvSpPr txBox="1"/>
              <p:nvPr/>
            </p:nvSpPr>
            <p:spPr>
              <a:xfrm>
                <a:off x="4312508" y="5906956"/>
                <a:ext cx="343066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(commensurate accuracy)</a:t>
                </a:r>
                <a:endPara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891425-CFEF-4159-A974-141A6DC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08" y="5906956"/>
                <a:ext cx="3430665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236E59-192D-462B-A0D4-92550629B5D5}"/>
                  </a:ext>
                </a:extLst>
              </p:cNvPr>
              <p:cNvSpPr txBox="1"/>
              <p:nvPr/>
            </p:nvSpPr>
            <p:spPr>
              <a:xfrm>
                <a:off x="8176250" y="5906956"/>
                <a:ext cx="3553932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||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||</a:t>
                </a:r>
                <a:r>
                  <a:rPr lang="en-US" baseline="-25000" dirty="0"/>
                  <a:t>0</a:t>
                </a:r>
                <a:r>
                  <a:rPr lang="en-US" dirty="0"/>
                  <a:t> &lt; |θ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| (fewer parameters)</a:t>
                </a:r>
                <a:endPara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236E59-192D-462B-A0D4-92550629B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250" y="5906956"/>
                <a:ext cx="3553932" cy="369332"/>
              </a:xfrm>
              <a:prstGeom prst="rect">
                <a:avLst/>
              </a:prstGeom>
              <a:blipFill>
                <a:blip r:embed="rId5"/>
                <a:stretch>
                  <a:fillRect l="-1372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3743F-B1B8-439B-9631-208B50CD2B79}"/>
                  </a:ext>
                </a:extLst>
              </p:cNvPr>
              <p:cNvSpPr txBox="1"/>
              <p:nvPr/>
            </p:nvSpPr>
            <p:spPr>
              <a:xfrm>
                <a:off x="271848" y="5245636"/>
                <a:ext cx="667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Then, the Lottery </a:t>
                </a:r>
                <a:r>
                  <a:rPr lang="en-US" b="1" dirty="0"/>
                  <a:t>T</a:t>
                </a:r>
                <a:r>
                  <a:rPr lang="en-US" b="1" dirty="0">
                    <a:solidFill>
                      <a:srgbClr val="000000"/>
                    </a:solidFill>
                  </a:rPr>
                  <a:t>icket </a:t>
                </a:r>
                <a:r>
                  <a:rPr lang="en-US" b="1" dirty="0"/>
                  <a:t>H</a:t>
                </a:r>
                <a:r>
                  <a:rPr lang="en-US" b="1" dirty="0">
                    <a:solidFill>
                      <a:srgbClr val="000000"/>
                    </a:solidFill>
                  </a:rPr>
                  <a:t>ypothesis predicts that </a:t>
                </a:r>
                <a:r>
                  <a:rPr lang="en-US" b="1" dirty="0">
                    <a:solidFill>
                      <a:srgbClr val="222222"/>
                    </a:solidFill>
                    <a:highlight>
                      <a:srgbClr val="FFFFFF"/>
                    </a:highlight>
                    <a:sym typeface="Arial"/>
                  </a:rPr>
                  <a:t>∃</a:t>
                </a:r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</a:rPr>
                  <a:t> for which,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3743F-B1B8-439B-9631-208B50CD2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8" y="5245636"/>
                <a:ext cx="6673897" cy="369332"/>
              </a:xfrm>
              <a:prstGeom prst="rect">
                <a:avLst/>
              </a:prstGeom>
              <a:blipFill>
                <a:blip r:embed="rId6"/>
                <a:stretch>
                  <a:fillRect l="-823" t="-13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FB716D4-31E9-432B-AC02-E5B7C6DE10DE}"/>
              </a:ext>
            </a:extLst>
          </p:cNvPr>
          <p:cNvSpPr txBox="1"/>
          <p:nvPr/>
        </p:nvSpPr>
        <p:spPr>
          <a:xfrm>
            <a:off x="5617804" y="644163"/>
            <a:ext cx="648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1088" indent="-5461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</a:rPr>
              <a:t>Can we train sparsely pruned networks from scratch?</a:t>
            </a:r>
          </a:p>
          <a:p>
            <a:pPr marL="1081088" indent="-5461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Do networks have to be overparameterized to learn?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0DC91-4163-4657-81CB-194D143E33FC}"/>
              </a:ext>
            </a:extLst>
          </p:cNvPr>
          <p:cNvSpPr txBox="1"/>
          <p:nvPr/>
        </p:nvSpPr>
        <p:spPr>
          <a:xfrm>
            <a:off x="9439564" y="204763"/>
            <a:ext cx="232725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/>
              <a:t>Motivating Questions</a:t>
            </a:r>
          </a:p>
        </p:txBody>
      </p:sp>
      <p:sp>
        <p:nvSpPr>
          <p:cNvPr id="18" name="Google Shape;95;p17">
            <a:extLst>
              <a:ext uri="{FF2B5EF4-FFF2-40B4-BE49-F238E27FC236}">
                <a16:creationId xmlns:a16="http://schemas.microsoft.com/office/drawing/2014/main" id="{ACF8CD58-1ED3-47D6-B6BF-9238867A2A38}"/>
              </a:ext>
            </a:extLst>
          </p:cNvPr>
          <p:cNvSpPr/>
          <p:nvPr/>
        </p:nvSpPr>
        <p:spPr>
          <a:xfrm>
            <a:off x="9729025" y="2232089"/>
            <a:ext cx="1928700" cy="5223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66000"/>
                </a:srgbClr>
              </a:gs>
              <a:gs pos="50000">
                <a:srgbClr val="C00000">
                  <a:shade val="67500"/>
                  <a:satMod val="115000"/>
                  <a:alpha val="98000"/>
                  <a:lumMod val="98000"/>
                  <a:lumOff val="2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0"/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Train network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9" name="Google Shape;96;p17">
            <a:extLst>
              <a:ext uri="{FF2B5EF4-FFF2-40B4-BE49-F238E27FC236}">
                <a16:creationId xmlns:a16="http://schemas.microsoft.com/office/drawing/2014/main" id="{A4C2D1D4-8F3C-43F9-80F8-C650A1348916}"/>
              </a:ext>
            </a:extLst>
          </p:cNvPr>
          <p:cNvSpPr/>
          <p:nvPr/>
        </p:nvSpPr>
        <p:spPr>
          <a:xfrm>
            <a:off x="9729025" y="3001052"/>
            <a:ext cx="1928700" cy="5223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66000"/>
                </a:srgbClr>
              </a:gs>
              <a:gs pos="50000">
                <a:srgbClr val="C00000">
                  <a:shade val="67500"/>
                  <a:satMod val="115000"/>
                  <a:alpha val="98000"/>
                  <a:lumMod val="98000"/>
                  <a:lumOff val="2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0"/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Prune Connections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0" name="Google Shape;98;p17">
            <a:extLst>
              <a:ext uri="{FF2B5EF4-FFF2-40B4-BE49-F238E27FC236}">
                <a16:creationId xmlns:a16="http://schemas.microsoft.com/office/drawing/2014/main" id="{AE87C2C4-BF86-48B8-BDBE-9AA10F614762}"/>
              </a:ext>
            </a:extLst>
          </p:cNvPr>
          <p:cNvSpPr/>
          <p:nvPr/>
        </p:nvSpPr>
        <p:spPr>
          <a:xfrm>
            <a:off x="10532575" y="2769414"/>
            <a:ext cx="321600" cy="216600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66000"/>
                </a:srgbClr>
              </a:gs>
              <a:gs pos="50000">
                <a:srgbClr val="C00000">
                  <a:shade val="67500"/>
                  <a:satMod val="115000"/>
                  <a:alpha val="98000"/>
                  <a:lumMod val="98000"/>
                  <a:lumOff val="2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0"/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9;p17">
            <a:extLst>
              <a:ext uri="{FF2B5EF4-FFF2-40B4-BE49-F238E27FC236}">
                <a16:creationId xmlns:a16="http://schemas.microsoft.com/office/drawing/2014/main" id="{3D26586E-7681-4256-A2A5-7B6804C2535E}"/>
              </a:ext>
            </a:extLst>
          </p:cNvPr>
          <p:cNvSpPr/>
          <p:nvPr/>
        </p:nvSpPr>
        <p:spPr>
          <a:xfrm>
            <a:off x="10532575" y="3538377"/>
            <a:ext cx="321600" cy="216600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66000"/>
                </a:srgbClr>
              </a:gs>
              <a:gs pos="50000">
                <a:srgbClr val="C00000">
                  <a:shade val="67500"/>
                  <a:satMod val="115000"/>
                  <a:alpha val="98000"/>
                  <a:lumMod val="98000"/>
                  <a:lumOff val="2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0"/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0;p17">
            <a:extLst>
              <a:ext uri="{FF2B5EF4-FFF2-40B4-BE49-F238E27FC236}">
                <a16:creationId xmlns:a16="http://schemas.microsoft.com/office/drawing/2014/main" id="{AD8DD2AE-F5CF-4BE9-9C36-CFBE04C0E1D3}"/>
              </a:ext>
            </a:extLst>
          </p:cNvPr>
          <p:cNvSpPr/>
          <p:nvPr/>
        </p:nvSpPr>
        <p:spPr>
          <a:xfrm rot="5400000" flipH="1">
            <a:off x="8531324" y="3007720"/>
            <a:ext cx="1771637" cy="402899"/>
          </a:xfrm>
          <a:prstGeom prst="curvedUpArrow">
            <a:avLst>
              <a:gd name="adj1" fmla="val 29513"/>
              <a:gd name="adj2" fmla="val 84814"/>
              <a:gd name="adj3" fmla="val 54802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66000"/>
                </a:srgbClr>
              </a:gs>
              <a:gs pos="50000">
                <a:srgbClr val="C00000">
                  <a:shade val="67500"/>
                  <a:satMod val="115000"/>
                  <a:alpha val="98000"/>
                  <a:lumMod val="98000"/>
                  <a:lumOff val="2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0"/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15C9BA-2B0B-465D-A592-46C2548A9C9C}"/>
              </a:ext>
            </a:extLst>
          </p:cNvPr>
          <p:cNvSpPr/>
          <p:nvPr/>
        </p:nvSpPr>
        <p:spPr>
          <a:xfrm>
            <a:off x="9656972" y="1586458"/>
            <a:ext cx="2109847" cy="5223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ysClr val="windowText" lastClr="000000"/>
                </a:solidFill>
              </a:rPr>
              <a:t>Method at a glance </a:t>
            </a:r>
          </a:p>
        </p:txBody>
      </p:sp>
      <p:sp>
        <p:nvSpPr>
          <p:cNvPr id="24" name="Google Shape;96;p17">
            <a:extLst>
              <a:ext uri="{FF2B5EF4-FFF2-40B4-BE49-F238E27FC236}">
                <a16:creationId xmlns:a16="http://schemas.microsoft.com/office/drawing/2014/main" id="{718645D9-8624-48A8-99AC-97811E44AF93}"/>
              </a:ext>
            </a:extLst>
          </p:cNvPr>
          <p:cNvSpPr/>
          <p:nvPr/>
        </p:nvSpPr>
        <p:spPr>
          <a:xfrm>
            <a:off x="9761600" y="3761555"/>
            <a:ext cx="1928700" cy="5223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66000"/>
                </a:srgbClr>
              </a:gs>
              <a:gs pos="50000">
                <a:srgbClr val="C00000">
                  <a:shade val="67500"/>
                  <a:satMod val="115000"/>
                  <a:alpha val="98000"/>
                  <a:lumMod val="98000"/>
                  <a:lumOff val="2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0"/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Reset weights to initialization</a:t>
            </a:r>
            <a:endParaRPr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4" grpId="0" animBg="1"/>
      <p:bldP spid="15" grpId="0" animBg="1"/>
      <p:bldP spid="16" grpId="0"/>
      <p:bldP spid="3" grpId="0"/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1;p15">
            <a:extLst>
              <a:ext uri="{FF2B5EF4-FFF2-40B4-BE49-F238E27FC236}">
                <a16:creationId xmlns:a16="http://schemas.microsoft.com/office/drawing/2014/main" id="{812F4724-CE02-48C7-BEAF-6F1982F235A5}"/>
              </a:ext>
            </a:extLst>
          </p:cNvPr>
          <p:cNvSpPr txBox="1">
            <a:spLocks/>
          </p:cNvSpPr>
          <p:nvPr/>
        </p:nvSpPr>
        <p:spPr>
          <a:xfrm>
            <a:off x="216431" y="1406915"/>
            <a:ext cx="9998986" cy="223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Framework:</a:t>
            </a: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Pytorch</a:t>
            </a: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marL="457200" indent="-34290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sz="400" dirty="0"/>
          </a:p>
          <a:p>
            <a:pPr marL="457200" indent="-342900">
              <a:lnSpc>
                <a:spcPct val="100000"/>
              </a:lnSpc>
              <a:spcBef>
                <a:spcPts val="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Dataset:</a:t>
            </a: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MNIST </a:t>
            </a:r>
          </a:p>
          <a:p>
            <a:pPr marL="457200" indent="-342900">
              <a:lnSpc>
                <a:spcPct val="100000"/>
              </a:lnSpc>
              <a:spcBef>
                <a:spcPts val="600"/>
              </a:spcBef>
              <a:buSzPts val="1800"/>
              <a:buFont typeface="Arial" panose="020B0604020202020204" pitchFamily="34" charset="0"/>
              <a:buChar char="●"/>
            </a:pPr>
            <a:endParaRPr lang="en-US" sz="200" dirty="0"/>
          </a:p>
          <a:p>
            <a:pPr marL="457200" indent="-342900">
              <a:lnSpc>
                <a:spcPct val="100000"/>
              </a:lnSpc>
              <a:spcBef>
                <a:spcPts val="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Prune type:</a:t>
            </a: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Iterative unstructured pruning</a:t>
            </a:r>
          </a:p>
          <a:p>
            <a:pPr marL="457200" indent="-342900">
              <a:lnSpc>
                <a:spcPct val="100000"/>
              </a:lnSpc>
              <a:spcBef>
                <a:spcPts val="600"/>
              </a:spcBef>
              <a:buSzPts val="1800"/>
              <a:buFont typeface="Arial" panose="020B0604020202020204" pitchFamily="34" charset="0"/>
              <a:buChar char="●"/>
            </a:pPr>
            <a:endParaRPr lang="en-US" sz="300" dirty="0"/>
          </a:p>
          <a:p>
            <a:pPr marL="457200" indent="-342900">
              <a:lnSpc>
                <a:spcPct val="100000"/>
              </a:lnSpc>
              <a:spcBef>
                <a:spcPts val="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Status of experiment: </a:t>
            </a: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Implemented Lenet-5 and fc1 consulting </a:t>
            </a:r>
            <a:r>
              <a:rPr lang="en-US" sz="2000" b="1" i="1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2"/>
              </a:rPr>
              <a:t>this repository</a:t>
            </a:r>
            <a:endParaRPr lang="en-US" sz="20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oogle Shape;444;p15">
            <a:extLst>
              <a:ext uri="{FF2B5EF4-FFF2-40B4-BE49-F238E27FC236}">
                <a16:creationId xmlns:a16="http://schemas.microsoft.com/office/drawing/2014/main" id="{817F7CE9-D405-4639-9B55-5ED7F5D21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692591"/>
              </p:ext>
            </p:extLst>
          </p:nvPr>
        </p:nvGraphicFramePr>
        <p:xfrm>
          <a:off x="3517583" y="3859591"/>
          <a:ext cx="4698854" cy="26342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6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81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  <a:alpha val="86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chemeClr val="bg1"/>
                          </a:solidFill>
                        </a:rPr>
                        <a:t>FC1 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bg1"/>
                          </a:solidFill>
                        </a:rPr>
                        <a:t>(28x28-300-100-10)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  <a:alpha val="86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chemeClr val="bg1"/>
                          </a:solidFill>
                        </a:rPr>
                        <a:t>LeNet-5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  <a:alpha val="86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Learning Rate</a:t>
                      </a:r>
                      <a:endParaRPr/>
                    </a:p>
                  </a:txBody>
                  <a:tcPr marL="91450" marR="91450" marT="45725" marB="45725" anchor="ctr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1.2e-3</a:t>
                      </a:r>
                      <a:endParaRPr/>
                    </a:p>
                  </a:txBody>
                  <a:tcPr marL="91450" marR="91450" marT="45725" marB="45725" anchor="ctr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1.2e-3</a:t>
                      </a:r>
                      <a:endParaRPr/>
                    </a:p>
                  </a:txBody>
                  <a:tcPr marL="91450" marR="91450" marT="45725" marB="45725" anchor="ctr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Batch Size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60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60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Epoch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75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50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Pruning percent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30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20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Prune iteration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20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20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927728-59B1-4590-8B12-577ACE2FC9B2}"/>
              </a:ext>
            </a:extLst>
          </p:cNvPr>
          <p:cNvSpPr txBox="1"/>
          <p:nvPr/>
        </p:nvSpPr>
        <p:spPr>
          <a:xfrm>
            <a:off x="4873030" y="3429000"/>
            <a:ext cx="231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Table of parameters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F5698-E351-494C-A184-96DDED90EA8D}"/>
              </a:ext>
            </a:extLst>
          </p:cNvPr>
          <p:cNvSpPr/>
          <p:nvPr/>
        </p:nvSpPr>
        <p:spPr>
          <a:xfrm>
            <a:off x="216431" y="158903"/>
            <a:ext cx="5160826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900" b="1" dirty="0"/>
              <a:t>WHAT WE DID BEFORE MIDSEM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84D9F4-318A-4D3F-9D8C-341DB749B2FB}"/>
              </a:ext>
            </a:extLst>
          </p:cNvPr>
          <p:cNvSpPr txBox="1"/>
          <p:nvPr/>
        </p:nvSpPr>
        <p:spPr>
          <a:xfrm>
            <a:off x="216431" y="6488668"/>
            <a:ext cx="33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Reference</a:t>
            </a:r>
            <a:r>
              <a:rPr lang="en-IN" dirty="0"/>
              <a:t>: Code repo </a:t>
            </a:r>
            <a:r>
              <a:rPr lang="en-IN" b="1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410637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F11308-CBD3-4ABD-9472-E05A7C35F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 t="3363" r="6719" b="3655"/>
          <a:stretch/>
        </p:blipFill>
        <p:spPr>
          <a:xfrm>
            <a:off x="4029335" y="1307982"/>
            <a:ext cx="3205066" cy="245395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7899FC8-61F8-428E-9183-D4749E273AFB}"/>
              </a:ext>
            </a:extLst>
          </p:cNvPr>
          <p:cNvGrpSpPr/>
          <p:nvPr/>
        </p:nvGrpSpPr>
        <p:grpSpPr>
          <a:xfrm>
            <a:off x="7860469" y="661971"/>
            <a:ext cx="3071764" cy="2680554"/>
            <a:chOff x="195666" y="765491"/>
            <a:chExt cx="3149499" cy="26713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0E898F-0B54-4369-9C9C-8C01BF67B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73" t="3289" r="7956" b="3629"/>
            <a:stretch/>
          </p:blipFill>
          <p:spPr>
            <a:xfrm>
              <a:off x="376795" y="1017165"/>
              <a:ext cx="2851684" cy="241963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D32E6-F9C4-459E-AFB7-1D982F7B5A60}"/>
                </a:ext>
              </a:extLst>
            </p:cNvPr>
            <p:cNvSpPr txBox="1"/>
            <p:nvPr/>
          </p:nvSpPr>
          <p:spPr>
            <a:xfrm>
              <a:off x="533461" y="765491"/>
              <a:ext cx="2811704" cy="23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/>
                <a:t>Test accuracy vs Training Iterations (mnist,fc1)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4799E-C953-4D4A-A5CA-210B77A78A43}"/>
                </a:ext>
              </a:extLst>
            </p:cNvPr>
            <p:cNvSpPr txBox="1"/>
            <p:nvPr/>
          </p:nvSpPr>
          <p:spPr>
            <a:xfrm>
              <a:off x="1253067" y="2901099"/>
              <a:ext cx="11243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latin typeface="+mn-lt"/>
                  <a:cs typeface="Calibri" panose="020F0502020204030204" pitchFamily="34" charset="0"/>
                </a:rPr>
                <a:t>Training Iterations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455C24-93EC-4025-8C66-44648E327482}"/>
                </a:ext>
              </a:extLst>
            </p:cNvPr>
            <p:cNvSpPr txBox="1"/>
            <p:nvPr/>
          </p:nvSpPr>
          <p:spPr>
            <a:xfrm rot="16200000">
              <a:off x="-149505" y="1757010"/>
              <a:ext cx="9211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latin typeface="+mn-lt"/>
                  <a:cs typeface="Calibri" panose="020F0502020204030204" pitchFamily="34" charset="0"/>
                </a:rPr>
                <a:t>Test Accuracy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5ED66F-07C0-4648-ABCD-453B285B4C1A}"/>
              </a:ext>
            </a:extLst>
          </p:cNvPr>
          <p:cNvSpPr/>
          <p:nvPr/>
        </p:nvSpPr>
        <p:spPr>
          <a:xfrm>
            <a:off x="824133" y="1390734"/>
            <a:ext cx="2350557" cy="445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n-lt"/>
              </a:rPr>
              <a:t>Plots obtained for FC1</a:t>
            </a:r>
            <a:endParaRPr lang="en-IN" b="1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A6C2AF-B00F-418B-9676-4ECF234D67CA}"/>
              </a:ext>
            </a:extLst>
          </p:cNvPr>
          <p:cNvGrpSpPr/>
          <p:nvPr/>
        </p:nvGrpSpPr>
        <p:grpSpPr>
          <a:xfrm>
            <a:off x="7745053" y="3515475"/>
            <a:ext cx="3234723" cy="3198214"/>
            <a:chOff x="385034" y="2025653"/>
            <a:chExt cx="3653213" cy="26643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11C29F2-956E-4D7D-8D95-BD0D4ECCE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13" t="3813" r="5260" b="3776"/>
            <a:stretch/>
          </p:blipFill>
          <p:spPr>
            <a:xfrm>
              <a:off x="604985" y="2236437"/>
              <a:ext cx="3433262" cy="2453603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5DBC1C-D1AD-4031-A5CE-BAE72AD46551}"/>
                </a:ext>
              </a:extLst>
            </p:cNvPr>
            <p:cNvGrpSpPr/>
            <p:nvPr/>
          </p:nvGrpSpPr>
          <p:grpSpPr>
            <a:xfrm>
              <a:off x="385034" y="2025653"/>
              <a:ext cx="3653213" cy="2346716"/>
              <a:chOff x="395890" y="1867423"/>
              <a:chExt cx="3653213" cy="234671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62730A-8E5D-4D1A-BAE2-30D904B6C802}"/>
                  </a:ext>
                </a:extLst>
              </p:cNvPr>
              <p:cNvSpPr txBox="1"/>
              <p:nvPr/>
            </p:nvSpPr>
            <p:spPr>
              <a:xfrm>
                <a:off x="850573" y="1867423"/>
                <a:ext cx="31985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/>
                  <a:t>Test accuracy vs Training Iterations (mnist,lenet5)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1294B3-E58F-498B-8C77-5FEE0F123522}"/>
                  </a:ext>
                </a:extLst>
              </p:cNvPr>
              <p:cNvSpPr txBox="1"/>
              <p:nvPr/>
            </p:nvSpPr>
            <p:spPr>
              <a:xfrm rot="16200000">
                <a:off x="170285" y="2743728"/>
                <a:ext cx="711906" cy="26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>
                    <a:latin typeface="+mn-lt"/>
                    <a:cs typeface="Calibri" panose="020F0502020204030204" pitchFamily="34" charset="0"/>
                  </a:rPr>
                  <a:t>Test Accuracy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0DE3B9-CF8D-4FB2-88C0-7ABD00212E45}"/>
                  </a:ext>
                </a:extLst>
              </p:cNvPr>
              <p:cNvSpPr txBox="1"/>
              <p:nvPr/>
            </p:nvSpPr>
            <p:spPr>
              <a:xfrm>
                <a:off x="1804027" y="3967891"/>
                <a:ext cx="1226588" cy="24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>
                    <a:latin typeface="+mn-lt"/>
                    <a:cs typeface="Calibri" panose="020F0502020204030204" pitchFamily="34" charset="0"/>
                  </a:rPr>
                  <a:t>Training Iterations</a:t>
                </a:r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16825DC-9A2E-4922-911A-0B83F07560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2" t="7938" r="3730" b="2739"/>
          <a:stretch/>
        </p:blipFill>
        <p:spPr>
          <a:xfrm>
            <a:off x="4057800" y="4156451"/>
            <a:ext cx="3333441" cy="240457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B6AD46-0AA3-43E1-80D8-CDE16CE7B2F5}"/>
              </a:ext>
            </a:extLst>
          </p:cNvPr>
          <p:cNvSpPr/>
          <p:nvPr/>
        </p:nvSpPr>
        <p:spPr>
          <a:xfrm>
            <a:off x="628722" y="4156451"/>
            <a:ext cx="2741378" cy="445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n-lt"/>
              </a:rPr>
              <a:t>Plots obtained for </a:t>
            </a:r>
            <a:r>
              <a:rPr lang="en-US" b="1" dirty="0">
                <a:solidFill>
                  <a:srgbClr val="000000"/>
                </a:solidFill>
              </a:rPr>
              <a:t>LeNet-5</a:t>
            </a:r>
            <a:endParaRPr lang="en-IN" b="1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F5698-E351-494C-A184-96DDED90EA8D}"/>
              </a:ext>
            </a:extLst>
          </p:cNvPr>
          <p:cNvSpPr/>
          <p:nvPr/>
        </p:nvSpPr>
        <p:spPr>
          <a:xfrm>
            <a:off x="216431" y="158903"/>
            <a:ext cx="5160826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900" b="1" dirty="0"/>
              <a:t>WHAT WE DID BEFORE MIDSEM</a:t>
            </a:r>
          </a:p>
        </p:txBody>
      </p:sp>
    </p:spTree>
    <p:extLst>
      <p:ext uri="{BB962C8B-B14F-4D97-AF65-F5344CB8AC3E}">
        <p14:creationId xmlns:p14="http://schemas.microsoft.com/office/powerpoint/2010/main" val="31817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F5698-E351-494C-A184-96DDED90EA8D}"/>
              </a:ext>
            </a:extLst>
          </p:cNvPr>
          <p:cNvSpPr/>
          <p:nvPr/>
        </p:nvSpPr>
        <p:spPr>
          <a:xfrm>
            <a:off x="302602" y="284124"/>
            <a:ext cx="4127157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COMMENTS RECEIVED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C2685-1EFE-48F0-A9AD-AF73F7373EEC}"/>
              </a:ext>
            </a:extLst>
          </p:cNvPr>
          <p:cNvSpPr txBox="1"/>
          <p:nvPr/>
        </p:nvSpPr>
        <p:spPr>
          <a:xfrm>
            <a:off x="302602" y="1697412"/>
            <a:ext cx="102313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C363A"/>
                </a:solidFill>
                <a:effectLst/>
              </a:rPr>
              <a:t>The </a:t>
            </a:r>
            <a:r>
              <a:rPr lang="en-US" b="1" i="0" dirty="0">
                <a:solidFill>
                  <a:srgbClr val="2C363A"/>
                </a:solidFill>
                <a:effectLst/>
              </a:rPr>
              <a:t>understanding</a:t>
            </a:r>
            <a:r>
              <a:rPr lang="en-US" b="0" i="0" dirty="0">
                <a:solidFill>
                  <a:srgbClr val="2C363A"/>
                </a:solidFill>
                <a:effectLst/>
              </a:rPr>
              <a:t> of the paper seems to be </a:t>
            </a:r>
            <a:r>
              <a:rPr lang="en-US" b="1" i="0" dirty="0">
                <a:solidFill>
                  <a:srgbClr val="2C363A"/>
                </a:solidFill>
                <a:effectLst/>
              </a:rPr>
              <a:t>clear</a:t>
            </a:r>
            <a:r>
              <a:rPr lang="en-US" b="0" i="0" dirty="0">
                <a:solidFill>
                  <a:srgbClr val="2C363A"/>
                </a:solidFill>
                <a:effectLst/>
              </a:rPr>
              <a:t>. </a:t>
            </a:r>
          </a:p>
          <a:p>
            <a:pPr marL="444500" indent="-444500">
              <a:buFont typeface="Wingdings" panose="05000000000000000000" pitchFamily="2" charset="2"/>
              <a:buChar char="q"/>
            </a:pPr>
            <a:endParaRPr lang="en-US" sz="1100" b="0" i="0" dirty="0">
              <a:solidFill>
                <a:srgbClr val="2C363A"/>
              </a:solidFill>
              <a:effectLst/>
            </a:endParaRPr>
          </a:p>
          <a:p>
            <a:pPr marL="444500" indent="-4445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C363A"/>
                </a:solidFill>
                <a:effectLst/>
              </a:rPr>
              <a:t>The slides </a:t>
            </a:r>
            <a:r>
              <a:rPr lang="en-US" b="1" i="0" dirty="0">
                <a:solidFill>
                  <a:srgbClr val="2C363A"/>
                </a:solidFill>
                <a:effectLst/>
              </a:rPr>
              <a:t>explained</a:t>
            </a:r>
            <a:r>
              <a:rPr lang="en-US" b="0" i="0" dirty="0">
                <a:solidFill>
                  <a:srgbClr val="2C363A"/>
                </a:solidFill>
                <a:effectLst/>
              </a:rPr>
              <a:t> the </a:t>
            </a:r>
            <a:r>
              <a:rPr lang="en-US" b="1" i="0" dirty="0">
                <a:solidFill>
                  <a:srgbClr val="2C363A"/>
                </a:solidFill>
                <a:effectLst/>
              </a:rPr>
              <a:t>motivation</a:t>
            </a:r>
            <a:r>
              <a:rPr lang="en-US" b="0" i="0" dirty="0">
                <a:solidFill>
                  <a:srgbClr val="2C363A"/>
                </a:solidFill>
                <a:effectLst/>
              </a:rPr>
              <a:t> behind the work. </a:t>
            </a:r>
          </a:p>
          <a:p>
            <a:pPr marL="444500" indent="-444500">
              <a:buFont typeface="Wingdings" panose="05000000000000000000" pitchFamily="2" charset="2"/>
              <a:buChar char="q"/>
            </a:pPr>
            <a:endParaRPr lang="en-US" sz="1100" b="0" i="0" dirty="0">
              <a:solidFill>
                <a:srgbClr val="2C363A"/>
              </a:solidFill>
              <a:effectLst/>
            </a:endParaRPr>
          </a:p>
          <a:p>
            <a:pPr marL="444500" indent="-4445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C363A"/>
                </a:solidFill>
                <a:effectLst/>
              </a:rPr>
              <a:t>A </a:t>
            </a:r>
            <a:r>
              <a:rPr lang="en-US" b="1" i="0" dirty="0">
                <a:solidFill>
                  <a:srgbClr val="2C363A"/>
                </a:solidFill>
                <a:effectLst/>
              </a:rPr>
              <a:t>thorough review </a:t>
            </a:r>
            <a:r>
              <a:rPr lang="en-US" b="0" i="0" dirty="0">
                <a:solidFill>
                  <a:srgbClr val="2C363A"/>
                </a:solidFill>
                <a:effectLst/>
              </a:rPr>
              <a:t>of a related paper (previous/recent) would have been great. </a:t>
            </a:r>
          </a:p>
          <a:p>
            <a:pPr marL="444500" indent="-444500">
              <a:buFont typeface="Wingdings" panose="05000000000000000000" pitchFamily="2" charset="2"/>
              <a:buChar char="q"/>
            </a:pPr>
            <a:endParaRPr lang="en-US" sz="1100" b="0" i="0" dirty="0">
              <a:solidFill>
                <a:srgbClr val="2C363A"/>
              </a:solidFill>
              <a:effectLst/>
            </a:endParaRPr>
          </a:p>
          <a:p>
            <a:pPr marL="444500" indent="-4445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C363A"/>
                </a:solidFill>
                <a:effectLst/>
              </a:rPr>
              <a:t>The initial experiments conducted seem to be </a:t>
            </a:r>
            <a:r>
              <a:rPr lang="en-US" b="1" i="0" dirty="0">
                <a:solidFill>
                  <a:srgbClr val="2C363A"/>
                </a:solidFill>
                <a:effectLst/>
              </a:rPr>
              <a:t>sufficient</a:t>
            </a:r>
            <a:r>
              <a:rPr lang="en-US" b="0" i="0" dirty="0">
                <a:solidFill>
                  <a:srgbClr val="2C363A"/>
                </a:solidFill>
                <a:effectLst/>
              </a:rPr>
              <a:t>. </a:t>
            </a:r>
          </a:p>
          <a:p>
            <a:pPr marL="444500" indent="-444500">
              <a:buFont typeface="Wingdings" panose="05000000000000000000" pitchFamily="2" charset="2"/>
              <a:buChar char="q"/>
            </a:pPr>
            <a:endParaRPr lang="en-US" sz="1100" b="0" i="0" dirty="0">
              <a:solidFill>
                <a:srgbClr val="2C363A"/>
              </a:solidFill>
              <a:effectLst/>
            </a:endParaRPr>
          </a:p>
          <a:p>
            <a:pPr marL="444500" indent="-4445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C363A"/>
                </a:solidFill>
                <a:effectLst/>
              </a:rPr>
              <a:t>The results of the experiments could have been </a:t>
            </a:r>
            <a:r>
              <a:rPr lang="en-US" b="1" i="0" dirty="0">
                <a:solidFill>
                  <a:srgbClr val="2C363A"/>
                </a:solidFill>
                <a:effectLst/>
              </a:rPr>
              <a:t>clearer</a:t>
            </a:r>
            <a:r>
              <a:rPr lang="en-US" b="0" i="0" dirty="0">
                <a:solidFill>
                  <a:srgbClr val="2C363A"/>
                </a:solidFill>
                <a:effectLst/>
              </a:rPr>
              <a:t> if the plots contained lesser details.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665E2-CFAE-4AC9-AA4E-0CDB99462993}"/>
              </a:ext>
            </a:extLst>
          </p:cNvPr>
          <p:cNvSpPr txBox="1"/>
          <p:nvPr/>
        </p:nvSpPr>
        <p:spPr>
          <a:xfrm>
            <a:off x="308917" y="4284854"/>
            <a:ext cx="103683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C363A"/>
                </a:solidFill>
                <a:effectLst/>
              </a:rPr>
              <a:t>For future work:</a:t>
            </a:r>
          </a:p>
          <a:p>
            <a:endParaRPr lang="en-US" sz="1400" b="0" i="0" dirty="0">
              <a:solidFill>
                <a:srgbClr val="2C363A"/>
              </a:solidFill>
              <a:effectLst/>
            </a:endParaRPr>
          </a:p>
          <a:p>
            <a:pPr marL="444500" indent="-444500">
              <a:buSzPct val="100000"/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C363A"/>
                </a:solidFill>
                <a:effectLst/>
              </a:rPr>
              <a:t>The proposed implementation of early bird ticket could be way ahead. </a:t>
            </a:r>
          </a:p>
          <a:p>
            <a:pPr marL="444500" indent="-4445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63A"/>
              </a:solidFill>
              <a:effectLst/>
            </a:endParaRPr>
          </a:p>
          <a:p>
            <a:pPr marL="444500" indent="-4445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C363A"/>
                </a:solidFill>
                <a:effectLst/>
              </a:rPr>
              <a:t>Another possible approach could be analyzing the performance of a lottery ticket (simple) architecture (trained on a particular dataset) on a different (similar) dataset and devising some algorithms to do the same.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FD7A3-718D-4246-8C29-FD8F2B66BD5B}"/>
              </a:ext>
            </a:extLst>
          </p:cNvPr>
          <p:cNvSpPr/>
          <p:nvPr/>
        </p:nvSpPr>
        <p:spPr>
          <a:xfrm>
            <a:off x="11034582" y="1624914"/>
            <a:ext cx="370703" cy="2965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60FD9-6678-4F29-8FE7-7724C7C33A70}"/>
              </a:ext>
            </a:extLst>
          </p:cNvPr>
          <p:cNvSpPr/>
          <p:nvPr/>
        </p:nvSpPr>
        <p:spPr>
          <a:xfrm>
            <a:off x="11034582" y="2106225"/>
            <a:ext cx="370703" cy="2965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D55E4-1769-40FC-8C67-5F337A8E788F}"/>
              </a:ext>
            </a:extLst>
          </p:cNvPr>
          <p:cNvSpPr/>
          <p:nvPr/>
        </p:nvSpPr>
        <p:spPr>
          <a:xfrm>
            <a:off x="11034582" y="2587536"/>
            <a:ext cx="370703" cy="2965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5D3A08-D163-4456-A12E-25B0F69BDAB1}"/>
              </a:ext>
            </a:extLst>
          </p:cNvPr>
          <p:cNvSpPr/>
          <p:nvPr/>
        </p:nvSpPr>
        <p:spPr>
          <a:xfrm>
            <a:off x="11046939" y="3049387"/>
            <a:ext cx="370703" cy="2965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802CA-F1F2-4D97-AE79-FAD6FA8F5D96}"/>
              </a:ext>
            </a:extLst>
          </p:cNvPr>
          <p:cNvSpPr/>
          <p:nvPr/>
        </p:nvSpPr>
        <p:spPr>
          <a:xfrm>
            <a:off x="11046939" y="3530698"/>
            <a:ext cx="370703" cy="296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FC1A27-4AFD-41BE-B4AD-00F43CEDC469}"/>
              </a:ext>
            </a:extLst>
          </p:cNvPr>
          <p:cNvSpPr/>
          <p:nvPr/>
        </p:nvSpPr>
        <p:spPr>
          <a:xfrm>
            <a:off x="6402301" y="345473"/>
            <a:ext cx="370703" cy="296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058275-A9A2-4981-87DD-30CFDA7E2D53}"/>
              </a:ext>
            </a:extLst>
          </p:cNvPr>
          <p:cNvSpPr/>
          <p:nvPr/>
        </p:nvSpPr>
        <p:spPr>
          <a:xfrm>
            <a:off x="11046939" y="5659305"/>
            <a:ext cx="370703" cy="296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DBE434-6E46-446B-96E5-3D3AB6F6782D}"/>
              </a:ext>
            </a:extLst>
          </p:cNvPr>
          <p:cNvSpPr/>
          <p:nvPr/>
        </p:nvSpPr>
        <p:spPr>
          <a:xfrm>
            <a:off x="8705326" y="342340"/>
            <a:ext cx="370703" cy="2965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5D02C-A572-45DC-BEEC-9B4888AEFE84}"/>
              </a:ext>
            </a:extLst>
          </p:cNvPr>
          <p:cNvSpPr/>
          <p:nvPr/>
        </p:nvSpPr>
        <p:spPr>
          <a:xfrm>
            <a:off x="8711500" y="738961"/>
            <a:ext cx="370703" cy="2965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DA893-C3ED-409E-B19C-0935447C97DD}"/>
              </a:ext>
            </a:extLst>
          </p:cNvPr>
          <p:cNvSpPr txBox="1"/>
          <p:nvPr/>
        </p:nvSpPr>
        <p:spPr>
          <a:xfrm>
            <a:off x="9100738" y="342340"/>
            <a:ext cx="14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 BAD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A2DA3-D5AE-45C8-A5E1-3878B7CA0928}"/>
              </a:ext>
            </a:extLst>
          </p:cNvPr>
          <p:cNvSpPr txBox="1"/>
          <p:nvPr/>
        </p:nvSpPr>
        <p:spPr>
          <a:xfrm>
            <a:off x="9076029" y="679321"/>
            <a:ext cx="287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NEEDS TO BE LOOKED INTO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6A2A11-0947-4950-8EC6-E870C7BE836C}"/>
              </a:ext>
            </a:extLst>
          </p:cNvPr>
          <p:cNvSpPr txBox="1"/>
          <p:nvPr/>
        </p:nvSpPr>
        <p:spPr>
          <a:xfrm>
            <a:off x="6836361" y="702576"/>
            <a:ext cx="14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CHOSEN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40ABAB-8D55-4025-AFA2-E089502958D2}"/>
              </a:ext>
            </a:extLst>
          </p:cNvPr>
          <p:cNvSpPr/>
          <p:nvPr/>
        </p:nvSpPr>
        <p:spPr>
          <a:xfrm>
            <a:off x="11046939" y="4964559"/>
            <a:ext cx="370703" cy="296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0913F9-58F6-4FEF-A833-F7E0E4792FE1}"/>
              </a:ext>
            </a:extLst>
          </p:cNvPr>
          <p:cNvSpPr/>
          <p:nvPr/>
        </p:nvSpPr>
        <p:spPr>
          <a:xfrm>
            <a:off x="6399229" y="738961"/>
            <a:ext cx="370703" cy="296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3D95B8-F817-468D-A36F-3B6340413DA1}"/>
              </a:ext>
            </a:extLst>
          </p:cNvPr>
          <p:cNvSpPr txBox="1"/>
          <p:nvPr/>
        </p:nvSpPr>
        <p:spPr>
          <a:xfrm>
            <a:off x="6833278" y="341141"/>
            <a:ext cx="14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 CHOSEN</a:t>
            </a:r>
          </a:p>
        </p:txBody>
      </p:sp>
    </p:spTree>
    <p:extLst>
      <p:ext uri="{BB962C8B-B14F-4D97-AF65-F5344CB8AC3E}">
        <p14:creationId xmlns:p14="http://schemas.microsoft.com/office/powerpoint/2010/main" val="21462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F5698-E351-494C-A184-96DDED90EA8D}"/>
              </a:ext>
            </a:extLst>
          </p:cNvPr>
          <p:cNvSpPr/>
          <p:nvPr/>
        </p:nvSpPr>
        <p:spPr>
          <a:xfrm>
            <a:off x="284205" y="284125"/>
            <a:ext cx="5387546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ADDRESSING THE COMMENTS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270EF-F442-40BA-8EF5-2327EC386FC2}"/>
              </a:ext>
            </a:extLst>
          </p:cNvPr>
          <p:cNvSpPr txBox="1"/>
          <p:nvPr/>
        </p:nvSpPr>
        <p:spPr>
          <a:xfrm>
            <a:off x="247261" y="1616363"/>
            <a:ext cx="114275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Regarding </a:t>
            </a:r>
            <a:r>
              <a:rPr lang="en-IN" b="1" dirty="0"/>
              <a:t>Thorough Review of Related Paper :</a:t>
            </a:r>
          </a:p>
          <a:p>
            <a:endParaRPr lang="en-IN" sz="11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Due to slide count constraints, we omitted thorough review of any paper, and instead focussed on introducing the ideas. A thorough review has been included in our submitted Report.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FA7F9-FC1B-4722-AC2E-69C9911D24AE}"/>
              </a:ext>
            </a:extLst>
          </p:cNvPr>
          <p:cNvSpPr txBox="1"/>
          <p:nvPr/>
        </p:nvSpPr>
        <p:spPr>
          <a:xfrm>
            <a:off x="247261" y="3144981"/>
            <a:ext cx="114275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N" dirty="0"/>
              <a:t>Regarding</a:t>
            </a:r>
            <a:r>
              <a:rPr lang="en-IN" b="1" dirty="0"/>
              <a:t> Clearer Results of the Experiments Conducted :</a:t>
            </a:r>
          </a:p>
          <a:p>
            <a:endParaRPr lang="en-IN" sz="11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The comment has been duly noted and all the plots that follow have been made keeping in mind not to include too much details, and instead make them more interpretable.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9498-E1F0-4C18-924E-DE8D8FFDCAC7}"/>
              </a:ext>
            </a:extLst>
          </p:cNvPr>
          <p:cNvSpPr txBox="1"/>
          <p:nvPr/>
        </p:nvSpPr>
        <p:spPr>
          <a:xfrm>
            <a:off x="247261" y="4701308"/>
            <a:ext cx="114275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IN" dirty="0"/>
              <a:t>Regarding</a:t>
            </a:r>
            <a:r>
              <a:rPr lang="en-IN" b="1" dirty="0"/>
              <a:t> Comment on Ideas for the Future (post-Midterm) Work :</a:t>
            </a:r>
          </a:p>
          <a:p>
            <a:endParaRPr lang="en-IN" sz="11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We have tried to look into the idea of finding out a lottery ticket trained on a particular dataset, and evaluating this pruned network’s performance on a different but “similar” dataset.</a:t>
            </a:r>
          </a:p>
        </p:txBody>
      </p:sp>
    </p:spTree>
    <p:extLst>
      <p:ext uri="{BB962C8B-B14F-4D97-AF65-F5344CB8AC3E}">
        <p14:creationId xmlns:p14="http://schemas.microsoft.com/office/powerpoint/2010/main" val="22995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F5698-E351-494C-A184-96DDED90EA8D}"/>
              </a:ext>
            </a:extLst>
          </p:cNvPr>
          <p:cNvSpPr/>
          <p:nvPr/>
        </p:nvSpPr>
        <p:spPr>
          <a:xfrm>
            <a:off x="413515" y="358016"/>
            <a:ext cx="6014994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MOTIVATION BEHIND POST-MIDTERM 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915AC-1AAA-4559-A58B-C29627FC778E}"/>
              </a:ext>
            </a:extLst>
          </p:cNvPr>
          <p:cNvSpPr txBox="1"/>
          <p:nvPr/>
        </p:nvSpPr>
        <p:spPr>
          <a:xfrm>
            <a:off x="691667" y="2247174"/>
            <a:ext cx="1035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The success of lottery ticket initializations suggests that small,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sparsified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networks can be trained so long as the network is initialized appropriately. Unfortunately, finding these “winning ticket” initializations is computationally expensive.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869E9-D431-4118-B130-B74AC7E028DB}"/>
              </a:ext>
            </a:extLst>
          </p:cNvPr>
          <p:cNvSpPr txBox="1"/>
          <p:nvPr/>
        </p:nvSpPr>
        <p:spPr>
          <a:xfrm>
            <a:off x="691667" y="3870037"/>
            <a:ext cx="1054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One potential solution is to reuse the same winning tickets across a variety of datasets and optimizers. We can attempt to answer this question by generating winning tickets for one training configuration (optimizer and dataset) and evaluating their performance on another configuration.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0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F5698-E351-494C-A184-96DDED90EA8D}"/>
              </a:ext>
            </a:extLst>
          </p:cNvPr>
          <p:cNvSpPr/>
          <p:nvPr/>
        </p:nvSpPr>
        <p:spPr>
          <a:xfrm>
            <a:off x="284204" y="284125"/>
            <a:ext cx="6513759" cy="85269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9000">
                <a:srgbClr val="C00000">
                  <a:shade val="67500"/>
                  <a:satMod val="115000"/>
                </a:srgbClr>
              </a:gs>
              <a:gs pos="93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WORK DONE AFTER MIDSEM: TASK 1</a:t>
            </a:r>
            <a:endParaRPr lang="en-I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375DED-AA38-4C83-A0BF-711BC1697C7A}"/>
                  </a:ext>
                </a:extLst>
              </p:cNvPr>
              <p:cNvSpPr txBox="1"/>
              <p:nvPr/>
            </p:nvSpPr>
            <p:spPr>
              <a:xfrm>
                <a:off x="284205" y="1377106"/>
                <a:ext cx="1092661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3275" indent="-803275"/>
                <a:r>
                  <a:rPr lang="en-IN" sz="2000" b="1" dirty="0"/>
                  <a:t>Task 1:  </a:t>
                </a:r>
                <a:r>
                  <a:rPr lang="en-IN" b="1" dirty="0"/>
                  <a:t>Finding out Winning Ticket on one data subset, training on another subset of the original data and evaluating the obtained Ticket’s performance on this new data subset</a:t>
                </a:r>
              </a:p>
              <a:p>
                <a:endParaRPr lang="en-IN" sz="1200" b="1" dirty="0"/>
              </a:p>
              <a:p>
                <a:pPr marL="442913" indent="-442913">
                  <a:buFont typeface="Wingdings" panose="05000000000000000000" pitchFamily="2" charset="2"/>
                  <a:buChar char="q"/>
                </a:pPr>
                <a:r>
                  <a:rPr lang="en-IN" b="1" dirty="0"/>
                  <a:t>Dataset Considered: </a:t>
                </a:r>
                <a:r>
                  <a:rPr lang="en-IN" dirty="0"/>
                  <a:t>MNIST</a:t>
                </a:r>
              </a:p>
              <a:p>
                <a:pPr marL="442913" indent="-442913"/>
                <a:endParaRPr lang="en-IN" sz="1100" dirty="0"/>
              </a:p>
              <a:p>
                <a:pPr marL="442913" indent="-442913">
                  <a:buFont typeface="Wingdings" panose="05000000000000000000" pitchFamily="2" charset="2"/>
                  <a:buChar char="q"/>
                </a:pPr>
                <a:r>
                  <a:rPr lang="en-IN" b="1" dirty="0"/>
                  <a:t>Network Architecture: </a:t>
                </a:r>
                <a:r>
                  <a:rPr lang="en-IN" dirty="0"/>
                  <a:t>FC1 (300-100-10)</a:t>
                </a:r>
              </a:p>
              <a:p>
                <a:pPr marL="442913" indent="-442913"/>
                <a:endParaRPr lang="en-IN" sz="1100" dirty="0"/>
              </a:p>
              <a:p>
                <a:pPr marL="442913" indent="-442913">
                  <a:buFont typeface="Wingdings" panose="05000000000000000000" pitchFamily="2" charset="2"/>
                  <a:buChar char="q"/>
                </a:pPr>
                <a:r>
                  <a:rPr lang="en-IN" b="1" dirty="0"/>
                  <a:t>Dataset split: </a:t>
                </a:r>
              </a:p>
              <a:p>
                <a:endParaRPr lang="en-IN" sz="700" b="1" dirty="0"/>
              </a:p>
              <a:p>
                <a:pPr marL="1006475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Data split into two equal halves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 with each subset containing equal number of labels. </a:t>
                </a:r>
              </a:p>
              <a:p>
                <a:pPr marL="1006475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Number of observations pertaining to each class varies.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375DED-AA38-4C83-A0BF-711BC1697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5" y="1377106"/>
                <a:ext cx="10926618" cy="2723823"/>
              </a:xfrm>
              <a:prstGeom prst="rect">
                <a:avLst/>
              </a:prstGeom>
              <a:blipFill>
                <a:blip r:embed="rId2"/>
                <a:stretch>
                  <a:fillRect l="-614" t="-1342" b="-1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22B369C-4FD7-4DE9-9D56-2F13D5858FBE}"/>
              </a:ext>
            </a:extLst>
          </p:cNvPr>
          <p:cNvSpPr txBox="1"/>
          <p:nvPr/>
        </p:nvSpPr>
        <p:spPr>
          <a:xfrm>
            <a:off x="367332" y="4191762"/>
            <a:ext cx="2043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Task Methodology: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5371DC-5E02-4D6E-AC86-2BB30CCF7920}"/>
                  </a:ext>
                </a:extLst>
              </p:cNvPr>
              <p:cNvSpPr txBox="1"/>
              <p:nvPr/>
            </p:nvSpPr>
            <p:spPr>
              <a:xfrm>
                <a:off x="1106242" y="4717687"/>
                <a:ext cx="10596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Winning ticket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)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by performing iterative pruning for 50 training iterations, 5 pruning iterations with 50% prune in each iteration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Weights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reset to their original initializations.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trained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5371DC-5E02-4D6E-AC86-2BB30CCF7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42" y="4717687"/>
                <a:ext cx="10596231" cy="646331"/>
              </a:xfrm>
              <a:prstGeom prst="rect">
                <a:avLst/>
              </a:prstGeom>
              <a:blipFill>
                <a:blip r:embed="rId3"/>
                <a:stretch>
                  <a:fillRect l="-460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EEFB1-EF0C-462D-A9DF-822D8CC49F05}"/>
                  </a:ext>
                </a:extLst>
              </p:cNvPr>
              <p:cNvSpPr txBox="1"/>
              <p:nvPr/>
            </p:nvSpPr>
            <p:spPr>
              <a:xfrm>
                <a:off x="1106242" y="5480894"/>
                <a:ext cx="10596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Winning ticket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by performing iterative pruning for 50 training iterations, 5 pruning iterations with 50% prune in each iteration.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EEFB1-EF0C-462D-A9DF-822D8CC4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42" y="5480894"/>
                <a:ext cx="10596231" cy="646331"/>
              </a:xfrm>
              <a:prstGeom prst="rect">
                <a:avLst/>
              </a:prstGeom>
              <a:blipFill>
                <a:blip r:embed="rId4"/>
                <a:stretch>
                  <a:fillRect l="-460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E52376-357D-4F11-929D-DE62F569E01F}"/>
                  </a:ext>
                </a:extLst>
              </p:cNvPr>
              <p:cNvSpPr txBox="1"/>
              <p:nvPr/>
            </p:nvSpPr>
            <p:spPr>
              <a:xfrm>
                <a:off x="1106242" y="6290673"/>
                <a:ext cx="11418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Performance evaluated comparatively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E52376-357D-4F11-929D-DE62F569E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42" y="6290673"/>
                <a:ext cx="11418268" cy="369332"/>
              </a:xfrm>
              <a:prstGeom prst="rect">
                <a:avLst/>
              </a:prstGeom>
              <a:blipFill>
                <a:blip r:embed="rId5"/>
                <a:stretch>
                  <a:fillRect l="-427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7779C1C9-99A3-4EA3-98BC-8DFCF3D3C6D2}"/>
              </a:ext>
            </a:extLst>
          </p:cNvPr>
          <p:cNvSpPr/>
          <p:nvPr/>
        </p:nvSpPr>
        <p:spPr>
          <a:xfrm>
            <a:off x="443341" y="5571197"/>
            <a:ext cx="360219" cy="36933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C96A17-2F43-40DA-8A9E-E2864355797B}"/>
              </a:ext>
            </a:extLst>
          </p:cNvPr>
          <p:cNvSpPr/>
          <p:nvPr/>
        </p:nvSpPr>
        <p:spPr>
          <a:xfrm>
            <a:off x="443340" y="4806188"/>
            <a:ext cx="360219" cy="36933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706600-06F8-4A37-8547-FADFE2649BEF}"/>
              </a:ext>
            </a:extLst>
          </p:cNvPr>
          <p:cNvSpPr/>
          <p:nvPr/>
        </p:nvSpPr>
        <p:spPr>
          <a:xfrm>
            <a:off x="443342" y="6290673"/>
            <a:ext cx="360219" cy="36933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2230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9" grpId="0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1848</Words>
  <Application>Microsoft Office PowerPoint</Application>
  <PresentationFormat>Widescreen</PresentationFormat>
  <Paragraphs>240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Subhadeep Chaudhuri</dc:creator>
  <cp:lastModifiedBy>Subhadeep Chaudhuri</cp:lastModifiedBy>
  <cp:revision>79</cp:revision>
  <dcterms:created xsi:type="dcterms:W3CDTF">2020-12-07T14:53:39Z</dcterms:created>
  <dcterms:modified xsi:type="dcterms:W3CDTF">2020-12-19T15:32:54Z</dcterms:modified>
</cp:coreProperties>
</file>