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0" r:id="rId5"/>
    <p:sldId id="258" r:id="rId6"/>
    <p:sldId id="266" r:id="rId7"/>
    <p:sldId id="257" r:id="rId8"/>
    <p:sldId id="271" r:id="rId9"/>
    <p:sldId id="267" r:id="rId10"/>
    <p:sldId id="268" r:id="rId11"/>
    <p:sldId id="259" r:id="rId12"/>
    <p:sldId id="269" r:id="rId13"/>
    <p:sldId id="261" r:id="rId14"/>
    <p:sldId id="260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C1A-80EA-468E-B511-C42F8898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8DC4-3524-49F1-9DA0-CB118DB8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414F-D18D-4FEC-AE76-B3A36DA9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A274-364F-40EB-A4F4-54F4FCB0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284C-3276-4525-B73C-EF7CBAE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80B4-9058-4DFA-B37A-D70A39D0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A8C8-C89A-4DDE-8D5D-94EED9A86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9770-DE52-4096-A8BE-9B96749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6399-9670-413F-B4DE-3149733C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0DB4-71B0-4D68-939D-F6A2AB84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9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9B11D-D2F2-4701-B034-19B3A4ED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0EF3-6FA2-4D62-91CE-A42882BB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65BF-E7DC-44A7-B27D-805B43D2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ED20-C8D4-4020-8E7C-63A68543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4075-C294-471B-879C-F7CEE16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6FDA-FA27-469B-A28F-C1CECA68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E24E-0394-4B15-9E30-70936FEE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91BB-E55A-47DD-A404-8B37FF52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7352-D448-4D50-B247-DC7BC5DA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1D27-4D56-4C54-BCAE-FEC4DCC0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6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50FB-807F-4499-ADEC-A7F60D0A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7E95-DD6E-4756-B428-79212EB4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7E4-D4FB-4724-BF89-4F0D97C9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DE68-0E89-43B7-AB17-B4BBF2AC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612F-8D71-45D4-A618-BB9EBF33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8A68-E1F2-41F3-853D-625D8279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00A7-4595-4683-9F3C-C428F490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8ADF3-FDD4-427D-B863-894AFB8D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62943-DA46-446E-A2AD-8041B1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2A42-ACF3-4D91-A1E9-BE14FA5B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6896-5ACC-4D9E-A222-4CF8CB49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0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2E1-D20F-4934-9694-D4CAA1AE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294C-9BDE-47CA-9676-76DD56CC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20C8-F250-451B-AB24-E2B5BE62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6B564-D8D5-421E-B4BF-FB7C25DD2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C82E5-98B1-45C4-8321-13B56B753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D4349-EACA-444F-B8E1-1D773976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78C4-AA10-40D1-B903-435BBA08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F44D9-D5E6-4420-BA37-CCCDA25F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2AB1-7DFD-4850-874E-5C458946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EF540-C29E-4A67-BADE-EC2E21B9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74B50-5234-45AE-88CC-330587C7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1E405-9C8D-46CD-AAE7-C4909F99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3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AF1BF-D5E6-44F6-ABA3-8BC006B3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40F66-6435-45EA-87EA-CD62BFBA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B6E8-8198-4C6C-8397-B272E45A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3C7-EA6C-42CE-BB3E-CED064CF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B625-ECE9-47F0-A731-8F38D4F1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35230-C685-4D22-ACC5-A219648C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BCABD-BF6D-44A2-AE22-F1CD0975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E19E-25AD-4D34-9CE2-61201343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0339-BB95-4686-BF7A-05FF8316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15C-BC32-42DA-BF8E-7392D085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5779-A20B-4F12-ACC1-BD890C2B7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ABBC6-5CC1-4131-980D-0F3829B1A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09B1C-5FFF-4663-B8C3-8DFB8670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F04E-4989-47BE-89A9-33423009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6295E-CD7B-4970-A972-0913FF05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8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AAD2F-C19A-4BFE-8542-573592CA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76F0-1F7D-4479-AC9A-1C61FFBD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BAA9-434D-4664-9B25-0DE184A1C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A49C-26DB-4AA9-85EA-2C85184030A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80D3-9F4D-4461-AD28-5C4958CE3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44E5-C815-48C4-B09D-5A35B63F8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19D4-F275-4D99-A20F-525028DE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99E95-C4A9-46F8-BE4A-0374058B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-3832"/>
            <a:ext cx="12273280" cy="6881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3C8FF-C398-4339-B07B-99C3E257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0" y="4007896"/>
            <a:ext cx="9602540" cy="2838846"/>
          </a:xfrm>
          <a:prstGeom prst="rect">
            <a:avLst/>
          </a:prstGeom>
        </p:spPr>
      </p:pic>
      <p:pic>
        <p:nvPicPr>
          <p:cNvPr id="4" name="Picture 2" descr="The Great Conundrum of Hyperparameter Optimization">
            <a:extLst>
              <a:ext uri="{FF2B5EF4-FFF2-40B4-BE49-F238E27FC236}">
                <a16:creationId xmlns:a16="http://schemas.microsoft.com/office/drawing/2014/main" id="{E432E89B-AE0C-4562-B009-0FC3F98D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1" y="3983054"/>
            <a:ext cx="3616959" cy="24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9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35222E5-64AC-4E68-84E2-BED3B3693F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0" y="320376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4000" b="1" dirty="0">
                    <a:cs typeface="Arial" panose="020B0604020202020204" pitchFamily="34" charset="0"/>
                  </a:rPr>
                  <a:t>D</a:t>
                </a:r>
                <a:r>
                  <a:rPr lang="en-IN" sz="4000" b="1" dirty="0">
                    <a:effectLst/>
                    <a:cs typeface="Arial" panose="020B0604020202020204" pitchFamily="34" charset="0"/>
                  </a:rPr>
                  <a:t>rawback about the </a:t>
                </a:r>
                <a14:m>
                  <m:oMath xmlns:m="http://schemas.openxmlformats.org/officeDocument/2006/math">
                    <m:r>
                      <a:rPr lang="en-IN" sz="40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IN" sz="4000" b="1" dirty="0">
                    <a:effectLst/>
                    <a:cs typeface="Arial" panose="020B0604020202020204" pitchFamily="34" charset="0"/>
                  </a:rPr>
                  <a:t> vs </a:t>
                </a:r>
                <a14:m>
                  <m:oMath xmlns:m="http://schemas.openxmlformats.org/officeDocument/2006/math">
                    <m:r>
                      <a:rPr lang="en-IN" sz="40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IN" sz="40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IN" sz="40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IN" sz="4000" b="1" i="1" dirty="0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sz="4000" b="1" dirty="0">
                    <a:effectLst/>
                    <a:cs typeface="Arial" panose="020B0604020202020204" pitchFamily="34" charset="0"/>
                  </a:rPr>
                  <a:t>trade-off</a:t>
                </a:r>
                <a:endParaRPr lang="en-IN" sz="1600" b="1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35222E5-64AC-4E68-84E2-BED3B369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20376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087" t="-12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104397-B138-4F7A-8EAA-D03EFB566DA2}"/>
                  </a:ext>
                </a:extLst>
              </p:cNvPr>
              <p:cNvSpPr txBox="1"/>
              <p:nvPr/>
            </p:nvSpPr>
            <p:spPr>
              <a:xfrm>
                <a:off x="447040" y="1478865"/>
                <a:ext cx="105945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For a given budget, it is not clear whether to search for many configurations (large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for a small time, or explore few configurations but allocating a lot of resources to them (large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104397-B138-4F7A-8EAA-D03EFB56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1478865"/>
                <a:ext cx="10594571" cy="646331"/>
              </a:xfrm>
              <a:prstGeom prst="rect">
                <a:avLst/>
              </a:prstGeom>
              <a:blipFill>
                <a:blip r:embed="rId3"/>
                <a:stretch>
                  <a:fillRect l="-460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57AD10-EB14-4BAA-83BF-A96EAECE7FCE}"/>
                  </a:ext>
                </a:extLst>
              </p:cNvPr>
              <p:cNvSpPr txBox="1"/>
              <p:nvPr/>
            </p:nvSpPr>
            <p:spPr>
              <a:xfrm>
                <a:off x="447040" y="4851271"/>
                <a:ext cx="110799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rtl="0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sz="1800" b="1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sz="1800" b="1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is large :</a:t>
                </a:r>
              </a:p>
              <a:p>
                <a:pPr rtl="0">
                  <a:spcBef>
                    <a:spcPts val="0"/>
                  </a:spcBef>
                </a:pPr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	Some good configurations which can be slow to converge at the beginning will be killed off early.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57AD10-EB14-4BAA-83BF-A96EAECE7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4851271"/>
                <a:ext cx="11079942" cy="646331"/>
              </a:xfrm>
              <a:prstGeom prst="rect">
                <a:avLst/>
              </a:prstGeom>
              <a:blipFill>
                <a:blip r:embed="rId4"/>
                <a:stretch>
                  <a:fillRect l="-330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D24AF3-21E0-4A50-ADB0-650BD27933D0}"/>
                  </a:ext>
                </a:extLst>
              </p:cNvPr>
              <p:cNvSpPr txBox="1"/>
              <p:nvPr/>
            </p:nvSpPr>
            <p:spPr>
              <a:xfrm>
                <a:off x="447040" y="5619095"/>
                <a:ext cx="11592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rtl="0" fontAlgn="base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sz="1800" b="1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sz="1800" b="1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800" b="1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sz="1800" b="1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is large: 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	Bad configurations will be given a lot of resources, even though they could have been stopped before.</a:t>
                </a:r>
                <a:endParaRPr lang="en-US" b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D24AF3-21E0-4A50-ADB0-650BD279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5619095"/>
                <a:ext cx="11592560" cy="646331"/>
              </a:xfrm>
              <a:prstGeom prst="rect">
                <a:avLst/>
              </a:prstGeom>
              <a:blipFill>
                <a:blip r:embed="rId5"/>
                <a:stretch>
                  <a:fillRect l="-315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EA90334-6179-4B7F-9F68-6C04C6D1CD97}"/>
              </a:ext>
            </a:extLst>
          </p:cNvPr>
          <p:cNvSpPr txBox="1"/>
          <p:nvPr/>
        </p:nvSpPr>
        <p:spPr>
          <a:xfrm>
            <a:off x="447040" y="41831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Drawbacks of these strategies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C42E1-4F56-42D5-93F6-6C9DBA022D65}"/>
                  </a:ext>
                </a:extLst>
              </p:cNvPr>
              <p:cNvSpPr txBox="1"/>
              <p:nvPr/>
            </p:nvSpPr>
            <p:spPr>
              <a:xfrm>
                <a:off x="447040" y="2331702"/>
                <a:ext cx="9702800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rtl="0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2929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 hyper-parameter configurations can be discriminated quickly:</a:t>
                </a:r>
              </a:p>
              <a:p>
                <a:pPr marL="1341438" rtl="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should be chosen large</a:t>
                </a:r>
              </a:p>
              <a:p>
                <a:pPr marL="285750" indent="-285750" rtl="0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2929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 they are slow to differentiate or best configuration is sought with high confidence</a:t>
                </a:r>
              </a:p>
              <a:p>
                <a:pPr marL="1341438" rtl="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800" b="0" i="1" u="none" strike="noStrike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should be large</a:t>
                </a:r>
                <a:endParaRPr lang="en-US" b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C42E1-4F56-42D5-93F6-6C9DBA02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2331702"/>
                <a:ext cx="9702800" cy="1354217"/>
              </a:xfrm>
              <a:prstGeom prst="rect">
                <a:avLst/>
              </a:prstGeom>
              <a:blipFill>
                <a:blip r:embed="rId6"/>
                <a:stretch>
                  <a:fillRect l="-377" t="-2242" b="-5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158C6-9F5A-4493-8A61-6094F59B9664}"/>
              </a:ext>
            </a:extLst>
          </p:cNvPr>
          <p:cNvCxnSpPr>
            <a:cxnSpLocks/>
          </p:cNvCxnSpPr>
          <p:nvPr/>
        </p:nvCxnSpPr>
        <p:spPr>
          <a:xfrm>
            <a:off x="538480" y="111639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The Great Conundrum of Hyperparameter Optimization">
            <a:extLst>
              <a:ext uri="{FF2B5EF4-FFF2-40B4-BE49-F238E27FC236}">
                <a16:creationId xmlns:a16="http://schemas.microsoft.com/office/drawing/2014/main" id="{D789869D-1C39-4622-BC9E-CFE25857F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0E31A7-CE1F-48DD-85B8-2CEEA540B1EC}"/>
              </a:ext>
            </a:extLst>
          </p:cNvPr>
          <p:cNvSpPr txBox="1">
            <a:spLocks/>
          </p:cNvSpPr>
          <p:nvPr/>
        </p:nvSpPr>
        <p:spPr>
          <a:xfrm>
            <a:off x="365186" y="19495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err="1"/>
              <a:t>HyperBand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7F7A6-4907-4167-AE7B-040F9E61F540}"/>
              </a:ext>
            </a:extLst>
          </p:cNvPr>
          <p:cNvSpPr txBox="1"/>
          <p:nvPr/>
        </p:nvSpPr>
        <p:spPr>
          <a:xfrm>
            <a:off x="355600" y="1213599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Hyperband is a variation of random search, but with some explore-exploit theory to find the best time allocation for each of the configurations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AE745-6121-4EF5-A249-0959EC2FA548}"/>
              </a:ext>
            </a:extLst>
          </p:cNvPr>
          <p:cNvSpPr txBox="1"/>
          <p:nvPr/>
        </p:nvSpPr>
        <p:spPr>
          <a:xfrm>
            <a:off x="355600" y="2215791"/>
            <a:ext cx="114808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Framed the problem of hyperparameter optimization as a pure-exploration, non-stochastic, infinite armed bandit problem.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selects a resource (e.g. iterations, data samples, or features) and allocates it to randomly sampled configurations.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then trains the model with each 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tops training configurations that perform poorly while allocating additional resources to promising configurations.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1A8462-0277-41C4-8962-0C10FDF0F934}"/>
                  </a:ext>
                </a:extLst>
              </p:cNvPr>
              <p:cNvSpPr txBox="1"/>
              <p:nvPr/>
            </p:nvSpPr>
            <p:spPr>
              <a:xfrm>
                <a:off x="472440" y="5095420"/>
                <a:ext cx="11043920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Hyperband attempts to solve the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 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issue by :</a:t>
                </a:r>
              </a:p>
              <a:p>
                <a:endParaRPr lang="en-US" sz="10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onsidering several different values for the number of configurations,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performing a grid search over them.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inimum resource </a:t>
                </a: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allocated to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with larger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being assigned fewer resources (smaller </a:t>
                </a:r>
                <a:r>
                  <a:rPr lang="en-US" b="0" dirty="0">
                    <a:solidFill>
                      <a:schemeClr val="tx1"/>
                    </a:solidFill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1A8462-0277-41C4-8962-0C10FDF0F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5095420"/>
                <a:ext cx="11043920" cy="1354217"/>
              </a:xfrm>
              <a:prstGeom prst="rect">
                <a:avLst/>
              </a:prstGeom>
              <a:blipFill>
                <a:blip r:embed="rId2"/>
                <a:stretch>
                  <a:fillRect l="-497" t="-2703" b="-5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F3425-9DE7-4901-8457-FB51879BFECF}"/>
              </a:ext>
            </a:extLst>
          </p:cNvPr>
          <p:cNvCxnSpPr>
            <a:cxnSpLocks/>
          </p:cNvCxnSpPr>
          <p:nvPr/>
        </p:nvCxnSpPr>
        <p:spPr>
          <a:xfrm>
            <a:off x="457200" y="100463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The Great Conundrum of Hyperparameter Optimization">
            <a:extLst>
              <a:ext uri="{FF2B5EF4-FFF2-40B4-BE49-F238E27FC236}">
                <a16:creationId xmlns:a16="http://schemas.microsoft.com/office/drawing/2014/main" id="{5E3F3004-AE2F-42E9-9F47-4106D4EC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788D3-E6BD-4ED8-B4FF-6CB42D9BBE72}"/>
              </a:ext>
            </a:extLst>
          </p:cNvPr>
          <p:cNvSpPr txBox="1">
            <a:spLocks/>
          </p:cNvSpPr>
          <p:nvPr/>
        </p:nvSpPr>
        <p:spPr>
          <a:xfrm>
            <a:off x="369686" y="26804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err="1"/>
              <a:t>HyperBand</a:t>
            </a:r>
            <a:endParaRPr lang="en-IN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BEED1-4653-4975-8540-F43C4B0E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0" y="2477906"/>
            <a:ext cx="8479100" cy="4199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631E6-D9E1-40AF-906F-FDA55E9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3506266"/>
            <a:ext cx="5760720" cy="236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C166A-910B-4116-B6E0-CE8C8F635402}"/>
                  </a:ext>
                </a:extLst>
              </p:cNvPr>
              <p:cNvSpPr txBox="1"/>
              <p:nvPr/>
            </p:nvSpPr>
            <p:spPr>
              <a:xfrm>
                <a:off x="7802904" y="3243997"/>
                <a:ext cx="76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C166A-910B-4116-B6E0-CE8C8F635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04" y="3243997"/>
                <a:ext cx="764953" cy="276999"/>
              </a:xfrm>
              <a:prstGeom prst="rect">
                <a:avLst/>
              </a:prstGeom>
              <a:blipFill>
                <a:blip r:embed="rId4"/>
                <a:stretch>
                  <a:fillRect l="-6400" r="-8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C867F-97AC-43C5-8248-52BC144C6BBA}"/>
                  </a:ext>
                </a:extLst>
              </p:cNvPr>
              <p:cNvSpPr txBox="1"/>
              <p:nvPr/>
            </p:nvSpPr>
            <p:spPr>
              <a:xfrm>
                <a:off x="9055443" y="3229267"/>
                <a:ext cx="611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C867F-97AC-43C5-8248-52BC144C6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443" y="3229267"/>
                <a:ext cx="611065" cy="276999"/>
              </a:xfrm>
              <a:prstGeom prst="rect">
                <a:avLst/>
              </a:prstGeom>
              <a:blipFill>
                <a:blip r:embed="rId5"/>
                <a:stretch>
                  <a:fillRect l="-8911" r="-891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FE434-14DF-411E-BACD-1CD137FD0D6F}"/>
                  </a:ext>
                </a:extLst>
              </p:cNvPr>
              <p:cNvSpPr txBox="1"/>
              <p:nvPr/>
            </p:nvSpPr>
            <p:spPr>
              <a:xfrm>
                <a:off x="360100" y="1249375"/>
                <a:ext cx="8074218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Hyperband has two main steps that can be viewed as a nested for loop:</a:t>
                </a:r>
              </a:p>
              <a:p>
                <a:pPr algn="l"/>
                <a:endParaRPr lang="en-US" sz="800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538163"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 The inner loop, which applies successive halving to each </a:t>
                </a: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538163"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 The outer loop, which iterates over values of </a:t>
                </a: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FE434-14DF-411E-BACD-1CD137FD0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00" y="1249375"/>
                <a:ext cx="8074218" cy="1046440"/>
              </a:xfrm>
              <a:prstGeom prst="rect">
                <a:avLst/>
              </a:prstGeom>
              <a:blipFill>
                <a:blip r:embed="rId6"/>
                <a:stretch>
                  <a:fillRect l="-604" t="-3488" b="-8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4B605-35F2-45B3-9284-238423CA3B65}"/>
              </a:ext>
            </a:extLst>
          </p:cNvPr>
          <p:cNvCxnSpPr>
            <a:cxnSpLocks/>
          </p:cNvCxnSpPr>
          <p:nvPr/>
        </p:nvCxnSpPr>
        <p:spPr>
          <a:xfrm>
            <a:off x="461700" y="1006503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The Great Conundrum of Hyperparameter Optimization">
            <a:extLst>
              <a:ext uri="{FF2B5EF4-FFF2-40B4-BE49-F238E27FC236}">
                <a16:creationId xmlns:a16="http://schemas.microsoft.com/office/drawing/2014/main" id="{8D204DC6-45D9-4AC6-A40F-89A6061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35A57-9ECD-420A-A8C5-D34B1E5B0A05}"/>
              </a:ext>
            </a:extLst>
          </p:cNvPr>
          <p:cNvSpPr txBox="1"/>
          <p:nvPr/>
        </p:nvSpPr>
        <p:spPr>
          <a:xfrm>
            <a:off x="120073" y="206452"/>
            <a:ext cx="11748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683AAA-DCE9-467F-9EB0-652ECEAF8B60}"/>
              </a:ext>
            </a:extLst>
          </p:cNvPr>
          <p:cNvSpPr txBox="1">
            <a:spLocks/>
          </p:cNvSpPr>
          <p:nvPr/>
        </p:nvSpPr>
        <p:spPr>
          <a:xfrm>
            <a:off x="369686" y="26424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err="1"/>
              <a:t>HyperBand</a:t>
            </a:r>
            <a:r>
              <a:rPr lang="en-IN" sz="4000" b="1" dirty="0"/>
              <a:t> Regret Bounds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7FA3AA-226D-43B9-96A5-4EEEC9B6A666}"/>
              </a:ext>
            </a:extLst>
          </p:cNvPr>
          <p:cNvCxnSpPr>
            <a:cxnSpLocks/>
          </p:cNvCxnSpPr>
          <p:nvPr/>
        </p:nvCxnSpPr>
        <p:spPr>
          <a:xfrm>
            <a:off x="461700" y="1006503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49C2D2-7E31-44B2-8595-03B73F53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467861"/>
            <a:ext cx="5158345" cy="49207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106F3E-28E0-4FA2-A4E5-B03A657C25E6}"/>
                  </a:ext>
                </a:extLst>
              </p:cNvPr>
              <p:cNvSpPr txBox="1"/>
              <p:nvPr/>
            </p:nvSpPr>
            <p:spPr>
              <a:xfrm>
                <a:off x="329620" y="1449225"/>
                <a:ext cx="88392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: Mean of the empirically best arm output from the last fully completed round k,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106F3E-28E0-4FA2-A4E5-B03A657C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0" y="1449225"/>
                <a:ext cx="8839200" cy="376513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7E933C-3955-44AA-B809-39519A32AEEC}"/>
                  </a:ext>
                </a:extLst>
              </p:cNvPr>
              <p:cNvSpPr txBox="1"/>
              <p:nvPr/>
            </p:nvSpPr>
            <p:spPr>
              <a:xfrm>
                <a:off x="8325540" y="3548846"/>
                <a:ext cx="2451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7E933C-3955-44AA-B809-39519A32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540" y="3548846"/>
                <a:ext cx="2451912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7757CB-5E42-448B-9174-A91E553A2F7A}"/>
                  </a:ext>
                </a:extLst>
              </p:cNvPr>
              <p:cNvSpPr txBox="1"/>
              <p:nvPr/>
            </p:nvSpPr>
            <p:spPr>
              <a:xfrm>
                <a:off x="329620" y="1865703"/>
                <a:ext cx="883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: Number of pulls (analogous</a:t>
                </a:r>
                <a:r>
                  <a:rPr lang="en-US" sz="1800" b="0" i="0" u="none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 to budget</a:t>
                </a:r>
                <a:r>
                  <a:rPr lang="en-US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7757CB-5E42-448B-9174-A91E553A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0" y="1865703"/>
                <a:ext cx="88392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73EC6-29C9-4E04-9590-63558A764607}"/>
                  </a:ext>
                </a:extLst>
              </p:cNvPr>
              <p:cNvSpPr txBox="1"/>
              <p:nvPr/>
            </p:nvSpPr>
            <p:spPr>
              <a:xfrm>
                <a:off x="329620" y="2275000"/>
                <a:ext cx="883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: Real number</a:t>
                </a:r>
                <a:r>
                  <a:rPr lang="en-US" sz="1800" b="0" i="0" u="none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b="0" i="1" u="none" strike="noStrike" smtClean="0">
                        <a:latin typeface="Cambria Math" panose="02040503050406030204" pitchFamily="18" charset="0"/>
                      </a:rPr>
                      <m:t>∈(0,1) </m:t>
                    </m:r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73EC6-29C9-4E04-9590-63558A76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0" y="2275000"/>
                <a:ext cx="883920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E3D632-B4DA-4B16-B72E-060ECA8E3693}"/>
              </a:ext>
            </a:extLst>
          </p:cNvPr>
          <p:cNvSpPr txBox="1"/>
          <p:nvPr/>
        </p:nvSpPr>
        <p:spPr>
          <a:xfrm>
            <a:off x="8395512" y="3955151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(Proved in Sec. 5.3.3 Corollary 6 of [1])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6EA84-D692-4DC9-8AD1-1F62C277DCC1}"/>
              </a:ext>
            </a:extLst>
          </p:cNvPr>
          <p:cNvSpPr txBox="1"/>
          <p:nvPr/>
        </p:nvSpPr>
        <p:spPr>
          <a:xfrm>
            <a:off x="1079916" y="6547753"/>
            <a:ext cx="11135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[1] Lisha Li, Kevin Jamieson, Giulia DeSalvo, Afshin </a:t>
            </a:r>
            <a:r>
              <a:rPr lang="en-IN" sz="1200" dirty="0" err="1"/>
              <a:t>Rostamizadeh</a:t>
            </a:r>
            <a:r>
              <a:rPr lang="en-IN" sz="1200" dirty="0"/>
              <a:t>, and </a:t>
            </a:r>
            <a:r>
              <a:rPr lang="en-IN" sz="1200" dirty="0" err="1"/>
              <a:t>Ameet</a:t>
            </a:r>
            <a:r>
              <a:rPr lang="en-IN" sz="1200" dirty="0"/>
              <a:t> Talwalkar, “</a:t>
            </a:r>
            <a:r>
              <a:rPr lang="en-IN" sz="1200" b="1" i="1" dirty="0"/>
              <a:t>Hyperband: A novel bandit-based approach to hyperparameter optimization”</a:t>
            </a:r>
            <a:r>
              <a:rPr lang="en-IN" sz="1200" i="1" dirty="0"/>
              <a:t>, 2018.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0FFAF-BFA4-45CF-87AB-8ED7EB2FB5B1}"/>
                  </a:ext>
                </a:extLst>
              </p:cNvPr>
              <p:cNvSpPr txBox="1"/>
              <p:nvPr/>
            </p:nvSpPr>
            <p:spPr>
              <a:xfrm>
                <a:off x="-132080" y="4439563"/>
                <a:ext cx="2161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𝐑𝐞𝐦𝐚𝐫𝐤𝐬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0FFAF-BFA4-45CF-87AB-8ED7EB2F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080" y="4439563"/>
                <a:ext cx="2161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51DCA2-EEA4-4648-9C07-A5115251E772}"/>
                  </a:ext>
                </a:extLst>
              </p:cNvPr>
              <p:cNvSpPr txBox="1"/>
              <p:nvPr/>
            </p:nvSpPr>
            <p:spPr>
              <a:xfrm>
                <a:off x="305791" y="2707275"/>
                <a:ext cx="118623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: Positive</a:t>
                </a:r>
                <a:r>
                  <a:rPr lang="en-US" sz="1800" b="0" i="0" u="none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constant such that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large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implies that it is very rare to draw a limit close to the optimal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51DCA2-EEA4-4648-9C07-A511525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1" y="2707275"/>
                <a:ext cx="11862380" cy="369332"/>
              </a:xfrm>
              <a:prstGeom prst="rect">
                <a:avLst/>
              </a:prstGeom>
              <a:blipFill>
                <a:blip r:embed="rId8"/>
                <a:stretch>
                  <a:fillRect l="-15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86459A4-91AC-4867-A8D3-A9FCAB304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990" y="5408886"/>
            <a:ext cx="3895011" cy="763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8EB29F-EA2A-410D-B3BB-6959224E4A41}"/>
                  </a:ext>
                </a:extLst>
              </p:cNvPr>
              <p:cNvSpPr txBox="1"/>
              <p:nvPr/>
            </p:nvSpPr>
            <p:spPr>
              <a:xfrm>
                <a:off x="339780" y="4946161"/>
                <a:ext cx="9607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Polylogarithm function is defined by a </a:t>
                </a:r>
                <a:r>
                  <a:rPr lang="en-US" b="0" i="0" u="none" strike="noStrike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power series</a:t>
                </a:r>
                <a:r>
                  <a:rPr lang="en-US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which is also a </a:t>
                </a:r>
                <a:r>
                  <a:rPr lang="en-US" b="0" i="0" u="none" strike="noStrike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Dirichlet series</a:t>
                </a:r>
                <a:r>
                  <a:rPr lang="en-US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8EB29F-EA2A-410D-B3BB-6959224E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80" y="4946161"/>
                <a:ext cx="9607471" cy="369332"/>
              </a:xfrm>
              <a:prstGeom prst="rect">
                <a:avLst/>
              </a:prstGeom>
              <a:blipFill>
                <a:blip r:embed="rId10"/>
                <a:stretch>
                  <a:fillRect l="-57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The Great Conundrum of Hyperparameter Optimization">
            <a:extLst>
              <a:ext uri="{FF2B5EF4-FFF2-40B4-BE49-F238E27FC236}">
                <a16:creationId xmlns:a16="http://schemas.microsoft.com/office/drawing/2014/main" id="{39E0BC6B-7B80-42AB-B721-063A3523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5A68E8-559E-47DA-B6DF-330A59C988AF}"/>
              </a:ext>
            </a:extLst>
          </p:cNvPr>
          <p:cNvCxnSpPr>
            <a:cxnSpLocks/>
          </p:cNvCxnSpPr>
          <p:nvPr/>
        </p:nvCxnSpPr>
        <p:spPr>
          <a:xfrm>
            <a:off x="461700" y="1006503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BF54855-BE8B-44B9-BB13-CF848B9A2AB6}"/>
              </a:ext>
            </a:extLst>
          </p:cNvPr>
          <p:cNvSpPr txBox="1">
            <a:spLocks/>
          </p:cNvSpPr>
          <p:nvPr/>
        </p:nvSpPr>
        <p:spPr>
          <a:xfrm>
            <a:off x="369686" y="26424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Successive Halving over Uniform Sampling</a:t>
            </a:r>
          </a:p>
        </p:txBody>
      </p:sp>
      <p:pic>
        <p:nvPicPr>
          <p:cNvPr id="8" name="Picture 2" descr="The Great Conundrum of Hyperparameter Optimization">
            <a:extLst>
              <a:ext uri="{FF2B5EF4-FFF2-40B4-BE49-F238E27FC236}">
                <a16:creationId xmlns:a16="http://schemas.microsoft.com/office/drawing/2014/main" id="{1467A1ED-2E0C-4854-B0D0-05E26C5C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981" y="63424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E7A1B-5183-4A80-8FF2-79F32123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94" y="1932159"/>
            <a:ext cx="5415280" cy="683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B4CBC-7ED2-4ECD-BB70-249AD6EA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895" y="1414166"/>
            <a:ext cx="1759233" cy="456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1402F-664F-4381-8A72-3E79103D3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447" y="1402196"/>
            <a:ext cx="2291660" cy="468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9DFC0-07EF-471F-84A3-F7954AF0CB80}"/>
                  </a:ext>
                </a:extLst>
              </p:cNvPr>
              <p:cNvSpPr txBox="1"/>
              <p:nvPr/>
            </p:nvSpPr>
            <p:spPr>
              <a:xfrm>
                <a:off x="369686" y="2895084"/>
                <a:ext cx="11913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effectLst/>
                    <a:latin typeface="Arial" panose="020B0604020202020204" pitchFamily="34" charset="0"/>
                  </a:rPr>
                  <a:t>If the Successive Halving algorithm is run with any budget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err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err="1">
                            <a:effectLst/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n-US" b="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, then the best arm is guaranteed to be returned.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9DFC0-07EF-471F-84A3-F7954AF0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6" y="2895084"/>
                <a:ext cx="11913754" cy="369332"/>
              </a:xfrm>
              <a:prstGeom prst="rect">
                <a:avLst/>
              </a:prstGeom>
              <a:blipFill>
                <a:blip r:embed="rId6"/>
                <a:stretch>
                  <a:fillRect l="-461" t="-9836" r="-2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BA4156-7E01-4A2C-8DDC-C1B341D1F8E3}"/>
                  </a:ext>
                </a:extLst>
              </p:cNvPr>
              <p:cNvSpPr txBox="1"/>
              <p:nvPr/>
            </p:nvSpPr>
            <p:spPr>
              <a:xfrm>
                <a:off x="369686" y="3885365"/>
                <a:ext cx="8662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effectLst/>
                    <a:latin typeface="Arial" panose="020B0604020202020204" pitchFamily="34" charset="0"/>
                  </a:rPr>
                  <a:t>In Uniform strategy, it does not return best arm at time step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BA4156-7E01-4A2C-8DDC-C1B341D1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6" y="3885365"/>
                <a:ext cx="8662554" cy="369332"/>
              </a:xfrm>
              <a:prstGeom prst="rect">
                <a:avLst/>
              </a:prstGeom>
              <a:blipFill>
                <a:blip r:embed="rId7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68C6F346-51A5-430A-9A63-BA9AD5A84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277" y="4392496"/>
            <a:ext cx="3163446" cy="649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649C5C-D801-4D8D-A464-5939052FBBC1}"/>
                  </a:ext>
                </a:extLst>
              </p:cNvPr>
              <p:cNvSpPr txBox="1"/>
              <p:nvPr/>
            </p:nvSpPr>
            <p:spPr>
              <a:xfrm>
                <a:off x="369686" y="5353588"/>
                <a:ext cx="866255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Hyperband uses Successive Halving as subroutine</a:t>
                </a:r>
              </a:p>
              <a:p>
                <a:endParaRPr lang="en-IN" sz="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Hyperband outperforms Uniform sampling of hyperparameter configurations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649C5C-D801-4D8D-A464-5939052F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6" y="5353588"/>
                <a:ext cx="8662554" cy="769441"/>
              </a:xfrm>
              <a:prstGeom prst="rect">
                <a:avLst/>
              </a:prstGeom>
              <a:blipFill>
                <a:blip r:embed="rId9"/>
                <a:stretch>
                  <a:fillRect l="-633" t="-3968" b="-1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C5CC6EF-698E-4ADA-BCB7-FDDA9EC3C9B0}"/>
              </a:ext>
            </a:extLst>
          </p:cNvPr>
          <p:cNvSpPr txBox="1"/>
          <p:nvPr/>
        </p:nvSpPr>
        <p:spPr>
          <a:xfrm>
            <a:off x="1239796" y="6547035"/>
            <a:ext cx="11043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Kevin Jamieson and </a:t>
            </a:r>
            <a:r>
              <a:rPr lang="en-US" sz="1100" dirty="0" err="1"/>
              <a:t>Ameet</a:t>
            </a:r>
            <a:r>
              <a:rPr lang="en-US" sz="1100" dirty="0"/>
              <a:t> Talwalkar, “</a:t>
            </a:r>
            <a:r>
              <a:rPr lang="en-US" sz="1100" b="1" i="1" dirty="0"/>
              <a:t>Non-stochastic best arm identification and hyperparameter optimization”,</a:t>
            </a:r>
            <a:r>
              <a:rPr lang="en-US" sz="1100" dirty="0"/>
              <a:t> 19th International Conference on Artificial Intelligence and Statistics, 2016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78764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5A68E8-559E-47DA-B6DF-330A59C988AF}"/>
              </a:ext>
            </a:extLst>
          </p:cNvPr>
          <p:cNvCxnSpPr>
            <a:cxnSpLocks/>
          </p:cNvCxnSpPr>
          <p:nvPr/>
        </p:nvCxnSpPr>
        <p:spPr>
          <a:xfrm>
            <a:off x="461700" y="1006503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BF54855-BE8B-44B9-BB13-CF848B9A2AB6}"/>
              </a:ext>
            </a:extLst>
          </p:cNvPr>
          <p:cNvSpPr txBox="1">
            <a:spLocks/>
          </p:cNvSpPr>
          <p:nvPr/>
        </p:nvSpPr>
        <p:spPr>
          <a:xfrm>
            <a:off x="311673" y="2540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Conclusion and Future Work</a:t>
            </a:r>
          </a:p>
        </p:txBody>
      </p:sp>
      <p:pic>
        <p:nvPicPr>
          <p:cNvPr id="8" name="Picture 2" descr="The Great Conundrum of Hyperparameter Optimization">
            <a:extLst>
              <a:ext uri="{FF2B5EF4-FFF2-40B4-BE49-F238E27FC236}">
                <a16:creationId xmlns:a16="http://schemas.microsoft.com/office/drawing/2014/main" id="{1467A1ED-2E0C-4854-B0D0-05E26C5C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EBD82-930A-4FF0-A936-951AB666A088}"/>
              </a:ext>
            </a:extLst>
          </p:cNvPr>
          <p:cNvSpPr txBox="1"/>
          <p:nvPr/>
        </p:nvSpPr>
        <p:spPr>
          <a:xfrm>
            <a:off x="1893346" y="2878366"/>
            <a:ext cx="497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However, it does not find an optimum fast enough.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6A5F3-2D74-4CAF-86F4-F805F56D312E}"/>
              </a:ext>
            </a:extLst>
          </p:cNvPr>
          <p:cNvSpPr txBox="1"/>
          <p:nvPr/>
        </p:nvSpPr>
        <p:spPr>
          <a:xfrm>
            <a:off x="1893346" y="1767945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Hyperband is highly efficient for finding a good configuration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B9F29-2B71-45A0-8655-8CF5FB79DDBC}"/>
              </a:ext>
            </a:extLst>
          </p:cNvPr>
          <p:cNvSpPr txBox="1"/>
          <p:nvPr/>
        </p:nvSpPr>
        <p:spPr>
          <a:xfrm>
            <a:off x="461700" y="4281896"/>
            <a:ext cx="1160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Modeling the hyperparameter optimization as a learning problem than a search algorithm (full exploration problem)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7A634-C408-427D-945D-6B7EADF1AD94}"/>
              </a:ext>
            </a:extLst>
          </p:cNvPr>
          <p:cNvSpPr txBox="1"/>
          <p:nvPr/>
        </p:nvSpPr>
        <p:spPr>
          <a:xfrm>
            <a:off x="471737" y="3620896"/>
            <a:ext cx="611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Solution: </a:t>
            </a:r>
            <a:r>
              <a:rPr lang="en-US" sz="2000" b="1" dirty="0" err="1"/>
              <a:t>HyperUCB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0168B-B8B8-487A-A086-C9E9CB239817}"/>
              </a:ext>
            </a:extLst>
          </p:cNvPr>
          <p:cNvSpPr txBox="1"/>
          <p:nvPr/>
        </p:nvSpPr>
        <p:spPr>
          <a:xfrm>
            <a:off x="469488" y="4653473"/>
            <a:ext cx="1102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</a:t>
            </a:r>
            <a:r>
              <a:rPr lang="en-US" dirty="0" err="1"/>
              <a:t>HyperUCB</a:t>
            </a:r>
            <a:r>
              <a:rPr lang="en-US" dirty="0"/>
              <a:t>, arm selection carried out by incorporating an Upper Confidence Bound (UCB) strategy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76D48-CFC2-4AB6-9B2C-095D51B0DCC0}"/>
              </a:ext>
            </a:extLst>
          </p:cNvPr>
          <p:cNvSpPr txBox="1"/>
          <p:nvPr/>
        </p:nvSpPr>
        <p:spPr>
          <a:xfrm>
            <a:off x="479647" y="5054599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They further model the arms in a contextual setting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EB4A-6D2B-4643-B265-0F1B1F535553}"/>
              </a:ext>
            </a:extLst>
          </p:cNvPr>
          <p:cNvSpPr txBox="1"/>
          <p:nvPr/>
        </p:nvSpPr>
        <p:spPr>
          <a:xfrm>
            <a:off x="479647" y="5710567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Finding from </a:t>
            </a:r>
            <a:r>
              <a:rPr lang="en-US" b="1" dirty="0" err="1"/>
              <a:t>HyperUCB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C482F-7838-4D03-8CF6-46522FC9B944}"/>
              </a:ext>
            </a:extLst>
          </p:cNvPr>
          <p:cNvSpPr txBox="1"/>
          <p:nvPr/>
        </p:nvSpPr>
        <p:spPr>
          <a:xfrm>
            <a:off x="3415887" y="5710567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either better or at par with Hyperband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F664E-6293-4D05-AD99-D9656DD6D62D}"/>
              </a:ext>
            </a:extLst>
          </p:cNvPr>
          <p:cNvSpPr txBox="1"/>
          <p:nvPr/>
        </p:nvSpPr>
        <p:spPr>
          <a:xfrm>
            <a:off x="1893346" y="2165153"/>
            <a:ext cx="846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framework used Hyperband algorithm for hyperparameter optimization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1F9704-59E9-44EE-878F-9087F039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8" y="1658847"/>
            <a:ext cx="1176337" cy="12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7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DB8CB-670E-4CD5-8ED1-963E08965A53}"/>
              </a:ext>
            </a:extLst>
          </p:cNvPr>
          <p:cNvSpPr txBox="1"/>
          <p:nvPr/>
        </p:nvSpPr>
        <p:spPr>
          <a:xfrm>
            <a:off x="731796" y="483268"/>
            <a:ext cx="661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A3BB97-0686-482C-8E4B-B2BA0C1D93FA}"/>
              </a:ext>
            </a:extLst>
          </p:cNvPr>
          <p:cNvCxnSpPr>
            <a:cxnSpLocks/>
          </p:cNvCxnSpPr>
          <p:nvPr/>
        </p:nvCxnSpPr>
        <p:spPr>
          <a:xfrm>
            <a:off x="853054" y="120783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BB7AD3-DBCB-4F3D-B66A-9B5AFFA757E4}"/>
              </a:ext>
            </a:extLst>
          </p:cNvPr>
          <p:cNvSpPr txBox="1"/>
          <p:nvPr/>
        </p:nvSpPr>
        <p:spPr>
          <a:xfrm>
            <a:off x="752116" y="3993142"/>
            <a:ext cx="10331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Blog by Kevin Jamieson, </a:t>
            </a:r>
            <a:r>
              <a:rPr lang="en-US" b="1" i="1" dirty="0"/>
              <a:t>“Hyperband: A novel bandit-based approach to hyperparameter optimization”</a:t>
            </a:r>
            <a:endParaRPr lang="en-IN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C9D85-FFEE-4886-BC26-61D007CAD7F5}"/>
              </a:ext>
            </a:extLst>
          </p:cNvPr>
          <p:cNvSpPr txBox="1"/>
          <p:nvPr/>
        </p:nvSpPr>
        <p:spPr>
          <a:xfrm>
            <a:off x="752116" y="1953300"/>
            <a:ext cx="9906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Lisha Li, Kevin Jamieson, Giulia DeSalvo, Afshin </a:t>
            </a:r>
            <a:r>
              <a:rPr lang="en-IN" dirty="0" err="1"/>
              <a:t>Rostamizadeh</a:t>
            </a:r>
            <a:r>
              <a:rPr lang="en-IN" dirty="0"/>
              <a:t>, and </a:t>
            </a:r>
            <a:r>
              <a:rPr lang="en-IN" dirty="0" err="1"/>
              <a:t>Ameet</a:t>
            </a:r>
            <a:r>
              <a:rPr lang="en-IN" dirty="0"/>
              <a:t> Talwalkar, “</a:t>
            </a:r>
            <a:r>
              <a:rPr lang="en-IN" b="1" i="1" dirty="0"/>
              <a:t>Hyperband: A novel bandit-based approach to hyperparameter optimization”</a:t>
            </a:r>
            <a:r>
              <a:rPr lang="en-IN" i="1" dirty="0"/>
              <a:t>, 2018.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6C53F-23BF-4FD4-9F0A-66F5306DC363}"/>
              </a:ext>
            </a:extLst>
          </p:cNvPr>
          <p:cNvSpPr txBox="1"/>
          <p:nvPr/>
        </p:nvSpPr>
        <p:spPr>
          <a:xfrm>
            <a:off x="752116" y="2973221"/>
            <a:ext cx="11043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Kevin Jamieson and </a:t>
            </a:r>
            <a:r>
              <a:rPr lang="en-US" dirty="0" err="1"/>
              <a:t>Ameet</a:t>
            </a:r>
            <a:r>
              <a:rPr lang="en-US" dirty="0"/>
              <a:t> Talwalkar, “</a:t>
            </a:r>
            <a:r>
              <a:rPr lang="en-US" b="1" i="1" dirty="0"/>
              <a:t>Non-stochastic best arm identification and hyperparameter optimization”,</a:t>
            </a:r>
            <a:r>
              <a:rPr lang="en-US" dirty="0"/>
              <a:t> 19th International Conference on Artificial Intelligence and Statistics, 2016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4BBB1-99BE-446A-B277-9F5AA962DD4B}"/>
              </a:ext>
            </a:extLst>
          </p:cNvPr>
          <p:cNvSpPr txBox="1"/>
          <p:nvPr/>
        </p:nvSpPr>
        <p:spPr>
          <a:xfrm>
            <a:off x="752116" y="4794649"/>
            <a:ext cx="371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Lattimore, </a:t>
            </a:r>
            <a:r>
              <a:rPr lang="en-US" b="1" i="1" dirty="0"/>
              <a:t>Bandit Algorithms</a:t>
            </a:r>
            <a:endParaRPr lang="en-IN" b="1" i="1" dirty="0"/>
          </a:p>
        </p:txBody>
      </p:sp>
      <p:pic>
        <p:nvPicPr>
          <p:cNvPr id="17" name="Picture 2" descr="The Great Conundrum of Hyperparameter Optimization">
            <a:extLst>
              <a:ext uri="{FF2B5EF4-FFF2-40B4-BE49-F238E27FC236}">
                <a16:creationId xmlns:a16="http://schemas.microsoft.com/office/drawing/2014/main" id="{60A889CD-79E6-452F-8C59-1C7EE84C1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ppy Homer meme">
            <a:extLst>
              <a:ext uri="{FF2B5EF4-FFF2-40B4-BE49-F238E27FC236}">
                <a16:creationId xmlns:a16="http://schemas.microsoft.com/office/drawing/2014/main" id="{7773071E-FB14-4AA3-841B-0292D259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7" r="8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59" y="2049346"/>
            <a:ext cx="6410961" cy="36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6CE74B-1438-45F9-B346-BFE0F25065C5}"/>
              </a:ext>
            </a:extLst>
          </p:cNvPr>
          <p:cNvSpPr txBox="1"/>
          <p:nvPr/>
        </p:nvSpPr>
        <p:spPr>
          <a:xfrm>
            <a:off x="701316" y="376888"/>
            <a:ext cx="661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OUR FAVOURITE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6B9DB8-A327-45C0-88A9-E7C9A0840772}"/>
              </a:ext>
            </a:extLst>
          </p:cNvPr>
          <p:cNvCxnSpPr>
            <a:cxnSpLocks/>
          </p:cNvCxnSpPr>
          <p:nvPr/>
        </p:nvCxnSpPr>
        <p:spPr>
          <a:xfrm>
            <a:off x="853054" y="120783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The Great Conundrum of Hyperparameter Optimization">
            <a:extLst>
              <a:ext uri="{FF2B5EF4-FFF2-40B4-BE49-F238E27FC236}">
                <a16:creationId xmlns:a16="http://schemas.microsoft.com/office/drawing/2014/main" id="{7CDC255E-F99E-449E-BE80-7957735C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9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26C0B5-1AA2-43FB-AA46-3E684398F7FF}"/>
              </a:ext>
            </a:extLst>
          </p:cNvPr>
          <p:cNvGrpSpPr/>
          <p:nvPr/>
        </p:nvGrpSpPr>
        <p:grpSpPr>
          <a:xfrm>
            <a:off x="968403" y="1718367"/>
            <a:ext cx="2683982" cy="3913771"/>
            <a:chOff x="372310" y="1290040"/>
            <a:chExt cx="3145089" cy="4818243"/>
          </a:xfrm>
        </p:grpSpPr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D2018A71-DF9A-498A-9B7D-0D9D3FFA126E}"/>
                </a:ext>
              </a:extLst>
            </p:cNvPr>
            <p:cNvSpPr/>
            <p:nvPr/>
          </p:nvSpPr>
          <p:spPr>
            <a:xfrm rot="9314858">
              <a:off x="822536" y="1290040"/>
              <a:ext cx="2195403" cy="2251303"/>
            </a:xfrm>
            <a:prstGeom prst="chord">
              <a:avLst>
                <a:gd name="adj1" fmla="val 2882658"/>
                <a:gd name="adj2" fmla="val 10907871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DB94A0-FF2A-4FA2-9F52-429E8BFB4774}"/>
                </a:ext>
              </a:extLst>
            </p:cNvPr>
            <p:cNvGrpSpPr/>
            <p:nvPr/>
          </p:nvGrpSpPr>
          <p:grpSpPr>
            <a:xfrm>
              <a:off x="372310" y="2058943"/>
              <a:ext cx="3145089" cy="4049340"/>
              <a:chOff x="372310" y="2058943"/>
              <a:chExt cx="3145089" cy="404934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53DD3-C20B-4136-BA6E-F610375BD57B}"/>
                  </a:ext>
                </a:extLst>
              </p:cNvPr>
              <p:cNvSpPr/>
              <p:nvPr/>
            </p:nvSpPr>
            <p:spPr>
              <a:xfrm>
                <a:off x="3033460" y="3465269"/>
                <a:ext cx="393760" cy="43226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Minus Sign 5">
                <a:extLst>
                  <a:ext uri="{FF2B5EF4-FFF2-40B4-BE49-F238E27FC236}">
                    <a16:creationId xmlns:a16="http://schemas.microsoft.com/office/drawing/2014/main" id="{33F343F7-2BDA-4055-A3CA-D97EB1C7FD0C}"/>
                  </a:ext>
                </a:extLst>
              </p:cNvPr>
              <p:cNvSpPr/>
              <p:nvPr/>
            </p:nvSpPr>
            <p:spPr>
              <a:xfrm rot="5400000">
                <a:off x="2536844" y="3037372"/>
                <a:ext cx="1356846" cy="423904"/>
              </a:xfrm>
              <a:prstGeom prst="mathMinus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6B1D894-11C8-4D5E-BC2E-5D5366C9FAE1}"/>
                  </a:ext>
                </a:extLst>
              </p:cNvPr>
              <p:cNvSpPr/>
              <p:nvPr/>
            </p:nvSpPr>
            <p:spPr>
              <a:xfrm>
                <a:off x="839748" y="2058943"/>
                <a:ext cx="2144684" cy="2443942"/>
              </a:xfrm>
              <a:prstGeom prst="roundRect">
                <a:avLst>
                  <a:gd name="adj" fmla="val 8140"/>
                </a:avLst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E3CDA3B-81D6-4B49-982D-8FF177DD10A1}"/>
                  </a:ext>
                </a:extLst>
              </p:cNvPr>
              <p:cNvSpPr/>
              <p:nvPr/>
            </p:nvSpPr>
            <p:spPr>
              <a:xfrm>
                <a:off x="964276" y="2511987"/>
                <a:ext cx="615142" cy="6317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$</a:t>
                </a:r>
                <a:endParaRPr lang="en-IN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468859E-3631-4F5D-85B1-0F08CC95090F}"/>
                  </a:ext>
                </a:extLst>
              </p:cNvPr>
              <p:cNvSpPr/>
              <p:nvPr/>
            </p:nvSpPr>
            <p:spPr>
              <a:xfrm>
                <a:off x="1607078" y="2511987"/>
                <a:ext cx="615142" cy="6317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$</a:t>
                </a:r>
                <a:endParaRPr lang="en-IN" sz="20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C6EE9C9-088B-4CAF-9F3C-DCC56C3E879B}"/>
                  </a:ext>
                </a:extLst>
              </p:cNvPr>
              <p:cNvSpPr/>
              <p:nvPr/>
            </p:nvSpPr>
            <p:spPr>
              <a:xfrm>
                <a:off x="2241103" y="2511987"/>
                <a:ext cx="615142" cy="6317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$</a:t>
                </a:r>
                <a:endParaRPr lang="en-IN" dirty="0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E942D545-E97D-4167-9097-E875442F3A5E}"/>
                  </a:ext>
                </a:extLst>
              </p:cNvPr>
              <p:cNvSpPr/>
              <p:nvPr/>
            </p:nvSpPr>
            <p:spPr>
              <a:xfrm>
                <a:off x="1045642" y="3465269"/>
                <a:ext cx="1735762" cy="631767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CE99F28-5E01-4E10-9105-FBABE90E4E4E}"/>
                  </a:ext>
                </a:extLst>
              </p:cNvPr>
              <p:cNvSpPr/>
              <p:nvPr/>
            </p:nvSpPr>
            <p:spPr>
              <a:xfrm rot="21000603">
                <a:off x="3016549" y="2913409"/>
                <a:ext cx="500850" cy="49460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AE96B9-FD55-450A-BE2A-318354D04E56}"/>
                  </a:ext>
                </a:extLst>
              </p:cNvPr>
              <p:cNvSpPr/>
              <p:nvPr/>
            </p:nvSpPr>
            <p:spPr>
              <a:xfrm>
                <a:off x="3113887" y="2511985"/>
                <a:ext cx="202760" cy="18657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1EE9A2-5BC6-4DF8-8E8A-948182C979D3}"/>
                  </a:ext>
                </a:extLst>
              </p:cNvPr>
              <p:cNvSpPr/>
              <p:nvPr/>
            </p:nvSpPr>
            <p:spPr>
              <a:xfrm>
                <a:off x="402455" y="3466945"/>
                <a:ext cx="393760" cy="43226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F774226-CE4C-4BEE-9C4D-254511E16FD2}"/>
                  </a:ext>
                </a:extLst>
              </p:cNvPr>
              <p:cNvSpPr/>
              <p:nvPr/>
            </p:nvSpPr>
            <p:spPr>
              <a:xfrm>
                <a:off x="482882" y="2513661"/>
                <a:ext cx="202760" cy="18657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Minus Sign 15">
                <a:extLst>
                  <a:ext uri="{FF2B5EF4-FFF2-40B4-BE49-F238E27FC236}">
                    <a16:creationId xmlns:a16="http://schemas.microsoft.com/office/drawing/2014/main" id="{AB0B0248-A0F2-42BD-A56D-2846A123BD71}"/>
                  </a:ext>
                </a:extLst>
              </p:cNvPr>
              <p:cNvSpPr/>
              <p:nvPr/>
            </p:nvSpPr>
            <p:spPr>
              <a:xfrm rot="5400000">
                <a:off x="-94161" y="3039048"/>
                <a:ext cx="1356846" cy="423904"/>
              </a:xfrm>
              <a:prstGeom prst="mathMinus">
                <a:avLst/>
              </a:prstGeom>
              <a:gradFill flip="none" rotWithShape="1">
                <a:gsLst>
                  <a:gs pos="0">
                    <a:schemeClr val="accent1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2FD3A88-A5DE-4B70-B2E6-A30CEDD5D2CB}"/>
                  </a:ext>
                </a:extLst>
              </p:cNvPr>
              <p:cNvSpPr/>
              <p:nvPr/>
            </p:nvSpPr>
            <p:spPr>
              <a:xfrm>
                <a:off x="397668" y="2950258"/>
                <a:ext cx="500850" cy="4946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8" name="Connector: Curved 17">
                <a:extLst>
                  <a:ext uri="{FF2B5EF4-FFF2-40B4-BE49-F238E27FC236}">
                    <a16:creationId xmlns:a16="http://schemas.microsoft.com/office/drawing/2014/main" id="{2E0C81C8-B8DC-4174-A202-12E83AC9F0CA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rot="16200000" flipH="1">
                <a:off x="15930" y="4052748"/>
                <a:ext cx="1912570" cy="593102"/>
              </a:xfrm>
              <a:prstGeom prst="curved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Delay 18">
                <a:extLst>
                  <a:ext uri="{FF2B5EF4-FFF2-40B4-BE49-F238E27FC236}">
                    <a16:creationId xmlns:a16="http://schemas.microsoft.com/office/drawing/2014/main" id="{678A311A-84E0-4FEC-9647-B758050AA9AE}"/>
                  </a:ext>
                </a:extLst>
              </p:cNvPr>
              <p:cNvSpPr/>
              <p:nvPr/>
            </p:nvSpPr>
            <p:spPr>
              <a:xfrm rot="16200000">
                <a:off x="1135018" y="4636633"/>
                <a:ext cx="1605399" cy="1337902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323A5084-3E95-4119-BDAE-9FFF3B18E208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rot="5400000">
                <a:off x="2005963" y="3993718"/>
                <a:ext cx="1912570" cy="711160"/>
              </a:xfrm>
              <a:prstGeom prst="curvedConnector2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22846116-B400-439F-917A-9745DAB44BDC}"/>
                  </a:ext>
                </a:extLst>
              </p:cNvPr>
              <p:cNvSpPr/>
              <p:nvPr/>
            </p:nvSpPr>
            <p:spPr>
              <a:xfrm rot="10800000">
                <a:off x="1232790" y="3471810"/>
                <a:ext cx="1358114" cy="163613"/>
              </a:xfrm>
              <a:prstGeom prst="trapezoid">
                <a:avLst/>
              </a:prstGeom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37000">
                    <a:schemeClr val="bg2">
                      <a:lumMod val="2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0D4FE7-A0C1-4BFD-9D7B-345962D3ADE4}"/>
                  </a:ext>
                </a:extLst>
              </p:cNvPr>
              <p:cNvSpPr/>
              <p:nvPr/>
            </p:nvSpPr>
            <p:spPr>
              <a:xfrm>
                <a:off x="1376869" y="3465269"/>
                <a:ext cx="1025739" cy="100489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4AB82E-83BD-4864-8132-6628731A8981}"/>
              </a:ext>
            </a:extLst>
          </p:cNvPr>
          <p:cNvSpPr txBox="1"/>
          <p:nvPr/>
        </p:nvSpPr>
        <p:spPr>
          <a:xfrm>
            <a:off x="4074523" y="2334917"/>
            <a:ext cx="35648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Avg. Payoff for the Left Arm: </a:t>
            </a:r>
            <a:r>
              <a:rPr lang="en-IN" b="1" dirty="0"/>
              <a:t>Rs. 400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BCEE0-2762-4189-A498-20AEC476DF3B}"/>
              </a:ext>
            </a:extLst>
          </p:cNvPr>
          <p:cNvSpPr txBox="1"/>
          <p:nvPr/>
        </p:nvSpPr>
        <p:spPr>
          <a:xfrm>
            <a:off x="8106021" y="2324894"/>
            <a:ext cx="37422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Avg. Payoff for the Right Arm: </a:t>
            </a:r>
            <a:r>
              <a:rPr lang="en-IN" b="1" dirty="0"/>
              <a:t>Rs. 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4BE52-AFC8-4463-9CBE-195D00C65874}"/>
              </a:ext>
            </a:extLst>
          </p:cNvPr>
          <p:cNvSpPr txBox="1"/>
          <p:nvPr/>
        </p:nvSpPr>
        <p:spPr>
          <a:xfrm>
            <a:off x="3953820" y="1506879"/>
            <a:ext cx="752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Each pull of the Lever (Arm) either gives you </a:t>
            </a:r>
            <a:r>
              <a:rPr lang="en-IN" b="1" dirty="0"/>
              <a:t>Rs. 1000 </a:t>
            </a:r>
            <a:r>
              <a:rPr lang="en-IN" dirty="0"/>
              <a:t>or </a:t>
            </a:r>
            <a:r>
              <a:rPr lang="en-IN" b="1" dirty="0"/>
              <a:t>Does Not Pay Off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3F617-9677-489D-8BD3-123297FD1C2A}"/>
              </a:ext>
            </a:extLst>
          </p:cNvPr>
          <p:cNvSpPr txBox="1"/>
          <p:nvPr/>
        </p:nvSpPr>
        <p:spPr>
          <a:xfrm>
            <a:off x="352725" y="5427773"/>
            <a:ext cx="93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THE BANDIT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4D68B-057D-40FB-ADFA-0B43F495FE7C}"/>
              </a:ext>
            </a:extLst>
          </p:cNvPr>
          <p:cNvSpPr txBox="1"/>
          <p:nvPr/>
        </p:nvSpPr>
        <p:spPr>
          <a:xfrm>
            <a:off x="196176" y="1095301"/>
            <a:ext cx="100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ACTUAL BANDIT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E6A8546B-8BE3-48E2-9FE1-2BE7FC78637B}"/>
              </a:ext>
            </a:extLst>
          </p:cNvPr>
          <p:cNvSpPr/>
          <p:nvPr/>
        </p:nvSpPr>
        <p:spPr>
          <a:xfrm rot="17870839">
            <a:off x="1397593" y="911869"/>
            <a:ext cx="247399" cy="1008842"/>
          </a:xfrm>
          <a:prstGeom prst="curvedLeftArrow">
            <a:avLst>
              <a:gd name="adj1" fmla="val 32113"/>
              <a:gd name="adj2" fmla="val 112008"/>
              <a:gd name="adj3" fmla="val 5069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AFDC0BDE-465B-43F8-84A2-5E089DBF583B}"/>
              </a:ext>
            </a:extLst>
          </p:cNvPr>
          <p:cNvSpPr/>
          <p:nvPr/>
        </p:nvSpPr>
        <p:spPr>
          <a:xfrm rot="5121888" flipV="1">
            <a:off x="1407773" y="5372451"/>
            <a:ext cx="270488" cy="916173"/>
          </a:xfrm>
          <a:prstGeom prst="curvedLeftArrow">
            <a:avLst>
              <a:gd name="adj1" fmla="val 39700"/>
              <a:gd name="adj2" fmla="val 112008"/>
              <a:gd name="adj3" fmla="val 514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547C54-FFD0-476A-8421-C436F7CDFB29}"/>
              </a:ext>
            </a:extLst>
          </p:cNvPr>
          <p:cNvSpPr txBox="1"/>
          <p:nvPr/>
        </p:nvSpPr>
        <p:spPr>
          <a:xfrm>
            <a:off x="4664181" y="5111760"/>
            <a:ext cx="652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/>
              <a:t>• If so, </a:t>
            </a:r>
            <a:r>
              <a:rPr lang="en-US" sz="1800" b="1" i="0" u="none" strike="noStrike" baseline="0" dirty="0"/>
              <a:t>how many </a:t>
            </a:r>
            <a:r>
              <a:rPr lang="en-US" sz="1800" b="0" i="0" u="none" strike="noStrike" baseline="0" dirty="0"/>
              <a:t>more times?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6CC20-CF28-4E6F-98F8-48EBE5810EA4}"/>
              </a:ext>
            </a:extLst>
          </p:cNvPr>
          <p:cNvSpPr txBox="1"/>
          <p:nvPr/>
        </p:nvSpPr>
        <p:spPr>
          <a:xfrm>
            <a:off x="4002172" y="3160120"/>
            <a:ext cx="652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want to play another 10 rounds, </a:t>
            </a:r>
            <a:r>
              <a:rPr lang="en-US" b="1" dirty="0"/>
              <a:t>w</a:t>
            </a:r>
            <a:r>
              <a:rPr lang="en-US" sz="1800" b="1" i="0" u="none" strike="noStrike" baseline="0" dirty="0"/>
              <a:t>hat will be our strategy</a:t>
            </a:r>
            <a:r>
              <a:rPr lang="en-US" sz="1800" b="0" i="0" u="none" strike="noStrike" baseline="0" dirty="0"/>
              <a:t>?</a:t>
            </a:r>
            <a:r>
              <a:rPr lang="en-IN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297FFD-5A34-414B-A354-71BAF5B9C5C0}"/>
              </a:ext>
            </a:extLst>
          </p:cNvPr>
          <p:cNvSpPr txBox="1"/>
          <p:nvPr/>
        </p:nvSpPr>
        <p:spPr>
          <a:xfrm>
            <a:off x="4682169" y="3784201"/>
            <a:ext cx="655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/>
              <a:t>• Should we keep pulling the R</a:t>
            </a:r>
            <a:r>
              <a:rPr lang="en-US" dirty="0"/>
              <a:t>igh</a:t>
            </a:r>
            <a:r>
              <a:rPr lang="en-US" sz="1800" b="0" i="0" u="none" strike="noStrike" baseline="0" dirty="0"/>
              <a:t>t </a:t>
            </a:r>
            <a:r>
              <a:rPr lang="en-US" dirty="0"/>
              <a:t>A</a:t>
            </a:r>
            <a:r>
              <a:rPr lang="en-US" sz="1800" b="0" i="0" u="none" strike="noStrike" baseline="0" dirty="0"/>
              <a:t>rm and ignore the Left </a:t>
            </a:r>
            <a:r>
              <a:rPr lang="en-US" dirty="0"/>
              <a:t>A</a:t>
            </a:r>
            <a:r>
              <a:rPr lang="en-US" sz="1800" b="0" i="0" u="none" strike="noStrike" baseline="0" dirty="0"/>
              <a:t>rm?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73C110-F3A7-4D11-8D9D-A652E329F091}"/>
              </a:ext>
            </a:extLst>
          </p:cNvPr>
          <p:cNvSpPr txBox="1"/>
          <p:nvPr/>
        </p:nvSpPr>
        <p:spPr>
          <a:xfrm>
            <a:off x="4664181" y="4348862"/>
            <a:ext cx="701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n-US" sz="1800" b="0" i="0" u="none" strike="noStrike" baseline="0" dirty="0"/>
              <a:t>• Do we attribute the poor performance of the Left </a:t>
            </a:r>
            <a:r>
              <a:rPr lang="en-US" dirty="0"/>
              <a:t>A</a:t>
            </a:r>
            <a:r>
              <a:rPr lang="en-US" sz="1800" b="0" i="0" u="none" strike="noStrike" baseline="0" dirty="0"/>
              <a:t>rm to </a:t>
            </a:r>
            <a:r>
              <a:rPr lang="en-US" sz="1800" b="1" i="0" u="none" strike="noStrike" baseline="0" dirty="0"/>
              <a:t>bad luck</a:t>
            </a:r>
            <a:r>
              <a:rPr lang="en-US" sz="1800" b="0" i="0" u="none" strike="noStrike" baseline="0" dirty="0"/>
              <a:t> and try it a few more times?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67D29-3750-42C4-980E-D7B2B9828CCF}"/>
              </a:ext>
            </a:extLst>
          </p:cNvPr>
          <p:cNvSpPr txBox="1"/>
          <p:nvPr/>
        </p:nvSpPr>
        <p:spPr>
          <a:xfrm>
            <a:off x="7682115" y="2261524"/>
            <a:ext cx="42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B38A33-5BEB-4057-A560-13A6BF5E0A27}"/>
              </a:ext>
            </a:extLst>
          </p:cNvPr>
          <p:cNvSpPr txBox="1"/>
          <p:nvPr/>
        </p:nvSpPr>
        <p:spPr>
          <a:xfrm>
            <a:off x="769940" y="98524"/>
            <a:ext cx="4523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+mj-lt"/>
              </a:rPr>
              <a:t>Stochastic Bandits</a:t>
            </a:r>
            <a:endParaRPr lang="en-IN" sz="4000" b="1" dirty="0">
              <a:latin typeface="+mj-lt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77CD90-59C7-421E-8BAD-D662579D2A45}"/>
              </a:ext>
            </a:extLst>
          </p:cNvPr>
          <p:cNvCxnSpPr>
            <a:cxnSpLocks/>
          </p:cNvCxnSpPr>
          <p:nvPr/>
        </p:nvCxnSpPr>
        <p:spPr>
          <a:xfrm>
            <a:off x="890427" y="901960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The Great Conundrum of Hyperparameter Optimization">
            <a:extLst>
              <a:ext uri="{FF2B5EF4-FFF2-40B4-BE49-F238E27FC236}">
                <a16:creationId xmlns:a16="http://schemas.microsoft.com/office/drawing/2014/main" id="{7D97187A-9D64-481E-9177-FF620545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5" grpId="0"/>
      <p:bldP spid="36" grpId="0"/>
      <p:bldP spid="37" grpId="0"/>
      <p:bldP spid="38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5328F-D399-4420-B559-E754AABF9F28}"/>
              </a:ext>
            </a:extLst>
          </p:cNvPr>
          <p:cNvSpPr txBox="1"/>
          <p:nvPr/>
        </p:nvSpPr>
        <p:spPr>
          <a:xfrm>
            <a:off x="600364" y="185672"/>
            <a:ext cx="5169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+mj-lt"/>
              </a:rPr>
              <a:t>Non-Stochastic Bandits</a:t>
            </a:r>
            <a:endParaRPr lang="en-IN" sz="4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E91C7-FF94-491E-8BFD-3DC6B965F493}"/>
                  </a:ext>
                </a:extLst>
              </p:cNvPr>
              <p:cNvSpPr txBox="1"/>
              <p:nvPr/>
            </p:nvSpPr>
            <p:spPr>
              <a:xfrm>
                <a:off x="600364" y="1238890"/>
                <a:ext cx="10697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1A1A1A"/>
                    </a:solidFill>
                    <a:effectLst/>
                    <a:latin typeface="Merriweather"/>
                  </a:rPr>
                  <a:t>A stochastic bandit with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i="0" dirty="0">
                    <a:solidFill>
                      <a:srgbClr val="1A1A1A"/>
                    </a:solidFill>
                    <a:effectLst/>
                    <a:latin typeface="Merriweather"/>
                  </a:rPr>
                  <a:t> actions is completely determined by the distributions of rewards,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1A1A1A"/>
                    </a:solidFill>
                    <a:effectLst/>
                    <a:latin typeface="MJXc-TeX-main-R"/>
                  </a:rPr>
                  <a:t>, </a:t>
                </a:r>
                <a:r>
                  <a:rPr lang="en-US" b="0" i="0" dirty="0">
                    <a:solidFill>
                      <a:srgbClr val="1A1A1A"/>
                    </a:solidFill>
                    <a:effectLst/>
                    <a:latin typeface="Merriweather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1A1A1A"/>
                    </a:solidFill>
                    <a:effectLst/>
                    <a:latin typeface="Merriweather"/>
                  </a:rPr>
                  <a:t> of the respective actions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E91C7-FF94-491E-8BFD-3DC6B965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" y="1238890"/>
                <a:ext cx="10697556" cy="646331"/>
              </a:xfrm>
              <a:prstGeom prst="rect">
                <a:avLst/>
              </a:prstGeom>
              <a:blipFill>
                <a:blip r:embed="rId2"/>
                <a:stretch>
                  <a:fillRect l="-456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30031A-3AC9-46E3-9856-3B05AB74412D}"/>
              </a:ext>
            </a:extLst>
          </p:cNvPr>
          <p:cNvSpPr txBox="1"/>
          <p:nvPr/>
        </p:nvSpPr>
        <p:spPr>
          <a:xfrm>
            <a:off x="492299" y="2008132"/>
            <a:ext cx="943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Merriweather"/>
              </a:rPr>
              <a:t>  For many “real-world” problem,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42FD2-3DE7-4C9D-B14A-C33E37BD97C6}"/>
              </a:ext>
            </a:extLst>
          </p:cNvPr>
          <p:cNvSpPr txBox="1"/>
          <p:nvPr/>
        </p:nvSpPr>
        <p:spPr>
          <a:xfrm>
            <a:off x="600364" y="5105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1A1A"/>
                </a:solidFill>
                <a:latin typeface="Merriweather"/>
              </a:rPr>
              <a:t>H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/>
              </a:rPr>
              <a:t>ard to argue the reward being truly randomly generated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153F8-37F7-4DA0-A68B-E6F73C772B70}"/>
              </a:ext>
            </a:extLst>
          </p:cNvPr>
          <p:cNvSpPr txBox="1"/>
          <p:nvPr/>
        </p:nvSpPr>
        <p:spPr>
          <a:xfrm>
            <a:off x="600364" y="4695738"/>
            <a:ext cx="291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1A1A"/>
                </a:solidFill>
                <a:latin typeface="Merriweather"/>
              </a:rPr>
              <a:t>N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/>
              </a:rPr>
              <a:t>o suitable distributions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E9D18-1D5D-45BA-9359-30750F3AA4B9}"/>
              </a:ext>
            </a:extLst>
          </p:cNvPr>
          <p:cNvSpPr txBox="1"/>
          <p:nvPr/>
        </p:nvSpPr>
        <p:spPr>
          <a:xfrm>
            <a:off x="600364" y="5504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Merriweather"/>
              </a:rPr>
              <a:t>Rewards could be correlated over time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34813-42F0-45BC-8F0C-16E52CBBBD6E}"/>
              </a:ext>
            </a:extLst>
          </p:cNvPr>
          <p:cNvSpPr txBox="1"/>
          <p:nvPr/>
        </p:nvSpPr>
        <p:spPr>
          <a:xfrm>
            <a:off x="600364" y="5903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Merriweather"/>
              </a:rPr>
              <a:t>Assuming nothing about reward generation mechanis</a:t>
            </a:r>
            <a:r>
              <a:rPr lang="en-US" dirty="0">
                <a:solidFill>
                  <a:srgbClr val="1A1A1A"/>
                </a:solidFill>
                <a:latin typeface="Merriweather"/>
              </a:rPr>
              <a:t>m</a:t>
            </a:r>
            <a:endParaRPr lang="en-IN" dirty="0"/>
          </a:p>
        </p:txBody>
      </p:sp>
      <p:pic>
        <p:nvPicPr>
          <p:cNvPr id="1026" name="Picture 2" descr="Government to dilute norms for drug testing and regulation">
            <a:extLst>
              <a:ext uri="{FF2B5EF4-FFF2-40B4-BE49-F238E27FC236}">
                <a16:creationId xmlns:a16="http://schemas.microsoft.com/office/drawing/2014/main" id="{01A3D884-F356-48DF-8771-9E2F884A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68" y="2397475"/>
            <a:ext cx="2857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87433B5E-9EF5-44AE-827A-2447A22A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81" y="2625466"/>
            <a:ext cx="2456873" cy="18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F4BBB-C81C-41DB-8107-9D5C8B0B2712}"/>
              </a:ext>
            </a:extLst>
          </p:cNvPr>
          <p:cNvSpPr txBox="1"/>
          <p:nvPr/>
        </p:nvSpPr>
        <p:spPr>
          <a:xfrm>
            <a:off x="6677890" y="5273788"/>
            <a:ext cx="40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Non-Stochastic Bandit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F970DCA-6FA8-45C5-B031-CE3A8B344494}"/>
              </a:ext>
            </a:extLst>
          </p:cNvPr>
          <p:cNvSpPr/>
          <p:nvPr/>
        </p:nvSpPr>
        <p:spPr>
          <a:xfrm>
            <a:off x="6086765" y="4655378"/>
            <a:ext cx="258618" cy="1606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F72339-917C-4B4D-BD3B-A7E9A361D553}"/>
              </a:ext>
            </a:extLst>
          </p:cNvPr>
          <p:cNvCxnSpPr>
            <a:cxnSpLocks/>
          </p:cNvCxnSpPr>
          <p:nvPr/>
        </p:nvCxnSpPr>
        <p:spPr>
          <a:xfrm>
            <a:off x="691804" y="974277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The Great Conundrum of Hyperparameter Optimization">
            <a:extLst>
              <a:ext uri="{FF2B5EF4-FFF2-40B4-BE49-F238E27FC236}">
                <a16:creationId xmlns:a16="http://schemas.microsoft.com/office/drawing/2014/main" id="{70283BA0-9498-47DF-9B15-5571B559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4" grpId="0"/>
      <p:bldP spid="16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2F32-7108-417E-A66B-2AE1A063F411}"/>
              </a:ext>
            </a:extLst>
          </p:cNvPr>
          <p:cNvSpPr txBox="1"/>
          <p:nvPr/>
        </p:nvSpPr>
        <p:spPr>
          <a:xfrm>
            <a:off x="530640" y="242315"/>
            <a:ext cx="37058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+mj-lt"/>
              </a:rPr>
              <a:t>Pure Exploration </a:t>
            </a:r>
            <a:endParaRPr lang="en-IN" sz="4000" b="1" dirty="0">
              <a:latin typeface="+mj-lt"/>
            </a:endParaRPr>
          </a:p>
          <a:p>
            <a:endParaRPr lang="en-IN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345B5-B411-4C81-9132-9E2E666AA146}"/>
              </a:ext>
            </a:extLst>
          </p:cNvPr>
          <p:cNvSpPr txBox="1"/>
          <p:nvPr/>
        </p:nvSpPr>
        <p:spPr>
          <a:xfrm>
            <a:off x="4535055" y="5430744"/>
            <a:ext cx="297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Well… Not these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057C3-D8B0-411D-A145-01570DCF7C5E}"/>
              </a:ext>
            </a:extLst>
          </p:cNvPr>
          <p:cNvCxnSpPr>
            <a:cxnSpLocks/>
          </p:cNvCxnSpPr>
          <p:nvPr/>
        </p:nvCxnSpPr>
        <p:spPr>
          <a:xfrm>
            <a:off x="622855" y="110623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The Great Conundrum of Hyperparameter Optimization">
            <a:extLst>
              <a:ext uri="{FF2B5EF4-FFF2-40B4-BE49-F238E27FC236}">
                <a16:creationId xmlns:a16="http://schemas.microsoft.com/office/drawing/2014/main" id="{B73A5B16-4428-4060-A15C-3AE945B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ise your Exploration Game! – testwithnishi">
            <a:extLst>
              <a:ext uri="{FF2B5EF4-FFF2-40B4-BE49-F238E27FC236}">
                <a16:creationId xmlns:a16="http://schemas.microsoft.com/office/drawing/2014/main" id="{254721EB-85A6-4085-A8D7-A78E1966D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182">
            <a:off x="958536" y="2477894"/>
            <a:ext cx="3949192" cy="263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aceflight Now | Atlas Launch Report | Probe finally nears launch on  mission of pure exploration">
            <a:extLst>
              <a:ext uri="{FF2B5EF4-FFF2-40B4-BE49-F238E27FC236}">
                <a16:creationId xmlns:a16="http://schemas.microsoft.com/office/drawing/2014/main" id="{E06BF952-78F5-46B7-8762-80302661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2866">
            <a:off x="3620999" y="1135584"/>
            <a:ext cx="5079756" cy="26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xploration High Res Stock Images | Shutterstock">
            <a:extLst>
              <a:ext uri="{FF2B5EF4-FFF2-40B4-BE49-F238E27FC236}">
                <a16:creationId xmlns:a16="http://schemas.microsoft.com/office/drawing/2014/main" id="{790E86BA-F180-4551-B494-1ADD545EA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7"/>
          <a:stretch/>
        </p:blipFill>
        <p:spPr bwMode="auto">
          <a:xfrm rot="506587">
            <a:off x="6427959" y="2456877"/>
            <a:ext cx="4990009" cy="28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262146-84BE-410A-8DF2-84129BEEEF77}"/>
                  </a:ext>
                </a:extLst>
              </p:cNvPr>
              <p:cNvSpPr txBox="1"/>
              <p:nvPr/>
            </p:nvSpPr>
            <p:spPr>
              <a:xfrm>
                <a:off x="387926" y="2503716"/>
                <a:ext cx="7841674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researcher has k configurations of a new drug and a budget to experiment on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mice. </a:t>
                </a:r>
              </a:p>
              <a:p>
                <a:pPr marL="1163638" indent="-1163638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Objective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Researcher wants to find the most promising drug configuration for subsequent human trials</a:t>
                </a:r>
                <a:endParaRPr lang="en-US" b="0" dirty="0">
                  <a:solidFill>
                    <a:schemeClr val="tx1"/>
                  </a:solidFill>
                  <a:effectLst/>
                </a:endParaRPr>
              </a:p>
              <a:p>
                <a:pPr fontAlgn="base">
                  <a:spcAft>
                    <a:spcPts val="1200"/>
                  </a:spcAft>
                </a:pPr>
                <a:endParaRPr lang="en-US" sz="800" b="1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262146-84BE-410A-8DF2-84129BEEE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6" y="2503716"/>
                <a:ext cx="7841674" cy="1631216"/>
              </a:xfrm>
              <a:prstGeom prst="rect">
                <a:avLst/>
              </a:prstGeom>
              <a:blipFill>
                <a:blip r:embed="rId2"/>
                <a:stretch>
                  <a:fillRect l="-700" t="-2247" r="-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Experiment, injection, laboratory, mouse, science, syringe icon - Download  on Iconfinder">
            <a:extLst>
              <a:ext uri="{FF2B5EF4-FFF2-40B4-BE49-F238E27FC236}">
                <a16:creationId xmlns:a16="http://schemas.microsoft.com/office/drawing/2014/main" id="{F39A1E38-E28E-4C07-9600-8BF4D1478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7" y="898289"/>
            <a:ext cx="2796537" cy="27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9D23D-7008-4213-BD9E-CCB2AAC0DF66}"/>
              </a:ext>
            </a:extLst>
          </p:cNvPr>
          <p:cNvSpPr txBox="1"/>
          <p:nvPr/>
        </p:nvSpPr>
        <p:spPr>
          <a:xfrm>
            <a:off x="387926" y="52311"/>
            <a:ext cx="42210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+mj-lt"/>
              </a:rPr>
              <a:t>Pure Exploration </a:t>
            </a:r>
            <a:endParaRPr lang="en-IN" sz="4000" b="1" dirty="0">
              <a:latin typeface="+mj-lt"/>
            </a:endParaRPr>
          </a:p>
          <a:p>
            <a:endParaRPr lang="en-IN" sz="4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56A6F-901D-46BB-8265-B5DE48D36944}"/>
              </a:ext>
            </a:extLst>
          </p:cNvPr>
          <p:cNvSpPr txBox="1"/>
          <p:nvPr/>
        </p:nvSpPr>
        <p:spPr>
          <a:xfrm>
            <a:off x="387926" y="1180277"/>
            <a:ext cx="79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Till now, p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olicies carefully balancing between exploration against exploitation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329B6-FA56-4843-85CC-8E0379CE52BB}"/>
              </a:ext>
            </a:extLst>
          </p:cNvPr>
          <p:cNvSpPr txBox="1"/>
          <p:nvPr/>
        </p:nvSpPr>
        <p:spPr>
          <a:xfrm>
            <a:off x="387926" y="1742895"/>
            <a:ext cx="669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hat happens if there is no price to be paid for exploring?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D5034-747A-4896-916A-0D5CB173B568}"/>
              </a:ext>
            </a:extLst>
          </p:cNvPr>
          <p:cNvSpPr txBox="1"/>
          <p:nvPr/>
        </p:nvSpPr>
        <p:spPr>
          <a:xfrm>
            <a:off x="7331654" y="3659738"/>
            <a:ext cx="460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ut is not concerned with the outcomes for the mice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6E5B0-90AB-4173-AD17-1404EA1C394B}"/>
                  </a:ext>
                </a:extLst>
              </p:cNvPr>
              <p:cNvSpPr txBox="1"/>
              <p:nvPr/>
            </p:nvSpPr>
            <p:spPr>
              <a:xfrm>
                <a:off x="387926" y="4134744"/>
                <a:ext cx="11157529" cy="261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Aft>
                    <a:spcPts val="1200"/>
                  </a:spcAft>
                </a:pPr>
                <a:r>
                  <a:rPr lang="en-US" sz="18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Best arm selection with fixed confidence 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 </a:t>
                </a:r>
              </a:p>
              <a:p>
                <a:pPr marL="285750" indent="-285750" fontAlgn="base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earner is given a confidence level  </a:t>
                </a:r>
                <a14:m>
                  <m:oMath xmlns:m="http://schemas.openxmlformats.org/officeDocument/2006/math">
                    <m:r>
                      <a:rPr lang="en-IN" sz="1800" b="0" i="1" u="none" strike="noStrike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sz="1800" b="0" i="1" u="none" strike="noStrike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(0, 1)</a:t>
                </a:r>
              </a:p>
              <a:p>
                <a:pPr marL="285750" indent="-285750" fontAlgn="base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hould use as few samples as possible to output an arm that is optimal with probability at least 1 −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1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indent="-285750" fontAlgn="base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sz="18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Best arm selection with fixed budget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: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earner is given the horizon n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hould choose a policy  </a:t>
                </a:r>
                <a14:m>
                  <m:oMath xmlns:m="http://schemas.openxmlformats.org/officeDocument/2006/math">
                    <m:r>
                      <a:rPr lang="en-IN" sz="1800" b="0" i="1" u="none" strike="noStrike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1800" b="0" i="1" u="none" strike="noStrike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), t = 1(1)n with the objective of </a:t>
                </a:r>
                <a:r>
                  <a:rPr lang="en-US" sz="1800" b="0" i="0" u="none" strike="noStrike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minimising</a:t>
                </a:r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800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is suboptimal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6E5B0-90AB-4173-AD17-1404EA1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6" y="4134744"/>
                <a:ext cx="11157529" cy="2616101"/>
              </a:xfrm>
              <a:prstGeom prst="rect">
                <a:avLst/>
              </a:prstGeom>
              <a:blipFill>
                <a:blip r:embed="rId4"/>
                <a:stretch>
                  <a:fillRect l="-492" t="-1166"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A0ED5-FD8A-417F-B095-11DA63BB41C5}"/>
              </a:ext>
            </a:extLst>
          </p:cNvPr>
          <p:cNvCxnSpPr>
            <a:cxnSpLocks/>
          </p:cNvCxnSpPr>
          <p:nvPr/>
        </p:nvCxnSpPr>
        <p:spPr>
          <a:xfrm>
            <a:off x="466974" y="84207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The Great Conundrum of Hyperparameter Optimization">
            <a:extLst>
              <a:ext uri="{FF2B5EF4-FFF2-40B4-BE49-F238E27FC236}">
                <a16:creationId xmlns:a16="http://schemas.microsoft.com/office/drawing/2014/main" id="{AB5E9B82-D7DE-449D-AC19-8040AF3C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E73D-11AD-4FF9-B3C5-48E0A4CB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1" y="126801"/>
            <a:ext cx="876531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K- Armed and Infinite armed Bandit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8DFD5-FC31-4EE8-B6F8-344919953007}"/>
              </a:ext>
            </a:extLst>
          </p:cNvPr>
          <p:cNvSpPr txBox="1"/>
          <p:nvPr/>
        </p:nvSpPr>
        <p:spPr>
          <a:xfrm>
            <a:off x="609601" y="3219018"/>
            <a:ext cx="111482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different from the known exploration/exploitation trade-off and more linked to model selection principles: 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 to sample only from a small subsample of arms to decide, with enough accuracy, which one is the best one among them.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 to sample as many arms as possible in order to have a higher chance to sample a good arm at least once.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390FB-0689-42E5-BD92-4FF611C0420F}"/>
              </a:ext>
            </a:extLst>
          </p:cNvPr>
          <p:cNvSpPr txBox="1"/>
          <p:nvPr/>
        </p:nvSpPr>
        <p:spPr>
          <a:xfrm>
            <a:off x="609601" y="1513820"/>
            <a:ext cx="120442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challenges of the infinite armed bandits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w.r.t.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multi-armed bandits (known as arm selection trade-off):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find a good arm among the sampled ones.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sample (at least once) enough arms to have (at least once) a reasonably good one.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EE0D9-45BA-4A0A-B5AD-A082787F3572}"/>
              </a:ext>
            </a:extLst>
          </p:cNvPr>
          <p:cNvSpPr txBox="1"/>
          <p:nvPr/>
        </p:nvSpPr>
        <p:spPr>
          <a:xfrm>
            <a:off x="609601" y="5411926"/>
            <a:ext cx="11730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trade-off makes the problem of infinitely many armed bandits significantly different from the classical bandit problem.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090C81-D701-4AFF-AE6E-EE6C05A9383B}"/>
              </a:ext>
            </a:extLst>
          </p:cNvPr>
          <p:cNvCxnSpPr>
            <a:cxnSpLocks/>
          </p:cNvCxnSpPr>
          <p:nvPr/>
        </p:nvCxnSpPr>
        <p:spPr>
          <a:xfrm>
            <a:off x="690494" y="118751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The Great Conundrum of Hyperparameter Optimization">
            <a:extLst>
              <a:ext uri="{FF2B5EF4-FFF2-40B4-BE49-F238E27FC236}">
                <a16:creationId xmlns:a16="http://schemas.microsoft.com/office/drawing/2014/main" id="{4ADEC8B9-C362-4FA2-AF26-92D68035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BC86B-9568-477C-A26A-C98DE100BD52}"/>
              </a:ext>
            </a:extLst>
          </p:cNvPr>
          <p:cNvSpPr txBox="1"/>
          <p:nvPr/>
        </p:nvSpPr>
        <p:spPr>
          <a:xfrm>
            <a:off x="589280" y="225991"/>
            <a:ext cx="9125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effectLst/>
                <a:latin typeface="+mj-lt"/>
              </a:rPr>
              <a:t>Hyperparameter Optimization</a:t>
            </a:r>
            <a:endParaRPr lang="en-IN" sz="4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755F1-EFD0-41CD-8858-52794322D280}"/>
              </a:ext>
            </a:extLst>
          </p:cNvPr>
          <p:cNvSpPr txBox="1"/>
          <p:nvPr/>
        </p:nvSpPr>
        <p:spPr>
          <a:xfrm>
            <a:off x="617815" y="3364888"/>
            <a:ext cx="1063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The growing number of tuning parameters associated with these models are difficult to set by standard optimization techniques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74064-2C87-49F5-B6CA-59356E30C9DF}"/>
              </a:ext>
            </a:extLst>
          </p:cNvPr>
          <p:cNvSpPr txBox="1"/>
          <p:nvPr/>
        </p:nvSpPr>
        <p:spPr>
          <a:xfrm>
            <a:off x="609600" y="1218094"/>
            <a:ext cx="11065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2163" indent="-2062163"/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Hyperparameters</a:t>
            </a:r>
            <a:r>
              <a:rPr lang="en-US" dirty="0">
                <a:latin typeface="Arial" panose="020B0604020202020204" pitchFamily="34" charset="0"/>
              </a:rPr>
              <a:t>: I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nputs to a machine learning algorithm that govern how the algorithm's performance generalizes to new, unseen data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63479-0F5D-4214-9327-898C9849D81D}"/>
              </a:ext>
            </a:extLst>
          </p:cNvPr>
          <p:cNvSpPr txBox="1"/>
          <p:nvPr/>
        </p:nvSpPr>
        <p:spPr>
          <a:xfrm>
            <a:off x="617815" y="1933575"/>
            <a:ext cx="9781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Examples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: Amount of regularization, learning rates etc.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A8F42-2D96-410F-8F36-F4961189B602}"/>
              </a:ext>
            </a:extLst>
          </p:cNvPr>
          <p:cNvSpPr txBox="1"/>
          <p:nvPr/>
        </p:nvSpPr>
        <p:spPr>
          <a:xfrm>
            <a:off x="609600" y="2432859"/>
            <a:ext cx="1131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Q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uality of a predictive model critically depends on its hyperparameter configuration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FA2D9-BAB3-4A80-B987-F12CD775E297}"/>
              </a:ext>
            </a:extLst>
          </p:cNvPr>
          <p:cNvSpPr txBox="1"/>
          <p:nvPr/>
        </p:nvSpPr>
        <p:spPr>
          <a:xfrm>
            <a:off x="617815" y="2921616"/>
            <a:ext cx="1076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oorly understood how these hyperparameters interact with each other to affect the resulting model.</a:t>
            </a:r>
            <a:endParaRPr lang="en-IN" dirty="0"/>
          </a:p>
        </p:txBody>
      </p:sp>
      <p:pic>
        <p:nvPicPr>
          <p:cNvPr id="4100" name="Picture 4" descr="4. Hyperparameter Tuning - Evaluating Machine Learning Models [Book]">
            <a:extLst>
              <a:ext uri="{FF2B5EF4-FFF2-40B4-BE49-F238E27FC236}">
                <a16:creationId xmlns:a16="http://schemas.microsoft.com/office/drawing/2014/main" id="{C984B713-E81A-499D-91D3-3511FC3A7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0" b="64525"/>
          <a:stretch/>
        </p:blipFill>
        <p:spPr bwMode="auto">
          <a:xfrm>
            <a:off x="3048015" y="4324025"/>
            <a:ext cx="6981753" cy="230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65C701-14A1-4057-907C-18030874AD1C}"/>
              </a:ext>
            </a:extLst>
          </p:cNvPr>
          <p:cNvCxnSpPr>
            <a:cxnSpLocks/>
          </p:cNvCxnSpPr>
          <p:nvPr/>
        </p:nvCxnSpPr>
        <p:spPr>
          <a:xfrm>
            <a:off x="688935" y="993628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The Great Conundrum of Hyperparameter Optimization">
            <a:extLst>
              <a:ext uri="{FF2B5EF4-FFF2-40B4-BE49-F238E27FC236}">
                <a16:creationId xmlns:a16="http://schemas.microsoft.com/office/drawing/2014/main" id="{4BF9E5B7-FA9A-4BBB-9B3C-6296BD98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BCC2A-478D-4E47-87F4-1DDE2E2AC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10"/>
          <a:stretch/>
        </p:blipFill>
        <p:spPr>
          <a:xfrm>
            <a:off x="812800" y="1693169"/>
            <a:ext cx="9084352" cy="124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354446-E24D-4C19-90B5-6ACCE0D7B391}"/>
              </a:ext>
            </a:extLst>
          </p:cNvPr>
          <p:cNvSpPr txBox="1"/>
          <p:nvPr/>
        </p:nvSpPr>
        <p:spPr>
          <a:xfrm>
            <a:off x="609600" y="342711"/>
            <a:ext cx="9125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dirty="0">
                <a:effectLst/>
                <a:latin typeface="+mj-lt"/>
              </a:rPr>
              <a:t>Hyperparameter Optimization</a:t>
            </a:r>
            <a:endParaRPr lang="en-IN" sz="40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CF6CA-B53D-403C-97F4-65F65CC0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4558655"/>
            <a:ext cx="11164858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FA11A-861D-4CA1-AD48-5C90EFDE5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23"/>
          <a:stretch/>
        </p:blipFill>
        <p:spPr>
          <a:xfrm>
            <a:off x="4124450" y="3341878"/>
            <a:ext cx="2725748" cy="811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77AD9F-5C1A-4393-B59F-810573D7C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85" y="3166325"/>
            <a:ext cx="1690253" cy="5253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D0EAD-8765-451F-BEB1-10682BE93D2B}"/>
              </a:ext>
            </a:extLst>
          </p:cNvPr>
          <p:cNvCxnSpPr>
            <a:cxnSpLocks/>
          </p:cNvCxnSpPr>
          <p:nvPr/>
        </p:nvCxnSpPr>
        <p:spPr>
          <a:xfrm>
            <a:off x="720974" y="116719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The Great Conundrum of Hyperparameter Optimization">
            <a:extLst>
              <a:ext uri="{FF2B5EF4-FFF2-40B4-BE49-F238E27FC236}">
                <a16:creationId xmlns:a16="http://schemas.microsoft.com/office/drawing/2014/main" id="{6D348055-2CA0-4FA7-BD53-64319902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492-27A2-4B5F-A674-2DE69217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44" y="9727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Successive Halving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929BE-27FC-4EC6-94BE-BA4A982B7A59}"/>
              </a:ext>
            </a:extLst>
          </p:cNvPr>
          <p:cNvSpPr txBox="1"/>
          <p:nvPr/>
        </p:nvSpPr>
        <p:spPr>
          <a:xfrm>
            <a:off x="706004" y="2598003"/>
            <a:ext cx="104370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an input budget (for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time)</a:t>
            </a:r>
          </a:p>
          <a:p>
            <a:pPr marL="144938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Uniformly allocate the budget to a set of arms for a predetermined amount of iterations. </a:t>
            </a:r>
          </a:p>
          <a:p>
            <a:pPr marL="144938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performance. </a:t>
            </a:r>
          </a:p>
          <a:p>
            <a:pPr marL="144938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Throw out the worst half </a:t>
            </a:r>
          </a:p>
          <a:p>
            <a:pPr marL="144938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 until just one arm remains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0C6D-1BCC-4724-AFDF-2167A9534B75}"/>
              </a:ext>
            </a:extLst>
          </p:cNvPr>
          <p:cNvSpPr txBox="1"/>
          <p:nvPr/>
        </p:nvSpPr>
        <p:spPr>
          <a:xfrm>
            <a:off x="706004" y="4714826"/>
            <a:ext cx="10125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might also remove the “budget” input by what authors call the “doubling trick”, as follows: </a:t>
            </a:r>
          </a:p>
          <a:p>
            <a:pPr marL="136683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B ← n where n is the number of arms </a:t>
            </a:r>
          </a:p>
          <a:p>
            <a:pPr marL="136683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algo to completion with B </a:t>
            </a:r>
          </a:p>
          <a:p>
            <a:pPr marL="136683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B ← 2B </a:t>
            </a:r>
          </a:p>
          <a:p>
            <a:pPr marL="1366838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 to infinity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95039-6A29-4DFF-8E08-2996B90D5FAF}"/>
              </a:ext>
            </a:extLst>
          </p:cNvPr>
          <p:cNvSpPr txBox="1"/>
          <p:nvPr/>
        </p:nvSpPr>
        <p:spPr>
          <a:xfrm>
            <a:off x="706004" y="1496843"/>
            <a:ext cx="112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Successive Halving is a robust, general-purpose solution to the Non-stochastic best arm identification problem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BA7B54-B71A-4800-AF3E-8C2F5ECD5BD5}"/>
              </a:ext>
            </a:extLst>
          </p:cNvPr>
          <p:cNvCxnSpPr>
            <a:cxnSpLocks/>
          </p:cNvCxnSpPr>
          <p:nvPr/>
        </p:nvCxnSpPr>
        <p:spPr>
          <a:xfrm>
            <a:off x="812414" y="1197671"/>
            <a:ext cx="10331572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The Great Conundrum of Hyperparameter Optimization">
            <a:extLst>
              <a:ext uri="{FF2B5EF4-FFF2-40B4-BE49-F238E27FC236}">
                <a16:creationId xmlns:a16="http://schemas.microsoft.com/office/drawing/2014/main" id="{AF42217C-4AF8-4106-A54F-6F8BF83A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6" y="44070"/>
            <a:ext cx="151383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1368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Merriweather</vt:lpstr>
      <vt:lpstr>MJXc-TeX-main-R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 Armed and Infinite armed Bandit</vt:lpstr>
      <vt:lpstr>PowerPoint Presentation</vt:lpstr>
      <vt:lpstr>PowerPoint Presentation</vt:lpstr>
      <vt:lpstr>Successive Halving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Chaudhuri</dc:creator>
  <cp:lastModifiedBy>Subhadeep Chaudhuri</cp:lastModifiedBy>
  <cp:revision>43</cp:revision>
  <dcterms:created xsi:type="dcterms:W3CDTF">2021-05-14T16:46:10Z</dcterms:created>
  <dcterms:modified xsi:type="dcterms:W3CDTF">2021-05-15T09:02:10Z</dcterms:modified>
</cp:coreProperties>
</file>