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9" r:id="rId4"/>
    <p:sldId id="26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26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40E-295B-4FB9-B069-CDF7227E49F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003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981200"/>
            <a:ext cx="4876800" cy="487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" y="2273300"/>
            <a:ext cx="6502400" cy="952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7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0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(Pod Scaling)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Pod with ReplicationController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ReplicationController will ensure that a specified number of Pod replicas are always running at all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Pod created with ReplicationController will automatically be replaced by new Pod if it fails, gets deleted or terminated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1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(Pod Scaling)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Pod with ReplicationController &amp; Pod Definition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0" y="1790700"/>
            <a:ext cx="36728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ReplicationController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-replication-controller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replicas: 3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selector: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template: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-app-container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400" y="345269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399130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pod &lt;pod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7400" y="45477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400" y="5104238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--replica=5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7400" y="5660706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0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(Deployment)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&amp; Deploying Pod with Deployments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ReplicaSet is the next generation ReplicationController which provides more features, e.g. selector for more complex filtering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ReplicaSet is internally used by Deployment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object makes sure that the cluster matches the desired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deployment object you can: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create a deployment (e.g. deploying an app)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deployment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version)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rolling updates (zero downtime deployments)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rollback to previous version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pause/resume a deployment (e.g. to rollout a certain percentage)</a:t>
            </a:r>
          </a:p>
        </p:txBody>
      </p:sp>
    </p:spTree>
    <p:extLst>
      <p:ext uri="{BB962C8B-B14F-4D97-AF65-F5344CB8AC3E}">
        <p14:creationId xmlns:p14="http://schemas.microsoft.com/office/powerpoint/2010/main" val="128836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(Deployment)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461532"/>
            <a:ext cx="367280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apps/v1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Deployment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-deployment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replicas: 3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selector: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matchLabels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template: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-app-container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-port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7400" y="168205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217282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deploy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7400" y="315998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&amp; Deploying Pod with Deployments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8188" y="364734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status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8188" y="413469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history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8188" y="462239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undo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5949" y="5110085"/>
            <a:ext cx="720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undo deployment/&lt;DEP_NAME&gt; --to-revision=N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7400" y="266640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deploy 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0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(Service)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an deployment or Pod as a Service to out side world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 are very dynamic, they come and go in the cluster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Pods are created due to scaling operation when any Pod gets terminated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updating the deployment, old Pods get terminated and new Pods come 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Pods should never be accessed directly, but always through a service. When you create a service, an endpoint is created for the end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12800" y="4686300"/>
            <a:ext cx="1663700" cy="444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</a:t>
            </a:r>
            <a:endParaRPr lang="en-US" b="1" dirty="0"/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 flipV="1">
            <a:off x="2476500" y="4902200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1835150" y="4908550"/>
            <a:ext cx="2171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921000" y="3825875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21000" y="5975350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21000" y="4895850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65500" y="3609975"/>
            <a:ext cx="1663700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ClusterIP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365500" y="4676775"/>
            <a:ext cx="1663700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NodePort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365500" y="5740400"/>
            <a:ext cx="1663700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LoadBalancer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9610" y="3505884"/>
            <a:ext cx="655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virtual IP address only reachable from within the cluster (default)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9610" y="4572684"/>
            <a:ext cx="655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port that is same as the port of a Node and externally reachable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(default: 30000-32767)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9609" y="5639484"/>
            <a:ext cx="655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LoadBalancer created by the cloud provider that will route external traffic to every node on the NodePort (ELB on AWS)</a:t>
            </a:r>
          </a:p>
        </p:txBody>
      </p:sp>
    </p:spTree>
    <p:extLst>
      <p:ext uri="{BB962C8B-B14F-4D97-AF65-F5344CB8AC3E}">
        <p14:creationId xmlns:p14="http://schemas.microsoft.com/office/powerpoint/2010/main" val="414730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(Service)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461532"/>
            <a:ext cx="290335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Service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-service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port: 31001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31001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-port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protocol: TCP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selector: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NodePort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7400" y="16342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21728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service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an deployment or Pod as a Service to out side world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0" y="2711434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service &lt;SVC_NAME&gt;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(Labels)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are key/value pairs, can be used to label Kubernetes objects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are not unique and multiple labels can be added to one object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selector can used to filter results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can be used tag Nodes and you can use label selector to let pods only run on specific Nodes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2200" y="4395589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nodes &lt;NODE_1&gt; hardware=high-spec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2200" y="4865489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nodes &lt;NODE_2&gt; hardware=low-spec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(Service)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461532"/>
            <a:ext cx="26356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nodeSelector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hardware: high-spec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7400" y="217282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nodes --show-labels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400" y="262256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pods --show-labels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7400" y="3169692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pods -l app=node-app1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8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(Healthchecks)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Healthchecks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checks help to make sure the app is up and running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done by running a in the container periodically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done with periodic checks on an HTTP URL</a:t>
            </a:r>
          </a:p>
        </p:txBody>
      </p:sp>
    </p:spTree>
    <p:extLst>
      <p:ext uri="{BB962C8B-B14F-4D97-AF65-F5344CB8AC3E}">
        <p14:creationId xmlns:p14="http://schemas.microsoft.com/office/powerpoint/2010/main" val="36209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(Healthchecks)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316945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nodejs-healthcheck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livenessProbe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httpGet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path: /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port: 8080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initialDelaySeconds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timeoutSeconds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Healthchecks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400" y="217282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pods &lt;POD_NAME&gt;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Docker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Architecture vs. Container Architecture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" y="4635142"/>
            <a:ext cx="3340100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900" y="4042012"/>
            <a:ext cx="3340100" cy="520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3448882"/>
            <a:ext cx="3340100" cy="520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90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7340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865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9865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734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9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9865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734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24800" y="4044908"/>
            <a:ext cx="3340100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24800" y="3451778"/>
            <a:ext cx="3340100" cy="520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24800" y="2858648"/>
            <a:ext cx="3340100" cy="520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262622"/>
            <a:ext cx="216535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2743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248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09955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743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4178300" y="1669492"/>
            <a:ext cx="419100" cy="1706960"/>
          </a:xfrm>
          <a:prstGeom prst="rightBrace">
            <a:avLst>
              <a:gd name="adj1" fmla="val 6287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7451725" y="1669492"/>
            <a:ext cx="381000" cy="1113830"/>
          </a:xfrm>
          <a:prstGeom prst="leftBrace">
            <a:avLst>
              <a:gd name="adj1" fmla="val 516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84900" y="2005526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06079" y="233830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5664" y="5179136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 Architecture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51464" y="4562712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 Architecture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399" y="5633766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boot up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4800" y="5633765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less boot up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4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provides a way to distribute credentials, keys, password or secret data to the Pods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itself uses this secrets mechanism to provide the credentials to access the internal APIs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can used as Environment Variable or File with volume mount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3656926"/>
            <a:ext cx="10713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echo -n 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myUsername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&gt; ./username.txt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echo -n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myPassword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./password.txt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create secret generic &lt;SEC_NAME&gt; --from-file=./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username.txt --from-file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=./password.txt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0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29626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Secret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 Opaque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username: dXNlcm5hbWU=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password: cGFzc3dvcmQ=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400" y="217282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secrets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6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34034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name: DB_USERNAME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valueFrom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secretKeyRef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key: username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name: DB_PASSWORD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valueFrom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secretKeyRef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key: 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as Environment Variable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667" y="3705155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 –it &lt;POD_NAME&gt; --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39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35686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volumeMounts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-cred-volume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mountPath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/creds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true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volumes: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-cred-volume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secret: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secretName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as Volume Mount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667" y="3705155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 –it &lt;POD_NAME&gt; -- /bin/bash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0667" y="425228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cd 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/creds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3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 Advanced (Resource Requirement)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Container’s 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optionally specify how much of each resource a Container needs. The most common resources to specify are CPU and memory (RAM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If the requested resource criteria is met, the only Pod will be scheduled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restricts a container’s resource usage, if it hits the limit then it will be terminated by scheduler.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13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(Resource Requirement)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26356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resources: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requests: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50m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memory: 256Mi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limits: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100m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memory: 512Mi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Container’s Resource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0667" y="3705155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pod &lt;POD_NAME&gt;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4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(Multi Containers Design Pattern)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container pods are the most common use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some reasons to put containers into a single pod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reasons is simpler communication between containers through the network space and shared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three ways that containers in the pod communicate with each other: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Namespace</a:t>
            </a:r>
          </a:p>
        </p:txBody>
      </p:sp>
    </p:spTree>
    <p:extLst>
      <p:ext uri="{BB962C8B-B14F-4D97-AF65-F5344CB8AC3E}">
        <p14:creationId xmlns:p14="http://schemas.microsoft.com/office/powerpoint/2010/main" val="270046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(Multi Containers Design Pattern)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2900" y="2209800"/>
            <a:ext cx="3505200" cy="3327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" y="3213100"/>
            <a:ext cx="12827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 1</a:t>
            </a:r>
          </a:p>
          <a:p>
            <a:pPr algn="ctr"/>
            <a:r>
              <a:rPr lang="en-US" dirty="0"/>
              <a:t>port </a:t>
            </a:r>
            <a:r>
              <a:rPr lang="en-US" dirty="0" smtClean="0"/>
              <a:t>3075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213100"/>
            <a:ext cx="13335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Container </a:t>
            </a:r>
            <a:r>
              <a:rPr lang="en-US" b="1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3058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35461" y="2209800"/>
            <a:ext cx="3505200" cy="3327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4061" y="3213100"/>
            <a:ext cx="12827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78561" y="3213100"/>
            <a:ext cx="13335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Container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511800" y="4301093"/>
            <a:ext cx="1168400" cy="584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Storage Volume</a:t>
            </a:r>
            <a:endParaRPr lang="en-US" b="1" dirty="0"/>
          </a:p>
        </p:txBody>
      </p:sp>
      <p:cxnSp>
        <p:nvCxnSpPr>
          <p:cNvPr id="7" name="Elbow Connector 6"/>
          <p:cNvCxnSpPr>
            <a:stCxn id="5" idx="2"/>
          </p:cNvCxnSpPr>
          <p:nvPr/>
        </p:nvCxnSpPr>
        <p:spPr>
          <a:xfrm rot="16200000" flipH="1">
            <a:off x="2136775" y="2873375"/>
            <a:ext cx="12700" cy="1847850"/>
          </a:xfrm>
          <a:prstGeom prst="bentConnector4">
            <a:avLst>
              <a:gd name="adj1" fmla="val 6000000"/>
              <a:gd name="adj2" fmla="val 99656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21950" y="3994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57325" y="411642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0062" y="5091668"/>
            <a:ext cx="6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4710" y="5776496"/>
            <a:ext cx="244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Network Space</a:t>
            </a:r>
          </a:p>
        </p:txBody>
      </p:sp>
      <p:cxnSp>
        <p:nvCxnSpPr>
          <p:cNvPr id="24" name="Elbow Connector 23"/>
          <p:cNvCxnSpPr>
            <a:stCxn id="12" idx="2"/>
            <a:endCxn id="14" idx="1"/>
          </p:cNvCxnSpPr>
          <p:nvPr/>
        </p:nvCxnSpPr>
        <p:spPr>
          <a:xfrm rot="16200000" flipH="1">
            <a:off x="4960659" y="4042051"/>
            <a:ext cx="795893" cy="30638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14" idx="3"/>
          </p:cNvCxnSpPr>
          <p:nvPr/>
        </p:nvCxnSpPr>
        <p:spPr>
          <a:xfrm rot="5400000">
            <a:off x="6414810" y="4062691"/>
            <a:ext cx="795893" cy="265111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7272" y="5852696"/>
            <a:ext cx="261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Volumes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331200" y="2209800"/>
            <a:ext cx="3505200" cy="3327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03231" y="3581400"/>
            <a:ext cx="12827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49705" y="3581400"/>
            <a:ext cx="13335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Container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863011" y="5852696"/>
            <a:ext cx="29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Namespace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785931" y="3683000"/>
            <a:ext cx="56377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785931" y="3994150"/>
            <a:ext cx="56377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62623" y="5076388"/>
            <a:ext cx="6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58362" y="5068927"/>
            <a:ext cx="6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0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(Multi Containers Design Pattern)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three commonly used multi-container design patterns: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Sidecar pattern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Adaptor pattern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Ambassador pattern/Proxy Pattern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0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(Multi Containers Design Pattern)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50385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image: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command: ["bin/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"-c", "ls"]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busybox-echo-1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image: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command: ["bin/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"-c", "echo Hello from echo 1"]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busybox-echo-2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image: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command: ["bin/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"-c", "echo Hello from echo 2"]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0667" y="370515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 &lt;POD_NAME&gt; -c &lt;CON_NAME&gt;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3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Docker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terminologies in Docker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52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Dockerfile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2451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Image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95250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3"/>
            <a:endCxn id="40" idx="1"/>
          </p:cNvCxnSpPr>
          <p:nvPr/>
        </p:nvCxnSpPr>
        <p:spPr>
          <a:xfrm>
            <a:off x="2654300" y="2482850"/>
            <a:ext cx="2590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82850"/>
            <a:ext cx="2590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5000" y="210347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build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9696" y="2103478"/>
            <a:ext cx="12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run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299" y="3114756"/>
            <a:ext cx="337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 instructions to create the docker image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4049" y="3114756"/>
            <a:ext cx="325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complete package with you app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77249" y="3114756"/>
            <a:ext cx="325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instance of the docker 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5654756"/>
            <a:ext cx="113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your docker image to use it in the subsequent Kubernetes tutorials</a:t>
            </a:r>
          </a:p>
        </p:txBody>
      </p:sp>
    </p:spTree>
    <p:extLst>
      <p:ext uri="{BB962C8B-B14F-4D97-AF65-F5344CB8AC3E}">
        <p14:creationId xmlns:p14="http://schemas.microsoft.com/office/powerpoint/2010/main" val="209562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11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docker container orchestration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run 1 to N number of containers and it will manage the state of those containers: replication, auto scaling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easily move containers from one node to another in a cluster and it makes the maintenance easy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clusters can start with one node to thousands of nodes until you have hardware resources available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run any where: On-Premise, Public Cloud (AWS, GCP), Hybrid (Public &amp; Private)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popular docker orchestrators are: Docker Swarm (default to Docker),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required to run Kubernetes in local: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Docker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comes with Docker embedded in it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line interface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using Windows 10, then you can download Docker Desktop and enable Kubernetes on it and can download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34303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run our first Kubernetes Pod: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your docker image ready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following commands: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2800" y="3024326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run &lt;your pod name&gt; --image=&lt;your docker image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2800" y="39260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2800" y="4827726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pod &lt;your pod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5729426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Pod is the smallest deployable unit that runs container(s) inside it.</a:t>
            </a:r>
          </a:p>
        </p:txBody>
      </p:sp>
    </p:spTree>
    <p:extLst>
      <p:ext uri="{BB962C8B-B14F-4D97-AF65-F5344CB8AC3E}">
        <p14:creationId xmlns:p14="http://schemas.microsoft.com/office/powerpoint/2010/main" val="23088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(Node Architecture)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65200" y="1092200"/>
            <a:ext cx="5257800" cy="199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2200" y="2197100"/>
            <a:ext cx="4851400" cy="806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6500" y="227965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74900" y="227965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3300" y="228600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200" y="1187965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92200" y="1620063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-proxy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92200" y="1187966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3081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796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875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2200" y="270827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7000" y="270827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57450" y="270192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7711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6672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4510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520" y="243234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13" idx="3"/>
            <a:endCxn id="12" idx="1"/>
          </p:cNvCxnSpPr>
          <p:nvPr/>
        </p:nvCxnSpPr>
        <p:spPr>
          <a:xfrm flipV="1">
            <a:off x="2159000" y="1363920"/>
            <a:ext cx="2870200" cy="4320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663700" y="1535727"/>
            <a:ext cx="3365500" cy="7439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 flipH="1">
            <a:off x="2832100" y="1546582"/>
            <a:ext cx="2197100" cy="7330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0"/>
          </p:cNvCxnSpPr>
          <p:nvPr/>
        </p:nvCxnSpPr>
        <p:spPr>
          <a:xfrm flipH="1">
            <a:off x="4000500" y="1535727"/>
            <a:ext cx="1028700" cy="7502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200" y="3251715"/>
            <a:ext cx="5257800" cy="199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92200" y="4356615"/>
            <a:ext cx="4851400" cy="806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06500" y="443916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374900" y="443916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43300" y="444551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29200" y="3347480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1092200" y="3779578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-proxy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1092200" y="3347481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13081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796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5875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32200" y="486779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37000" y="486779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57450" y="486144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27711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96672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4510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2520" y="45918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stCxn id="48" idx="3"/>
            <a:endCxn id="47" idx="1"/>
          </p:cNvCxnSpPr>
          <p:nvPr/>
        </p:nvCxnSpPr>
        <p:spPr>
          <a:xfrm flipV="1">
            <a:off x="2159000" y="3523435"/>
            <a:ext cx="2870200" cy="4320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4" idx="0"/>
          </p:cNvCxnSpPr>
          <p:nvPr/>
        </p:nvCxnSpPr>
        <p:spPr>
          <a:xfrm flipH="1">
            <a:off x="1663700" y="3695242"/>
            <a:ext cx="3365500" cy="7439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5" idx="0"/>
          </p:cNvCxnSpPr>
          <p:nvPr/>
        </p:nvCxnSpPr>
        <p:spPr>
          <a:xfrm flipH="1">
            <a:off x="2832100" y="3706097"/>
            <a:ext cx="2197100" cy="7330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6" idx="0"/>
          </p:cNvCxnSpPr>
          <p:nvPr/>
        </p:nvCxnSpPr>
        <p:spPr>
          <a:xfrm flipH="1">
            <a:off x="4000500" y="3695242"/>
            <a:ext cx="1028700" cy="7502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65200" y="5564147"/>
            <a:ext cx="5257800" cy="696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09220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3075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90195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685" y="19291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9685" y="39106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9685" y="573819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urved Connector 72"/>
          <p:cNvCxnSpPr>
            <a:stCxn id="12" idx="3"/>
            <a:endCxn id="47" idx="3"/>
          </p:cNvCxnSpPr>
          <p:nvPr/>
        </p:nvCxnSpPr>
        <p:spPr>
          <a:xfrm>
            <a:off x="6096000" y="1363920"/>
            <a:ext cx="12700" cy="2159515"/>
          </a:xfrm>
          <a:prstGeom prst="curvedConnector3">
            <a:avLst>
              <a:gd name="adj1" fmla="val 3200000"/>
            </a:avLst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819899" y="2736850"/>
            <a:ext cx="1066800" cy="4601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LB</a:t>
            </a:r>
            <a:endParaRPr lang="en-US" sz="1600" b="1" dirty="0"/>
          </a:p>
        </p:txBody>
      </p:sp>
      <p:sp>
        <p:nvSpPr>
          <p:cNvPr id="76" name="Rectangle 75"/>
          <p:cNvSpPr/>
          <p:nvPr/>
        </p:nvSpPr>
        <p:spPr>
          <a:xfrm>
            <a:off x="8712200" y="2736850"/>
            <a:ext cx="1066800" cy="4601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sz="1600" b="1" dirty="0"/>
          </a:p>
        </p:txBody>
      </p:sp>
      <p:cxnSp>
        <p:nvCxnSpPr>
          <p:cNvPr id="78" name="Elbow Connector 77"/>
          <p:cNvCxnSpPr>
            <a:stCxn id="75" idx="0"/>
            <a:endCxn id="12" idx="3"/>
          </p:cNvCxnSpPr>
          <p:nvPr/>
        </p:nvCxnSpPr>
        <p:spPr>
          <a:xfrm rot="16200000" flipV="1">
            <a:off x="6038185" y="1421735"/>
            <a:ext cx="1372930" cy="1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5" idx="2"/>
            <a:endCxn id="47" idx="3"/>
          </p:cNvCxnSpPr>
          <p:nvPr/>
        </p:nvCxnSpPr>
        <p:spPr>
          <a:xfrm rot="5400000">
            <a:off x="6561416" y="2731551"/>
            <a:ext cx="326469" cy="1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6" idx="1"/>
            <a:endCxn id="75" idx="3"/>
          </p:cNvCxnSpPr>
          <p:nvPr/>
        </p:nvCxnSpPr>
        <p:spPr>
          <a:xfrm flipH="1">
            <a:off x="7886699" y="2966908"/>
            <a:ext cx="825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(Kubernetes Architecture)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547007"/>
            <a:ext cx="10217150" cy="46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(Pod)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Pod with Pod Definition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0" y="1790700"/>
            <a:ext cx="26356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7400" y="345269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1894</Words>
  <Application>Microsoft Office PowerPoint</Application>
  <PresentationFormat>Widescreen</PresentationFormat>
  <Paragraphs>408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Subhadeep Sen</dc:creator>
  <cp:lastModifiedBy>Subhadeep Sen</cp:lastModifiedBy>
  <cp:revision>275</cp:revision>
  <dcterms:created xsi:type="dcterms:W3CDTF">2020-07-15T18:49:41Z</dcterms:created>
  <dcterms:modified xsi:type="dcterms:W3CDTF">2020-07-18T14:39:18Z</dcterms:modified>
</cp:coreProperties>
</file>