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7" r:id="rId3"/>
    <p:sldId id="258" r:id="rId4"/>
    <p:sldId id="290" r:id="rId5"/>
    <p:sldId id="260" r:id="rId6"/>
    <p:sldId id="261" r:id="rId7"/>
    <p:sldId id="262" r:id="rId8"/>
    <p:sldId id="293" r:id="rId9"/>
    <p:sldId id="294" r:id="rId10"/>
    <p:sldId id="292" r:id="rId11"/>
    <p:sldId id="291" r:id="rId12"/>
    <p:sldId id="296" r:id="rId13"/>
    <p:sldId id="297" r:id="rId14"/>
    <p:sldId id="298" r:id="rId15"/>
    <p:sldId id="263" r:id="rId16"/>
    <p:sldId id="299" r:id="rId17"/>
    <p:sldId id="264" r:id="rId18"/>
    <p:sldId id="265" r:id="rId19"/>
    <p:sldId id="301" r:id="rId20"/>
    <p:sldId id="266" r:id="rId21"/>
    <p:sldId id="267" r:id="rId22"/>
    <p:sldId id="268" r:id="rId23"/>
    <p:sldId id="300" r:id="rId24"/>
    <p:sldId id="269" r:id="rId25"/>
    <p:sldId id="270" r:id="rId26"/>
    <p:sldId id="271" r:id="rId27"/>
    <p:sldId id="272" r:id="rId28"/>
    <p:sldId id="282"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6367"/>
    <a:srgbClr val="2A989E"/>
    <a:srgbClr val="D1FBF1"/>
    <a:srgbClr val="10C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D77B2-943C-44CF-8F45-6C8FDF1B56B9}"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214454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D77B2-943C-44CF-8F45-6C8FDF1B56B9}"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67172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D77B2-943C-44CF-8F45-6C8FDF1B56B9}"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119246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D77B2-943C-44CF-8F45-6C8FDF1B56B9}"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420462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D77B2-943C-44CF-8F45-6C8FDF1B56B9}"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343124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4D77B2-943C-44CF-8F45-6C8FDF1B56B9}"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282030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4D77B2-943C-44CF-8F45-6C8FDF1B56B9}" type="datetimeFigureOut">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259283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D77B2-943C-44CF-8F45-6C8FDF1B56B9}" type="datetimeFigureOut">
              <a:rPr lang="en-US" smtClean="0"/>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10421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D77B2-943C-44CF-8F45-6C8FDF1B56B9}" type="datetimeFigureOut">
              <a:rPr lang="en-US" smtClean="0"/>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55243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D77B2-943C-44CF-8F45-6C8FDF1B56B9}"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45974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D77B2-943C-44CF-8F45-6C8FDF1B56B9}"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318155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D77B2-943C-44CF-8F45-6C8FDF1B56B9}" type="datetimeFigureOut">
              <a:rPr lang="en-US" smtClean="0"/>
              <a:t>11/11/2018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AF62A-9549-4E36-8D60-19C866E343E0}" type="slidenum">
              <a:rPr lang="en-US" smtClean="0"/>
              <a:t>‹#›</a:t>
            </a:fld>
            <a:endParaRPr lang="en-US"/>
          </a:p>
        </p:txBody>
      </p:sp>
    </p:spTree>
    <p:extLst>
      <p:ext uri="{BB962C8B-B14F-4D97-AF65-F5344CB8AC3E}">
        <p14:creationId xmlns:p14="http://schemas.microsoft.com/office/powerpoint/2010/main" val="240798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15313" y="2020831"/>
            <a:ext cx="6340019" cy="2800767"/>
          </a:xfrm>
          <a:prstGeom prst="rect">
            <a:avLst/>
          </a:prstGeom>
        </p:spPr>
        <p:txBody>
          <a:bodyPr wrap="square">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Java 9 </a:t>
            </a:r>
          </a:p>
          <a:p>
            <a:pPr algn="ctr"/>
            <a:r>
              <a:rPr lang="en-US" sz="8800" b="1" dirty="0" smtClean="0">
                <a:solidFill>
                  <a:srgbClr val="1B6367"/>
                </a:solidFill>
                <a:latin typeface="Footlight MT Light" panose="0204060206030A020304" pitchFamily="18" charset="0"/>
                <a:cs typeface="Arial" panose="020B0604020202020204" pitchFamily="34" charset="0"/>
              </a:rPr>
              <a:t>New Features</a:t>
            </a:r>
            <a:endParaRPr lang="en-US" sz="88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1210738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9 Module 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449662"/>
          </a:xfrm>
          <a:prstGeom prst="rect">
            <a:avLst/>
          </a:prstGeom>
          <a:noFill/>
        </p:spPr>
        <p:txBody>
          <a:bodyPr wrap="square" rtlCol="0">
            <a:spAutoFit/>
          </a:bodyPr>
          <a:lstStyle/>
          <a:p>
            <a:pPr marL="342900" indent="-342900">
              <a:spcAft>
                <a:spcPts val="500"/>
              </a:spcAft>
              <a:buFont typeface="Wingdings" panose="05000000000000000000" pitchFamily="2" charset="2"/>
              <a:buChar char="Ø"/>
            </a:pPr>
            <a:r>
              <a:rPr lang="en-US" sz="2100" dirty="0" smtClean="0">
                <a:solidFill>
                  <a:schemeClr val="bg2">
                    <a:lumMod val="50000"/>
                  </a:schemeClr>
                </a:solidFill>
                <a:latin typeface="Arial" panose="020B0604020202020204" pitchFamily="34" charset="0"/>
                <a:cs typeface="Arial" panose="020B0604020202020204" pitchFamily="34" charset="0"/>
              </a:rPr>
              <a:t>Command to see the available modules:</a:t>
            </a:r>
          </a:p>
          <a:p>
            <a:pPr>
              <a:spcAft>
                <a:spcPts val="500"/>
              </a:spcAft>
            </a:pPr>
            <a:r>
              <a:rPr lang="en-US" sz="2100" dirty="0" smtClean="0">
                <a:solidFill>
                  <a:srgbClr val="2A989E"/>
                </a:solidFill>
                <a:latin typeface="Arial" panose="020B0604020202020204" pitchFamily="34" charset="0"/>
                <a:cs typeface="Arial" panose="020B0604020202020204" pitchFamily="34" charset="0"/>
              </a:rPr>
              <a:t>     java </a:t>
            </a:r>
            <a:r>
              <a:rPr lang="en-US" sz="2100" dirty="0">
                <a:solidFill>
                  <a:srgbClr val="2A989E"/>
                </a:solidFill>
                <a:latin typeface="Arial" panose="020B0604020202020204" pitchFamily="34" charset="0"/>
                <a:cs typeface="Arial" panose="020B0604020202020204" pitchFamily="34" charset="0"/>
              </a:rPr>
              <a:t>--</a:t>
            </a:r>
            <a:r>
              <a:rPr lang="en-US" sz="2100" dirty="0" smtClean="0">
                <a:solidFill>
                  <a:srgbClr val="2A989E"/>
                </a:solidFill>
                <a:latin typeface="Arial" panose="020B0604020202020204" pitchFamily="34" charset="0"/>
                <a:cs typeface="Arial" panose="020B0604020202020204" pitchFamily="34" charset="0"/>
              </a:rPr>
              <a:t>list-modules</a:t>
            </a:r>
          </a:p>
          <a:p>
            <a:pPr marL="342900" indent="-342900">
              <a:spcAft>
                <a:spcPts val="500"/>
              </a:spcAft>
              <a:buFont typeface="Wingdings" panose="05000000000000000000" pitchFamily="2" charset="2"/>
              <a:buChar char="Ø"/>
            </a:pPr>
            <a:r>
              <a:rPr lang="en-US" sz="2100" dirty="0" smtClean="0">
                <a:solidFill>
                  <a:schemeClr val="bg2">
                    <a:lumMod val="50000"/>
                  </a:schemeClr>
                </a:solidFill>
                <a:latin typeface="Arial" panose="020B0604020202020204" pitchFamily="34" charset="0"/>
                <a:cs typeface="Arial" panose="020B0604020202020204" pitchFamily="34" charset="0"/>
              </a:rPr>
              <a:t>Each module ends with </a:t>
            </a:r>
            <a:r>
              <a:rPr lang="en-US" sz="2100" dirty="0" smtClean="0">
                <a:solidFill>
                  <a:srgbClr val="2A989E"/>
                </a:solidFill>
                <a:latin typeface="Arial" panose="020B0604020202020204" pitchFamily="34" charset="0"/>
                <a:cs typeface="Arial" panose="020B0604020202020204" pitchFamily="34" charset="0"/>
              </a:rPr>
              <a:t>@</a:t>
            </a:r>
            <a:r>
              <a:rPr lang="en-US" sz="2100" dirty="0" err="1" smtClean="0">
                <a:solidFill>
                  <a:srgbClr val="2A989E"/>
                </a:solidFill>
                <a:latin typeface="Arial" panose="020B0604020202020204" pitchFamily="34" charset="0"/>
                <a:cs typeface="Arial" panose="020B0604020202020204" pitchFamily="34" charset="0"/>
              </a:rPr>
              <a:t>jdk_version</a:t>
            </a:r>
            <a:endParaRPr lang="en-US" sz="2100" dirty="0" smtClean="0">
              <a:solidFill>
                <a:srgbClr val="2A989E"/>
              </a:solidFill>
              <a:latin typeface="Arial" panose="020B0604020202020204" pitchFamily="34" charset="0"/>
              <a:cs typeface="Arial" panose="020B0604020202020204" pitchFamily="34" charset="0"/>
            </a:endParaRPr>
          </a:p>
          <a:p>
            <a:pPr marL="342900" indent="-342900">
              <a:spcAft>
                <a:spcPts val="500"/>
              </a:spcAft>
              <a:buFont typeface="Wingdings" panose="05000000000000000000" pitchFamily="2" charset="2"/>
              <a:buChar char="Ø"/>
            </a:pPr>
            <a:r>
              <a:rPr lang="en-US" sz="2100" dirty="0">
                <a:solidFill>
                  <a:schemeClr val="bg2">
                    <a:lumMod val="50000"/>
                  </a:schemeClr>
                </a:solidFill>
                <a:latin typeface="Arial" panose="020B0604020202020204" pitchFamily="34" charset="0"/>
                <a:cs typeface="Arial" panose="020B0604020202020204" pitchFamily="34" charset="0"/>
              </a:rPr>
              <a:t>Module properties are located in a module-info.java </a:t>
            </a:r>
            <a:r>
              <a:rPr lang="en-US" sz="2100" dirty="0" smtClean="0">
                <a:solidFill>
                  <a:schemeClr val="bg2">
                    <a:lumMod val="50000"/>
                  </a:schemeClr>
                </a:solidFill>
                <a:latin typeface="Arial" panose="020B0604020202020204" pitchFamily="34" charset="0"/>
                <a:cs typeface="Arial" panose="020B0604020202020204" pitchFamily="34" charset="0"/>
              </a:rPr>
              <a:t>file. To see the info execute the following command in command line.</a:t>
            </a:r>
          </a:p>
          <a:p>
            <a:pPr marL="342900" indent="-342900">
              <a:spcAft>
                <a:spcPts val="500"/>
              </a:spcAft>
              <a:buFont typeface="Wingdings" panose="05000000000000000000" pitchFamily="2" charset="2"/>
              <a:buChar char="Ø"/>
            </a:pPr>
            <a:r>
              <a:rPr lang="en-US" sz="2100" dirty="0">
                <a:solidFill>
                  <a:srgbClr val="2A989E"/>
                </a:solidFill>
                <a:latin typeface="Arial" panose="020B0604020202020204" pitchFamily="34" charset="0"/>
                <a:cs typeface="Arial" panose="020B0604020202020204" pitchFamily="34" charset="0"/>
              </a:rPr>
              <a:t>java --describe-module </a:t>
            </a:r>
            <a:r>
              <a:rPr lang="en-US" sz="2100" dirty="0" err="1" smtClean="0">
                <a:solidFill>
                  <a:srgbClr val="1B6367"/>
                </a:solidFill>
                <a:latin typeface="Arial" panose="020B0604020202020204" pitchFamily="34" charset="0"/>
                <a:cs typeface="Arial" panose="020B0604020202020204" pitchFamily="34" charset="0"/>
              </a:rPr>
              <a:t>module_name</a:t>
            </a:r>
            <a:endParaRPr lang="en-US" sz="2100" dirty="0" smtClean="0">
              <a:solidFill>
                <a:srgbClr val="1B6367"/>
              </a:solidFill>
              <a:latin typeface="Arial" panose="020B0604020202020204" pitchFamily="34" charset="0"/>
              <a:cs typeface="Arial" panose="020B0604020202020204" pitchFamily="34" charset="0"/>
            </a:endParaRPr>
          </a:p>
          <a:p>
            <a:pPr>
              <a:spcAft>
                <a:spcPts val="500"/>
              </a:spcAft>
            </a:pPr>
            <a:r>
              <a:rPr lang="en-US" sz="2100" dirty="0" smtClean="0">
                <a:solidFill>
                  <a:srgbClr val="2A989E"/>
                </a:solidFill>
                <a:latin typeface="Arial" panose="020B0604020202020204" pitchFamily="34" charset="0"/>
                <a:cs typeface="Arial" panose="020B0604020202020204" pitchFamily="34" charset="0"/>
              </a:rPr>
              <a:t>    java </a:t>
            </a:r>
            <a:r>
              <a:rPr lang="en-US" sz="2100" dirty="0">
                <a:solidFill>
                  <a:srgbClr val="2A989E"/>
                </a:solidFill>
                <a:latin typeface="Arial" panose="020B0604020202020204" pitchFamily="34" charset="0"/>
                <a:cs typeface="Arial" panose="020B0604020202020204" pitchFamily="34" charset="0"/>
              </a:rPr>
              <a:t>--describe-module </a:t>
            </a:r>
            <a:r>
              <a:rPr lang="en-US" sz="2100" dirty="0" err="1" smtClean="0">
                <a:solidFill>
                  <a:srgbClr val="1B6367"/>
                </a:solidFill>
                <a:latin typeface="Arial" panose="020B0604020202020204" pitchFamily="34" charset="0"/>
                <a:cs typeface="Arial" panose="020B0604020202020204" pitchFamily="34" charset="0"/>
              </a:rPr>
              <a:t>java.sql</a:t>
            </a:r>
            <a:endParaRPr lang="en-US" sz="2100" dirty="0" smtClean="0">
              <a:solidFill>
                <a:srgbClr val="1B6367"/>
              </a:solidFill>
              <a:latin typeface="Arial" panose="020B0604020202020204" pitchFamily="34" charset="0"/>
              <a:cs typeface="Arial" panose="020B0604020202020204" pitchFamily="34" charset="0"/>
            </a:endParaRPr>
          </a:p>
          <a:p>
            <a:pPr>
              <a:spcAft>
                <a:spcPts val="500"/>
              </a:spcAft>
            </a:pPr>
            <a:endParaRPr lang="en-US" sz="2100" dirty="0">
              <a:solidFill>
                <a:srgbClr val="1B6367"/>
              </a:solidFill>
              <a:latin typeface="Arial" panose="020B0604020202020204" pitchFamily="34" charset="0"/>
              <a:cs typeface="Arial" panose="020B0604020202020204" pitchFamily="34" charset="0"/>
            </a:endParaRPr>
          </a:p>
          <a:p>
            <a:pPr>
              <a:spcAft>
                <a:spcPts val="500"/>
              </a:spcAft>
            </a:pPr>
            <a:endParaRPr lang="en-US" sz="2100" dirty="0">
              <a:solidFill>
                <a:srgbClr val="1B6367"/>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5999967" y="3096122"/>
            <a:ext cx="5834624" cy="1569341"/>
          </a:xfrm>
          <a:prstGeom prst="rect">
            <a:avLst/>
          </a:prstGeom>
        </p:spPr>
      </p:pic>
      <p:pic>
        <p:nvPicPr>
          <p:cNvPr id="8" name="Picture 7"/>
          <p:cNvPicPr>
            <a:picLocks noChangeAspect="1"/>
          </p:cNvPicPr>
          <p:nvPr/>
        </p:nvPicPr>
        <p:blipFill>
          <a:blip r:embed="rId3"/>
          <a:stretch>
            <a:fillRect/>
          </a:stretch>
        </p:blipFill>
        <p:spPr>
          <a:xfrm>
            <a:off x="357408" y="4290739"/>
            <a:ext cx="5617412" cy="1496286"/>
          </a:xfrm>
          <a:prstGeom prst="rect">
            <a:avLst/>
          </a:prstGeom>
        </p:spPr>
      </p:pic>
    </p:spTree>
    <p:extLst>
      <p:ext uri="{BB962C8B-B14F-4D97-AF65-F5344CB8AC3E}">
        <p14:creationId xmlns:p14="http://schemas.microsoft.com/office/powerpoint/2010/main" val="72743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9 Module 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446550"/>
          </a:xfrm>
          <a:prstGeom prst="rect">
            <a:avLst/>
          </a:prstGeom>
          <a:noFill/>
        </p:spPr>
        <p:txBody>
          <a:bodyPr wrap="square" rtlCol="0">
            <a:spAutoFit/>
          </a:bodyPr>
          <a:lstStyle/>
          <a:p>
            <a:r>
              <a:rPr lang="en-US" sz="2200" b="1" i="1" dirty="0" smtClean="0">
                <a:solidFill>
                  <a:srgbClr val="1B6367"/>
                </a:solidFill>
                <a:latin typeface="Arial" panose="020B0604020202020204" pitchFamily="34" charset="0"/>
                <a:cs typeface="Arial" panose="020B0604020202020204" pitchFamily="34" charset="0"/>
              </a:rPr>
              <a:t>Create your own Module:</a:t>
            </a:r>
          </a:p>
          <a:p>
            <a:endParaRPr lang="en-US" sz="2200" dirty="0">
              <a:solidFill>
                <a:srgbClr val="1B6367"/>
              </a:solidFill>
              <a:latin typeface="Arial" panose="020B0604020202020204" pitchFamily="34" charset="0"/>
              <a:cs typeface="Arial" panose="020B0604020202020204" pitchFamily="34" charset="0"/>
            </a:endParaRPr>
          </a:p>
          <a:p>
            <a:r>
              <a:rPr lang="en-US" sz="2200" dirty="0" smtClean="0">
                <a:solidFill>
                  <a:schemeClr val="bg2">
                    <a:lumMod val="50000"/>
                  </a:schemeClr>
                </a:solidFill>
                <a:latin typeface="Arial" panose="020B0604020202020204" pitchFamily="34" charset="0"/>
                <a:cs typeface="Arial" panose="020B0604020202020204" pitchFamily="34" charset="0"/>
              </a:rPr>
              <a:t>To create a module, we need to add a special file at the root of our packages and that file is know as </a:t>
            </a:r>
            <a:r>
              <a:rPr lang="en-US" sz="2200" b="1" i="1" dirty="0" smtClean="0">
                <a:solidFill>
                  <a:srgbClr val="2A989E"/>
                </a:solidFill>
                <a:latin typeface="Arial" panose="020B0604020202020204" pitchFamily="34" charset="0"/>
                <a:cs typeface="Arial" panose="020B0604020202020204" pitchFamily="34" charset="0"/>
              </a:rPr>
              <a:t>module-info.java</a:t>
            </a:r>
            <a:r>
              <a:rPr lang="en-US" sz="2200" dirty="0" smtClean="0">
                <a:solidFill>
                  <a:schemeClr val="bg2">
                    <a:lumMod val="50000"/>
                  </a:schemeClr>
                </a:solidFill>
                <a:latin typeface="Arial" panose="020B0604020202020204" pitchFamily="34" charset="0"/>
                <a:cs typeface="Arial" panose="020B0604020202020204" pitchFamily="34" charset="0"/>
              </a:rPr>
              <a:t> or Module Descriptor.</a:t>
            </a:r>
          </a:p>
        </p:txBody>
      </p:sp>
      <p:pic>
        <p:nvPicPr>
          <p:cNvPr id="4" name="Picture 3"/>
          <p:cNvPicPr>
            <a:picLocks noChangeAspect="1"/>
          </p:cNvPicPr>
          <p:nvPr/>
        </p:nvPicPr>
        <p:blipFill>
          <a:blip r:embed="rId2"/>
          <a:stretch>
            <a:fillRect/>
          </a:stretch>
        </p:blipFill>
        <p:spPr>
          <a:xfrm>
            <a:off x="3756365" y="2855216"/>
            <a:ext cx="4679267" cy="2543502"/>
          </a:xfrm>
          <a:prstGeom prst="rect">
            <a:avLst/>
          </a:prstGeom>
        </p:spPr>
      </p:pic>
    </p:spTree>
    <p:extLst>
      <p:ext uri="{BB962C8B-B14F-4D97-AF65-F5344CB8AC3E}">
        <p14:creationId xmlns:p14="http://schemas.microsoft.com/office/powerpoint/2010/main" val="272087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9 Module 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55066"/>
          </a:xfrm>
          <a:prstGeom prst="rect">
            <a:avLst/>
          </a:prstGeom>
          <a:noFill/>
        </p:spPr>
        <p:txBody>
          <a:bodyPr wrap="square" rtlCol="0">
            <a:spAutoFit/>
          </a:bodyPr>
          <a:lstStyle/>
          <a:p>
            <a:r>
              <a:rPr lang="en-US" sz="2200" b="1" i="1" dirty="0" smtClean="0">
                <a:solidFill>
                  <a:srgbClr val="1B6367"/>
                </a:solidFill>
                <a:latin typeface="Arial" panose="020B0604020202020204" pitchFamily="34" charset="0"/>
                <a:cs typeface="Arial" panose="020B0604020202020204" pitchFamily="34" charset="0"/>
              </a:rPr>
              <a:t>Directives used in Module Definition:</a:t>
            </a:r>
          </a:p>
          <a:p>
            <a:endParaRPr lang="en-US" sz="2400" dirty="0" smtClean="0"/>
          </a:p>
          <a:p>
            <a:pPr marL="342900" indent="-342900">
              <a:spcAft>
                <a:spcPts val="500"/>
              </a:spcAft>
              <a:buFont typeface="Wingdings" panose="05000000000000000000" pitchFamily="2" charset="2"/>
              <a:buChar char="§"/>
            </a:pPr>
            <a:r>
              <a:rPr lang="en-US" sz="2000" dirty="0" smtClean="0">
                <a:solidFill>
                  <a:srgbClr val="2A989E"/>
                </a:solidFill>
                <a:latin typeface="Arial" panose="020B0604020202020204" pitchFamily="34" charset="0"/>
                <a:cs typeface="Arial" panose="020B0604020202020204" pitchFamily="34" charset="0"/>
              </a:rPr>
              <a:t>Requires</a:t>
            </a: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Requires </a:t>
            </a:r>
            <a:r>
              <a:rPr lang="en-US" sz="2000" dirty="0" smtClean="0">
                <a:solidFill>
                  <a:srgbClr val="2A989E"/>
                </a:solidFill>
                <a:latin typeface="Arial" panose="020B0604020202020204" pitchFamily="34" charset="0"/>
                <a:cs typeface="Arial" panose="020B0604020202020204" pitchFamily="34" charset="0"/>
              </a:rPr>
              <a:t>Static</a:t>
            </a:r>
            <a:endParaRPr lang="en-US" sz="2000" i="1" dirty="0">
              <a:solidFill>
                <a:srgbClr val="2A989E"/>
              </a:solidFill>
              <a:latin typeface="Arial" panose="020B0604020202020204" pitchFamily="34" charset="0"/>
              <a:cs typeface="Arial" panose="020B0604020202020204" pitchFamily="34" charset="0"/>
            </a:endParaRP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Requires Transitive</a:t>
            </a: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Exports</a:t>
            </a: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Exports </a:t>
            </a:r>
            <a:r>
              <a:rPr lang="en-US" sz="2000" dirty="0" smtClean="0">
                <a:solidFill>
                  <a:srgbClr val="2A989E"/>
                </a:solidFill>
                <a:latin typeface="Arial" panose="020B0604020202020204" pitchFamily="34" charset="0"/>
                <a:cs typeface="Arial" panose="020B0604020202020204" pitchFamily="34" charset="0"/>
              </a:rPr>
              <a:t>- To</a:t>
            </a:r>
            <a:endParaRPr lang="en-US" sz="2000" dirty="0">
              <a:solidFill>
                <a:srgbClr val="2A989E"/>
              </a:solidFill>
              <a:latin typeface="Arial" panose="020B0604020202020204" pitchFamily="34" charset="0"/>
              <a:cs typeface="Arial" panose="020B0604020202020204" pitchFamily="34" charset="0"/>
            </a:endParaRP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Uses</a:t>
            </a: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Provides </a:t>
            </a:r>
            <a:r>
              <a:rPr lang="en-US" sz="2000" dirty="0" smtClean="0">
                <a:solidFill>
                  <a:srgbClr val="2A989E"/>
                </a:solidFill>
                <a:latin typeface="Arial" panose="020B0604020202020204" pitchFamily="34" charset="0"/>
                <a:cs typeface="Arial" panose="020B0604020202020204" pitchFamily="34" charset="0"/>
              </a:rPr>
              <a:t>- With</a:t>
            </a: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Open</a:t>
            </a: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Opens</a:t>
            </a:r>
          </a:p>
          <a:p>
            <a:pPr marL="342900" indent="-342900">
              <a:spcAft>
                <a:spcPts val="500"/>
              </a:spcAft>
              <a:buFont typeface="Wingdings" panose="05000000000000000000" pitchFamily="2" charset="2"/>
              <a:buChar char="§"/>
            </a:pPr>
            <a:r>
              <a:rPr lang="en-US" sz="2000" dirty="0">
                <a:solidFill>
                  <a:srgbClr val="2A989E"/>
                </a:solidFill>
                <a:latin typeface="Arial" panose="020B0604020202020204" pitchFamily="34" charset="0"/>
                <a:cs typeface="Arial" panose="020B0604020202020204" pitchFamily="34" charset="0"/>
              </a:rPr>
              <a:t>Opens </a:t>
            </a:r>
            <a:r>
              <a:rPr lang="en-US" sz="2000" dirty="0" smtClean="0">
                <a:solidFill>
                  <a:srgbClr val="2A989E"/>
                </a:solidFill>
                <a:latin typeface="Arial" panose="020B0604020202020204" pitchFamily="34" charset="0"/>
                <a:cs typeface="Arial" panose="020B0604020202020204" pitchFamily="34" charset="0"/>
              </a:rPr>
              <a:t>- To</a:t>
            </a:r>
            <a:endParaRPr lang="en-US" sz="2000" dirty="0">
              <a:solidFill>
                <a:srgbClr val="2A989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50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9 Module 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200876"/>
          </a:xfrm>
          <a:prstGeom prst="rect">
            <a:avLst/>
          </a:prstGeom>
          <a:noFill/>
        </p:spPr>
        <p:txBody>
          <a:bodyPr wrap="square" rtlCol="0">
            <a:spAutoFit/>
          </a:bodyPr>
          <a:lstStyle/>
          <a:p>
            <a:r>
              <a:rPr lang="en-US" sz="2200" b="1" i="1" dirty="0" smtClean="0">
                <a:solidFill>
                  <a:srgbClr val="1B6367"/>
                </a:solidFill>
                <a:latin typeface="Arial" panose="020B0604020202020204" pitchFamily="34" charset="0"/>
                <a:cs typeface="Arial" panose="020B0604020202020204" pitchFamily="34" charset="0"/>
              </a:rPr>
              <a:t>Example:</a:t>
            </a:r>
          </a:p>
          <a:p>
            <a:r>
              <a:rPr lang="en-US" sz="2000" dirty="0" smtClean="0">
                <a:solidFill>
                  <a:schemeClr val="bg2">
                    <a:lumMod val="50000"/>
                  </a:schemeClr>
                </a:solidFill>
                <a:latin typeface="Arial" panose="020B0604020202020204" pitchFamily="34" charset="0"/>
                <a:cs typeface="Arial" panose="020B0604020202020204" pitchFamily="34" charset="0"/>
              </a:rPr>
              <a:t>We’ll create two java projects, named as Math-Module and Calculator-Module.</a:t>
            </a:r>
          </a:p>
          <a:p>
            <a:endParaRPr lang="en-US" sz="2000" dirty="0" smtClean="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Math-Module </a:t>
            </a:r>
            <a:r>
              <a:rPr lang="en-US" sz="2000" dirty="0" smtClean="0">
                <a:solidFill>
                  <a:schemeClr val="bg2">
                    <a:lumMod val="50000"/>
                  </a:schemeClr>
                </a:solidFill>
                <a:latin typeface="Arial" panose="020B0604020202020204" pitchFamily="34" charset="0"/>
                <a:cs typeface="Arial" panose="020B0604020202020204" pitchFamily="34" charset="0"/>
              </a:rPr>
              <a:t>will contain a class MathModule.java inside </a:t>
            </a:r>
            <a:r>
              <a:rPr lang="en-US" sz="2000" dirty="0" err="1" smtClean="0">
                <a:solidFill>
                  <a:schemeClr val="bg2">
                    <a:lumMod val="50000"/>
                  </a:schemeClr>
                </a:solidFill>
                <a:latin typeface="Arial" panose="020B0604020202020204" pitchFamily="34" charset="0"/>
                <a:cs typeface="Arial" panose="020B0604020202020204" pitchFamily="34" charset="0"/>
              </a:rPr>
              <a:t>src</a:t>
            </a:r>
            <a:r>
              <a:rPr lang="en-US" sz="2000" dirty="0" smtClean="0">
                <a:solidFill>
                  <a:schemeClr val="bg2">
                    <a:lumMod val="50000"/>
                  </a:schemeClr>
                </a:solidFill>
                <a:latin typeface="Arial" panose="020B0604020202020204" pitchFamily="34" charset="0"/>
                <a:cs typeface="Arial" panose="020B0604020202020204" pitchFamily="34" charset="0"/>
              </a:rPr>
              <a:t>/</a:t>
            </a:r>
            <a:r>
              <a:rPr lang="en-US" sz="2000" dirty="0" err="1" smtClean="0">
                <a:solidFill>
                  <a:schemeClr val="bg2">
                    <a:lumMod val="50000"/>
                  </a:schemeClr>
                </a:solidFill>
                <a:latin typeface="Arial" panose="020B0604020202020204" pitchFamily="34" charset="0"/>
                <a:cs typeface="Arial" panose="020B0604020202020204" pitchFamily="34" charset="0"/>
              </a:rPr>
              <a:t>sdp.math</a:t>
            </a:r>
            <a:r>
              <a:rPr lang="en-US" sz="2000" dirty="0" smtClean="0">
                <a:solidFill>
                  <a:schemeClr val="bg2">
                    <a:lumMod val="50000"/>
                  </a:schemeClr>
                </a:solidFill>
                <a:latin typeface="Arial" panose="020B0604020202020204" pitchFamily="34" charset="0"/>
                <a:cs typeface="Arial" panose="020B0604020202020204" pitchFamily="34" charset="0"/>
              </a:rPr>
              <a:t> package with add, sub, </a:t>
            </a:r>
            <a:r>
              <a:rPr lang="en-US" sz="2000" dirty="0" err="1" smtClean="0">
                <a:solidFill>
                  <a:schemeClr val="bg2">
                    <a:lumMod val="50000"/>
                  </a:schemeClr>
                </a:solidFill>
                <a:latin typeface="Arial" panose="020B0604020202020204" pitchFamily="34" charset="0"/>
                <a:cs typeface="Arial" panose="020B0604020202020204" pitchFamily="34" charset="0"/>
              </a:rPr>
              <a:t>mul</a:t>
            </a:r>
            <a:r>
              <a:rPr lang="en-US" sz="2000" dirty="0" smtClean="0">
                <a:solidFill>
                  <a:schemeClr val="bg2">
                    <a:lumMod val="50000"/>
                  </a:schemeClr>
                </a:solidFill>
                <a:latin typeface="Arial" panose="020B0604020202020204" pitchFamily="34" charset="0"/>
                <a:cs typeface="Arial" panose="020B0604020202020204" pitchFamily="34" charset="0"/>
              </a:rPr>
              <a:t> and div function and module-info.java inside </a:t>
            </a:r>
            <a:r>
              <a:rPr lang="en-US" sz="2000" dirty="0" err="1" smtClean="0">
                <a:solidFill>
                  <a:schemeClr val="bg2">
                    <a:lumMod val="50000"/>
                  </a:schemeClr>
                </a:solidFill>
                <a:latin typeface="Arial" panose="020B0604020202020204" pitchFamily="34" charset="0"/>
                <a:cs typeface="Arial" panose="020B0604020202020204" pitchFamily="34" charset="0"/>
              </a:rPr>
              <a:t>src</a:t>
            </a:r>
            <a:r>
              <a:rPr lang="en-US" sz="2000" dirty="0" smtClean="0">
                <a:solidFill>
                  <a:schemeClr val="bg2">
                    <a:lumMod val="50000"/>
                  </a:schemeClr>
                </a:solidFill>
                <a:latin typeface="Arial" panose="020B0604020202020204" pitchFamily="34" charset="0"/>
                <a:cs typeface="Arial" panose="020B0604020202020204" pitchFamily="34" charset="0"/>
              </a:rPr>
              <a:t> and we are going expose this module.</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smtClean="0">
                <a:solidFill>
                  <a:schemeClr val="bg2">
                    <a:lumMod val="50000"/>
                  </a:schemeClr>
                </a:solidFill>
                <a:latin typeface="Arial" panose="020B0604020202020204" pitchFamily="34" charset="0"/>
                <a:cs typeface="Arial" panose="020B0604020202020204" pitchFamily="34" charset="0"/>
              </a:rPr>
              <a:t>In Calculator-Module, we are going consume Math-Module.</a:t>
            </a:r>
          </a:p>
          <a:p>
            <a:endParaRPr lang="en-US" sz="2000" dirty="0" smtClean="0">
              <a:solidFill>
                <a:schemeClr val="bg2">
                  <a:lumMod val="50000"/>
                </a:schemeClr>
              </a:solidFill>
              <a:latin typeface="Arial" panose="020B0604020202020204" pitchFamily="34" charset="0"/>
              <a:cs typeface="Arial" panose="020B0604020202020204" pitchFamily="34" charset="0"/>
            </a:endParaRPr>
          </a:p>
          <a:p>
            <a:r>
              <a:rPr lang="en-US" sz="2000" dirty="0" smtClean="0">
                <a:solidFill>
                  <a:schemeClr val="bg2">
                    <a:lumMod val="50000"/>
                  </a:schemeClr>
                </a:solidFill>
                <a:latin typeface="Arial" panose="020B0604020202020204" pitchFamily="34" charset="0"/>
                <a:cs typeface="Arial" panose="020B0604020202020204" pitchFamily="34" charset="0"/>
              </a:rPr>
              <a:t>Every custom module needs to be added in module-path. So, don’t forget to add the Math-Module in module-path in build configuration.</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789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9 Module 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27426" y="965676"/>
            <a:ext cx="3023991" cy="3023991"/>
          </a:xfrm>
          <a:prstGeom prst="rect">
            <a:avLst/>
          </a:prstGeom>
        </p:spPr>
      </p:pic>
      <p:pic>
        <p:nvPicPr>
          <p:cNvPr id="5" name="Picture 4"/>
          <p:cNvPicPr>
            <a:picLocks noChangeAspect="1"/>
          </p:cNvPicPr>
          <p:nvPr/>
        </p:nvPicPr>
        <p:blipFill>
          <a:blip r:embed="rId3"/>
          <a:stretch>
            <a:fillRect/>
          </a:stretch>
        </p:blipFill>
        <p:spPr>
          <a:xfrm>
            <a:off x="3685308" y="965676"/>
            <a:ext cx="3516259" cy="3769782"/>
          </a:xfrm>
          <a:prstGeom prst="rect">
            <a:avLst/>
          </a:prstGeom>
        </p:spPr>
      </p:pic>
      <p:pic>
        <p:nvPicPr>
          <p:cNvPr id="6" name="Picture 5"/>
          <p:cNvPicPr>
            <a:picLocks noChangeAspect="1"/>
          </p:cNvPicPr>
          <p:nvPr/>
        </p:nvPicPr>
        <p:blipFill>
          <a:blip r:embed="rId4"/>
          <a:stretch>
            <a:fillRect/>
          </a:stretch>
        </p:blipFill>
        <p:spPr>
          <a:xfrm>
            <a:off x="3937630" y="4962097"/>
            <a:ext cx="3011613" cy="950188"/>
          </a:xfrm>
          <a:prstGeom prst="rect">
            <a:avLst/>
          </a:prstGeom>
        </p:spPr>
      </p:pic>
      <p:pic>
        <p:nvPicPr>
          <p:cNvPr id="7" name="Picture 6"/>
          <p:cNvPicPr>
            <a:picLocks noChangeAspect="1"/>
          </p:cNvPicPr>
          <p:nvPr/>
        </p:nvPicPr>
        <p:blipFill>
          <a:blip r:embed="rId5"/>
          <a:stretch>
            <a:fillRect/>
          </a:stretch>
        </p:blipFill>
        <p:spPr>
          <a:xfrm>
            <a:off x="8332797" y="4962097"/>
            <a:ext cx="2884140" cy="757451"/>
          </a:xfrm>
          <a:prstGeom prst="rect">
            <a:avLst/>
          </a:prstGeom>
        </p:spPr>
      </p:pic>
      <p:pic>
        <p:nvPicPr>
          <p:cNvPr id="8" name="Picture 7"/>
          <p:cNvPicPr>
            <a:picLocks noChangeAspect="1"/>
          </p:cNvPicPr>
          <p:nvPr/>
        </p:nvPicPr>
        <p:blipFill>
          <a:blip r:embed="rId6"/>
          <a:stretch>
            <a:fillRect/>
          </a:stretch>
        </p:blipFill>
        <p:spPr>
          <a:xfrm>
            <a:off x="7662405" y="1033202"/>
            <a:ext cx="4224925" cy="2624397"/>
          </a:xfrm>
          <a:prstGeom prst="rect">
            <a:avLst/>
          </a:prstGeom>
        </p:spPr>
      </p:pic>
    </p:spTree>
    <p:extLst>
      <p:ext uri="{BB962C8B-B14F-4D97-AF65-F5344CB8AC3E}">
        <p14:creationId xmlns:p14="http://schemas.microsoft.com/office/powerpoint/2010/main" val="2220222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Process API Improvements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solidFill>
                  <a:schemeClr val="bg2">
                    <a:lumMod val="50000"/>
                  </a:schemeClr>
                </a:solidFill>
                <a:latin typeface="Arial" panose="020B0604020202020204" pitchFamily="34" charset="0"/>
                <a:cs typeface="Arial" panose="020B0604020202020204" pitchFamily="34" charset="0"/>
              </a:rPr>
              <a:t>Improved Process API helps to control and manage the process of operating systems.</a:t>
            </a:r>
          </a:p>
          <a:p>
            <a:pPr marL="342900" indent="-342900">
              <a:buFont typeface="Wingdings" panose="05000000000000000000" pitchFamily="2" charset="2"/>
              <a:buChar char="Ø"/>
            </a:pPr>
            <a:r>
              <a:rPr lang="en-US" sz="2000" dirty="0" err="1" smtClean="0">
                <a:solidFill>
                  <a:srgbClr val="2A989E"/>
                </a:solidFill>
                <a:latin typeface="Arial" panose="020B0604020202020204" pitchFamily="34" charset="0"/>
                <a:cs typeface="Arial" panose="020B0604020202020204" pitchFamily="34" charset="0"/>
              </a:rPr>
              <a:t>ProcessHandle</a:t>
            </a:r>
            <a:r>
              <a:rPr lang="en-US" sz="2000" dirty="0" smtClean="0">
                <a:solidFill>
                  <a:srgbClr val="2A989E"/>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Class </a:t>
            </a:r>
            <a:r>
              <a:rPr lang="en-US" sz="2000" dirty="0" smtClean="0">
                <a:solidFill>
                  <a:schemeClr val="bg2">
                    <a:lumMod val="50000"/>
                  </a:schemeClr>
                </a:solidFill>
                <a:latin typeface="Arial" panose="020B0604020202020204" pitchFamily="34" charset="0"/>
                <a:cs typeface="Arial" panose="020B0604020202020204" pitchFamily="34" charset="0"/>
              </a:rPr>
              <a:t>and nested interface </a:t>
            </a:r>
            <a:r>
              <a:rPr lang="en-US" sz="2000" dirty="0" smtClean="0">
                <a:solidFill>
                  <a:srgbClr val="2A989E"/>
                </a:solidFill>
                <a:latin typeface="Arial" panose="020B0604020202020204" pitchFamily="34" charset="0"/>
                <a:cs typeface="Arial" panose="020B0604020202020204" pitchFamily="34" charset="0"/>
              </a:rPr>
              <a:t>Info</a:t>
            </a:r>
            <a:r>
              <a:rPr lang="en-US" sz="2000" dirty="0" smtClean="0">
                <a:solidFill>
                  <a:schemeClr val="bg2">
                    <a:lumMod val="50000"/>
                  </a:schemeClr>
                </a:solidFill>
                <a:latin typeface="Arial" panose="020B0604020202020204" pitchFamily="34" charset="0"/>
                <a:cs typeface="Arial" panose="020B0604020202020204" pitchFamily="34" charset="0"/>
              </a:rPr>
              <a:t> provide </a:t>
            </a:r>
            <a:r>
              <a:rPr lang="en-US" sz="2000" dirty="0">
                <a:solidFill>
                  <a:schemeClr val="bg2">
                    <a:lumMod val="50000"/>
                  </a:schemeClr>
                </a:solidFill>
                <a:latin typeface="Arial" panose="020B0604020202020204" pitchFamily="34" charset="0"/>
                <a:cs typeface="Arial" panose="020B0604020202020204" pitchFamily="34" charset="0"/>
              </a:rPr>
              <a:t>process's native process ID, start time, accumulated CPU time, arguments, command, user, parent process, and </a:t>
            </a:r>
            <a:r>
              <a:rPr lang="en-US" sz="2000" dirty="0" smtClean="0">
                <a:solidFill>
                  <a:schemeClr val="bg2">
                    <a:lumMod val="50000"/>
                  </a:schemeClr>
                </a:solidFill>
                <a:latin typeface="Arial" panose="020B0604020202020204" pitchFamily="34" charset="0"/>
                <a:cs typeface="Arial" panose="020B0604020202020204" pitchFamily="34" charset="0"/>
              </a:rPr>
              <a:t>descendants.</a:t>
            </a:r>
            <a:endParaRPr lang="en-US" sz="2000" dirty="0">
              <a:solidFill>
                <a:schemeClr val="bg2">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359079" y="2205634"/>
            <a:ext cx="4475968" cy="2585323"/>
          </a:xfrm>
          <a:prstGeom prst="rect">
            <a:avLst/>
          </a:prstGeom>
          <a:noFill/>
        </p:spPr>
        <p:txBody>
          <a:bodyPr wrap="square" rtlCol="0">
            <a:spAutoFit/>
          </a:bodyPr>
          <a:lstStyle/>
          <a:p>
            <a:pPr algn="ctr"/>
            <a:r>
              <a:rPr lang="en-US" b="1" i="1" dirty="0">
                <a:solidFill>
                  <a:schemeClr val="bg2">
                    <a:lumMod val="50000"/>
                  </a:schemeClr>
                </a:solidFill>
                <a:latin typeface="Arial" panose="020B0604020202020204" pitchFamily="34" charset="0"/>
                <a:cs typeface="Arial" panose="020B0604020202020204" pitchFamily="34" charset="0"/>
              </a:rPr>
              <a:t>Process Class Methods:</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Stream&lt;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&gt; children()</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Stream&lt;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&gt; descendants()</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long </a:t>
            </a:r>
            <a:r>
              <a:rPr lang="en-US" dirty="0" err="1">
                <a:solidFill>
                  <a:srgbClr val="2A989E"/>
                </a:solidFill>
                <a:latin typeface="Arial" panose="020B0604020202020204" pitchFamily="34" charset="0"/>
                <a:cs typeface="Arial" panose="020B0604020202020204" pitchFamily="34" charset="0"/>
              </a:rPr>
              <a:t>getPid</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ProcessHandle.Info</a:t>
            </a:r>
            <a:r>
              <a:rPr lang="en-US" dirty="0">
                <a:solidFill>
                  <a:srgbClr val="2A989E"/>
                </a:solidFill>
                <a:latin typeface="Arial" panose="020B0604020202020204" pitchFamily="34" charset="0"/>
                <a:cs typeface="Arial" panose="020B0604020202020204" pitchFamily="34" charset="0"/>
              </a:rPr>
              <a:t> info()</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CompletableFuture</a:t>
            </a:r>
            <a:r>
              <a:rPr lang="en-US" dirty="0">
                <a:solidFill>
                  <a:srgbClr val="2A989E"/>
                </a:solidFill>
                <a:latin typeface="Arial" panose="020B0604020202020204" pitchFamily="34" charset="0"/>
                <a:cs typeface="Arial" panose="020B0604020202020204" pitchFamily="34" charset="0"/>
              </a:rPr>
              <a:t>&lt;Process&gt; </a:t>
            </a:r>
            <a:r>
              <a:rPr lang="en-US" dirty="0" err="1">
                <a:solidFill>
                  <a:srgbClr val="2A989E"/>
                </a:solidFill>
                <a:latin typeface="Arial" panose="020B0604020202020204" pitchFamily="34" charset="0"/>
                <a:cs typeface="Arial" panose="020B0604020202020204" pitchFamily="34" charset="0"/>
              </a:rPr>
              <a:t>onExit</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boolean</a:t>
            </a:r>
            <a:r>
              <a:rPr lang="en-US" dirty="0">
                <a:solidFill>
                  <a:srgbClr val="2A989E"/>
                </a:solidFill>
                <a:latin typeface="Arial" panose="020B0604020202020204" pitchFamily="34" charset="0"/>
                <a:cs typeface="Arial" panose="020B0604020202020204" pitchFamily="34" charset="0"/>
              </a:rPr>
              <a:t> </a:t>
            </a:r>
            <a:r>
              <a:rPr lang="en-US" dirty="0" err="1">
                <a:solidFill>
                  <a:srgbClr val="2A989E"/>
                </a:solidFill>
                <a:latin typeface="Arial" panose="020B0604020202020204" pitchFamily="34" charset="0"/>
                <a:cs typeface="Arial" panose="020B0604020202020204" pitchFamily="34" charset="0"/>
              </a:rPr>
              <a:t>supportsNormalTermination</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 </a:t>
            </a:r>
            <a:r>
              <a:rPr lang="en-US" dirty="0" err="1">
                <a:solidFill>
                  <a:srgbClr val="2A989E"/>
                </a:solidFill>
                <a:latin typeface="Arial" panose="020B0604020202020204" pitchFamily="34" charset="0"/>
                <a:cs typeface="Arial" panose="020B0604020202020204" pitchFamily="34" charset="0"/>
              </a:rPr>
              <a:t>toHandle</a:t>
            </a:r>
            <a:r>
              <a:rPr lang="en-US" dirty="0">
                <a:solidFill>
                  <a:srgbClr val="2A989E"/>
                </a:solidFill>
                <a:latin typeface="Arial" panose="020B0604020202020204" pitchFamily="34" charset="0"/>
                <a:cs typeface="Arial" panose="020B0604020202020204" pitchFamily="34" charset="0"/>
              </a:rPr>
              <a:t>()</a:t>
            </a:r>
          </a:p>
        </p:txBody>
      </p:sp>
      <p:sp>
        <p:nvSpPr>
          <p:cNvPr id="7" name="TextBox 6"/>
          <p:cNvSpPr txBox="1"/>
          <p:nvPr/>
        </p:nvSpPr>
        <p:spPr>
          <a:xfrm>
            <a:off x="6450904" y="2205634"/>
            <a:ext cx="5382016" cy="4247317"/>
          </a:xfrm>
          <a:prstGeom prst="rect">
            <a:avLst/>
          </a:prstGeom>
          <a:noFill/>
        </p:spPr>
        <p:txBody>
          <a:bodyPr wrap="square" rtlCol="0">
            <a:spAutoFit/>
          </a:bodyPr>
          <a:lstStyle/>
          <a:p>
            <a:pPr algn="ctr"/>
            <a:r>
              <a:rPr lang="en-US" b="1" i="1" dirty="0" err="1">
                <a:solidFill>
                  <a:schemeClr val="bg2">
                    <a:lumMod val="50000"/>
                  </a:schemeClr>
                </a:solidFill>
                <a:latin typeface="Arial" panose="020B0604020202020204" pitchFamily="34" charset="0"/>
                <a:cs typeface="Arial" panose="020B0604020202020204" pitchFamily="34" charset="0"/>
              </a:rPr>
              <a:t>ProcessHandle</a:t>
            </a:r>
            <a:r>
              <a:rPr lang="en-US" b="1" i="1" dirty="0">
                <a:solidFill>
                  <a:schemeClr val="bg2">
                    <a:lumMod val="50000"/>
                  </a:schemeClr>
                </a:solidFill>
                <a:latin typeface="Arial" panose="020B0604020202020204" pitchFamily="34" charset="0"/>
                <a:cs typeface="Arial" panose="020B0604020202020204" pitchFamily="34" charset="0"/>
              </a:rPr>
              <a:t> Class Methods:</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static Stream&lt;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&gt; </a:t>
            </a:r>
            <a:r>
              <a:rPr lang="en-US" dirty="0" err="1">
                <a:solidFill>
                  <a:srgbClr val="2A989E"/>
                </a:solidFill>
                <a:latin typeface="Arial" panose="020B0604020202020204" pitchFamily="34" charset="0"/>
                <a:cs typeface="Arial" panose="020B0604020202020204" pitchFamily="34" charset="0"/>
              </a:rPr>
              <a:t>allProcesses</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Stream&lt;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&gt; children()</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int</a:t>
            </a:r>
            <a:r>
              <a:rPr lang="en-US" dirty="0">
                <a:solidFill>
                  <a:srgbClr val="2A989E"/>
                </a:solidFill>
                <a:latin typeface="Arial" panose="020B0604020202020204" pitchFamily="34" charset="0"/>
                <a:cs typeface="Arial" panose="020B0604020202020204" pitchFamily="34" charset="0"/>
              </a:rPr>
              <a:t> </a:t>
            </a:r>
            <a:r>
              <a:rPr lang="en-US" dirty="0" err="1">
                <a:solidFill>
                  <a:srgbClr val="2A989E"/>
                </a:solidFill>
                <a:latin typeface="Arial" panose="020B0604020202020204" pitchFamily="34" charset="0"/>
                <a:cs typeface="Arial" panose="020B0604020202020204" pitchFamily="34" charset="0"/>
              </a:rPr>
              <a:t>compareTo</a:t>
            </a:r>
            <a:r>
              <a:rPr lang="en-US" dirty="0">
                <a:solidFill>
                  <a:srgbClr val="2A989E"/>
                </a:solidFill>
                <a:latin typeface="Arial" panose="020B0604020202020204" pitchFamily="34" charset="0"/>
                <a:cs typeface="Arial" panose="020B0604020202020204" pitchFamily="34" charset="0"/>
              </a:rPr>
              <a: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 other)</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static </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 current()</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Stream&lt;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&gt; descendants()</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boolean</a:t>
            </a:r>
            <a:r>
              <a:rPr lang="en-US" dirty="0">
                <a:solidFill>
                  <a:srgbClr val="2A989E"/>
                </a:solidFill>
                <a:latin typeface="Arial" panose="020B0604020202020204" pitchFamily="34" charset="0"/>
                <a:cs typeface="Arial" panose="020B0604020202020204" pitchFamily="34" charset="0"/>
              </a:rPr>
              <a:t> destroy()</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boolean</a:t>
            </a:r>
            <a:r>
              <a:rPr lang="en-US" dirty="0">
                <a:solidFill>
                  <a:srgbClr val="2A989E"/>
                </a:solidFill>
                <a:latin typeface="Arial" panose="020B0604020202020204" pitchFamily="34" charset="0"/>
                <a:cs typeface="Arial" panose="020B0604020202020204" pitchFamily="34" charset="0"/>
              </a:rPr>
              <a:t> </a:t>
            </a:r>
            <a:r>
              <a:rPr lang="en-US" dirty="0" err="1">
                <a:solidFill>
                  <a:srgbClr val="2A989E"/>
                </a:solidFill>
                <a:latin typeface="Arial" panose="020B0604020202020204" pitchFamily="34" charset="0"/>
                <a:cs typeface="Arial" panose="020B0604020202020204" pitchFamily="34" charset="0"/>
              </a:rPr>
              <a:t>destroyForcibly</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long </a:t>
            </a:r>
            <a:r>
              <a:rPr lang="en-US" dirty="0" err="1">
                <a:solidFill>
                  <a:srgbClr val="2A989E"/>
                </a:solidFill>
                <a:latin typeface="Arial" panose="020B0604020202020204" pitchFamily="34" charset="0"/>
                <a:cs typeface="Arial" panose="020B0604020202020204" pitchFamily="34" charset="0"/>
              </a:rPr>
              <a:t>getPid</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ProcessHandle.Info</a:t>
            </a:r>
            <a:r>
              <a:rPr lang="en-US" dirty="0">
                <a:solidFill>
                  <a:srgbClr val="2A989E"/>
                </a:solidFill>
                <a:latin typeface="Arial" panose="020B0604020202020204" pitchFamily="34" charset="0"/>
                <a:cs typeface="Arial" panose="020B0604020202020204" pitchFamily="34" charset="0"/>
              </a:rPr>
              <a:t> info()</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boolean</a:t>
            </a:r>
            <a:r>
              <a:rPr lang="en-US" dirty="0">
                <a:solidFill>
                  <a:srgbClr val="2A989E"/>
                </a:solidFill>
                <a:latin typeface="Arial" panose="020B0604020202020204" pitchFamily="34" charset="0"/>
                <a:cs typeface="Arial" panose="020B0604020202020204" pitchFamily="34" charset="0"/>
              </a:rPr>
              <a:t> </a:t>
            </a:r>
            <a:r>
              <a:rPr lang="en-US" dirty="0" err="1">
                <a:solidFill>
                  <a:srgbClr val="2A989E"/>
                </a:solidFill>
                <a:latin typeface="Arial" panose="020B0604020202020204" pitchFamily="34" charset="0"/>
                <a:cs typeface="Arial" panose="020B0604020202020204" pitchFamily="34" charset="0"/>
              </a:rPr>
              <a:t>isAlive</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static Optional&lt;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&gt; of(long </a:t>
            </a:r>
            <a:r>
              <a:rPr lang="en-US" dirty="0" err="1">
                <a:solidFill>
                  <a:srgbClr val="2A989E"/>
                </a:solidFill>
                <a:latin typeface="Arial" panose="020B0604020202020204" pitchFamily="34" charset="0"/>
                <a:cs typeface="Arial" panose="020B0604020202020204" pitchFamily="34" charset="0"/>
              </a:rPr>
              <a:t>pid</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CompletableFuture</a:t>
            </a:r>
            <a:r>
              <a:rPr lang="en-US" dirty="0">
                <a:solidFill>
                  <a:srgbClr val="2A989E"/>
                </a:solidFill>
                <a:latin typeface="Arial" panose="020B0604020202020204" pitchFamily="34" charset="0"/>
                <a:cs typeface="Arial" panose="020B0604020202020204" pitchFamily="34" charset="0"/>
              </a:rPr>
              <a:t>&lt;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&gt; </a:t>
            </a:r>
            <a:r>
              <a:rPr lang="en-US" dirty="0" err="1">
                <a:solidFill>
                  <a:srgbClr val="2A989E"/>
                </a:solidFill>
                <a:latin typeface="Arial" panose="020B0604020202020204" pitchFamily="34" charset="0"/>
                <a:cs typeface="Arial" panose="020B0604020202020204" pitchFamily="34" charset="0"/>
              </a:rPr>
              <a:t>onExit</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Optional&lt;</a:t>
            </a:r>
            <a:r>
              <a:rPr lang="en-US" dirty="0" err="1">
                <a:solidFill>
                  <a:srgbClr val="2A989E"/>
                </a:solidFill>
                <a:latin typeface="Arial" panose="020B0604020202020204" pitchFamily="34" charset="0"/>
                <a:cs typeface="Arial" panose="020B0604020202020204" pitchFamily="34" charset="0"/>
              </a:rPr>
              <a:t>ProcessHandle</a:t>
            </a:r>
            <a:r>
              <a:rPr lang="en-US" dirty="0">
                <a:solidFill>
                  <a:srgbClr val="2A989E"/>
                </a:solidFill>
                <a:latin typeface="Arial" panose="020B0604020202020204" pitchFamily="34" charset="0"/>
                <a:cs typeface="Arial" panose="020B0604020202020204" pitchFamily="34" charset="0"/>
              </a:rPr>
              <a:t>&gt; parent()</a:t>
            </a:r>
          </a:p>
          <a:p>
            <a:pPr marL="285750" indent="-285750">
              <a:buFont typeface="Wingdings" panose="05000000000000000000" pitchFamily="2" charset="2"/>
              <a:buChar char="§"/>
            </a:pPr>
            <a:r>
              <a:rPr lang="en-US" dirty="0" err="1">
                <a:solidFill>
                  <a:srgbClr val="2A989E"/>
                </a:solidFill>
                <a:latin typeface="Arial" panose="020B0604020202020204" pitchFamily="34" charset="0"/>
                <a:cs typeface="Arial" panose="020B0604020202020204" pitchFamily="34" charset="0"/>
              </a:rPr>
              <a:t>boolean</a:t>
            </a:r>
            <a:r>
              <a:rPr lang="en-US" dirty="0">
                <a:solidFill>
                  <a:srgbClr val="2A989E"/>
                </a:solidFill>
                <a:latin typeface="Arial" panose="020B0604020202020204" pitchFamily="34" charset="0"/>
                <a:cs typeface="Arial" panose="020B0604020202020204" pitchFamily="34" charset="0"/>
              </a:rPr>
              <a:t> </a:t>
            </a:r>
            <a:r>
              <a:rPr lang="en-US" dirty="0" err="1">
                <a:solidFill>
                  <a:srgbClr val="2A989E"/>
                </a:solidFill>
                <a:latin typeface="Arial" panose="020B0604020202020204" pitchFamily="34" charset="0"/>
                <a:cs typeface="Arial" panose="020B0604020202020204" pitchFamily="34" charset="0"/>
              </a:rPr>
              <a:t>supportsNormalTermination</a:t>
            </a:r>
            <a:r>
              <a:rPr lang="en-US" dirty="0">
                <a:solidFill>
                  <a:srgbClr val="2A989E"/>
                </a:solidFill>
                <a:latin typeface="Arial" panose="020B0604020202020204" pitchFamily="34" charset="0"/>
                <a:cs typeface="Arial" panose="020B0604020202020204" pitchFamily="34" charset="0"/>
              </a:rPr>
              <a:t>()</a:t>
            </a:r>
          </a:p>
        </p:txBody>
      </p:sp>
      <p:sp>
        <p:nvSpPr>
          <p:cNvPr id="9" name="TextBox 8"/>
          <p:cNvSpPr txBox="1"/>
          <p:nvPr/>
        </p:nvSpPr>
        <p:spPr>
          <a:xfrm>
            <a:off x="359079" y="4826675"/>
            <a:ext cx="4475968" cy="2031325"/>
          </a:xfrm>
          <a:prstGeom prst="rect">
            <a:avLst/>
          </a:prstGeom>
          <a:noFill/>
        </p:spPr>
        <p:txBody>
          <a:bodyPr wrap="square" rtlCol="0">
            <a:spAutoFit/>
          </a:bodyPr>
          <a:lstStyle/>
          <a:p>
            <a:pPr algn="ctr"/>
            <a:r>
              <a:rPr lang="en-US" b="1" i="1" dirty="0" err="1">
                <a:solidFill>
                  <a:schemeClr val="bg2">
                    <a:lumMod val="50000"/>
                  </a:schemeClr>
                </a:solidFill>
                <a:latin typeface="Arial" panose="020B0604020202020204" pitchFamily="34" charset="0"/>
                <a:cs typeface="Arial" panose="020B0604020202020204" pitchFamily="34" charset="0"/>
              </a:rPr>
              <a:t>ProcessHandle.Info</a:t>
            </a:r>
            <a:r>
              <a:rPr lang="en-US" b="1" i="1" dirty="0">
                <a:solidFill>
                  <a:schemeClr val="bg2">
                    <a:lumMod val="50000"/>
                  </a:schemeClr>
                </a:solidFill>
                <a:latin typeface="Arial" panose="020B0604020202020204" pitchFamily="34" charset="0"/>
                <a:cs typeface="Arial" panose="020B0604020202020204" pitchFamily="34" charset="0"/>
              </a:rPr>
              <a:t> Methods:</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Optional&lt;String[]&gt; arguments()</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Optional&lt;String&gt; command()</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Optional&lt;String&gt; </a:t>
            </a:r>
            <a:r>
              <a:rPr lang="en-US" dirty="0" err="1">
                <a:solidFill>
                  <a:srgbClr val="2A989E"/>
                </a:solidFill>
                <a:latin typeface="Arial" panose="020B0604020202020204" pitchFamily="34" charset="0"/>
                <a:cs typeface="Arial" panose="020B0604020202020204" pitchFamily="34" charset="0"/>
              </a:rPr>
              <a:t>commandLine</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Optional&lt;Instant&gt; </a:t>
            </a:r>
            <a:r>
              <a:rPr lang="en-US" dirty="0" err="1">
                <a:solidFill>
                  <a:srgbClr val="2A989E"/>
                </a:solidFill>
                <a:latin typeface="Arial" panose="020B0604020202020204" pitchFamily="34" charset="0"/>
                <a:cs typeface="Arial" panose="020B0604020202020204" pitchFamily="34" charset="0"/>
              </a:rPr>
              <a:t>startInstant</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Optional&lt;Duration&gt; </a:t>
            </a:r>
            <a:r>
              <a:rPr lang="en-US" dirty="0" err="1">
                <a:solidFill>
                  <a:srgbClr val="2A989E"/>
                </a:solidFill>
                <a:latin typeface="Arial" panose="020B0604020202020204" pitchFamily="34" charset="0"/>
                <a:cs typeface="Arial" panose="020B0604020202020204" pitchFamily="34" charset="0"/>
              </a:rPr>
              <a:t>totalCpuDuration</a:t>
            </a:r>
            <a:r>
              <a:rPr lang="en-US" dirty="0">
                <a:solidFill>
                  <a:srgbClr val="2A989E"/>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a:solidFill>
                  <a:srgbClr val="2A989E"/>
                </a:solidFill>
                <a:latin typeface="Arial" panose="020B0604020202020204" pitchFamily="34" charset="0"/>
                <a:cs typeface="Arial" panose="020B0604020202020204" pitchFamily="34" charset="0"/>
              </a:rPr>
              <a:t>Optional&lt;String&gt; user()</a:t>
            </a:r>
          </a:p>
        </p:txBody>
      </p:sp>
    </p:spTree>
    <p:extLst>
      <p:ext uri="{BB962C8B-B14F-4D97-AF65-F5344CB8AC3E}">
        <p14:creationId xmlns:p14="http://schemas.microsoft.com/office/powerpoint/2010/main" val="105394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Process API Improvements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70986" y="901874"/>
            <a:ext cx="11650028" cy="5787025"/>
          </a:xfrm>
          <a:prstGeom prst="rect">
            <a:avLst/>
          </a:prstGeom>
        </p:spPr>
      </p:pic>
    </p:spTree>
    <p:extLst>
      <p:ext uri="{BB962C8B-B14F-4D97-AF65-F5344CB8AC3E}">
        <p14:creationId xmlns:p14="http://schemas.microsoft.com/office/powerpoint/2010/main" val="303541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Try with Resource Improvements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53975" y="1315234"/>
            <a:ext cx="11684050" cy="4262728"/>
          </a:xfrm>
          <a:prstGeom prst="rect">
            <a:avLst/>
          </a:prstGeom>
        </p:spPr>
      </p:pic>
    </p:spTree>
    <p:extLst>
      <p:ext uri="{BB962C8B-B14F-4D97-AF65-F5344CB8AC3E}">
        <p14:creationId xmlns:p14="http://schemas.microsoft.com/office/powerpoint/2010/main" val="54909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CompletableFuture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707886"/>
          </a:xfrm>
          <a:prstGeom prst="rect">
            <a:avLst/>
          </a:prstGeom>
          <a:noFill/>
        </p:spPr>
        <p:txBody>
          <a:bodyPr wrap="square" rtlCol="0">
            <a:spAutoFit/>
          </a:bodyPr>
          <a:lstStyle/>
          <a:p>
            <a:r>
              <a:rPr lang="en-US" sz="2000" dirty="0" smtClean="0">
                <a:solidFill>
                  <a:schemeClr val="bg2">
                    <a:lumMod val="50000"/>
                  </a:schemeClr>
                </a:solidFill>
                <a:latin typeface="Arial" panose="020B0604020202020204" pitchFamily="34" charset="0"/>
                <a:cs typeface="Arial" panose="020B0604020202020204" pitchFamily="34" charset="0"/>
              </a:rPr>
              <a:t>Perform possible asynchronous (non-blocking) computation and trigger dependent computations which can also be </a:t>
            </a:r>
            <a:r>
              <a:rPr lang="en-US" sz="2000" smtClean="0">
                <a:solidFill>
                  <a:schemeClr val="bg2">
                    <a:lumMod val="50000"/>
                  </a:schemeClr>
                </a:solidFill>
                <a:latin typeface="Arial" panose="020B0604020202020204" pitchFamily="34" charset="0"/>
                <a:cs typeface="Arial" panose="020B0604020202020204" pitchFamily="34" charset="0"/>
              </a:rPr>
              <a:t>asynchronous.</a:t>
            </a:r>
            <a:endParaRPr lang="en-US" sz="2000" dirty="0" smtClean="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7854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CompletableFuture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093428"/>
          </a:xfrm>
          <a:prstGeom prst="rect">
            <a:avLst/>
          </a:prstGeom>
          <a:noFill/>
        </p:spPr>
        <p:txBody>
          <a:bodyPr wrap="square" rtlCol="0">
            <a:spAutoFit/>
          </a:bodyPr>
          <a:lstStyle/>
          <a:p>
            <a:r>
              <a:rPr lang="en-US" sz="2000" dirty="0">
                <a:solidFill>
                  <a:schemeClr val="bg2">
                    <a:lumMod val="50000"/>
                  </a:schemeClr>
                </a:solidFill>
                <a:latin typeface="Arial" panose="020B0604020202020204" pitchFamily="34" charset="0"/>
                <a:cs typeface="Arial" panose="020B0604020202020204" pitchFamily="34" charset="0"/>
              </a:rPr>
              <a:t>CompletableFuture class was introduced in Java 8 to represent the Future which can be completed by setting its value and status </a:t>
            </a:r>
            <a:r>
              <a:rPr lang="en-US" sz="2000" dirty="0" smtClean="0">
                <a:solidFill>
                  <a:schemeClr val="bg2">
                    <a:lumMod val="50000"/>
                  </a:schemeClr>
                </a:solidFill>
                <a:latin typeface="Arial" panose="020B0604020202020204" pitchFamily="34" charset="0"/>
                <a:cs typeface="Arial" panose="020B0604020202020204" pitchFamily="34" charset="0"/>
              </a:rPr>
              <a:t>explicitly.</a:t>
            </a:r>
          </a:p>
          <a:p>
            <a:endParaRPr lang="en-US" sz="2000" dirty="0" smtClean="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It supports dependent functions and actions which got triggered upon the future's completion. In java 9 CompletableFuture API has been enhanced further</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Support for delays and timeouts.</a:t>
            </a:r>
          </a:p>
          <a:p>
            <a:pPr marL="342900" indent="-342900">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Improved support for </a:t>
            </a:r>
            <a:r>
              <a:rPr lang="en-US" sz="2000" dirty="0" smtClean="0">
                <a:solidFill>
                  <a:schemeClr val="bg2">
                    <a:lumMod val="50000"/>
                  </a:schemeClr>
                </a:solidFill>
                <a:latin typeface="Arial" panose="020B0604020202020204" pitchFamily="34" charset="0"/>
                <a:cs typeface="Arial" panose="020B0604020202020204" pitchFamily="34" charset="0"/>
              </a:rPr>
              <a:t>sub-classing</a:t>
            </a:r>
            <a:r>
              <a:rPr lang="en-US" sz="2000" dirty="0">
                <a:solidFill>
                  <a:schemeClr val="bg2">
                    <a:lumMod val="50000"/>
                  </a:schemeClr>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New factory methods added</a:t>
            </a:r>
            <a:r>
              <a:rPr lang="en-US" sz="2000" dirty="0" smtClean="0">
                <a:solidFill>
                  <a:schemeClr val="bg2">
                    <a:lumMod val="50000"/>
                  </a:schemeClr>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000" dirty="0" smtClean="0">
              <a:solidFill>
                <a:schemeClr val="bg2">
                  <a:lumMod val="50000"/>
                </a:schemeClr>
              </a:solidFill>
              <a:latin typeface="Arial" panose="020B0604020202020204" pitchFamily="34" charset="0"/>
              <a:cs typeface="Arial" panose="020B0604020202020204" pitchFamily="34" charset="0"/>
            </a:endParaRPr>
          </a:p>
          <a:p>
            <a:r>
              <a:rPr lang="en-US" sz="4000" i="1" dirty="0" smtClean="0">
                <a:solidFill>
                  <a:srgbClr val="FF0000"/>
                </a:solidFill>
                <a:latin typeface="Arial" panose="020B0604020202020204" pitchFamily="34" charset="0"/>
                <a:cs typeface="Arial" panose="020B0604020202020204" pitchFamily="34" charset="0"/>
              </a:rPr>
              <a:t>*** NEED TO DIG MORE</a:t>
            </a:r>
            <a:endParaRPr lang="en-US" sz="4000"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93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Features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606663"/>
          </a:xfrm>
          <a:prstGeom prst="rect">
            <a:avLst/>
          </a:prstGeom>
          <a:noFill/>
        </p:spPr>
        <p:txBody>
          <a:bodyPr wrap="square" rtlCol="0">
            <a:spAutoFit/>
          </a:bodyPr>
          <a:lstStyle/>
          <a:p>
            <a:pPr marL="285750" indent="-285750">
              <a:spcAft>
                <a:spcPts val="500"/>
              </a:spcAft>
              <a:buFont typeface="Wingdings" panose="05000000000000000000" pitchFamily="2" charset="2"/>
              <a:buChar char="Ø"/>
            </a:pPr>
            <a:r>
              <a:rPr lang="nn-NO" sz="2000" dirty="0">
                <a:solidFill>
                  <a:schemeClr val="bg2">
                    <a:lumMod val="50000"/>
                  </a:schemeClr>
                </a:solidFill>
                <a:latin typeface="Arial" panose="020B0604020202020204" pitchFamily="34" charset="0"/>
                <a:cs typeface="Arial" panose="020B0604020202020204" pitchFamily="34" charset="0"/>
              </a:rPr>
              <a:t>1. Java 9 REPL (JShell)</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2. Factory Methods for Immutable List, Set, Map and </a:t>
            </a:r>
            <a:r>
              <a:rPr lang="en-US" sz="2000" dirty="0" err="1">
                <a:solidFill>
                  <a:schemeClr val="bg2">
                    <a:lumMod val="50000"/>
                  </a:schemeClr>
                </a:solidFill>
                <a:latin typeface="Arial" panose="020B0604020202020204" pitchFamily="34" charset="0"/>
                <a:cs typeface="Arial" panose="020B0604020202020204" pitchFamily="34" charset="0"/>
              </a:rPr>
              <a:t>Map.Entry</a:t>
            </a:r>
            <a:endParaRPr lang="en-US" sz="2000" dirty="0">
              <a:solidFill>
                <a:schemeClr val="bg2">
                  <a:lumMod val="50000"/>
                </a:schemeClr>
              </a:solidFill>
              <a:latin typeface="Arial" panose="020B0604020202020204" pitchFamily="34" charset="0"/>
              <a:cs typeface="Arial" panose="020B0604020202020204" pitchFamily="34" charset="0"/>
            </a:endParaRP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3. Private methods in Interfaces</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4. Java 9 Module System</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5. Process API Improvements</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6. Try With Resources Improvement</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7. CompletableFuture API Improvements</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8. Reactive Streams</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9. Diamond Operator for Anonymous Inner Class</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10. Optional Class Improvements</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11. Stream API Improvements</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12. Enhanced @Deprecated annotation</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13. HTTP 2 Client</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14. </a:t>
            </a:r>
            <a:r>
              <a:rPr lang="en-US" sz="2000" dirty="0" smtClean="0">
                <a:solidFill>
                  <a:schemeClr val="bg2">
                    <a:lumMod val="50000"/>
                  </a:schemeClr>
                </a:solidFill>
                <a:latin typeface="Arial" panose="020B0604020202020204" pitchFamily="34" charset="0"/>
                <a:cs typeface="Arial" panose="020B0604020202020204" pitchFamily="34" charset="0"/>
              </a:rPr>
              <a:t>Multi-Resolution </a:t>
            </a:r>
            <a:r>
              <a:rPr lang="en-US" sz="2000" dirty="0">
                <a:solidFill>
                  <a:schemeClr val="bg2">
                    <a:lumMod val="50000"/>
                  </a:schemeClr>
                </a:solidFill>
                <a:latin typeface="Arial" panose="020B0604020202020204" pitchFamily="34" charset="0"/>
                <a:cs typeface="Arial" panose="020B0604020202020204" pitchFamily="34" charset="0"/>
              </a:rPr>
              <a:t>Image API</a:t>
            </a:r>
          </a:p>
          <a:p>
            <a:pPr marL="285750" indent="-285750">
              <a:spcAft>
                <a:spcPts val="500"/>
              </a:spcAft>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15. Miscellaneous Java 9 Features</a:t>
            </a:r>
          </a:p>
        </p:txBody>
      </p:sp>
    </p:spTree>
    <p:extLst>
      <p:ext uri="{BB962C8B-B14F-4D97-AF65-F5344CB8AC3E}">
        <p14:creationId xmlns:p14="http://schemas.microsoft.com/office/powerpoint/2010/main" val="456917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Reactive Streams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sdfsdf</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892168" y="3244334"/>
            <a:ext cx="7082516" cy="830997"/>
          </a:xfrm>
          <a:prstGeom prst="rect">
            <a:avLst/>
          </a:prstGeom>
        </p:spPr>
        <p:txBody>
          <a:bodyPr wrap="none">
            <a:spAutoFit/>
          </a:bodyPr>
          <a:lstStyle/>
          <a:p>
            <a:r>
              <a:rPr lang="en-US" sz="4800" i="1" dirty="0">
                <a:solidFill>
                  <a:srgbClr val="FF0000"/>
                </a:solidFill>
                <a:latin typeface="Arial" panose="020B0604020202020204" pitchFamily="34" charset="0"/>
                <a:cs typeface="Arial" panose="020B0604020202020204" pitchFamily="34" charset="0"/>
              </a:rPr>
              <a:t>*** NEED TO DIG MORE</a:t>
            </a:r>
          </a:p>
        </p:txBody>
      </p:sp>
    </p:spTree>
    <p:extLst>
      <p:ext uri="{BB962C8B-B14F-4D97-AF65-F5344CB8AC3E}">
        <p14:creationId xmlns:p14="http://schemas.microsoft.com/office/powerpoint/2010/main" val="178046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Diamond Operator for Inner Class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323439"/>
          </a:xfrm>
          <a:prstGeom prst="rect">
            <a:avLst/>
          </a:prstGeom>
          <a:noFill/>
        </p:spPr>
        <p:txBody>
          <a:bodyPr wrap="square" rtlCol="0">
            <a:spAutoFit/>
          </a:bodyPr>
          <a:lstStyle/>
          <a:p>
            <a:r>
              <a:rPr lang="en-US" sz="2000" dirty="0" smtClean="0">
                <a:solidFill>
                  <a:schemeClr val="bg2">
                    <a:lumMod val="50000"/>
                  </a:schemeClr>
                </a:solidFill>
                <a:latin typeface="Arial" panose="020B0604020202020204" pitchFamily="34" charset="0"/>
                <a:cs typeface="Arial" panose="020B0604020202020204" pitchFamily="34" charset="0"/>
              </a:rPr>
              <a:t>Till JDK 1.8, we were bound to mention the type on the right-hand side within diamond operator while creating object of anonymous inner class of a generic type.</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smtClean="0">
                <a:solidFill>
                  <a:schemeClr val="bg2">
                    <a:lumMod val="50000"/>
                  </a:schemeClr>
                </a:solidFill>
                <a:latin typeface="Arial" panose="020B0604020202020204" pitchFamily="34" charset="0"/>
                <a:cs typeface="Arial" panose="020B0604020202020204" pitchFamily="34" charset="0"/>
              </a:rPr>
              <a:t>But JDK 1.9 onwards there is no need to mention the type. </a:t>
            </a:r>
            <a:endParaRPr lang="en-US" sz="2000" dirty="0">
              <a:solidFill>
                <a:schemeClr val="bg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46969" y="2513409"/>
            <a:ext cx="3498920" cy="906195"/>
          </a:xfrm>
          <a:prstGeom prst="rect">
            <a:avLst/>
          </a:prstGeom>
        </p:spPr>
      </p:pic>
      <p:pic>
        <p:nvPicPr>
          <p:cNvPr id="6" name="Picture 5"/>
          <p:cNvPicPr>
            <a:picLocks noChangeAspect="1"/>
          </p:cNvPicPr>
          <p:nvPr/>
        </p:nvPicPr>
        <p:blipFill>
          <a:blip r:embed="rId3"/>
          <a:stretch>
            <a:fillRect/>
          </a:stretch>
        </p:blipFill>
        <p:spPr>
          <a:xfrm>
            <a:off x="4045889" y="2513408"/>
            <a:ext cx="7836096" cy="3987599"/>
          </a:xfrm>
          <a:prstGeom prst="rect">
            <a:avLst/>
          </a:prstGeom>
        </p:spPr>
      </p:pic>
    </p:spTree>
    <p:extLst>
      <p:ext uri="{BB962C8B-B14F-4D97-AF65-F5344CB8AC3E}">
        <p14:creationId xmlns:p14="http://schemas.microsoft.com/office/powerpoint/2010/main" val="226247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Optional Class Improvements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759456"/>
          </a:xfrm>
          <a:prstGeom prst="rect">
            <a:avLst/>
          </a:prstGeom>
          <a:noFill/>
        </p:spPr>
        <p:txBody>
          <a:bodyPr wrap="square" rtlCol="0">
            <a:spAutoFit/>
          </a:bodyPr>
          <a:lstStyle/>
          <a:p>
            <a:r>
              <a:rPr lang="en-US" sz="2000" dirty="0" smtClean="0">
                <a:solidFill>
                  <a:schemeClr val="bg2">
                    <a:lumMod val="50000"/>
                  </a:schemeClr>
                </a:solidFill>
                <a:latin typeface="Arial" panose="020B0604020202020204" pitchFamily="34" charset="0"/>
                <a:cs typeface="Arial" panose="020B0604020202020204" pitchFamily="34" charset="0"/>
              </a:rPr>
              <a:t>The following 3 methods are introduced.</a:t>
            </a:r>
          </a:p>
          <a:p>
            <a:endParaRPr lang="en-US" sz="2000" dirty="0" smtClean="0">
              <a:solidFill>
                <a:schemeClr val="bg2">
                  <a:lumMod val="50000"/>
                </a:schemeClr>
              </a:solidFill>
              <a:latin typeface="Arial" panose="020B0604020202020204" pitchFamily="34" charset="0"/>
              <a:cs typeface="Arial" panose="020B0604020202020204" pitchFamily="34" charset="0"/>
            </a:endParaRPr>
          </a:p>
          <a:p>
            <a:pPr marL="342900" indent="-342900">
              <a:spcAft>
                <a:spcPts val="500"/>
              </a:spcAft>
              <a:buFont typeface="Wingdings" panose="05000000000000000000" pitchFamily="2" charset="2"/>
              <a:buChar char="Ø"/>
            </a:pPr>
            <a:r>
              <a:rPr lang="en-US" sz="2000" dirty="0">
                <a:solidFill>
                  <a:srgbClr val="2A989E"/>
                </a:solidFill>
                <a:latin typeface="Arial" panose="020B0604020202020204" pitchFamily="34" charset="0"/>
                <a:cs typeface="Arial" panose="020B0604020202020204" pitchFamily="34" charset="0"/>
              </a:rPr>
              <a:t>stream()</a:t>
            </a:r>
          </a:p>
          <a:p>
            <a:pPr marL="342900" indent="-342900">
              <a:spcAft>
                <a:spcPts val="500"/>
              </a:spcAft>
              <a:buFont typeface="Wingdings" panose="05000000000000000000" pitchFamily="2" charset="2"/>
              <a:buChar char="Ø"/>
            </a:pPr>
            <a:r>
              <a:rPr lang="en-US" sz="2000" dirty="0">
                <a:solidFill>
                  <a:srgbClr val="2A989E"/>
                </a:solidFill>
                <a:latin typeface="Arial" panose="020B0604020202020204" pitchFamily="34" charset="0"/>
                <a:cs typeface="Arial" panose="020B0604020202020204" pitchFamily="34" charset="0"/>
              </a:rPr>
              <a:t>ifPresentOrElse()</a:t>
            </a:r>
          </a:p>
          <a:p>
            <a:pPr marL="342900" indent="-342900">
              <a:spcAft>
                <a:spcPts val="500"/>
              </a:spcAft>
              <a:buFont typeface="Wingdings" panose="05000000000000000000" pitchFamily="2" charset="2"/>
              <a:buChar char="Ø"/>
            </a:pPr>
            <a:r>
              <a:rPr lang="en-US" sz="2000" dirty="0">
                <a:solidFill>
                  <a:srgbClr val="2A989E"/>
                </a:solidFill>
                <a:latin typeface="Arial" panose="020B0604020202020204" pitchFamily="34" charset="0"/>
                <a:cs typeface="Arial" panose="020B0604020202020204" pitchFamily="34" charset="0"/>
              </a:rPr>
              <a:t>or</a:t>
            </a:r>
            <a:r>
              <a:rPr lang="en-US" sz="2000" dirty="0" smtClean="0">
                <a:solidFill>
                  <a:srgbClr val="2A989E"/>
                </a:solidFill>
                <a:latin typeface="Arial" panose="020B0604020202020204" pitchFamily="34" charset="0"/>
                <a:cs typeface="Arial" panose="020B0604020202020204" pitchFamily="34" charset="0"/>
              </a:rPr>
              <a:t>()</a:t>
            </a:r>
            <a:endParaRPr lang="en-US" sz="2000" dirty="0">
              <a:solidFill>
                <a:srgbClr val="2A989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2473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Optional Class Improvements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83415" y="904157"/>
            <a:ext cx="10825169" cy="5953843"/>
          </a:xfrm>
          <a:prstGeom prst="rect">
            <a:avLst/>
          </a:prstGeom>
        </p:spPr>
      </p:pic>
    </p:spTree>
    <p:extLst>
      <p:ext uri="{BB962C8B-B14F-4D97-AF65-F5344CB8AC3E}">
        <p14:creationId xmlns:p14="http://schemas.microsoft.com/office/powerpoint/2010/main" val="395698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Stream API Improvements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946687"/>
          </a:xfrm>
          <a:prstGeom prst="rect">
            <a:avLst/>
          </a:prstGeom>
          <a:noFill/>
        </p:spPr>
        <p:txBody>
          <a:bodyPr wrap="square" rtlCol="0">
            <a:spAutoFit/>
          </a:bodyPr>
          <a:lstStyle/>
          <a:p>
            <a:r>
              <a:rPr lang="en-US" dirty="0">
                <a:solidFill>
                  <a:schemeClr val="bg2">
                    <a:lumMod val="50000"/>
                  </a:schemeClr>
                </a:solidFill>
                <a:latin typeface="Arial" panose="020B0604020202020204" pitchFamily="34" charset="0"/>
                <a:cs typeface="Arial" panose="020B0604020202020204" pitchFamily="34" charset="0"/>
              </a:rPr>
              <a:t>The following </a:t>
            </a:r>
            <a:r>
              <a:rPr lang="en-US" dirty="0" smtClean="0">
                <a:solidFill>
                  <a:schemeClr val="bg2">
                    <a:lumMod val="50000"/>
                  </a:schemeClr>
                </a:solidFill>
                <a:latin typeface="Arial" panose="020B0604020202020204" pitchFamily="34" charset="0"/>
                <a:cs typeface="Arial" panose="020B0604020202020204" pitchFamily="34" charset="0"/>
              </a:rPr>
              <a:t>4 </a:t>
            </a:r>
            <a:r>
              <a:rPr lang="en-US" dirty="0">
                <a:solidFill>
                  <a:schemeClr val="bg2">
                    <a:lumMod val="50000"/>
                  </a:schemeClr>
                </a:solidFill>
                <a:latin typeface="Arial" panose="020B0604020202020204" pitchFamily="34" charset="0"/>
                <a:cs typeface="Arial" panose="020B0604020202020204" pitchFamily="34" charset="0"/>
              </a:rPr>
              <a:t>methods are introduced.</a:t>
            </a:r>
          </a:p>
          <a:p>
            <a:endParaRPr lang="en-US" dirty="0">
              <a:solidFill>
                <a:schemeClr val="bg2">
                  <a:lumMod val="50000"/>
                </a:schemeClr>
              </a:solidFill>
              <a:latin typeface="Arial" panose="020B0604020202020204" pitchFamily="34" charset="0"/>
              <a:cs typeface="Arial" panose="020B0604020202020204" pitchFamily="34" charset="0"/>
            </a:endParaRPr>
          </a:p>
          <a:p>
            <a:pPr marL="342900" indent="-342900">
              <a:spcAft>
                <a:spcPts val="500"/>
              </a:spcAft>
              <a:buFont typeface="Wingdings" panose="05000000000000000000" pitchFamily="2" charset="2"/>
              <a:buChar char="Ø"/>
            </a:pPr>
            <a:r>
              <a:rPr lang="en-US" dirty="0" smtClean="0">
                <a:solidFill>
                  <a:srgbClr val="2A989E"/>
                </a:solidFill>
                <a:latin typeface="Arial" panose="020B0604020202020204" pitchFamily="34" charset="0"/>
                <a:cs typeface="Arial" panose="020B0604020202020204" pitchFamily="34" charset="0"/>
              </a:rPr>
              <a:t>takeWhile</a:t>
            </a:r>
          </a:p>
          <a:p>
            <a:pPr marL="342900" indent="-342900">
              <a:spcAft>
                <a:spcPts val="500"/>
              </a:spcAft>
              <a:buFont typeface="Wingdings" panose="05000000000000000000" pitchFamily="2" charset="2"/>
              <a:buChar char="Ø"/>
            </a:pPr>
            <a:r>
              <a:rPr lang="en-US" dirty="0" smtClean="0">
                <a:solidFill>
                  <a:srgbClr val="2A989E"/>
                </a:solidFill>
                <a:latin typeface="Arial" panose="020B0604020202020204" pitchFamily="34" charset="0"/>
                <a:cs typeface="Arial" panose="020B0604020202020204" pitchFamily="34" charset="0"/>
              </a:rPr>
              <a:t>dropWhile</a:t>
            </a:r>
          </a:p>
          <a:p>
            <a:pPr marL="342900" indent="-342900">
              <a:spcAft>
                <a:spcPts val="500"/>
              </a:spcAft>
              <a:buFont typeface="Wingdings" panose="05000000000000000000" pitchFamily="2" charset="2"/>
              <a:buChar char="Ø"/>
            </a:pPr>
            <a:r>
              <a:rPr lang="en-US" dirty="0">
                <a:solidFill>
                  <a:srgbClr val="2A989E"/>
                </a:solidFill>
                <a:latin typeface="Arial" panose="020B0604020202020204" pitchFamily="34" charset="0"/>
                <a:cs typeface="Arial" panose="020B0604020202020204" pitchFamily="34" charset="0"/>
              </a:rPr>
              <a:t>i</a:t>
            </a:r>
            <a:r>
              <a:rPr lang="en-US" dirty="0" smtClean="0">
                <a:solidFill>
                  <a:srgbClr val="2A989E"/>
                </a:solidFill>
                <a:latin typeface="Arial" panose="020B0604020202020204" pitchFamily="34" charset="0"/>
                <a:cs typeface="Arial" panose="020B0604020202020204" pitchFamily="34" charset="0"/>
              </a:rPr>
              <a:t>terate</a:t>
            </a:r>
          </a:p>
          <a:p>
            <a:pPr marL="342900" indent="-342900">
              <a:spcAft>
                <a:spcPts val="500"/>
              </a:spcAft>
              <a:buFont typeface="Wingdings" panose="05000000000000000000" pitchFamily="2" charset="2"/>
              <a:buChar char="Ø"/>
            </a:pPr>
            <a:r>
              <a:rPr lang="en-US" dirty="0" smtClean="0">
                <a:solidFill>
                  <a:srgbClr val="2A989E"/>
                </a:solidFill>
                <a:latin typeface="Arial" panose="020B0604020202020204" pitchFamily="34" charset="0"/>
                <a:cs typeface="Arial" panose="020B0604020202020204" pitchFamily="34" charset="0"/>
              </a:rPr>
              <a:t>ofNullable</a:t>
            </a:r>
            <a:endParaRPr lang="en-US" dirty="0">
              <a:solidFill>
                <a:srgbClr val="2A989E"/>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307817" y="1408132"/>
            <a:ext cx="9525103" cy="5449867"/>
          </a:xfrm>
          <a:prstGeom prst="rect">
            <a:avLst/>
          </a:prstGeom>
        </p:spPr>
      </p:pic>
    </p:spTree>
    <p:extLst>
      <p:ext uri="{BB962C8B-B14F-4D97-AF65-F5344CB8AC3E}">
        <p14:creationId xmlns:p14="http://schemas.microsoft.com/office/powerpoint/2010/main" val="3073270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Enhanced @Deprecated Annotation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355312"/>
          </a:xfrm>
          <a:prstGeom prst="rect">
            <a:avLst/>
          </a:prstGeom>
          <a:noFill/>
        </p:spPr>
        <p:txBody>
          <a:bodyPr wrap="square" rtlCol="0">
            <a:spAutoFit/>
          </a:bodyPr>
          <a:lstStyle/>
          <a:p>
            <a:r>
              <a:rPr lang="en-US" b="1" dirty="0">
                <a:solidFill>
                  <a:srgbClr val="1B6367"/>
                </a:solidFill>
                <a:latin typeface="Arial" panose="020B0604020202020204" pitchFamily="34" charset="0"/>
                <a:cs typeface="Arial" panose="020B0604020202020204" pitchFamily="34" charset="0"/>
              </a:rPr>
              <a:t>@Deprecated </a:t>
            </a:r>
            <a:r>
              <a:rPr lang="en-US" b="1" dirty="0" smtClean="0">
                <a:solidFill>
                  <a:srgbClr val="1B6367"/>
                </a:solidFill>
                <a:latin typeface="Arial" panose="020B0604020202020204" pitchFamily="34" charset="0"/>
                <a:cs typeface="Arial" panose="020B0604020202020204" pitchFamily="34" charset="0"/>
              </a:rPr>
              <a:t>means:</a:t>
            </a:r>
          </a:p>
          <a:p>
            <a:endParaRPr lang="en-US" b="1" dirty="0" smtClean="0">
              <a:solidFill>
                <a:srgbClr val="1B6367"/>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dirty="0">
                <a:solidFill>
                  <a:schemeClr val="bg2">
                    <a:lumMod val="50000"/>
                  </a:schemeClr>
                </a:solidFill>
                <a:latin typeface="Arial" panose="020B0604020202020204" pitchFamily="34" charset="0"/>
                <a:cs typeface="Arial" panose="020B0604020202020204" pitchFamily="34" charset="0"/>
              </a:rPr>
              <a:t>U</a:t>
            </a:r>
            <a:r>
              <a:rPr lang="en-US" dirty="0" smtClean="0">
                <a:solidFill>
                  <a:schemeClr val="bg2">
                    <a:lumMod val="50000"/>
                  </a:schemeClr>
                </a:solidFill>
                <a:latin typeface="Arial" panose="020B0604020202020204" pitchFamily="34" charset="0"/>
                <a:cs typeface="Arial" panose="020B0604020202020204" pitchFamily="34" charset="0"/>
              </a:rPr>
              <a:t>sage </a:t>
            </a:r>
            <a:r>
              <a:rPr lang="en-US" dirty="0">
                <a:solidFill>
                  <a:schemeClr val="bg2">
                    <a:lumMod val="50000"/>
                  </a:schemeClr>
                </a:solidFill>
                <a:latin typeface="Arial" panose="020B0604020202020204" pitchFamily="34" charset="0"/>
                <a:cs typeface="Arial" panose="020B0604020202020204" pitchFamily="34" charset="0"/>
              </a:rPr>
              <a:t>may </a:t>
            </a:r>
            <a:r>
              <a:rPr lang="en-US" dirty="0" smtClean="0">
                <a:solidFill>
                  <a:schemeClr val="bg2">
                    <a:lumMod val="50000"/>
                  </a:schemeClr>
                </a:solidFill>
                <a:latin typeface="Arial" panose="020B0604020202020204" pitchFamily="34" charset="0"/>
                <a:cs typeface="Arial" panose="020B0604020202020204" pitchFamily="34" charset="0"/>
              </a:rPr>
              <a:t>lead </a:t>
            </a:r>
            <a:r>
              <a:rPr lang="en-US" dirty="0">
                <a:solidFill>
                  <a:schemeClr val="bg2">
                    <a:lumMod val="50000"/>
                  </a:schemeClr>
                </a:solidFill>
                <a:latin typeface="Arial" panose="020B0604020202020204" pitchFamily="34" charset="0"/>
                <a:cs typeface="Arial" panose="020B0604020202020204" pitchFamily="34" charset="0"/>
              </a:rPr>
              <a:t>to errors.</a:t>
            </a:r>
          </a:p>
          <a:p>
            <a:pPr marL="285750" indent="-285750">
              <a:lnSpc>
                <a:spcPct val="150000"/>
              </a:lnSpc>
              <a:buFont typeface="Wingdings" panose="05000000000000000000" pitchFamily="2" charset="2"/>
              <a:buChar char="Ø"/>
            </a:pPr>
            <a:r>
              <a:rPr lang="en-US" dirty="0">
                <a:solidFill>
                  <a:schemeClr val="bg2">
                    <a:lumMod val="50000"/>
                  </a:schemeClr>
                </a:solidFill>
                <a:latin typeface="Arial" panose="020B0604020202020204" pitchFamily="34" charset="0"/>
                <a:cs typeface="Arial" panose="020B0604020202020204" pitchFamily="34" charset="0"/>
              </a:rPr>
              <a:t>M</a:t>
            </a:r>
            <a:r>
              <a:rPr lang="en-US" dirty="0" smtClean="0">
                <a:solidFill>
                  <a:schemeClr val="bg2">
                    <a:lumMod val="50000"/>
                  </a:schemeClr>
                </a:solidFill>
                <a:latin typeface="Arial" panose="020B0604020202020204" pitchFamily="34" charset="0"/>
                <a:cs typeface="Arial" panose="020B0604020202020204" pitchFamily="34" charset="0"/>
              </a:rPr>
              <a:t>ay </a:t>
            </a:r>
            <a:r>
              <a:rPr lang="en-US" dirty="0">
                <a:solidFill>
                  <a:schemeClr val="bg2">
                    <a:lumMod val="50000"/>
                  </a:schemeClr>
                </a:solidFill>
                <a:latin typeface="Arial" panose="020B0604020202020204" pitchFamily="34" charset="0"/>
                <a:cs typeface="Arial" panose="020B0604020202020204" pitchFamily="34" charset="0"/>
              </a:rPr>
              <a:t>be incompatible in future version.</a:t>
            </a:r>
          </a:p>
          <a:p>
            <a:pPr marL="285750" indent="-285750">
              <a:lnSpc>
                <a:spcPct val="150000"/>
              </a:lnSpc>
              <a:buFont typeface="Wingdings" panose="05000000000000000000" pitchFamily="2" charset="2"/>
              <a:buChar char="Ø"/>
            </a:pPr>
            <a:r>
              <a:rPr lang="en-US" dirty="0">
                <a:solidFill>
                  <a:schemeClr val="bg2">
                    <a:lumMod val="50000"/>
                  </a:schemeClr>
                </a:solidFill>
                <a:latin typeface="Arial" panose="020B0604020202020204" pitchFamily="34" charset="0"/>
                <a:cs typeface="Arial" panose="020B0604020202020204" pitchFamily="34" charset="0"/>
              </a:rPr>
              <a:t>M</a:t>
            </a:r>
            <a:r>
              <a:rPr lang="en-US" dirty="0" smtClean="0">
                <a:solidFill>
                  <a:schemeClr val="bg2">
                    <a:lumMod val="50000"/>
                  </a:schemeClr>
                </a:solidFill>
                <a:latin typeface="Arial" panose="020B0604020202020204" pitchFamily="34" charset="0"/>
                <a:cs typeface="Arial" panose="020B0604020202020204" pitchFamily="34" charset="0"/>
              </a:rPr>
              <a:t>ay </a:t>
            </a:r>
            <a:r>
              <a:rPr lang="en-US" dirty="0">
                <a:solidFill>
                  <a:schemeClr val="bg2">
                    <a:lumMod val="50000"/>
                  </a:schemeClr>
                </a:solidFill>
                <a:latin typeface="Arial" panose="020B0604020202020204" pitchFamily="34" charset="0"/>
                <a:cs typeface="Arial" panose="020B0604020202020204" pitchFamily="34" charset="0"/>
              </a:rPr>
              <a:t>be removed in future version.</a:t>
            </a:r>
          </a:p>
          <a:p>
            <a:pPr marL="285750" indent="-285750">
              <a:lnSpc>
                <a:spcPct val="150000"/>
              </a:lnSpc>
              <a:buFont typeface="Wingdings" panose="05000000000000000000" pitchFamily="2" charset="2"/>
              <a:buChar char="Ø"/>
            </a:pPr>
            <a:r>
              <a:rPr lang="en-US" dirty="0">
                <a:solidFill>
                  <a:schemeClr val="bg2">
                    <a:lumMod val="50000"/>
                  </a:schemeClr>
                </a:solidFill>
                <a:latin typeface="Arial" panose="020B0604020202020204" pitchFamily="34" charset="0"/>
                <a:cs typeface="Arial" panose="020B0604020202020204" pitchFamily="34" charset="0"/>
              </a:rPr>
              <a:t>A better and efficient alternative has </a:t>
            </a:r>
            <a:r>
              <a:rPr lang="en-US" dirty="0" smtClean="0">
                <a:solidFill>
                  <a:schemeClr val="bg2">
                    <a:lumMod val="50000"/>
                  </a:schemeClr>
                </a:solidFill>
                <a:latin typeface="Arial" panose="020B0604020202020204" pitchFamily="34" charset="0"/>
                <a:cs typeface="Arial" panose="020B0604020202020204" pitchFamily="34" charset="0"/>
              </a:rPr>
              <a:t>super-seeded </a:t>
            </a:r>
            <a:r>
              <a:rPr lang="en-US" dirty="0">
                <a:solidFill>
                  <a:schemeClr val="bg2">
                    <a:lumMod val="50000"/>
                  </a:schemeClr>
                </a:solidFill>
                <a:latin typeface="Arial" panose="020B0604020202020204" pitchFamily="34" charset="0"/>
                <a:cs typeface="Arial" panose="020B0604020202020204" pitchFamily="34" charset="0"/>
              </a:rPr>
              <a:t>it.</a:t>
            </a:r>
          </a:p>
          <a:p>
            <a:endParaRPr lang="en-US" dirty="0" smtClean="0">
              <a:solidFill>
                <a:schemeClr val="bg2">
                  <a:lumMod val="50000"/>
                </a:schemeClr>
              </a:solidFill>
              <a:latin typeface="Arial" panose="020B0604020202020204" pitchFamily="34" charset="0"/>
              <a:cs typeface="Arial" panose="020B0604020202020204" pitchFamily="34" charset="0"/>
            </a:endParaRPr>
          </a:p>
          <a:p>
            <a:endParaRPr lang="en-US" dirty="0" smtClean="0">
              <a:solidFill>
                <a:schemeClr val="bg2">
                  <a:lumMod val="50000"/>
                </a:schemeClr>
              </a:solidFill>
              <a:latin typeface="Arial" panose="020B0604020202020204" pitchFamily="34" charset="0"/>
              <a:cs typeface="Arial" panose="020B0604020202020204" pitchFamily="34" charset="0"/>
            </a:endParaRPr>
          </a:p>
          <a:p>
            <a:endParaRPr lang="en-US" dirty="0" smtClean="0">
              <a:solidFill>
                <a:schemeClr val="bg2">
                  <a:lumMod val="50000"/>
                </a:schemeClr>
              </a:solidFill>
              <a:latin typeface="Arial" panose="020B0604020202020204" pitchFamily="34" charset="0"/>
              <a:cs typeface="Arial" panose="020B0604020202020204" pitchFamily="34" charset="0"/>
            </a:endParaRPr>
          </a:p>
          <a:p>
            <a:r>
              <a:rPr lang="en-US" dirty="0">
                <a:solidFill>
                  <a:schemeClr val="bg2">
                    <a:lumMod val="50000"/>
                  </a:schemeClr>
                </a:solidFill>
                <a:latin typeface="Arial" panose="020B0604020202020204" pitchFamily="34" charset="0"/>
                <a:cs typeface="Arial" panose="020B0604020202020204" pitchFamily="34" charset="0"/>
              </a:rPr>
              <a:t>Compiler generates warnings whenever a deprecated element is used. With Java 9, two new enhancements are made to </a:t>
            </a:r>
            <a:r>
              <a:rPr lang="en-US" dirty="0">
                <a:solidFill>
                  <a:srgbClr val="1B6367"/>
                </a:solidFill>
                <a:latin typeface="Arial" panose="020B0604020202020204" pitchFamily="34" charset="0"/>
                <a:cs typeface="Arial" panose="020B0604020202020204" pitchFamily="34" charset="0"/>
              </a:rPr>
              <a:t>@Deprecated</a:t>
            </a:r>
            <a:r>
              <a:rPr lang="en-US" dirty="0">
                <a:solidFill>
                  <a:schemeClr val="bg2">
                    <a:lumMod val="50000"/>
                  </a:schemeClr>
                </a:solidFill>
                <a:latin typeface="Arial" panose="020B0604020202020204" pitchFamily="34" charset="0"/>
                <a:cs typeface="Arial" panose="020B0604020202020204" pitchFamily="34" charset="0"/>
              </a:rPr>
              <a:t> annotation.</a:t>
            </a:r>
          </a:p>
          <a:p>
            <a:endParaRPr lang="en-US" b="1" dirty="0" smtClean="0">
              <a:solidFill>
                <a:schemeClr val="bg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1" dirty="0" err="1" smtClean="0">
                <a:solidFill>
                  <a:srgbClr val="2A989E"/>
                </a:solidFill>
                <a:latin typeface="Arial" panose="020B0604020202020204" pitchFamily="34" charset="0"/>
                <a:cs typeface="Arial" panose="020B0604020202020204" pitchFamily="34" charset="0"/>
              </a:rPr>
              <a:t>forRemoval</a:t>
            </a:r>
            <a:r>
              <a:rPr lang="en-US" dirty="0">
                <a:solidFill>
                  <a:schemeClr val="bg2">
                    <a:lumMod val="50000"/>
                  </a:schemeClr>
                </a:solidFill>
                <a:latin typeface="Arial" panose="020B0604020202020204" pitchFamily="34" charset="0"/>
                <a:cs typeface="Arial" panose="020B0604020202020204" pitchFamily="34" charset="0"/>
              </a:rPr>
              <a:t> − Indicates whether the annotated element is subject to removal in a future version. The default value is false.</a:t>
            </a:r>
          </a:p>
          <a:p>
            <a:endParaRPr lang="en-US" b="1" dirty="0" smtClean="0">
              <a:solidFill>
                <a:schemeClr val="bg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1" dirty="0" smtClean="0">
                <a:solidFill>
                  <a:srgbClr val="2A989E"/>
                </a:solidFill>
                <a:latin typeface="Arial" panose="020B0604020202020204" pitchFamily="34" charset="0"/>
                <a:cs typeface="Arial" panose="020B0604020202020204" pitchFamily="34" charset="0"/>
              </a:rPr>
              <a:t>since</a:t>
            </a:r>
            <a:r>
              <a:rPr lang="en-US" dirty="0">
                <a:solidFill>
                  <a:schemeClr val="bg2">
                    <a:lumMod val="50000"/>
                  </a:schemeClr>
                </a:solidFill>
                <a:latin typeface="Arial" panose="020B0604020202020204" pitchFamily="34" charset="0"/>
                <a:cs typeface="Arial" panose="020B0604020202020204" pitchFamily="34" charset="0"/>
              </a:rPr>
              <a:t> − Returns the version in which the annotated element became deprecated. The default value is the empty string</a:t>
            </a:r>
            <a:r>
              <a:rPr lang="en-US" dirty="0" smtClean="0">
                <a:solidFill>
                  <a:schemeClr val="bg2">
                    <a:lumMod val="50000"/>
                  </a:schemeClr>
                </a:solidFill>
                <a:latin typeface="Arial" panose="020B0604020202020204" pitchFamily="34" charset="0"/>
                <a:cs typeface="Arial" panose="020B0604020202020204" pitchFamily="34" charset="0"/>
              </a:rPr>
              <a:t>.</a:t>
            </a:r>
            <a:endParaRPr lang="en-US" dirty="0">
              <a:solidFill>
                <a:schemeClr val="bg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083207" y="964504"/>
            <a:ext cx="5973421" cy="2455101"/>
          </a:xfrm>
          <a:prstGeom prst="rect">
            <a:avLst/>
          </a:prstGeom>
        </p:spPr>
      </p:pic>
    </p:spTree>
    <p:extLst>
      <p:ext uri="{BB962C8B-B14F-4D97-AF65-F5344CB8AC3E}">
        <p14:creationId xmlns:p14="http://schemas.microsoft.com/office/powerpoint/2010/main" val="1714431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HTTP2 Client</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sdfsdf</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796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Multi-Resolution Image API</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sdfsdf</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2502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Miscellaneous Java 9 Features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170646"/>
          </a:xfrm>
          <a:prstGeom prst="rect">
            <a:avLst/>
          </a:prstGeom>
          <a:noFill/>
        </p:spPr>
        <p:txBody>
          <a:bodyPr wrap="square" rtlCol="0">
            <a:spAutoFit/>
          </a:bodyPr>
          <a:lstStyle/>
          <a:p>
            <a:r>
              <a:rPr lang="en-US" sz="2000" dirty="0">
                <a:solidFill>
                  <a:schemeClr val="bg2">
                    <a:lumMod val="50000"/>
                  </a:schemeClr>
                </a:solidFill>
                <a:latin typeface="Arial" panose="020B0604020202020204" pitchFamily="34" charset="0"/>
                <a:cs typeface="Arial" panose="020B0604020202020204" pitchFamily="34" charset="0"/>
              </a:rPr>
              <a:t>Apart from mentioned features, with Java 9, a lot more enhancements are done to JDK platform. Some of them are listed below</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GC (Garbage Collector) Improvements</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Stack-Walking API</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Filter Incoming Serialization Data</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Deprecate the Applet API</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Indify String Concatenation</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Enhanced Method Handles</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Java Platform Logging API and Service</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Compact Strings</a:t>
            </a:r>
          </a:p>
          <a:p>
            <a:pPr marL="342900" indent="-342900">
              <a:lnSpc>
                <a:spcPct val="150000"/>
              </a:lnSpc>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Parser API for Nashorn</a:t>
            </a:r>
          </a:p>
        </p:txBody>
      </p:sp>
    </p:spTree>
    <p:extLst>
      <p:ext uri="{BB962C8B-B14F-4D97-AF65-F5344CB8AC3E}">
        <p14:creationId xmlns:p14="http://schemas.microsoft.com/office/powerpoint/2010/main" val="3229011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References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246769"/>
          </a:xfrm>
          <a:prstGeom prst="rect">
            <a:avLst/>
          </a:prstGeom>
          <a:noFill/>
        </p:spPr>
        <p:txBody>
          <a:bodyPr wrap="square" rtlCol="0">
            <a:spAutoFit/>
          </a:bodyPr>
          <a:lstStyle/>
          <a:p>
            <a:pPr fontAlgn="base"/>
            <a:r>
              <a:rPr lang="en-US" sz="2000" i="1" dirty="0">
                <a:solidFill>
                  <a:schemeClr val="bg2">
                    <a:lumMod val="50000"/>
                  </a:schemeClr>
                </a:solidFill>
                <a:latin typeface="Arial" panose="020B0604020202020204" pitchFamily="34" charset="0"/>
                <a:cs typeface="Arial" panose="020B0604020202020204" pitchFamily="34" charset="0"/>
              </a:rPr>
              <a:t>https://www.tutorialspoint.com/java9</a:t>
            </a:r>
            <a:r>
              <a:rPr lang="en-US" sz="2000" i="1" dirty="0" smtClean="0">
                <a:solidFill>
                  <a:schemeClr val="bg2">
                    <a:lumMod val="50000"/>
                  </a:schemeClr>
                </a:solidFill>
                <a:latin typeface="Arial" panose="020B0604020202020204" pitchFamily="34" charset="0"/>
                <a:cs typeface="Arial" panose="020B0604020202020204" pitchFamily="34" charset="0"/>
              </a:rPr>
              <a:t>/</a:t>
            </a:r>
          </a:p>
          <a:p>
            <a:pPr fontAlgn="base"/>
            <a:endParaRPr lang="en-US" sz="2000" i="1" dirty="0">
              <a:solidFill>
                <a:schemeClr val="bg2">
                  <a:lumMod val="50000"/>
                </a:schemeClr>
              </a:solidFill>
              <a:latin typeface="Arial" panose="020B0604020202020204" pitchFamily="34" charset="0"/>
              <a:cs typeface="Arial" panose="020B0604020202020204" pitchFamily="34" charset="0"/>
            </a:endParaRPr>
          </a:p>
          <a:p>
            <a:pPr fontAlgn="base"/>
            <a:endParaRPr lang="en-US" sz="2000" i="1" dirty="0" smtClean="0">
              <a:solidFill>
                <a:schemeClr val="bg2">
                  <a:lumMod val="50000"/>
                </a:schemeClr>
              </a:solidFill>
              <a:latin typeface="Arial" panose="020B0604020202020204" pitchFamily="34" charset="0"/>
              <a:cs typeface="Arial" panose="020B0604020202020204" pitchFamily="34" charset="0"/>
            </a:endParaRPr>
          </a:p>
          <a:p>
            <a:pPr fontAlgn="base"/>
            <a:r>
              <a:rPr lang="en-US" sz="2000" i="1" dirty="0">
                <a:solidFill>
                  <a:schemeClr val="bg2">
                    <a:lumMod val="50000"/>
                  </a:schemeClr>
                </a:solidFill>
                <a:latin typeface="Arial" panose="020B0604020202020204" pitchFamily="34" charset="0"/>
                <a:cs typeface="Arial" panose="020B0604020202020204" pitchFamily="34" charset="0"/>
              </a:rPr>
              <a:t>https://</a:t>
            </a:r>
            <a:r>
              <a:rPr lang="en-US" sz="2000" i="1" dirty="0" smtClean="0">
                <a:solidFill>
                  <a:schemeClr val="bg2">
                    <a:lumMod val="50000"/>
                  </a:schemeClr>
                </a:solidFill>
                <a:latin typeface="Arial" panose="020B0604020202020204" pitchFamily="34" charset="0"/>
                <a:cs typeface="Arial" panose="020B0604020202020204" pitchFamily="34" charset="0"/>
              </a:rPr>
              <a:t>dzone.com/articles/java-9-modules-introduction-part-1</a:t>
            </a:r>
          </a:p>
          <a:p>
            <a:pPr fontAlgn="base"/>
            <a:endParaRPr lang="en-US" sz="2000" i="1" dirty="0">
              <a:solidFill>
                <a:schemeClr val="bg2">
                  <a:lumMod val="50000"/>
                </a:schemeClr>
              </a:solidFill>
              <a:latin typeface="Arial" panose="020B0604020202020204" pitchFamily="34" charset="0"/>
              <a:cs typeface="Arial" panose="020B0604020202020204" pitchFamily="34" charset="0"/>
            </a:endParaRPr>
          </a:p>
          <a:p>
            <a:pPr fontAlgn="base"/>
            <a:endParaRPr lang="en-US" sz="2000" i="1" dirty="0" smtClean="0">
              <a:solidFill>
                <a:schemeClr val="bg2">
                  <a:lumMod val="50000"/>
                </a:schemeClr>
              </a:solidFill>
              <a:latin typeface="Arial" panose="020B0604020202020204" pitchFamily="34" charset="0"/>
              <a:cs typeface="Arial" panose="020B0604020202020204" pitchFamily="34" charset="0"/>
            </a:endParaRPr>
          </a:p>
          <a:p>
            <a:pPr fontAlgn="base"/>
            <a:r>
              <a:rPr lang="en-US" sz="2000" i="1" dirty="0">
                <a:solidFill>
                  <a:schemeClr val="bg2">
                    <a:lumMod val="50000"/>
                  </a:schemeClr>
                </a:solidFill>
                <a:latin typeface="Arial" panose="020B0604020202020204" pitchFamily="34" charset="0"/>
                <a:cs typeface="Arial" panose="020B0604020202020204" pitchFamily="34" charset="0"/>
              </a:rPr>
              <a:t>https://</a:t>
            </a:r>
            <a:r>
              <a:rPr lang="en-US" sz="2000" i="1" dirty="0" smtClean="0">
                <a:solidFill>
                  <a:schemeClr val="bg2">
                    <a:lumMod val="50000"/>
                  </a:schemeClr>
                </a:solidFill>
                <a:latin typeface="Arial" panose="020B0604020202020204" pitchFamily="34" charset="0"/>
                <a:cs typeface="Arial" panose="020B0604020202020204" pitchFamily="34" charset="0"/>
              </a:rPr>
              <a:t>www.baeldung.com/java-9</a:t>
            </a:r>
            <a:endParaRPr lang="en-US" sz="2000"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00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JShell</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5530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Stands as Java Shell and also known as REPL (Read, Evaluate, Print, Loop)</a:t>
            </a:r>
          </a:p>
          <a:p>
            <a:pPr marL="342900"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A new tool to test and execute piece of java code.</a:t>
            </a:r>
          </a:p>
          <a:p>
            <a:pPr marL="342900"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Execute </a:t>
            </a:r>
            <a:r>
              <a:rPr lang="en-US" sz="2200" dirty="0">
                <a:solidFill>
                  <a:schemeClr val="bg2">
                    <a:lumMod val="50000"/>
                  </a:schemeClr>
                </a:solidFill>
                <a:latin typeface="Arial" panose="020B0604020202020204" pitchFamily="34" charset="0"/>
                <a:cs typeface="Arial" panose="020B0604020202020204" pitchFamily="34" charset="0"/>
              </a:rPr>
              <a:t>class, interface, </a:t>
            </a:r>
            <a:r>
              <a:rPr lang="en-US" sz="2200" dirty="0" err="1">
                <a:solidFill>
                  <a:schemeClr val="bg2">
                    <a:lumMod val="50000"/>
                  </a:schemeClr>
                </a:solidFill>
                <a:latin typeface="Arial" panose="020B0604020202020204" pitchFamily="34" charset="0"/>
                <a:cs typeface="Arial" panose="020B0604020202020204" pitchFamily="34" charset="0"/>
              </a:rPr>
              <a:t>enum</a:t>
            </a:r>
            <a:r>
              <a:rPr lang="en-US" sz="2200" dirty="0">
                <a:solidFill>
                  <a:schemeClr val="bg2">
                    <a:lumMod val="50000"/>
                  </a:schemeClr>
                </a:solidFill>
                <a:latin typeface="Arial" panose="020B0604020202020204" pitchFamily="34" charset="0"/>
                <a:cs typeface="Arial" panose="020B0604020202020204" pitchFamily="34" charset="0"/>
              </a:rPr>
              <a:t>, object, statements etc. very easily</a:t>
            </a:r>
          </a:p>
        </p:txBody>
      </p:sp>
      <p:pic>
        <p:nvPicPr>
          <p:cNvPr id="4" name="Picture 3"/>
          <p:cNvPicPr>
            <a:picLocks noChangeAspect="1"/>
          </p:cNvPicPr>
          <p:nvPr/>
        </p:nvPicPr>
        <p:blipFill>
          <a:blip r:embed="rId2"/>
          <a:stretch>
            <a:fillRect/>
          </a:stretch>
        </p:blipFill>
        <p:spPr>
          <a:xfrm>
            <a:off x="2107044" y="2743025"/>
            <a:ext cx="7977909" cy="3870717"/>
          </a:xfrm>
          <a:prstGeom prst="rect">
            <a:avLst/>
          </a:prstGeom>
        </p:spPr>
      </p:pic>
    </p:spTree>
    <p:extLst>
      <p:ext uri="{BB962C8B-B14F-4D97-AF65-F5344CB8AC3E}">
        <p14:creationId xmlns:p14="http://schemas.microsoft.com/office/powerpoint/2010/main" val="241084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323" y="2697940"/>
            <a:ext cx="6096000" cy="1446550"/>
          </a:xfrm>
          <a:prstGeom prst="rect">
            <a:avLst/>
          </a:prstGeom>
        </p:spPr>
        <p:txBody>
          <a:bodyPr>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Thank You</a:t>
            </a:r>
            <a:endParaRPr lang="en-US" sz="88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150651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JShell</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110161" y="839243"/>
            <a:ext cx="5971677" cy="5912286"/>
          </a:xfrm>
          <a:prstGeom prst="rect">
            <a:avLst/>
          </a:prstGeom>
        </p:spPr>
      </p:pic>
    </p:spTree>
    <p:extLst>
      <p:ext uri="{BB962C8B-B14F-4D97-AF65-F5344CB8AC3E}">
        <p14:creationId xmlns:p14="http://schemas.microsoft.com/office/powerpoint/2010/main" val="180504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Factory Methods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510670"/>
          </a:xfrm>
          <a:prstGeom prst="rect">
            <a:avLst/>
          </a:prstGeom>
          <a:noFill/>
        </p:spPr>
        <p:txBody>
          <a:bodyPr wrap="square" rtlCol="0">
            <a:spAutoFit/>
          </a:bodyPr>
          <a:lstStyle/>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T</a:t>
            </a:r>
            <a:r>
              <a:rPr lang="en-US" sz="2200" dirty="0" smtClean="0">
                <a:solidFill>
                  <a:schemeClr val="bg2">
                    <a:lumMod val="50000"/>
                  </a:schemeClr>
                </a:solidFill>
                <a:latin typeface="Arial" panose="020B0604020202020204" pitchFamily="34" charset="0"/>
                <a:cs typeface="Arial" panose="020B0604020202020204" pitchFamily="34" charset="0"/>
              </a:rPr>
              <a:t>o </a:t>
            </a:r>
            <a:r>
              <a:rPr lang="en-US" sz="2200" dirty="0">
                <a:solidFill>
                  <a:schemeClr val="bg2">
                    <a:lumMod val="50000"/>
                  </a:schemeClr>
                </a:solidFill>
                <a:latin typeface="Arial" panose="020B0604020202020204" pitchFamily="34" charset="0"/>
                <a:cs typeface="Arial" panose="020B0604020202020204" pitchFamily="34" charset="0"/>
              </a:rPr>
              <a:t>create Immutable List, </a:t>
            </a:r>
            <a:r>
              <a:rPr lang="en-US" sz="2200" dirty="0" smtClean="0">
                <a:solidFill>
                  <a:schemeClr val="bg2">
                    <a:lumMod val="50000"/>
                  </a:schemeClr>
                </a:solidFill>
                <a:latin typeface="Arial" panose="020B0604020202020204" pitchFamily="34" charset="0"/>
                <a:cs typeface="Arial" panose="020B0604020202020204" pitchFamily="34" charset="0"/>
              </a:rPr>
              <a:t>Set, Map </a:t>
            </a:r>
            <a:r>
              <a:rPr lang="en-US" sz="2200" dirty="0">
                <a:solidFill>
                  <a:schemeClr val="bg2">
                    <a:lumMod val="50000"/>
                  </a:schemeClr>
                </a:solidFill>
                <a:latin typeface="Arial" panose="020B0604020202020204" pitchFamily="34" charset="0"/>
                <a:cs typeface="Arial" panose="020B0604020202020204" pitchFamily="34" charset="0"/>
              </a:rPr>
              <a:t>and </a:t>
            </a:r>
            <a:r>
              <a:rPr lang="en-US" sz="2200" dirty="0" err="1">
                <a:solidFill>
                  <a:schemeClr val="bg2">
                    <a:lumMod val="50000"/>
                  </a:schemeClr>
                </a:solidFill>
                <a:latin typeface="Arial" panose="020B0604020202020204" pitchFamily="34" charset="0"/>
                <a:cs typeface="Arial" panose="020B0604020202020204" pitchFamily="34" charset="0"/>
              </a:rPr>
              <a:t>Map.Entry</a:t>
            </a:r>
            <a:r>
              <a:rPr lang="en-US" sz="2200" dirty="0">
                <a:solidFill>
                  <a:schemeClr val="bg2">
                    <a:lumMod val="50000"/>
                  </a:schemeClr>
                </a:solidFill>
                <a:latin typeface="Arial" panose="020B0604020202020204" pitchFamily="34" charset="0"/>
                <a:cs typeface="Arial" panose="020B0604020202020204" pitchFamily="34" charset="0"/>
              </a:rPr>
              <a:t> objects. These utility methods are used to create empty or </a:t>
            </a:r>
            <a:r>
              <a:rPr lang="en-US" sz="2200" dirty="0" smtClean="0">
                <a:solidFill>
                  <a:schemeClr val="bg2">
                    <a:lumMod val="50000"/>
                  </a:schemeClr>
                </a:solidFill>
                <a:latin typeface="Arial" panose="020B0604020202020204" pitchFamily="34" charset="0"/>
                <a:cs typeface="Arial" panose="020B0604020202020204" pitchFamily="34" charset="0"/>
              </a:rPr>
              <a:t>non-empty Collection </a:t>
            </a:r>
            <a:r>
              <a:rPr lang="en-US" sz="2200" dirty="0">
                <a:solidFill>
                  <a:schemeClr val="bg2">
                    <a:lumMod val="50000"/>
                  </a:schemeClr>
                </a:solidFill>
                <a:latin typeface="Arial" panose="020B0604020202020204" pitchFamily="34" charset="0"/>
                <a:cs typeface="Arial" panose="020B0604020202020204" pitchFamily="34" charset="0"/>
              </a:rPr>
              <a:t>objects</a:t>
            </a:r>
            <a:r>
              <a:rPr lang="en-US" sz="2200" dirty="0" smtClean="0">
                <a:solidFill>
                  <a:schemeClr val="bg2">
                    <a:lumMod val="50000"/>
                  </a:schemeClr>
                </a:solidFill>
                <a:latin typeface="Arial" panose="020B0604020202020204" pitchFamily="34" charset="0"/>
                <a:cs typeface="Arial" panose="020B0604020202020204" pitchFamily="34" charset="0"/>
              </a:rPr>
              <a:t>.</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List and Set interfaces have “</a:t>
            </a:r>
            <a:r>
              <a:rPr lang="en-US" sz="2200" b="1" dirty="0">
                <a:solidFill>
                  <a:srgbClr val="2A989E"/>
                </a:solidFill>
                <a:latin typeface="Arial" panose="020B0604020202020204" pitchFamily="34" charset="0"/>
                <a:cs typeface="Arial" panose="020B0604020202020204" pitchFamily="34" charset="0"/>
              </a:rPr>
              <a:t>of()</a:t>
            </a:r>
            <a:r>
              <a:rPr lang="en-US" sz="2200" dirty="0">
                <a:solidFill>
                  <a:schemeClr val="bg2">
                    <a:lumMod val="50000"/>
                  </a:schemeClr>
                </a:solidFill>
                <a:latin typeface="Arial" panose="020B0604020202020204" pitchFamily="34" charset="0"/>
                <a:cs typeface="Arial" panose="020B0604020202020204" pitchFamily="34" charset="0"/>
              </a:rPr>
              <a:t>” methods to create an empty or no-empty Immutable List </a:t>
            </a:r>
            <a:r>
              <a:rPr lang="en-US" sz="2200" dirty="0" smtClean="0">
                <a:solidFill>
                  <a:schemeClr val="bg2">
                    <a:lumMod val="50000"/>
                  </a:schemeClr>
                </a:solidFill>
                <a:latin typeface="Arial" panose="020B0604020202020204" pitchFamily="34" charset="0"/>
                <a:cs typeface="Arial" panose="020B0604020202020204" pitchFamily="34" charset="0"/>
              </a:rPr>
              <a:t>or Set objects.</a:t>
            </a:r>
            <a:endParaRPr lang="en-US" sz="2200" dirty="0">
              <a:solidFill>
                <a:schemeClr val="bg2">
                  <a:lumMod val="50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2414492" y="2475174"/>
            <a:ext cx="7363014" cy="4233409"/>
          </a:xfrm>
          <a:prstGeom prst="rect">
            <a:avLst/>
          </a:prstGeom>
        </p:spPr>
      </p:pic>
    </p:spTree>
    <p:extLst>
      <p:ext uri="{BB962C8B-B14F-4D97-AF65-F5344CB8AC3E}">
        <p14:creationId xmlns:p14="http://schemas.microsoft.com/office/powerpoint/2010/main" val="124811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Private Methods in Interface</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07654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200" dirty="0">
                <a:solidFill>
                  <a:schemeClr val="bg2">
                    <a:lumMod val="50000"/>
                  </a:schemeClr>
                </a:solidFill>
                <a:latin typeface="Arial" panose="020B0604020202020204" pitchFamily="34" charset="0"/>
                <a:cs typeface="Arial" panose="020B0604020202020204" pitchFamily="34" charset="0"/>
              </a:rPr>
              <a:t>Constant variables</a:t>
            </a:r>
          </a:p>
          <a:p>
            <a:pPr marL="342900" indent="-342900">
              <a:lnSpc>
                <a:spcPct val="150000"/>
              </a:lnSpc>
              <a:buFont typeface="Wingdings" panose="05000000000000000000" pitchFamily="2" charset="2"/>
              <a:buChar char="§"/>
            </a:pPr>
            <a:r>
              <a:rPr lang="en-US" sz="2200" dirty="0">
                <a:solidFill>
                  <a:schemeClr val="bg2">
                    <a:lumMod val="50000"/>
                  </a:schemeClr>
                </a:solidFill>
                <a:latin typeface="Arial" panose="020B0604020202020204" pitchFamily="34" charset="0"/>
                <a:cs typeface="Arial" panose="020B0604020202020204" pitchFamily="34" charset="0"/>
              </a:rPr>
              <a:t>Abstract methods</a:t>
            </a:r>
          </a:p>
          <a:p>
            <a:pPr marL="342900" indent="-342900">
              <a:lnSpc>
                <a:spcPct val="150000"/>
              </a:lnSpc>
              <a:buFont typeface="Wingdings" panose="05000000000000000000" pitchFamily="2" charset="2"/>
              <a:buChar char="§"/>
            </a:pPr>
            <a:r>
              <a:rPr lang="en-US" sz="2200" dirty="0">
                <a:solidFill>
                  <a:schemeClr val="bg2">
                    <a:lumMod val="50000"/>
                  </a:schemeClr>
                </a:solidFill>
                <a:latin typeface="Arial" panose="020B0604020202020204" pitchFamily="34" charset="0"/>
                <a:cs typeface="Arial" panose="020B0604020202020204" pitchFamily="34" charset="0"/>
              </a:rPr>
              <a:t>Default methods</a:t>
            </a:r>
          </a:p>
          <a:p>
            <a:pPr marL="342900" indent="-342900">
              <a:lnSpc>
                <a:spcPct val="150000"/>
              </a:lnSpc>
              <a:buFont typeface="Wingdings" panose="05000000000000000000" pitchFamily="2" charset="2"/>
              <a:buChar char="§"/>
            </a:pPr>
            <a:r>
              <a:rPr lang="en-US" sz="2200" dirty="0">
                <a:solidFill>
                  <a:schemeClr val="bg2">
                    <a:lumMod val="50000"/>
                  </a:schemeClr>
                </a:solidFill>
                <a:latin typeface="Arial" panose="020B0604020202020204" pitchFamily="34" charset="0"/>
                <a:cs typeface="Arial" panose="020B0604020202020204" pitchFamily="34" charset="0"/>
              </a:rPr>
              <a:t>Static methods</a:t>
            </a:r>
          </a:p>
          <a:p>
            <a:pPr marL="342900" indent="-342900">
              <a:lnSpc>
                <a:spcPct val="150000"/>
              </a:lnSpc>
              <a:buFont typeface="Wingdings" panose="05000000000000000000" pitchFamily="2" charset="2"/>
              <a:buChar char="§"/>
            </a:pPr>
            <a:r>
              <a:rPr lang="en-US" sz="2200" dirty="0">
                <a:solidFill>
                  <a:schemeClr val="bg2">
                    <a:lumMod val="50000"/>
                  </a:schemeClr>
                </a:solidFill>
                <a:latin typeface="Arial" panose="020B0604020202020204" pitchFamily="34" charset="0"/>
                <a:cs typeface="Arial" panose="020B0604020202020204" pitchFamily="34" charset="0"/>
              </a:rPr>
              <a:t>Private methods</a:t>
            </a:r>
          </a:p>
          <a:p>
            <a:pPr marL="342900" indent="-342900">
              <a:lnSpc>
                <a:spcPct val="150000"/>
              </a:lnSpc>
              <a:buFont typeface="Wingdings" panose="05000000000000000000" pitchFamily="2" charset="2"/>
              <a:buChar char="§"/>
            </a:pPr>
            <a:r>
              <a:rPr lang="en-US" sz="2200" dirty="0">
                <a:solidFill>
                  <a:schemeClr val="bg2">
                    <a:lumMod val="50000"/>
                  </a:schemeClr>
                </a:solidFill>
                <a:latin typeface="Arial" panose="020B0604020202020204" pitchFamily="34" charset="0"/>
                <a:cs typeface="Arial" panose="020B0604020202020204" pitchFamily="34" charset="0"/>
              </a:rPr>
              <a:t>Private Static </a:t>
            </a:r>
            <a:r>
              <a:rPr lang="en-US" sz="2200" dirty="0" smtClean="0">
                <a:solidFill>
                  <a:schemeClr val="bg2">
                    <a:lumMod val="50000"/>
                  </a:schemeClr>
                </a:solidFill>
                <a:latin typeface="Arial" panose="020B0604020202020204" pitchFamily="34" charset="0"/>
                <a:cs typeface="Arial" panose="020B0604020202020204" pitchFamily="34" charset="0"/>
              </a:rPr>
              <a:t>methods</a:t>
            </a:r>
            <a:endParaRPr lang="en-US" sz="2200" dirty="0">
              <a:solidFill>
                <a:schemeClr val="bg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709808" y="1224876"/>
            <a:ext cx="8123112" cy="5263607"/>
          </a:xfrm>
          <a:prstGeom prst="rect">
            <a:avLst/>
          </a:prstGeom>
        </p:spPr>
      </p:pic>
    </p:spTree>
    <p:extLst>
      <p:ext uri="{BB962C8B-B14F-4D97-AF65-F5344CB8AC3E}">
        <p14:creationId xmlns:p14="http://schemas.microsoft.com/office/powerpoint/2010/main" val="175384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9 Module 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493812"/>
          </a:xfrm>
          <a:prstGeom prst="rect">
            <a:avLst/>
          </a:prstGeom>
          <a:noFill/>
        </p:spPr>
        <p:txBody>
          <a:bodyPr wrap="square" rtlCol="0">
            <a:spAutoFit/>
          </a:bodyPr>
          <a:lstStyle/>
          <a:p>
            <a:pPr marL="342900" indent="-342900">
              <a:buFont typeface="Wingdings" panose="05000000000000000000" pitchFamily="2" charset="2"/>
              <a:buChar char="Ø"/>
            </a:pPr>
            <a:r>
              <a:rPr lang="en-US" sz="2100" dirty="0">
                <a:solidFill>
                  <a:schemeClr val="bg2">
                    <a:lumMod val="50000"/>
                  </a:schemeClr>
                </a:solidFill>
                <a:latin typeface="Arial" panose="020B0604020202020204" pitchFamily="34" charset="0"/>
                <a:cs typeface="Arial" panose="020B0604020202020204" pitchFamily="34" charset="0"/>
              </a:rPr>
              <a:t>Before Java SE 9 versions, we are using Monolithic Jars to develop Java-Based applications</a:t>
            </a:r>
            <a:r>
              <a:rPr lang="en-US" sz="2100" dirty="0" smtClean="0">
                <a:solidFill>
                  <a:schemeClr val="bg2">
                    <a:lumMod val="50000"/>
                  </a:schemeClr>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US" sz="21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100" dirty="0" smtClean="0">
                <a:solidFill>
                  <a:schemeClr val="bg2">
                    <a:lumMod val="50000"/>
                  </a:schemeClr>
                </a:solidFill>
                <a:latin typeface="Arial" panose="020B0604020202020204" pitchFamily="34" charset="0"/>
                <a:cs typeface="Arial" panose="020B0604020202020204" pitchFamily="34" charset="0"/>
              </a:rPr>
              <a:t>This </a:t>
            </a:r>
            <a:r>
              <a:rPr lang="en-US" sz="2100" dirty="0">
                <a:solidFill>
                  <a:schemeClr val="bg2">
                    <a:lumMod val="50000"/>
                  </a:schemeClr>
                </a:solidFill>
                <a:latin typeface="Arial" panose="020B0604020202020204" pitchFamily="34" charset="0"/>
                <a:cs typeface="Arial" panose="020B0604020202020204" pitchFamily="34" charset="0"/>
              </a:rPr>
              <a:t>architecture has lot of limitations and drawbacks. To avoid all these shortcomings, </a:t>
            </a:r>
            <a:r>
              <a:rPr lang="en-US" sz="2100" dirty="0" smtClean="0">
                <a:solidFill>
                  <a:schemeClr val="bg2">
                    <a:lumMod val="50000"/>
                  </a:schemeClr>
                </a:solidFill>
                <a:latin typeface="Arial" panose="020B0604020202020204" pitchFamily="34" charset="0"/>
                <a:cs typeface="Arial" panose="020B0604020202020204" pitchFamily="34" charset="0"/>
              </a:rPr>
              <a:t>Oracle Corp. has introduced </a:t>
            </a:r>
            <a:r>
              <a:rPr lang="en-US" sz="2100" dirty="0">
                <a:solidFill>
                  <a:schemeClr val="bg2">
                    <a:lumMod val="50000"/>
                  </a:schemeClr>
                </a:solidFill>
                <a:latin typeface="Arial" panose="020B0604020202020204" pitchFamily="34" charset="0"/>
                <a:cs typeface="Arial" panose="020B0604020202020204" pitchFamily="34" charset="0"/>
              </a:rPr>
              <a:t>Module System</a:t>
            </a:r>
            <a:r>
              <a:rPr lang="en-US" sz="2100" dirty="0" smtClean="0">
                <a:solidFill>
                  <a:schemeClr val="bg2">
                    <a:lumMod val="50000"/>
                  </a:schemeClr>
                </a:solidFill>
                <a:latin typeface="Arial" panose="020B0604020202020204" pitchFamily="34" charset="0"/>
                <a:cs typeface="Arial" panose="020B0604020202020204" pitchFamily="34" charset="0"/>
              </a:rPr>
              <a:t> Java SE 9.</a:t>
            </a:r>
          </a:p>
          <a:p>
            <a:pPr marL="342900" indent="-342900">
              <a:buFont typeface="Wingdings" panose="05000000000000000000" pitchFamily="2" charset="2"/>
              <a:buChar char="Ø"/>
            </a:pPr>
            <a:endParaRPr lang="en-US" sz="21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100" dirty="0" smtClean="0">
                <a:solidFill>
                  <a:schemeClr val="bg2">
                    <a:lumMod val="50000"/>
                  </a:schemeClr>
                </a:solidFill>
                <a:latin typeface="Arial" panose="020B0604020202020204" pitchFamily="34" charset="0"/>
                <a:cs typeface="Arial" panose="020B0604020202020204" pitchFamily="34" charset="0"/>
              </a:rPr>
              <a:t>JDK 9 has 92 modules.</a:t>
            </a:r>
          </a:p>
          <a:p>
            <a:pPr marL="342900" indent="-342900">
              <a:buFont typeface="Wingdings" panose="05000000000000000000" pitchFamily="2" charset="2"/>
              <a:buChar char="Ø"/>
            </a:pPr>
            <a:endParaRPr lang="en-US" sz="21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100" dirty="0" smtClean="0">
                <a:solidFill>
                  <a:schemeClr val="bg2">
                    <a:lumMod val="50000"/>
                  </a:schemeClr>
                </a:solidFill>
                <a:latin typeface="Arial" panose="020B0604020202020204" pitchFamily="34" charset="0"/>
                <a:cs typeface="Arial" panose="020B0604020202020204" pitchFamily="34" charset="0"/>
              </a:rPr>
              <a:t>We can also create our own modules.</a:t>
            </a:r>
          </a:p>
          <a:p>
            <a:pPr marL="342900" indent="-342900">
              <a:buFont typeface="Wingdings" panose="05000000000000000000" pitchFamily="2" charset="2"/>
              <a:buChar char="Ø"/>
            </a:pPr>
            <a:endParaRPr lang="en-US" sz="21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2">
                    <a:lumMod val="50000"/>
                  </a:schemeClr>
                </a:solidFill>
                <a:latin typeface="Arial" panose="020B0604020202020204" pitchFamily="34" charset="0"/>
                <a:cs typeface="Arial" panose="020B0604020202020204" pitchFamily="34" charset="0"/>
              </a:rPr>
              <a:t>The directory structure of the JDK has changed a bit</a:t>
            </a:r>
            <a:r>
              <a:rPr lang="en-US" sz="2000" dirty="0" smtClean="0">
                <a:solidFill>
                  <a:schemeClr val="bg2">
                    <a:lumMod val="50000"/>
                  </a:schemeClr>
                </a:solidFill>
                <a:latin typeface="Arial" panose="020B0604020202020204" pitchFamily="34" charset="0"/>
                <a:cs typeface="Arial" panose="020B0604020202020204" pitchFamily="34" charset="0"/>
              </a:rPr>
              <a:t>.</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    A </a:t>
            </a:r>
            <a:r>
              <a:rPr lang="en-US" sz="2000" dirty="0">
                <a:solidFill>
                  <a:schemeClr val="bg2">
                    <a:lumMod val="50000"/>
                  </a:schemeClr>
                </a:solidFill>
                <a:latin typeface="Arial" panose="020B0604020202020204" pitchFamily="34" charset="0"/>
                <a:cs typeface="Arial" panose="020B0604020202020204" pitchFamily="34" charset="0"/>
              </a:rPr>
              <a:t>directory, </a:t>
            </a:r>
            <a:r>
              <a:rPr lang="en-US" sz="2000" i="1" dirty="0" err="1">
                <a:solidFill>
                  <a:srgbClr val="2A989E"/>
                </a:solidFill>
                <a:latin typeface="Arial" panose="020B0604020202020204" pitchFamily="34" charset="0"/>
                <a:cs typeface="Arial" panose="020B0604020202020204" pitchFamily="34" charset="0"/>
              </a:rPr>
              <a:t>jmods</a:t>
            </a:r>
            <a:r>
              <a:rPr lang="en-US" sz="2000" i="1" dirty="0">
                <a:solidFill>
                  <a:schemeClr val="bg2">
                    <a:lumMod val="50000"/>
                  </a:schemeClr>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 is added. This directory contains </a:t>
            </a:r>
            <a:r>
              <a:rPr lang="en-US" sz="2000" dirty="0" smtClean="0">
                <a:solidFill>
                  <a:schemeClr val="bg2">
                    <a:lumMod val="50000"/>
                  </a:schemeClr>
                </a:solidFill>
                <a:latin typeface="Arial" panose="020B0604020202020204" pitchFamily="34" charset="0"/>
                <a:cs typeface="Arial" panose="020B0604020202020204" pitchFamily="34" charset="0"/>
              </a:rPr>
              <a:t>a</a:t>
            </a:r>
          </a:p>
          <a:p>
            <a:r>
              <a:rPr lang="en-US" sz="2000" i="1" dirty="0" smtClean="0">
                <a:solidFill>
                  <a:schemeClr val="bg2">
                    <a:lumMod val="50000"/>
                  </a:schemeClr>
                </a:solidFill>
                <a:latin typeface="Arial" panose="020B0604020202020204" pitchFamily="34" charset="0"/>
                <a:cs typeface="Arial" panose="020B0604020202020204" pitchFamily="34" charset="0"/>
              </a:rPr>
              <a:t>     </a:t>
            </a:r>
            <a:r>
              <a:rPr lang="en-US" sz="2000" i="1" dirty="0" err="1" smtClean="0">
                <a:solidFill>
                  <a:srgbClr val="2A989E"/>
                </a:solidFill>
                <a:latin typeface="Arial" panose="020B0604020202020204" pitchFamily="34" charset="0"/>
                <a:cs typeface="Arial" panose="020B0604020202020204" pitchFamily="34" charset="0"/>
              </a:rPr>
              <a:t>jmod</a:t>
            </a:r>
            <a:r>
              <a:rPr lang="en-US" sz="2000" dirty="0">
                <a:solidFill>
                  <a:schemeClr val="bg2">
                    <a:lumMod val="50000"/>
                  </a:schemeClr>
                </a:solidFill>
                <a:latin typeface="Arial" panose="020B0604020202020204" pitchFamily="34" charset="0"/>
                <a:cs typeface="Arial" panose="020B0604020202020204" pitchFamily="34" charset="0"/>
              </a:rPr>
              <a:t> file for each module. A </a:t>
            </a:r>
            <a:r>
              <a:rPr lang="en-US" sz="2000" i="1" dirty="0" err="1">
                <a:solidFill>
                  <a:srgbClr val="2A989E"/>
                </a:solidFill>
                <a:latin typeface="Arial" panose="020B0604020202020204" pitchFamily="34" charset="0"/>
                <a:cs typeface="Arial" panose="020B0604020202020204" pitchFamily="34" charset="0"/>
              </a:rPr>
              <a:t>jmod</a:t>
            </a:r>
            <a:r>
              <a:rPr lang="en-US" sz="2000"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file is like a JAR </a:t>
            </a:r>
            <a:endParaRPr lang="en-US" sz="2000" dirty="0" smtClean="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    file</a:t>
            </a:r>
            <a:r>
              <a:rPr lang="en-US" sz="2000" dirty="0">
                <a:solidFill>
                  <a:schemeClr val="bg2">
                    <a:lumMod val="50000"/>
                  </a:schemeClr>
                </a:solidFill>
                <a:latin typeface="Arial" panose="020B0604020202020204" pitchFamily="34" charset="0"/>
                <a:cs typeface="Arial" panose="020B0604020202020204" pitchFamily="34" charset="0"/>
              </a:rPr>
              <a:t>, but for modules. You can unzip the file and look </a:t>
            </a:r>
            <a:endParaRPr lang="en-US" sz="2000" dirty="0" smtClean="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    at </a:t>
            </a:r>
            <a:r>
              <a:rPr lang="en-US" sz="2000" dirty="0">
                <a:solidFill>
                  <a:schemeClr val="bg2">
                    <a:lumMod val="50000"/>
                  </a:schemeClr>
                </a:solidFill>
                <a:latin typeface="Arial" panose="020B0604020202020204" pitchFamily="34" charset="0"/>
                <a:cs typeface="Arial" panose="020B0604020202020204" pitchFamily="34" charset="0"/>
              </a:rPr>
              <a:t>the contents. It contains the compiled classes for </a:t>
            </a:r>
            <a:endParaRPr lang="en-US" sz="2000" dirty="0" smtClean="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    this </a:t>
            </a:r>
            <a:r>
              <a:rPr lang="en-US" sz="2000" dirty="0">
                <a:solidFill>
                  <a:schemeClr val="bg2">
                    <a:lumMod val="50000"/>
                  </a:schemeClr>
                </a:solidFill>
                <a:latin typeface="Arial" panose="020B0604020202020204" pitchFamily="34" charset="0"/>
                <a:cs typeface="Arial" panose="020B0604020202020204" pitchFamily="34" charset="0"/>
              </a:rPr>
              <a:t>module.</a:t>
            </a:r>
          </a:p>
          <a:p>
            <a:pPr marL="342900" indent="-342900">
              <a:buFont typeface="Wingdings" panose="05000000000000000000" pitchFamily="2" charset="2"/>
              <a:buChar char="Ø"/>
            </a:pPr>
            <a:endParaRPr lang="en-US" sz="2100" dirty="0" smtClean="0">
              <a:solidFill>
                <a:schemeClr val="bg2">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51529" y="2582455"/>
            <a:ext cx="5081391" cy="4081392"/>
          </a:xfrm>
          <a:prstGeom prst="rect">
            <a:avLst/>
          </a:prstGeom>
        </p:spPr>
      </p:pic>
    </p:spTree>
    <p:extLst>
      <p:ext uri="{BB962C8B-B14F-4D97-AF65-F5344CB8AC3E}">
        <p14:creationId xmlns:p14="http://schemas.microsoft.com/office/powerpoint/2010/main" val="124262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9 Module 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737468"/>
          </a:xfrm>
          <a:prstGeom prst="rect">
            <a:avLst/>
          </a:prstGeom>
          <a:noFill/>
        </p:spPr>
        <p:txBody>
          <a:bodyPr wrap="square" rtlCol="0">
            <a:spAutoFit/>
          </a:bodyPr>
          <a:lstStyle/>
          <a:p>
            <a:pPr>
              <a:spcAft>
                <a:spcPts val="500"/>
              </a:spcAft>
            </a:pPr>
            <a:r>
              <a:rPr lang="en-US" sz="2100" b="1" i="1" dirty="0" smtClean="0">
                <a:solidFill>
                  <a:srgbClr val="1B6367"/>
                </a:solidFill>
                <a:latin typeface="Arial" panose="020B0604020202020204" pitchFamily="34" charset="0"/>
                <a:cs typeface="Arial" panose="020B0604020202020204" pitchFamily="34" charset="0"/>
              </a:rPr>
              <a:t>What is a Module?</a:t>
            </a:r>
          </a:p>
          <a:p>
            <a:pPr>
              <a:spcAft>
                <a:spcPts val="500"/>
              </a:spcAft>
            </a:pPr>
            <a:r>
              <a:rPr lang="en-US" sz="2000" dirty="0" smtClean="0">
                <a:solidFill>
                  <a:schemeClr val="bg2">
                    <a:lumMod val="50000"/>
                  </a:schemeClr>
                </a:solidFill>
                <a:latin typeface="Arial" panose="020B0604020202020204" pitchFamily="34" charset="0"/>
                <a:cs typeface="Arial" panose="020B0604020202020204" pitchFamily="34" charset="0"/>
              </a:rPr>
              <a:t>A Module is a group of closely related packages and resources along with a new module descriptor file.</a:t>
            </a:r>
            <a:r>
              <a:rPr lang="en-US" sz="2000" dirty="0">
                <a:solidFill>
                  <a:schemeClr val="bg2">
                    <a:lumMod val="50000"/>
                  </a:schemeClr>
                </a:solidFill>
                <a:latin typeface="Arial" panose="020B0604020202020204" pitchFamily="34" charset="0"/>
                <a:cs typeface="Arial" panose="020B0604020202020204" pitchFamily="34" charset="0"/>
              </a:rPr>
              <a:t> In other words, it’s a “package of Java Packages” abstraction that allows us to make our code even more </a:t>
            </a:r>
            <a:r>
              <a:rPr lang="en-US" sz="2000" dirty="0" smtClean="0">
                <a:solidFill>
                  <a:schemeClr val="bg2">
                    <a:lumMod val="50000"/>
                  </a:schemeClr>
                </a:solidFill>
                <a:latin typeface="Arial" panose="020B0604020202020204" pitchFamily="34" charset="0"/>
                <a:cs typeface="Arial" panose="020B0604020202020204" pitchFamily="34" charset="0"/>
              </a:rPr>
              <a:t>reusable.</a:t>
            </a:r>
          </a:p>
          <a:p>
            <a:pPr>
              <a:spcAft>
                <a:spcPts val="500"/>
              </a:spcAft>
            </a:pPr>
            <a:endParaRPr lang="en-US" sz="2000" dirty="0" smtClean="0">
              <a:solidFill>
                <a:schemeClr val="bg2">
                  <a:lumMod val="50000"/>
                </a:schemeClr>
              </a:solidFill>
              <a:latin typeface="Arial" panose="020B0604020202020204" pitchFamily="34" charset="0"/>
              <a:cs typeface="Arial" panose="020B0604020202020204" pitchFamily="34" charset="0"/>
            </a:endParaRPr>
          </a:p>
          <a:p>
            <a:pPr>
              <a:spcAft>
                <a:spcPts val="500"/>
              </a:spcAft>
            </a:pPr>
            <a:r>
              <a:rPr lang="en-US" sz="2000" dirty="0" smtClean="0">
                <a:solidFill>
                  <a:schemeClr val="bg2">
                    <a:lumMod val="50000"/>
                  </a:schemeClr>
                </a:solidFill>
                <a:latin typeface="Arial" panose="020B0604020202020204" pitchFamily="34" charset="0"/>
                <a:cs typeface="Arial" panose="020B0604020202020204" pitchFamily="34" charset="0"/>
              </a:rPr>
              <a:t>Every module contains ---</a:t>
            </a:r>
          </a:p>
          <a:p>
            <a:pPr>
              <a:spcAft>
                <a:spcPts val="500"/>
              </a:spcAft>
            </a:pPr>
            <a:r>
              <a:rPr lang="en-US" sz="2000" dirty="0" smtClean="0">
                <a:solidFill>
                  <a:schemeClr val="bg2">
                    <a:lumMod val="50000"/>
                  </a:schemeClr>
                </a:solidFill>
                <a:latin typeface="Arial" panose="020B0604020202020204" pitchFamily="34" charset="0"/>
                <a:cs typeface="Arial" panose="020B0604020202020204" pitchFamily="34" charset="0"/>
              </a:rPr>
              <a:t>	Name </a:t>
            </a: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 Name of the module</a:t>
            </a:r>
            <a:endParaRPr lang="en-US" sz="2000" dirty="0" smtClean="0">
              <a:solidFill>
                <a:schemeClr val="bg2">
                  <a:lumMod val="50000"/>
                </a:schemeClr>
              </a:solidFill>
              <a:latin typeface="Arial" panose="020B0604020202020204" pitchFamily="34" charset="0"/>
              <a:cs typeface="Arial" panose="020B0604020202020204" pitchFamily="34" charset="0"/>
            </a:endParaRPr>
          </a:p>
          <a:p>
            <a:pPr>
              <a:spcAft>
                <a:spcPts val="500"/>
              </a:spcAft>
            </a:pP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Dependencies </a:t>
            </a: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 Other dependent modules</a:t>
            </a:r>
            <a:endParaRPr lang="en-US" sz="2000" dirty="0" smtClean="0">
              <a:solidFill>
                <a:schemeClr val="bg2">
                  <a:lumMod val="50000"/>
                </a:schemeClr>
              </a:solidFill>
              <a:latin typeface="Arial" panose="020B0604020202020204" pitchFamily="34" charset="0"/>
              <a:cs typeface="Arial" panose="020B0604020202020204" pitchFamily="34" charset="0"/>
            </a:endParaRPr>
          </a:p>
          <a:p>
            <a:pPr>
              <a:spcAft>
                <a:spcPts val="500"/>
              </a:spcAft>
            </a:pP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Public Packages </a:t>
            </a: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 Packages accessible from outside</a:t>
            </a:r>
            <a:endParaRPr lang="en-US" sz="2000" dirty="0" smtClean="0">
              <a:solidFill>
                <a:schemeClr val="bg2">
                  <a:lumMod val="50000"/>
                </a:schemeClr>
              </a:solidFill>
              <a:latin typeface="Arial" panose="020B0604020202020204" pitchFamily="34" charset="0"/>
              <a:cs typeface="Arial" panose="020B0604020202020204" pitchFamily="34" charset="0"/>
            </a:endParaRPr>
          </a:p>
          <a:p>
            <a:pPr>
              <a:spcAft>
                <a:spcPts val="500"/>
              </a:spcAft>
            </a:pP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Services Offered  </a:t>
            </a: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 Service implementation to be consumed by other modules</a:t>
            </a:r>
            <a:endParaRPr lang="en-US" sz="2000" dirty="0" smtClean="0">
              <a:solidFill>
                <a:schemeClr val="bg2">
                  <a:lumMod val="50000"/>
                </a:schemeClr>
              </a:solidFill>
              <a:latin typeface="Arial" panose="020B0604020202020204" pitchFamily="34" charset="0"/>
              <a:cs typeface="Arial" panose="020B0604020202020204" pitchFamily="34" charset="0"/>
            </a:endParaRPr>
          </a:p>
          <a:p>
            <a:pPr>
              <a:spcAft>
                <a:spcPts val="500"/>
              </a:spcAft>
            </a:pP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Services Consumed  </a:t>
            </a: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 Consumed services</a:t>
            </a:r>
            <a:endParaRPr lang="en-US" sz="2000" dirty="0" smtClean="0">
              <a:solidFill>
                <a:schemeClr val="bg2">
                  <a:lumMod val="50000"/>
                </a:schemeClr>
              </a:solidFill>
              <a:latin typeface="Arial" panose="020B0604020202020204" pitchFamily="34" charset="0"/>
              <a:cs typeface="Arial" panose="020B0604020202020204" pitchFamily="34" charset="0"/>
            </a:endParaRPr>
          </a:p>
          <a:p>
            <a:pPr>
              <a:spcAft>
                <a:spcPts val="500"/>
              </a:spcAft>
            </a:pP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Reflection Permissions  </a:t>
            </a:r>
            <a:r>
              <a:rPr lang="en-US" sz="2000" dirty="0" smtClean="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chemeClr val="bg2">
                    <a:lumMod val="50000"/>
                  </a:schemeClr>
                </a:solidFill>
                <a:latin typeface="Arial" panose="020B0604020202020204" pitchFamily="34" charset="0"/>
                <a:cs typeface="Arial" panose="020B0604020202020204" pitchFamily="34" charset="0"/>
              </a:rPr>
              <a:t>explicitly allows other classes to use reflection to access the </a:t>
            </a:r>
            <a:r>
              <a:rPr lang="en-US" sz="2000" dirty="0" smtClean="0">
                <a:solidFill>
                  <a:schemeClr val="bg2">
                    <a:lumMod val="50000"/>
                  </a:schemeClr>
                </a:solidFill>
                <a:latin typeface="Arial" panose="020B0604020202020204" pitchFamily="34" charset="0"/>
                <a:cs typeface="Arial" panose="020B0604020202020204" pitchFamily="34" charset="0"/>
              </a:rPr>
              <a:t>					    private </a:t>
            </a:r>
            <a:r>
              <a:rPr lang="en-US" sz="2000" dirty="0">
                <a:solidFill>
                  <a:schemeClr val="bg2">
                    <a:lumMod val="50000"/>
                  </a:schemeClr>
                </a:solidFill>
                <a:latin typeface="Arial" panose="020B0604020202020204" pitchFamily="34" charset="0"/>
                <a:cs typeface="Arial" panose="020B0604020202020204" pitchFamily="34" charset="0"/>
              </a:rPr>
              <a:t>members of a </a:t>
            </a:r>
            <a:r>
              <a:rPr lang="en-US" sz="2000" dirty="0" smtClean="0">
                <a:solidFill>
                  <a:schemeClr val="bg2">
                    <a:lumMod val="50000"/>
                  </a:schemeClr>
                </a:solidFill>
                <a:latin typeface="Arial" panose="020B0604020202020204" pitchFamily="34" charset="0"/>
                <a:cs typeface="Arial" panose="020B0604020202020204" pitchFamily="34" charset="0"/>
              </a:rPr>
              <a:t>package</a:t>
            </a:r>
          </a:p>
          <a:p>
            <a:pPr>
              <a:spcAft>
                <a:spcPts val="500"/>
              </a:spcAft>
            </a:pPr>
            <a:endParaRPr lang="en-US" sz="2000" dirty="0">
              <a:solidFill>
                <a:schemeClr val="bg2">
                  <a:lumMod val="50000"/>
                </a:schemeClr>
              </a:solidFill>
              <a:latin typeface="Arial" panose="020B0604020202020204" pitchFamily="34" charset="0"/>
              <a:cs typeface="Arial" panose="020B0604020202020204" pitchFamily="34" charset="0"/>
            </a:endParaRPr>
          </a:p>
          <a:p>
            <a:pPr>
              <a:spcAft>
                <a:spcPts val="500"/>
              </a:spcAft>
            </a:pPr>
            <a:r>
              <a:rPr lang="en-US" sz="2000" dirty="0" smtClean="0">
                <a:solidFill>
                  <a:schemeClr val="bg2">
                    <a:lumMod val="50000"/>
                  </a:schemeClr>
                </a:solidFill>
                <a:latin typeface="Arial" panose="020B0604020202020204" pitchFamily="34" charset="0"/>
                <a:cs typeface="Arial" panose="020B0604020202020204" pitchFamily="34" charset="0"/>
              </a:rPr>
              <a:t>The file which stores all the above information (description about the module) is know as </a:t>
            </a:r>
            <a:r>
              <a:rPr lang="en-US" sz="2000" b="1" dirty="0" smtClean="0">
                <a:solidFill>
                  <a:srgbClr val="2A989E"/>
                </a:solidFill>
                <a:latin typeface="Arial" panose="020B0604020202020204" pitchFamily="34" charset="0"/>
                <a:cs typeface="Arial" panose="020B0604020202020204" pitchFamily="34" charset="0"/>
              </a:rPr>
              <a:t>Module Descriptor</a:t>
            </a:r>
            <a:r>
              <a:rPr lang="en-US" sz="2000" dirty="0" smtClean="0">
                <a:solidFill>
                  <a:schemeClr val="bg2">
                    <a:lumMod val="50000"/>
                  </a:schemeClr>
                </a:solidFill>
                <a:latin typeface="Arial" panose="020B0604020202020204" pitchFamily="34" charset="0"/>
                <a:cs typeface="Arial" panose="020B0604020202020204" pitchFamily="34" charset="0"/>
              </a:rPr>
              <a:t> or </a:t>
            </a:r>
            <a:r>
              <a:rPr lang="en-US" sz="2000" b="1" dirty="0" smtClean="0">
                <a:solidFill>
                  <a:srgbClr val="2A989E"/>
                </a:solidFill>
                <a:latin typeface="Arial" panose="020B0604020202020204" pitchFamily="34" charset="0"/>
                <a:cs typeface="Arial" panose="020B0604020202020204" pitchFamily="34" charset="0"/>
              </a:rPr>
              <a:t>module-info.java</a:t>
            </a:r>
            <a:r>
              <a:rPr lang="en-US" sz="2000" dirty="0" smtClean="0">
                <a:solidFill>
                  <a:schemeClr val="bg2">
                    <a:lumMod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055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Java 9 Module System</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191165"/>
          </a:xfrm>
          <a:prstGeom prst="rect">
            <a:avLst/>
          </a:prstGeom>
          <a:noFill/>
        </p:spPr>
        <p:txBody>
          <a:bodyPr wrap="square" rtlCol="0">
            <a:spAutoFit/>
          </a:bodyPr>
          <a:lstStyle/>
          <a:p>
            <a:pPr>
              <a:spcAft>
                <a:spcPts val="500"/>
              </a:spcAft>
            </a:pPr>
            <a:r>
              <a:rPr lang="en-US" sz="2100" b="1" i="1" dirty="0" smtClean="0">
                <a:solidFill>
                  <a:srgbClr val="1B6367"/>
                </a:solidFill>
                <a:latin typeface="Arial" panose="020B0604020202020204" pitchFamily="34" charset="0"/>
                <a:cs typeface="Arial" panose="020B0604020202020204" pitchFamily="34" charset="0"/>
              </a:rPr>
              <a:t>Types of Modules:</a:t>
            </a:r>
          </a:p>
          <a:p>
            <a:pPr>
              <a:spcAft>
                <a:spcPts val="500"/>
              </a:spcAft>
            </a:pPr>
            <a:endParaRPr lang="en-US" sz="2100" b="1" i="1" dirty="0" smtClean="0">
              <a:solidFill>
                <a:srgbClr val="1B6367"/>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rgbClr val="2A989E"/>
                </a:solidFill>
                <a:latin typeface="Arial" panose="020B0604020202020204" pitchFamily="34" charset="0"/>
                <a:cs typeface="Arial" panose="020B0604020202020204" pitchFamily="34" charset="0"/>
              </a:rPr>
              <a:t>System Modules</a:t>
            </a:r>
            <a:r>
              <a:rPr lang="en-US" sz="2000" i="1" dirty="0">
                <a:solidFill>
                  <a:srgbClr val="2A989E"/>
                </a:solidFill>
                <a:latin typeface="Arial" panose="020B0604020202020204" pitchFamily="34" charset="0"/>
                <a:cs typeface="Arial" panose="020B0604020202020204" pitchFamily="34" charset="0"/>
              </a:rPr>
              <a:t> </a:t>
            </a:r>
            <a:r>
              <a:rPr lang="en-US" sz="2000" dirty="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 It Includes the Java </a:t>
            </a:r>
            <a:r>
              <a:rPr lang="en-US" sz="2000" dirty="0">
                <a:solidFill>
                  <a:schemeClr val="bg2">
                    <a:lumMod val="50000"/>
                  </a:schemeClr>
                </a:solidFill>
                <a:latin typeface="Arial" panose="020B0604020202020204" pitchFamily="34" charset="0"/>
                <a:cs typeface="Arial" panose="020B0604020202020204" pitchFamily="34" charset="0"/>
              </a:rPr>
              <a:t>SE and JDK </a:t>
            </a:r>
            <a:r>
              <a:rPr lang="en-US" sz="2000" dirty="0" smtClean="0">
                <a:solidFill>
                  <a:schemeClr val="bg2">
                    <a:lumMod val="50000"/>
                  </a:schemeClr>
                </a:solidFill>
                <a:latin typeface="Arial" panose="020B0604020202020204" pitchFamily="34" charset="0"/>
                <a:cs typeface="Arial" panose="020B0604020202020204" pitchFamily="34" charset="0"/>
              </a:rPr>
              <a:t>modules. These modules are listed </a:t>
            </a:r>
            <a:r>
              <a:rPr lang="en-US" sz="2000" dirty="0">
                <a:solidFill>
                  <a:schemeClr val="bg2">
                    <a:lumMod val="50000"/>
                  </a:schemeClr>
                </a:solidFill>
                <a:latin typeface="Arial" panose="020B0604020202020204" pitchFamily="34" charset="0"/>
                <a:cs typeface="Arial" panose="020B0604020202020204" pitchFamily="34" charset="0"/>
              </a:rPr>
              <a:t>when we run </a:t>
            </a:r>
            <a:r>
              <a:rPr lang="en-US" sz="2000" dirty="0" smtClean="0">
                <a:solidFill>
                  <a:schemeClr val="bg2">
                    <a:lumMod val="50000"/>
                  </a:schemeClr>
                </a:solidFill>
                <a:latin typeface="Arial" panose="020B0604020202020204" pitchFamily="34" charset="0"/>
                <a:cs typeface="Arial" panose="020B0604020202020204" pitchFamily="34" charset="0"/>
              </a:rPr>
              <a:t>the</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i="1" dirty="0" smtClean="0">
                <a:solidFill>
                  <a:srgbClr val="1B6367"/>
                </a:solidFill>
                <a:latin typeface="Arial" panose="020B0604020202020204" pitchFamily="34" charset="0"/>
                <a:cs typeface="Arial" panose="020B0604020202020204" pitchFamily="34" charset="0"/>
              </a:rPr>
              <a:t>list-modules</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command.</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rgbClr val="2A989E"/>
                </a:solidFill>
                <a:latin typeface="Arial" panose="020B0604020202020204" pitchFamily="34" charset="0"/>
                <a:cs typeface="Arial" panose="020B0604020202020204" pitchFamily="34" charset="0"/>
              </a:rPr>
              <a:t>Application Modules </a:t>
            </a:r>
            <a:r>
              <a:rPr lang="en-US" sz="2000" dirty="0" smtClean="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 Modules developed for application are </a:t>
            </a:r>
            <a:r>
              <a:rPr lang="en-US" sz="2000" dirty="0">
                <a:solidFill>
                  <a:schemeClr val="bg2">
                    <a:lumMod val="50000"/>
                  </a:schemeClr>
                </a:solidFill>
                <a:latin typeface="Arial" panose="020B0604020202020204" pitchFamily="34" charset="0"/>
                <a:cs typeface="Arial" panose="020B0604020202020204" pitchFamily="34" charset="0"/>
              </a:rPr>
              <a:t>named and defined in the compiled </a:t>
            </a:r>
            <a:r>
              <a:rPr lang="en-US" sz="2000" i="1" dirty="0">
                <a:solidFill>
                  <a:srgbClr val="1B6367"/>
                </a:solidFill>
                <a:latin typeface="Arial" panose="020B0604020202020204" pitchFamily="34" charset="0"/>
                <a:cs typeface="Arial" panose="020B0604020202020204" pitchFamily="34" charset="0"/>
              </a:rPr>
              <a:t>module-</a:t>
            </a:r>
            <a:r>
              <a:rPr lang="en-US" sz="2000" i="1" dirty="0" err="1">
                <a:solidFill>
                  <a:srgbClr val="1B6367"/>
                </a:solidFill>
                <a:latin typeface="Arial" panose="020B0604020202020204" pitchFamily="34" charset="0"/>
                <a:cs typeface="Arial" panose="020B0604020202020204" pitchFamily="34" charset="0"/>
              </a:rPr>
              <a:t>info.class</a:t>
            </a:r>
            <a:r>
              <a:rPr lang="en-US" sz="2000" i="1"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file.</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rgbClr val="2A989E"/>
                </a:solidFill>
                <a:latin typeface="Arial" panose="020B0604020202020204" pitchFamily="34" charset="0"/>
                <a:cs typeface="Arial" panose="020B0604020202020204" pitchFamily="34" charset="0"/>
              </a:rPr>
              <a:t>Automatic Modules </a:t>
            </a:r>
            <a:r>
              <a:rPr lang="en-US" sz="2000" dirty="0" smtClean="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We can include unofficial modules by adding existing JAR files to the module path. The name of the module will be derived from the name of the JAR. Automatic modules will have full read access to every other module loaded by the path</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rgbClr val="2A989E"/>
                </a:solidFill>
                <a:latin typeface="Arial" panose="020B0604020202020204" pitchFamily="34" charset="0"/>
                <a:cs typeface="Arial" panose="020B0604020202020204" pitchFamily="34" charset="0"/>
              </a:rPr>
              <a:t>Unnamed Module </a:t>
            </a:r>
            <a:r>
              <a:rPr lang="en-US" sz="2000" dirty="0" smtClean="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When a class or JAR is loaded onto the classpath, but not the module path, it’s automatically added to the unnamed module. It’s a catch-all module to maintain backward compatibility with previously-written Java code.</a:t>
            </a:r>
          </a:p>
          <a:p>
            <a:pPr>
              <a:spcAft>
                <a:spcPts val="500"/>
              </a:spcAft>
            </a:pPr>
            <a:endParaRPr lang="en-US" sz="2100" b="1" i="1" dirty="0">
              <a:solidFill>
                <a:srgbClr val="1B636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308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1043</Words>
  <Application>Microsoft Office PowerPoint</Application>
  <PresentationFormat>Widescreen</PresentationFormat>
  <Paragraphs>214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Footlight MT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Sen</dc:creator>
  <cp:lastModifiedBy>Subhadeep Sen</cp:lastModifiedBy>
  <cp:revision>169</cp:revision>
  <dcterms:created xsi:type="dcterms:W3CDTF">2018-11-03T16:50:39Z</dcterms:created>
  <dcterms:modified xsi:type="dcterms:W3CDTF">2018-11-11T10:09:51Z</dcterms:modified>
</cp:coreProperties>
</file>