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B8F89D-BA7B-4A49-BB46-1EFD497C183E}"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1E753-DD5A-4601-8275-48D0F9F54883}" type="slidenum">
              <a:rPr lang="en-US" smtClean="0"/>
              <a:t>‹#›</a:t>
            </a:fld>
            <a:endParaRPr lang="en-US"/>
          </a:p>
        </p:txBody>
      </p:sp>
    </p:spTree>
    <p:extLst>
      <p:ext uri="{BB962C8B-B14F-4D97-AF65-F5344CB8AC3E}">
        <p14:creationId xmlns:p14="http://schemas.microsoft.com/office/powerpoint/2010/main" val="508431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B8F89D-BA7B-4A49-BB46-1EFD497C183E}"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1E753-DD5A-4601-8275-48D0F9F54883}" type="slidenum">
              <a:rPr lang="en-US" smtClean="0"/>
              <a:t>‹#›</a:t>
            </a:fld>
            <a:endParaRPr lang="en-US"/>
          </a:p>
        </p:txBody>
      </p:sp>
    </p:spTree>
    <p:extLst>
      <p:ext uri="{BB962C8B-B14F-4D97-AF65-F5344CB8AC3E}">
        <p14:creationId xmlns:p14="http://schemas.microsoft.com/office/powerpoint/2010/main" val="2445781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B8F89D-BA7B-4A49-BB46-1EFD497C183E}"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1E753-DD5A-4601-8275-48D0F9F54883}" type="slidenum">
              <a:rPr lang="en-US" smtClean="0"/>
              <a:t>‹#›</a:t>
            </a:fld>
            <a:endParaRPr lang="en-US"/>
          </a:p>
        </p:txBody>
      </p:sp>
    </p:spTree>
    <p:extLst>
      <p:ext uri="{BB962C8B-B14F-4D97-AF65-F5344CB8AC3E}">
        <p14:creationId xmlns:p14="http://schemas.microsoft.com/office/powerpoint/2010/main" val="230600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B8F89D-BA7B-4A49-BB46-1EFD497C183E}"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1E753-DD5A-4601-8275-48D0F9F54883}" type="slidenum">
              <a:rPr lang="en-US" smtClean="0"/>
              <a:t>‹#›</a:t>
            </a:fld>
            <a:endParaRPr lang="en-US"/>
          </a:p>
        </p:txBody>
      </p:sp>
    </p:spTree>
    <p:extLst>
      <p:ext uri="{BB962C8B-B14F-4D97-AF65-F5344CB8AC3E}">
        <p14:creationId xmlns:p14="http://schemas.microsoft.com/office/powerpoint/2010/main" val="3247001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B8F89D-BA7B-4A49-BB46-1EFD497C183E}"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1E753-DD5A-4601-8275-48D0F9F54883}" type="slidenum">
              <a:rPr lang="en-US" smtClean="0"/>
              <a:t>‹#›</a:t>
            </a:fld>
            <a:endParaRPr lang="en-US"/>
          </a:p>
        </p:txBody>
      </p:sp>
    </p:spTree>
    <p:extLst>
      <p:ext uri="{BB962C8B-B14F-4D97-AF65-F5344CB8AC3E}">
        <p14:creationId xmlns:p14="http://schemas.microsoft.com/office/powerpoint/2010/main" val="40347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B8F89D-BA7B-4A49-BB46-1EFD497C183E}"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1E753-DD5A-4601-8275-48D0F9F54883}" type="slidenum">
              <a:rPr lang="en-US" smtClean="0"/>
              <a:t>‹#›</a:t>
            </a:fld>
            <a:endParaRPr lang="en-US"/>
          </a:p>
        </p:txBody>
      </p:sp>
    </p:spTree>
    <p:extLst>
      <p:ext uri="{BB962C8B-B14F-4D97-AF65-F5344CB8AC3E}">
        <p14:creationId xmlns:p14="http://schemas.microsoft.com/office/powerpoint/2010/main" val="1998119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B8F89D-BA7B-4A49-BB46-1EFD497C183E}" type="datetimeFigureOut">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51E753-DD5A-4601-8275-48D0F9F54883}" type="slidenum">
              <a:rPr lang="en-US" smtClean="0"/>
              <a:t>‹#›</a:t>
            </a:fld>
            <a:endParaRPr lang="en-US"/>
          </a:p>
        </p:txBody>
      </p:sp>
    </p:spTree>
    <p:extLst>
      <p:ext uri="{BB962C8B-B14F-4D97-AF65-F5344CB8AC3E}">
        <p14:creationId xmlns:p14="http://schemas.microsoft.com/office/powerpoint/2010/main" val="40014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B8F89D-BA7B-4A49-BB46-1EFD497C183E}"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51E753-DD5A-4601-8275-48D0F9F54883}" type="slidenum">
              <a:rPr lang="en-US" smtClean="0"/>
              <a:t>‹#›</a:t>
            </a:fld>
            <a:endParaRPr lang="en-US"/>
          </a:p>
        </p:txBody>
      </p:sp>
    </p:spTree>
    <p:extLst>
      <p:ext uri="{BB962C8B-B14F-4D97-AF65-F5344CB8AC3E}">
        <p14:creationId xmlns:p14="http://schemas.microsoft.com/office/powerpoint/2010/main" val="96193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B8F89D-BA7B-4A49-BB46-1EFD497C183E}" type="datetimeFigureOut">
              <a:rPr lang="en-US" smtClean="0"/>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51E753-DD5A-4601-8275-48D0F9F54883}" type="slidenum">
              <a:rPr lang="en-US" smtClean="0"/>
              <a:t>‹#›</a:t>
            </a:fld>
            <a:endParaRPr lang="en-US"/>
          </a:p>
        </p:txBody>
      </p:sp>
    </p:spTree>
    <p:extLst>
      <p:ext uri="{BB962C8B-B14F-4D97-AF65-F5344CB8AC3E}">
        <p14:creationId xmlns:p14="http://schemas.microsoft.com/office/powerpoint/2010/main" val="1433795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B8F89D-BA7B-4A49-BB46-1EFD497C183E}"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1E753-DD5A-4601-8275-48D0F9F54883}" type="slidenum">
              <a:rPr lang="en-US" smtClean="0"/>
              <a:t>‹#›</a:t>
            </a:fld>
            <a:endParaRPr lang="en-US"/>
          </a:p>
        </p:txBody>
      </p:sp>
    </p:spTree>
    <p:extLst>
      <p:ext uri="{BB962C8B-B14F-4D97-AF65-F5344CB8AC3E}">
        <p14:creationId xmlns:p14="http://schemas.microsoft.com/office/powerpoint/2010/main" val="1759339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B8F89D-BA7B-4A49-BB46-1EFD497C183E}"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1E753-DD5A-4601-8275-48D0F9F54883}" type="slidenum">
              <a:rPr lang="en-US" smtClean="0"/>
              <a:t>‹#›</a:t>
            </a:fld>
            <a:endParaRPr lang="en-US"/>
          </a:p>
        </p:txBody>
      </p:sp>
    </p:spTree>
    <p:extLst>
      <p:ext uri="{BB962C8B-B14F-4D97-AF65-F5344CB8AC3E}">
        <p14:creationId xmlns:p14="http://schemas.microsoft.com/office/powerpoint/2010/main" val="334930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B8F89D-BA7B-4A49-BB46-1EFD497C183E}" type="datetimeFigureOut">
              <a:rPr lang="en-US" smtClean="0"/>
              <a:t>11/7/2018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1E753-DD5A-4601-8275-48D0F9F54883}" type="slidenum">
              <a:rPr lang="en-US" smtClean="0"/>
              <a:t>‹#›</a:t>
            </a:fld>
            <a:endParaRPr lang="en-US"/>
          </a:p>
        </p:txBody>
      </p:sp>
    </p:spTree>
    <p:extLst>
      <p:ext uri="{BB962C8B-B14F-4D97-AF65-F5344CB8AC3E}">
        <p14:creationId xmlns:p14="http://schemas.microsoft.com/office/powerpoint/2010/main" val="2893005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6085" y="433758"/>
            <a:ext cx="11298477" cy="5974915"/>
          </a:xfrm>
          <a:prstGeom prst="rect">
            <a:avLst/>
          </a:prstGeom>
          <a:solidFill>
            <a:schemeClr val="bg1"/>
          </a:solidFill>
          <a:ln w="889000">
            <a:solidFill>
              <a:srgbClr val="10C0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37323" y="1343723"/>
            <a:ext cx="6096000" cy="4154984"/>
          </a:xfrm>
          <a:prstGeom prst="rect">
            <a:avLst/>
          </a:prstGeom>
        </p:spPr>
        <p:txBody>
          <a:bodyPr>
            <a:spAutoFit/>
          </a:bodyPr>
          <a:lstStyle/>
          <a:p>
            <a:pPr algn="ctr"/>
            <a:r>
              <a:rPr lang="en-US" sz="8800" b="1" dirty="0">
                <a:solidFill>
                  <a:srgbClr val="1B6367"/>
                </a:solidFill>
                <a:latin typeface="Footlight MT Light" panose="0204060206030A020304" pitchFamily="18" charset="0"/>
                <a:cs typeface="Arial" panose="020B0604020202020204" pitchFamily="34" charset="0"/>
              </a:rPr>
              <a:t>A Brief </a:t>
            </a:r>
          </a:p>
          <a:p>
            <a:pPr algn="ctr"/>
            <a:r>
              <a:rPr lang="en-US" sz="8800" b="1" dirty="0">
                <a:solidFill>
                  <a:srgbClr val="1B6367"/>
                </a:solidFill>
                <a:latin typeface="Footlight MT Light" panose="0204060206030A020304" pitchFamily="18" charset="0"/>
                <a:cs typeface="Arial" panose="020B0604020202020204" pitchFamily="34" charset="0"/>
              </a:rPr>
              <a:t>History of </a:t>
            </a:r>
          </a:p>
          <a:p>
            <a:pPr algn="ctr"/>
            <a:r>
              <a:rPr lang="en-US" sz="8800" b="1" dirty="0">
                <a:solidFill>
                  <a:srgbClr val="1B6367"/>
                </a:solidFill>
                <a:latin typeface="Footlight MT Light" panose="0204060206030A020304" pitchFamily="18" charset="0"/>
                <a:cs typeface="Arial" panose="020B0604020202020204" pitchFamily="34" charset="0"/>
              </a:rPr>
              <a:t>Java</a:t>
            </a:r>
          </a:p>
        </p:txBody>
      </p:sp>
    </p:spTree>
    <p:extLst>
      <p:ext uri="{BB962C8B-B14F-4D97-AF65-F5344CB8AC3E}">
        <p14:creationId xmlns:p14="http://schemas.microsoft.com/office/powerpoint/2010/main" val="3187731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Basic Features in Java</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401205"/>
          </a:xfrm>
          <a:prstGeom prst="rect">
            <a:avLst/>
          </a:prstGeom>
          <a:noFill/>
        </p:spPr>
        <p:txBody>
          <a:bodyPr wrap="square" rtlCol="0">
            <a:spAutoFit/>
          </a:bodyPr>
          <a:lstStyle/>
          <a:p>
            <a:pPr fontAlgn="base"/>
            <a:r>
              <a:rPr lang="en-US" sz="2000" b="1" i="1" dirty="0">
                <a:solidFill>
                  <a:srgbClr val="2A989E"/>
                </a:solidFill>
                <a:latin typeface="Arial" panose="020B0604020202020204" pitchFamily="34" charset="0"/>
                <a:cs typeface="Arial" panose="020B0604020202020204" pitchFamily="34" charset="0"/>
              </a:rPr>
              <a:t>Security :</a:t>
            </a:r>
            <a:r>
              <a:rPr lang="en-US" sz="2000" i="1" dirty="0">
                <a:solidFill>
                  <a:schemeClr val="bg2">
                    <a:lumMod val="50000"/>
                  </a:schemeClr>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Unlike other programming Language where Program interacts with OS using User runtime environment of OS, Java provides an extra layer of security by putting JVM between Program and OS.</a:t>
            </a:r>
            <a:endParaRPr lang="en-US" sz="2000" i="1" dirty="0">
              <a:solidFill>
                <a:schemeClr val="bg2">
                  <a:lumMod val="50000"/>
                </a:schemeClr>
              </a:solidFill>
              <a:latin typeface="Arial" panose="020B0604020202020204" pitchFamily="34" charset="0"/>
              <a:cs typeface="Arial" panose="020B0604020202020204" pitchFamily="34" charset="0"/>
            </a:endParaRPr>
          </a:p>
          <a:p>
            <a:pPr fontAlgn="base"/>
            <a:endParaRPr lang="en-US" sz="2000" i="1" dirty="0">
              <a:solidFill>
                <a:schemeClr val="bg2">
                  <a:lumMod val="50000"/>
                </a:schemeClr>
              </a:solidFill>
              <a:latin typeface="Arial" panose="020B0604020202020204" pitchFamily="34" charset="0"/>
              <a:cs typeface="Arial" panose="020B0604020202020204" pitchFamily="34" charset="0"/>
            </a:endParaRPr>
          </a:p>
          <a:p>
            <a:pPr fontAlgn="base"/>
            <a:r>
              <a:rPr lang="en-US" sz="2000" b="1" i="1" dirty="0">
                <a:solidFill>
                  <a:srgbClr val="2A989E"/>
                </a:solidFill>
                <a:latin typeface="Arial" panose="020B0604020202020204" pitchFamily="34" charset="0"/>
                <a:cs typeface="Arial" panose="020B0604020202020204" pitchFamily="34" charset="0"/>
              </a:rPr>
              <a:t>Simple Syntax :</a:t>
            </a:r>
            <a:r>
              <a:rPr lang="en-US" sz="2000" b="1" i="1" dirty="0">
                <a:solidFill>
                  <a:schemeClr val="bg2">
                    <a:lumMod val="50000"/>
                  </a:schemeClr>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Java is an improved C++ which ensures friendly syntax but with removed unwanted features and inclusion of Automatic Garbage collection.</a:t>
            </a:r>
          </a:p>
          <a:p>
            <a:pPr fontAlgn="base"/>
            <a:endParaRPr lang="en-US" sz="2000" dirty="0">
              <a:solidFill>
                <a:schemeClr val="bg2">
                  <a:lumMod val="50000"/>
                </a:schemeClr>
              </a:solidFill>
              <a:latin typeface="Arial" panose="020B0604020202020204" pitchFamily="34" charset="0"/>
              <a:cs typeface="Arial" panose="020B0604020202020204" pitchFamily="34" charset="0"/>
            </a:endParaRPr>
          </a:p>
          <a:p>
            <a:pPr fontAlgn="base"/>
            <a:r>
              <a:rPr lang="en-US" sz="2000" b="1" i="1" dirty="0">
                <a:solidFill>
                  <a:srgbClr val="2A989E"/>
                </a:solidFill>
                <a:latin typeface="Arial" panose="020B0604020202020204" pitchFamily="34" charset="0"/>
                <a:cs typeface="Arial" panose="020B0604020202020204" pitchFamily="34" charset="0"/>
              </a:rPr>
              <a:t>High Level Programming Language :</a:t>
            </a:r>
            <a:r>
              <a:rPr lang="en-US" sz="2000" b="1" i="1" dirty="0">
                <a:solidFill>
                  <a:schemeClr val="bg2">
                    <a:lumMod val="50000"/>
                  </a:schemeClr>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Java is a High Level Programming Language the syntax of which is human readable. Java lets programmer to concentrate on what to achieve and not how to achieve. The JVM converts a Java Program to Machine understandable language.</a:t>
            </a:r>
          </a:p>
          <a:p>
            <a:pPr fontAlgn="base"/>
            <a:endParaRPr lang="en-US" sz="2000" dirty="0">
              <a:solidFill>
                <a:schemeClr val="bg2">
                  <a:lumMod val="50000"/>
                </a:schemeClr>
              </a:solidFill>
              <a:latin typeface="Arial" panose="020B0604020202020204" pitchFamily="34" charset="0"/>
              <a:cs typeface="Arial" panose="020B0604020202020204" pitchFamily="34" charset="0"/>
            </a:endParaRPr>
          </a:p>
          <a:p>
            <a:pPr fontAlgn="base"/>
            <a:r>
              <a:rPr lang="en-US" sz="2000" b="1" i="1" dirty="0">
                <a:solidFill>
                  <a:srgbClr val="2A989E"/>
                </a:solidFill>
                <a:latin typeface="Arial" panose="020B0604020202020204" pitchFamily="34" charset="0"/>
                <a:cs typeface="Arial" panose="020B0604020202020204" pitchFamily="34" charset="0"/>
              </a:rPr>
              <a:t>High Performance :</a:t>
            </a:r>
            <a:r>
              <a:rPr lang="en-US" sz="2000" b="1" i="1" dirty="0">
                <a:solidFill>
                  <a:schemeClr val="bg2">
                    <a:lumMod val="50000"/>
                  </a:schemeClr>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Java make use of Just-In-Time compiler for high performance. Just-In-Time compiler is a computer program that turns Java byte codes into instructions that can directly be sent to compilers.</a:t>
            </a:r>
          </a:p>
        </p:txBody>
      </p:sp>
    </p:spTree>
    <p:extLst>
      <p:ext uri="{BB962C8B-B14F-4D97-AF65-F5344CB8AC3E}">
        <p14:creationId xmlns:p14="http://schemas.microsoft.com/office/powerpoint/2010/main" val="3937441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6085" y="433758"/>
            <a:ext cx="11298477" cy="5974915"/>
          </a:xfrm>
          <a:prstGeom prst="rect">
            <a:avLst/>
          </a:prstGeom>
          <a:solidFill>
            <a:schemeClr val="bg1"/>
          </a:solidFill>
          <a:ln w="889000">
            <a:solidFill>
              <a:srgbClr val="10C0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37323" y="2697940"/>
            <a:ext cx="6096000" cy="1446550"/>
          </a:xfrm>
          <a:prstGeom prst="rect">
            <a:avLst/>
          </a:prstGeom>
        </p:spPr>
        <p:txBody>
          <a:bodyPr>
            <a:spAutoFit/>
          </a:bodyPr>
          <a:lstStyle/>
          <a:p>
            <a:pPr algn="ctr"/>
            <a:r>
              <a:rPr lang="en-US" sz="8800" b="1" dirty="0" smtClean="0">
                <a:solidFill>
                  <a:srgbClr val="1B6367"/>
                </a:solidFill>
                <a:latin typeface="Footlight MT Light" panose="0204060206030A020304" pitchFamily="18" charset="0"/>
                <a:cs typeface="Arial" panose="020B0604020202020204" pitchFamily="34" charset="0"/>
              </a:rPr>
              <a:t>Thank You</a:t>
            </a:r>
            <a:endParaRPr lang="en-US" sz="8800" b="1" dirty="0">
              <a:solidFill>
                <a:srgbClr val="1B6367"/>
              </a:solidFill>
              <a:latin typeface="Footlight MT Light" panose="0204060206030A020304" pitchFamily="18" charset="0"/>
              <a:cs typeface="Arial" panose="020B0604020202020204" pitchFamily="34" charset="0"/>
            </a:endParaRPr>
          </a:p>
        </p:txBody>
      </p:sp>
    </p:spTree>
    <p:extLst>
      <p:ext uri="{BB962C8B-B14F-4D97-AF65-F5344CB8AC3E}">
        <p14:creationId xmlns:p14="http://schemas.microsoft.com/office/powerpoint/2010/main" val="18901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History</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324535"/>
          </a:xfrm>
          <a:prstGeom prst="rect">
            <a:avLst/>
          </a:prstGeom>
          <a:noFill/>
        </p:spPr>
        <p:txBody>
          <a:bodyPr wrap="square" rtlCol="0">
            <a:spAutoFit/>
          </a:bodyPr>
          <a:lstStyle/>
          <a:p>
            <a:r>
              <a:rPr lang="en-US" sz="2000" dirty="0">
                <a:solidFill>
                  <a:schemeClr val="bg2">
                    <a:lumMod val="50000"/>
                  </a:schemeClr>
                </a:solidFill>
                <a:latin typeface="Arial" panose="020B0604020202020204" pitchFamily="34" charset="0"/>
                <a:cs typeface="Arial" panose="020B0604020202020204" pitchFamily="34" charset="0"/>
              </a:rPr>
              <a:t>Currently, Java is used in internet programming, mobile devices, games, e-business solutions etc. There are given the major points that describes the history of java.</a:t>
            </a: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dirty="0">
                <a:solidFill>
                  <a:schemeClr val="bg2">
                    <a:lumMod val="50000"/>
                  </a:schemeClr>
                </a:solidFill>
                <a:latin typeface="Arial" panose="020B0604020202020204" pitchFamily="34" charset="0"/>
                <a:cs typeface="Arial" panose="020B0604020202020204" pitchFamily="34" charset="0"/>
              </a:rPr>
              <a:t>1) </a:t>
            </a:r>
            <a:r>
              <a:rPr lang="en-US" sz="2000" b="1" dirty="0">
                <a:solidFill>
                  <a:srgbClr val="2A989E"/>
                </a:solidFill>
                <a:latin typeface="Arial" panose="020B0604020202020204" pitchFamily="34" charset="0"/>
                <a:cs typeface="Arial" panose="020B0604020202020204" pitchFamily="34" charset="0"/>
              </a:rPr>
              <a:t>James Gosling</a:t>
            </a:r>
            <a:r>
              <a:rPr lang="en-US" sz="2000" dirty="0">
                <a:solidFill>
                  <a:schemeClr val="bg2">
                    <a:lumMod val="50000"/>
                  </a:schemeClr>
                </a:solidFill>
                <a:latin typeface="Arial" panose="020B0604020202020204" pitchFamily="34" charset="0"/>
                <a:cs typeface="Arial" panose="020B0604020202020204" pitchFamily="34" charset="0"/>
              </a:rPr>
              <a:t>, </a:t>
            </a:r>
            <a:r>
              <a:rPr lang="en-US" sz="2000" b="1" dirty="0">
                <a:solidFill>
                  <a:srgbClr val="2A989E"/>
                </a:solidFill>
                <a:latin typeface="Arial" panose="020B0604020202020204" pitchFamily="34" charset="0"/>
                <a:cs typeface="Arial" panose="020B0604020202020204" pitchFamily="34" charset="0"/>
              </a:rPr>
              <a:t>Mike Sheridan</a:t>
            </a:r>
            <a:r>
              <a:rPr lang="en-US" sz="2000" dirty="0">
                <a:solidFill>
                  <a:schemeClr val="bg2">
                    <a:lumMod val="50000"/>
                  </a:schemeClr>
                </a:solidFill>
                <a:latin typeface="Arial" panose="020B0604020202020204" pitchFamily="34" charset="0"/>
                <a:cs typeface="Arial" panose="020B0604020202020204" pitchFamily="34" charset="0"/>
              </a:rPr>
              <a:t>, and </a:t>
            </a:r>
            <a:r>
              <a:rPr lang="en-US" sz="2000" b="1" dirty="0">
                <a:solidFill>
                  <a:srgbClr val="2A989E"/>
                </a:solidFill>
                <a:latin typeface="Arial" panose="020B0604020202020204" pitchFamily="34" charset="0"/>
                <a:cs typeface="Arial" panose="020B0604020202020204" pitchFamily="34" charset="0"/>
              </a:rPr>
              <a:t>Patrick </a:t>
            </a:r>
            <a:r>
              <a:rPr lang="en-US" sz="2000" b="1" dirty="0" err="1">
                <a:solidFill>
                  <a:srgbClr val="2A989E"/>
                </a:solidFill>
                <a:latin typeface="Arial" panose="020B0604020202020204" pitchFamily="34" charset="0"/>
                <a:cs typeface="Arial" panose="020B0604020202020204" pitchFamily="34" charset="0"/>
              </a:rPr>
              <a:t>Naughton</a:t>
            </a:r>
            <a:r>
              <a:rPr lang="en-US" sz="2000" dirty="0">
                <a:solidFill>
                  <a:schemeClr val="bg2">
                    <a:lumMod val="50000"/>
                  </a:schemeClr>
                </a:solidFill>
                <a:latin typeface="Arial" panose="020B0604020202020204" pitchFamily="34" charset="0"/>
                <a:cs typeface="Arial" panose="020B0604020202020204" pitchFamily="34" charset="0"/>
              </a:rPr>
              <a:t> initiated the Java language project in June 1991</a:t>
            </a:r>
            <a:r>
              <a:rPr lang="en-US" sz="2000" dirty="0" smtClean="0">
                <a:solidFill>
                  <a:schemeClr val="bg2">
                    <a:lumMod val="50000"/>
                  </a:schemeClr>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The small team of sun engineers called </a:t>
            </a:r>
            <a:r>
              <a:rPr lang="en-US" sz="2000" b="1" dirty="0">
                <a:solidFill>
                  <a:srgbClr val="2A989E"/>
                </a:solidFill>
                <a:latin typeface="Arial" panose="020B0604020202020204" pitchFamily="34" charset="0"/>
                <a:cs typeface="Arial" panose="020B0604020202020204" pitchFamily="34" charset="0"/>
              </a:rPr>
              <a:t>Green Team</a:t>
            </a:r>
            <a:r>
              <a:rPr lang="en-US" sz="2000" dirty="0" smtClean="0">
                <a:solidFill>
                  <a:schemeClr val="bg2">
                    <a:lumMod val="50000"/>
                  </a:schemeClr>
                </a:solidFill>
                <a:latin typeface="Arial" panose="020B0604020202020204" pitchFamily="34" charset="0"/>
                <a:cs typeface="Arial" panose="020B0604020202020204" pitchFamily="34" charset="0"/>
              </a:rPr>
              <a:t>.</a:t>
            </a: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dirty="0">
                <a:solidFill>
                  <a:schemeClr val="bg2">
                    <a:lumMod val="50000"/>
                  </a:schemeClr>
                </a:solidFill>
                <a:latin typeface="Arial" panose="020B0604020202020204" pitchFamily="34" charset="0"/>
                <a:cs typeface="Arial" panose="020B0604020202020204" pitchFamily="34" charset="0"/>
              </a:rPr>
              <a:t>2) Originally designed for small, embedded systems in electronic appliances like set-top boxes</a:t>
            </a:r>
            <a:r>
              <a:rPr lang="en-US" sz="2000" dirty="0" smtClean="0">
                <a:solidFill>
                  <a:schemeClr val="bg2">
                    <a:lumMod val="50000"/>
                  </a:schemeClr>
                </a:solidFill>
                <a:latin typeface="Arial" panose="020B0604020202020204" pitchFamily="34" charset="0"/>
                <a:cs typeface="Arial" panose="020B0604020202020204" pitchFamily="34" charset="0"/>
              </a:rPr>
              <a:t>.</a:t>
            </a: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dirty="0">
                <a:solidFill>
                  <a:schemeClr val="bg2">
                    <a:lumMod val="50000"/>
                  </a:schemeClr>
                </a:solidFill>
                <a:latin typeface="Arial" panose="020B0604020202020204" pitchFamily="34" charset="0"/>
                <a:cs typeface="Arial" panose="020B0604020202020204" pitchFamily="34" charset="0"/>
              </a:rPr>
              <a:t>3) Firstly, it was called </a:t>
            </a:r>
            <a:r>
              <a:rPr lang="en-US" sz="2000" b="1" dirty="0">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Greentalk</a:t>
            </a:r>
            <a:r>
              <a:rPr lang="en-US" sz="2000" b="1" dirty="0">
                <a:solidFill>
                  <a:schemeClr val="bg2">
                    <a:lumMod val="50000"/>
                  </a:schemeClr>
                </a:solidFill>
                <a:latin typeface="Arial" panose="020B0604020202020204" pitchFamily="34" charset="0"/>
                <a:cs typeface="Arial" panose="020B0604020202020204" pitchFamily="34" charset="0"/>
              </a:rPr>
              <a:t>"</a:t>
            </a:r>
            <a:r>
              <a:rPr lang="en-US" sz="2000" dirty="0">
                <a:solidFill>
                  <a:schemeClr val="bg2">
                    <a:lumMod val="50000"/>
                  </a:schemeClr>
                </a:solidFill>
                <a:latin typeface="Arial" panose="020B0604020202020204" pitchFamily="34" charset="0"/>
                <a:cs typeface="Arial" panose="020B0604020202020204" pitchFamily="34" charset="0"/>
              </a:rPr>
              <a:t> by James Gosling and file extension was .</a:t>
            </a:r>
            <a:r>
              <a:rPr lang="en-US" sz="2000" dirty="0" err="1">
                <a:solidFill>
                  <a:schemeClr val="bg2">
                    <a:lumMod val="50000"/>
                  </a:schemeClr>
                </a:solidFill>
                <a:latin typeface="Arial" panose="020B0604020202020204" pitchFamily="34" charset="0"/>
                <a:cs typeface="Arial" panose="020B0604020202020204" pitchFamily="34" charset="0"/>
              </a:rPr>
              <a:t>gt</a:t>
            </a:r>
            <a:r>
              <a:rPr lang="en-US" sz="2000" dirty="0" err="1" smtClean="0">
                <a:solidFill>
                  <a:schemeClr val="bg2">
                    <a:lumMod val="50000"/>
                  </a:schemeClr>
                </a:solidFill>
                <a:latin typeface="Arial" panose="020B0604020202020204" pitchFamily="34" charset="0"/>
                <a:cs typeface="Arial" panose="020B0604020202020204" pitchFamily="34" charset="0"/>
              </a:rPr>
              <a:t>.</a:t>
            </a:r>
            <a:endParaRPr lang="en-US" sz="2000" dirty="0" smtClean="0">
              <a:solidFill>
                <a:schemeClr val="bg2">
                  <a:lumMod val="50000"/>
                </a:schemeClr>
              </a:solidFill>
              <a:latin typeface="Arial" panose="020B0604020202020204" pitchFamily="34" charset="0"/>
              <a:cs typeface="Arial" panose="020B0604020202020204" pitchFamily="34" charset="0"/>
            </a:endParaRP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dirty="0">
                <a:solidFill>
                  <a:schemeClr val="bg2">
                    <a:lumMod val="50000"/>
                  </a:schemeClr>
                </a:solidFill>
                <a:latin typeface="Arial" panose="020B0604020202020204" pitchFamily="34" charset="0"/>
                <a:cs typeface="Arial" panose="020B0604020202020204" pitchFamily="34" charset="0"/>
              </a:rPr>
              <a:t>4) After that, it was called </a:t>
            </a:r>
            <a:r>
              <a:rPr lang="en-US" sz="2000" b="1" dirty="0">
                <a:solidFill>
                  <a:srgbClr val="2A989E"/>
                </a:solidFill>
                <a:latin typeface="Arial" panose="020B0604020202020204" pitchFamily="34" charset="0"/>
                <a:cs typeface="Arial" panose="020B0604020202020204" pitchFamily="34" charset="0"/>
              </a:rPr>
              <a:t>Oak</a:t>
            </a:r>
            <a:r>
              <a:rPr lang="en-US" sz="2000" dirty="0">
                <a:solidFill>
                  <a:schemeClr val="bg2">
                    <a:lumMod val="50000"/>
                  </a:schemeClr>
                </a:solidFill>
                <a:latin typeface="Arial" panose="020B0604020202020204" pitchFamily="34" charset="0"/>
                <a:cs typeface="Arial" panose="020B0604020202020204" pitchFamily="34" charset="0"/>
              </a:rPr>
              <a:t> and was developed as a part of the </a:t>
            </a:r>
            <a:r>
              <a:rPr lang="en-US" sz="2000" dirty="0">
                <a:solidFill>
                  <a:srgbClr val="2A989E"/>
                </a:solidFill>
                <a:latin typeface="Arial" panose="020B0604020202020204" pitchFamily="34" charset="0"/>
                <a:cs typeface="Arial" panose="020B0604020202020204" pitchFamily="34" charset="0"/>
              </a:rPr>
              <a:t>Green project</a:t>
            </a:r>
            <a:r>
              <a:rPr lang="en-US" sz="2000" dirty="0">
                <a:solidFill>
                  <a:schemeClr val="bg2">
                    <a:lumMod val="50000"/>
                  </a:schemeClr>
                </a:solidFill>
                <a:latin typeface="Arial" panose="020B0604020202020204" pitchFamily="34" charset="0"/>
                <a:cs typeface="Arial" panose="020B0604020202020204" pitchFamily="34" charset="0"/>
              </a:rPr>
              <a:t>.</a:t>
            </a: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b="1" i="1" dirty="0">
                <a:solidFill>
                  <a:srgbClr val="2A989E"/>
                </a:solidFill>
                <a:latin typeface="Arial" panose="020B0604020202020204" pitchFamily="34" charset="0"/>
                <a:cs typeface="Arial" panose="020B0604020202020204" pitchFamily="34" charset="0"/>
              </a:rPr>
              <a:t>Why "Oak" name</a:t>
            </a:r>
          </a:p>
          <a:p>
            <a:r>
              <a:rPr lang="en-US" sz="2000" dirty="0">
                <a:solidFill>
                  <a:schemeClr val="bg2">
                    <a:lumMod val="50000"/>
                  </a:schemeClr>
                </a:solidFill>
                <a:latin typeface="Arial" panose="020B0604020202020204" pitchFamily="34" charset="0"/>
                <a:cs typeface="Arial" panose="020B0604020202020204" pitchFamily="34" charset="0"/>
              </a:rPr>
              <a:t>5) </a:t>
            </a:r>
            <a:r>
              <a:rPr lang="en-US" sz="2000" b="1" dirty="0">
                <a:solidFill>
                  <a:srgbClr val="2A989E"/>
                </a:solidFill>
                <a:latin typeface="Arial" panose="020B0604020202020204" pitchFamily="34" charset="0"/>
                <a:cs typeface="Arial" panose="020B0604020202020204" pitchFamily="34" charset="0"/>
              </a:rPr>
              <a:t>Why Oak?</a:t>
            </a:r>
            <a:r>
              <a:rPr lang="en-US" sz="2000" dirty="0">
                <a:solidFill>
                  <a:schemeClr val="bg2">
                    <a:lumMod val="50000"/>
                  </a:schemeClr>
                </a:solidFill>
                <a:latin typeface="Arial" panose="020B0604020202020204" pitchFamily="34" charset="0"/>
                <a:cs typeface="Arial" panose="020B0604020202020204" pitchFamily="34" charset="0"/>
              </a:rPr>
              <a:t> Oak is a symbol of strength and chosen as a national tree of many countries like U.S.A., France, Germany, Romania etc</a:t>
            </a:r>
            <a:r>
              <a:rPr lang="en-US" sz="2000" dirty="0" smtClean="0">
                <a:solidFill>
                  <a:schemeClr val="bg2">
                    <a:lumMod val="50000"/>
                  </a:schemeClr>
                </a:solidFill>
                <a:latin typeface="Arial" panose="020B0604020202020204" pitchFamily="34" charset="0"/>
                <a:cs typeface="Arial" panose="020B0604020202020204" pitchFamily="34" charset="0"/>
              </a:rPr>
              <a:t>.</a:t>
            </a: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dirty="0">
                <a:solidFill>
                  <a:schemeClr val="bg2">
                    <a:lumMod val="50000"/>
                  </a:schemeClr>
                </a:solidFill>
                <a:latin typeface="Arial" panose="020B0604020202020204" pitchFamily="34" charset="0"/>
                <a:cs typeface="Arial" panose="020B0604020202020204" pitchFamily="34" charset="0"/>
              </a:rPr>
              <a:t>6) In 1995, Oak was renamed as </a:t>
            </a:r>
            <a:r>
              <a:rPr lang="en-US" sz="2000" b="1" dirty="0">
                <a:solidFill>
                  <a:schemeClr val="bg2">
                    <a:lumMod val="50000"/>
                  </a:schemeClr>
                </a:solidFill>
                <a:latin typeface="Arial" panose="020B0604020202020204" pitchFamily="34" charset="0"/>
                <a:cs typeface="Arial" panose="020B0604020202020204" pitchFamily="34" charset="0"/>
              </a:rPr>
              <a:t>"</a:t>
            </a:r>
            <a:r>
              <a:rPr lang="en-US" sz="2000" b="1" dirty="0">
                <a:solidFill>
                  <a:srgbClr val="2A989E"/>
                </a:solidFill>
                <a:latin typeface="Arial" panose="020B0604020202020204" pitchFamily="34" charset="0"/>
                <a:cs typeface="Arial" panose="020B0604020202020204" pitchFamily="34" charset="0"/>
              </a:rPr>
              <a:t>Java</a:t>
            </a:r>
            <a:r>
              <a:rPr lang="en-US" sz="2000" b="1" dirty="0">
                <a:solidFill>
                  <a:schemeClr val="bg2">
                    <a:lumMod val="50000"/>
                  </a:schemeClr>
                </a:solidFill>
                <a:latin typeface="Arial" panose="020B0604020202020204" pitchFamily="34" charset="0"/>
                <a:cs typeface="Arial" panose="020B0604020202020204" pitchFamily="34" charset="0"/>
              </a:rPr>
              <a:t>"</a:t>
            </a:r>
            <a:r>
              <a:rPr lang="en-US" sz="2000" dirty="0">
                <a:solidFill>
                  <a:schemeClr val="bg2">
                    <a:lumMod val="50000"/>
                  </a:schemeClr>
                </a:solidFill>
                <a:latin typeface="Arial" panose="020B0604020202020204" pitchFamily="34" charset="0"/>
                <a:cs typeface="Arial" panose="020B0604020202020204" pitchFamily="34" charset="0"/>
              </a:rPr>
              <a:t> because it was already a trademark by Oak Technologies</a:t>
            </a:r>
            <a:r>
              <a:rPr lang="en-US" sz="2000" dirty="0" smtClean="0">
                <a:solidFill>
                  <a:schemeClr val="bg2">
                    <a:lumMod val="50000"/>
                  </a:schemeClr>
                </a:solidFill>
                <a:latin typeface="Arial" panose="020B0604020202020204" pitchFamily="34" charset="0"/>
                <a:cs typeface="Arial" panose="020B0604020202020204" pitchFamily="34" charset="0"/>
              </a:rPr>
              <a:t>.</a:t>
            </a:r>
            <a:endParaRPr lang="en-US" sz="20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8609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History</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324535"/>
          </a:xfrm>
          <a:prstGeom prst="rect">
            <a:avLst/>
          </a:prstGeom>
          <a:noFill/>
        </p:spPr>
        <p:txBody>
          <a:bodyPr wrap="square" rtlCol="0">
            <a:spAutoFit/>
          </a:bodyPr>
          <a:lstStyle/>
          <a:p>
            <a:r>
              <a:rPr lang="en-US" sz="2000" b="1" i="1" dirty="0">
                <a:solidFill>
                  <a:srgbClr val="2A989E"/>
                </a:solidFill>
                <a:latin typeface="Arial" panose="020B0604020202020204" pitchFamily="34" charset="0"/>
                <a:cs typeface="Arial" panose="020B0604020202020204" pitchFamily="34" charset="0"/>
              </a:rPr>
              <a:t>Why "Java" name</a:t>
            </a:r>
          </a:p>
          <a:p>
            <a:r>
              <a:rPr lang="en-US" sz="2000" dirty="0">
                <a:solidFill>
                  <a:schemeClr val="bg2">
                    <a:lumMod val="50000"/>
                  </a:schemeClr>
                </a:solidFill>
                <a:latin typeface="Arial" panose="020B0604020202020204" pitchFamily="34" charset="0"/>
                <a:cs typeface="Arial" panose="020B0604020202020204" pitchFamily="34" charset="0"/>
              </a:rPr>
              <a:t>7) </a:t>
            </a:r>
            <a:r>
              <a:rPr lang="en-US" sz="2000" b="1" dirty="0">
                <a:solidFill>
                  <a:srgbClr val="2A989E"/>
                </a:solidFill>
                <a:latin typeface="Arial" panose="020B0604020202020204" pitchFamily="34" charset="0"/>
                <a:cs typeface="Arial" panose="020B0604020202020204" pitchFamily="34" charset="0"/>
              </a:rPr>
              <a:t>Why had they chosen java name for java language?</a:t>
            </a:r>
            <a:r>
              <a:rPr lang="en-US" sz="2000" dirty="0">
                <a:solidFill>
                  <a:schemeClr val="bg2">
                    <a:lumMod val="50000"/>
                  </a:schemeClr>
                </a:solidFill>
                <a:latin typeface="Arial" panose="020B0604020202020204" pitchFamily="34" charset="0"/>
                <a:cs typeface="Arial" panose="020B0604020202020204" pitchFamily="34" charset="0"/>
              </a:rPr>
              <a:t> The team gathered to choose a new name. The suggested words were "dynamic", "revolutionary", "Silk", "jolt", "DNA" etc. They wanted something that reflected the essence of the technology: revolutionary, dynamic, lively, cool, unique, and easy to spell and fun to say. According to James Gosling "Java was one of the top choices along with </a:t>
            </a:r>
            <a:r>
              <a:rPr lang="en-US" sz="2000" b="1" dirty="0">
                <a:solidFill>
                  <a:srgbClr val="2A989E"/>
                </a:solidFill>
                <a:latin typeface="Arial" panose="020B0604020202020204" pitchFamily="34" charset="0"/>
                <a:cs typeface="Arial" panose="020B0604020202020204" pitchFamily="34" charset="0"/>
              </a:rPr>
              <a:t>Silk</a:t>
            </a:r>
            <a:r>
              <a:rPr lang="en-US" sz="2000" dirty="0">
                <a:solidFill>
                  <a:schemeClr val="bg2">
                    <a:lumMod val="50000"/>
                  </a:schemeClr>
                </a:solidFill>
                <a:latin typeface="Arial" panose="020B0604020202020204" pitchFamily="34" charset="0"/>
                <a:cs typeface="Arial" panose="020B0604020202020204" pitchFamily="34" charset="0"/>
              </a:rPr>
              <a:t>". Since java was so unique, most of the team  members preferred java.</a:t>
            </a: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dirty="0">
                <a:solidFill>
                  <a:schemeClr val="bg2">
                    <a:lumMod val="50000"/>
                  </a:schemeClr>
                </a:solidFill>
                <a:latin typeface="Arial" panose="020B0604020202020204" pitchFamily="34" charset="0"/>
                <a:cs typeface="Arial" panose="020B0604020202020204" pitchFamily="34" charset="0"/>
              </a:rPr>
              <a:t>8) Java is an island of Indonesia where first coffee was produced (called java coffee</a:t>
            </a:r>
            <a:r>
              <a:rPr lang="en-US" sz="2000" dirty="0" smtClean="0">
                <a:solidFill>
                  <a:schemeClr val="bg2">
                    <a:lumMod val="50000"/>
                  </a:schemeClr>
                </a:solidFill>
                <a:latin typeface="Arial" panose="020B0604020202020204" pitchFamily="34" charset="0"/>
                <a:cs typeface="Arial" panose="020B0604020202020204" pitchFamily="34" charset="0"/>
              </a:rPr>
              <a:t>).</a:t>
            </a: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dirty="0">
                <a:solidFill>
                  <a:schemeClr val="bg2">
                    <a:lumMod val="50000"/>
                  </a:schemeClr>
                </a:solidFill>
                <a:latin typeface="Arial" panose="020B0604020202020204" pitchFamily="34" charset="0"/>
                <a:cs typeface="Arial" panose="020B0604020202020204" pitchFamily="34" charset="0"/>
              </a:rPr>
              <a:t>9) Notice that Java is just a name not an acronym</a:t>
            </a:r>
            <a:r>
              <a:rPr lang="en-US" sz="2000" dirty="0" smtClean="0">
                <a:solidFill>
                  <a:schemeClr val="bg2">
                    <a:lumMod val="50000"/>
                  </a:schemeClr>
                </a:solidFill>
                <a:latin typeface="Arial" panose="020B0604020202020204" pitchFamily="34" charset="0"/>
                <a:cs typeface="Arial" panose="020B0604020202020204" pitchFamily="34" charset="0"/>
              </a:rPr>
              <a:t>.</a:t>
            </a: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dirty="0">
                <a:solidFill>
                  <a:schemeClr val="bg2">
                    <a:lumMod val="50000"/>
                  </a:schemeClr>
                </a:solidFill>
                <a:latin typeface="Arial" panose="020B0604020202020204" pitchFamily="34" charset="0"/>
                <a:cs typeface="Arial" panose="020B0604020202020204" pitchFamily="34" charset="0"/>
              </a:rPr>
              <a:t>10) Originally developed by James Gosling at Sun Microsystems (which is now a subsidiary of Oracle Corporation) and released in 1995</a:t>
            </a:r>
            <a:r>
              <a:rPr lang="en-US" sz="2000" dirty="0" smtClean="0">
                <a:solidFill>
                  <a:schemeClr val="bg2">
                    <a:lumMod val="50000"/>
                  </a:schemeClr>
                </a:solidFill>
                <a:latin typeface="Arial" panose="020B0604020202020204" pitchFamily="34" charset="0"/>
                <a:cs typeface="Arial" panose="020B0604020202020204" pitchFamily="34" charset="0"/>
              </a:rPr>
              <a:t>.</a:t>
            </a: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dirty="0">
                <a:solidFill>
                  <a:schemeClr val="bg2">
                    <a:lumMod val="50000"/>
                  </a:schemeClr>
                </a:solidFill>
                <a:latin typeface="Arial" panose="020B0604020202020204" pitchFamily="34" charset="0"/>
                <a:cs typeface="Arial" panose="020B0604020202020204" pitchFamily="34" charset="0"/>
              </a:rPr>
              <a:t>11) In 1995, Time magazine called </a:t>
            </a:r>
            <a:r>
              <a:rPr lang="en-US" sz="2000" b="1" dirty="0">
                <a:solidFill>
                  <a:srgbClr val="2A989E"/>
                </a:solidFill>
                <a:latin typeface="Arial" panose="020B0604020202020204" pitchFamily="34" charset="0"/>
                <a:cs typeface="Arial" panose="020B0604020202020204" pitchFamily="34" charset="0"/>
              </a:rPr>
              <a:t>Java one of the Ten Best Products of 1995</a:t>
            </a:r>
            <a:r>
              <a:rPr lang="en-US" sz="2000" dirty="0" smtClean="0">
                <a:solidFill>
                  <a:schemeClr val="bg2">
                    <a:lumMod val="50000"/>
                  </a:schemeClr>
                </a:solidFill>
                <a:latin typeface="Arial" panose="020B0604020202020204" pitchFamily="34" charset="0"/>
                <a:cs typeface="Arial" panose="020B0604020202020204" pitchFamily="34" charset="0"/>
              </a:rPr>
              <a:t>.</a:t>
            </a: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dirty="0">
                <a:solidFill>
                  <a:schemeClr val="bg2">
                    <a:lumMod val="50000"/>
                  </a:schemeClr>
                </a:solidFill>
                <a:latin typeface="Arial" panose="020B0604020202020204" pitchFamily="34" charset="0"/>
                <a:cs typeface="Arial" panose="020B0604020202020204" pitchFamily="34" charset="0"/>
              </a:rPr>
              <a:t>12) JDK 1.0 released in(January 23, 1996</a:t>
            </a:r>
            <a:r>
              <a:rPr lang="en-US" sz="2000" dirty="0" smtClean="0">
                <a:solidFill>
                  <a:schemeClr val="bg2">
                    <a:lumMod val="50000"/>
                  </a:schemeClr>
                </a:solidFill>
                <a:latin typeface="Arial" panose="020B0604020202020204" pitchFamily="34" charset="0"/>
                <a:cs typeface="Arial" panose="020B0604020202020204" pitchFamily="34" charset="0"/>
              </a:rPr>
              <a:t>).</a:t>
            </a:r>
            <a:endParaRPr lang="en-US" sz="20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457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History</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3477875"/>
          </a:xfrm>
          <a:prstGeom prst="rect">
            <a:avLst/>
          </a:prstGeom>
          <a:noFill/>
        </p:spPr>
        <p:txBody>
          <a:bodyPr wrap="square" rtlCol="0">
            <a:spAutoFit/>
          </a:bodyPr>
          <a:lstStyle/>
          <a:p>
            <a:pPr fontAlgn="base"/>
            <a:r>
              <a:rPr lang="en-US" sz="2000" dirty="0" smtClean="0">
                <a:solidFill>
                  <a:schemeClr val="bg2">
                    <a:lumMod val="50000"/>
                  </a:schemeClr>
                </a:solidFill>
                <a:latin typeface="Arial" panose="020B0604020202020204" pitchFamily="34" charset="0"/>
                <a:cs typeface="Arial" panose="020B0604020202020204" pitchFamily="34" charset="0"/>
              </a:rPr>
              <a:t>Five Goals which were taken into consideration while developing Java:</a:t>
            </a:r>
          </a:p>
          <a:p>
            <a:pPr fontAlgn="base"/>
            <a:endParaRPr lang="en-US" sz="2000" dirty="0" smtClean="0">
              <a:solidFill>
                <a:schemeClr val="bg2">
                  <a:lumMod val="50000"/>
                </a:schemeClr>
              </a:solidFill>
              <a:latin typeface="Arial" panose="020B0604020202020204" pitchFamily="34" charset="0"/>
              <a:cs typeface="Arial" panose="020B0604020202020204" pitchFamily="34" charset="0"/>
            </a:endParaRPr>
          </a:p>
          <a:p>
            <a:pPr marL="285750" indent="-285750" fontAlgn="base">
              <a:buFont typeface="Wingdings" panose="05000000000000000000" pitchFamily="2" charset="2"/>
              <a:buChar char="Ø"/>
            </a:pPr>
            <a:r>
              <a:rPr lang="en-US" sz="2000" dirty="0" smtClean="0">
                <a:solidFill>
                  <a:schemeClr val="bg2">
                    <a:lumMod val="50000"/>
                  </a:schemeClr>
                </a:solidFill>
                <a:latin typeface="Arial" panose="020B0604020202020204" pitchFamily="34" charset="0"/>
                <a:cs typeface="Arial" panose="020B0604020202020204" pitchFamily="34" charset="0"/>
              </a:rPr>
              <a:t>Keep it simple, familiar and object oriented.</a:t>
            </a:r>
          </a:p>
          <a:p>
            <a:pPr marL="285750" indent="-285750" fontAlgn="base">
              <a:buFont typeface="Wingdings" panose="05000000000000000000" pitchFamily="2" charset="2"/>
              <a:buChar char="Ø"/>
            </a:pPr>
            <a:endParaRPr lang="en-US" sz="2000" dirty="0" smtClean="0">
              <a:solidFill>
                <a:schemeClr val="bg2">
                  <a:lumMod val="50000"/>
                </a:schemeClr>
              </a:solidFill>
              <a:latin typeface="Arial" panose="020B0604020202020204" pitchFamily="34" charset="0"/>
              <a:cs typeface="Arial" panose="020B0604020202020204" pitchFamily="34" charset="0"/>
            </a:endParaRPr>
          </a:p>
          <a:p>
            <a:pPr marL="285750" indent="-285750" fontAlgn="base">
              <a:buFont typeface="Wingdings" panose="05000000000000000000" pitchFamily="2" charset="2"/>
              <a:buChar char="Ø"/>
            </a:pPr>
            <a:r>
              <a:rPr lang="en-US" sz="2000" dirty="0" smtClean="0">
                <a:solidFill>
                  <a:schemeClr val="bg2">
                    <a:lumMod val="50000"/>
                  </a:schemeClr>
                </a:solidFill>
                <a:latin typeface="Arial" panose="020B0604020202020204" pitchFamily="34" charset="0"/>
                <a:cs typeface="Arial" panose="020B0604020202020204" pitchFamily="34" charset="0"/>
              </a:rPr>
              <a:t>Keep it Robust and Secure.</a:t>
            </a:r>
          </a:p>
          <a:p>
            <a:pPr marL="285750" indent="-285750" fontAlgn="base">
              <a:buFont typeface="Wingdings" panose="05000000000000000000" pitchFamily="2" charset="2"/>
              <a:buChar char="Ø"/>
            </a:pPr>
            <a:endParaRPr lang="en-US" sz="2000" dirty="0" smtClean="0">
              <a:solidFill>
                <a:schemeClr val="bg2">
                  <a:lumMod val="50000"/>
                </a:schemeClr>
              </a:solidFill>
              <a:latin typeface="Arial" panose="020B0604020202020204" pitchFamily="34" charset="0"/>
              <a:cs typeface="Arial" panose="020B0604020202020204" pitchFamily="34" charset="0"/>
            </a:endParaRPr>
          </a:p>
          <a:p>
            <a:pPr marL="285750" indent="-285750" fontAlgn="base">
              <a:buFont typeface="Wingdings" panose="05000000000000000000" pitchFamily="2" charset="2"/>
              <a:buChar char="Ø"/>
            </a:pPr>
            <a:r>
              <a:rPr lang="en-US" sz="2000" dirty="0" smtClean="0">
                <a:solidFill>
                  <a:schemeClr val="bg2">
                    <a:lumMod val="50000"/>
                  </a:schemeClr>
                </a:solidFill>
                <a:latin typeface="Arial" panose="020B0604020202020204" pitchFamily="34" charset="0"/>
                <a:cs typeface="Arial" panose="020B0604020202020204" pitchFamily="34" charset="0"/>
              </a:rPr>
              <a:t>Keep it architecture-neural and portable.</a:t>
            </a:r>
          </a:p>
          <a:p>
            <a:pPr marL="285750" indent="-285750" fontAlgn="base">
              <a:buFont typeface="Wingdings" panose="05000000000000000000" pitchFamily="2" charset="2"/>
              <a:buChar char="Ø"/>
            </a:pPr>
            <a:endParaRPr lang="en-US" sz="2000" dirty="0" smtClean="0">
              <a:solidFill>
                <a:schemeClr val="bg2">
                  <a:lumMod val="50000"/>
                </a:schemeClr>
              </a:solidFill>
              <a:latin typeface="Arial" panose="020B0604020202020204" pitchFamily="34" charset="0"/>
              <a:cs typeface="Arial" panose="020B0604020202020204" pitchFamily="34" charset="0"/>
            </a:endParaRPr>
          </a:p>
          <a:p>
            <a:pPr marL="285750" indent="-285750" fontAlgn="base">
              <a:buFont typeface="Wingdings" panose="05000000000000000000" pitchFamily="2" charset="2"/>
              <a:buChar char="Ø"/>
            </a:pPr>
            <a:r>
              <a:rPr lang="en-US" sz="2000" dirty="0" smtClean="0">
                <a:solidFill>
                  <a:schemeClr val="bg2">
                    <a:lumMod val="50000"/>
                  </a:schemeClr>
                </a:solidFill>
                <a:latin typeface="Arial" panose="020B0604020202020204" pitchFamily="34" charset="0"/>
                <a:cs typeface="Arial" panose="020B0604020202020204" pitchFamily="34" charset="0"/>
              </a:rPr>
              <a:t>Executable with High Performance.</a:t>
            </a:r>
          </a:p>
          <a:p>
            <a:pPr marL="285750" indent="-285750" fontAlgn="base">
              <a:buFont typeface="Wingdings" panose="05000000000000000000" pitchFamily="2" charset="2"/>
              <a:buChar char="Ø"/>
            </a:pPr>
            <a:endParaRPr lang="en-US" sz="2000" dirty="0" smtClean="0">
              <a:solidFill>
                <a:schemeClr val="bg2">
                  <a:lumMod val="50000"/>
                </a:schemeClr>
              </a:solidFill>
              <a:latin typeface="Arial" panose="020B0604020202020204" pitchFamily="34" charset="0"/>
              <a:cs typeface="Arial" panose="020B0604020202020204" pitchFamily="34" charset="0"/>
            </a:endParaRPr>
          </a:p>
          <a:p>
            <a:pPr marL="285750" indent="-285750" fontAlgn="base">
              <a:buFont typeface="Wingdings" panose="05000000000000000000" pitchFamily="2" charset="2"/>
              <a:buChar char="Ø"/>
            </a:pPr>
            <a:r>
              <a:rPr lang="en-US" sz="2000" dirty="0" smtClean="0">
                <a:solidFill>
                  <a:schemeClr val="bg2">
                    <a:lumMod val="50000"/>
                  </a:schemeClr>
                </a:solidFill>
                <a:latin typeface="Arial" panose="020B0604020202020204" pitchFamily="34" charset="0"/>
                <a:cs typeface="Arial" panose="020B0604020202020204" pitchFamily="34" charset="0"/>
              </a:rPr>
              <a:t>Interpreted, threaded and dynamic.</a:t>
            </a:r>
            <a:endParaRPr lang="en-US" sz="20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683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History</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016758"/>
          </a:xfrm>
          <a:prstGeom prst="rect">
            <a:avLst/>
          </a:prstGeom>
          <a:noFill/>
        </p:spPr>
        <p:txBody>
          <a:bodyPr wrap="square" rtlCol="0">
            <a:spAutoFit/>
          </a:bodyPr>
          <a:lstStyle/>
          <a:p>
            <a:pPr fontAlgn="base"/>
            <a:r>
              <a:rPr lang="en-US" sz="2000" b="1" dirty="0">
                <a:solidFill>
                  <a:srgbClr val="2A989E"/>
                </a:solidFill>
                <a:latin typeface="Arial" panose="020B0604020202020204" pitchFamily="34" charset="0"/>
                <a:cs typeface="Arial" panose="020B0604020202020204" pitchFamily="34" charset="0"/>
              </a:rPr>
              <a:t>Why we call it Java 2, Java 5, Java 6, Java 7 and Java 8, not their actual version number which 1.2, 1.5, 1.6, 1.7 and 1.8</a:t>
            </a:r>
            <a:r>
              <a:rPr lang="en-US" sz="2000" b="1" dirty="0" smtClean="0">
                <a:solidFill>
                  <a:srgbClr val="2A989E"/>
                </a:solidFill>
                <a:latin typeface="Arial" panose="020B0604020202020204" pitchFamily="34" charset="0"/>
                <a:cs typeface="Arial" panose="020B0604020202020204" pitchFamily="34" charset="0"/>
              </a:rPr>
              <a:t>?</a:t>
            </a:r>
            <a:endParaRPr lang="en-US" sz="2000" b="1" dirty="0">
              <a:solidFill>
                <a:srgbClr val="2A989E"/>
              </a:solidFill>
              <a:latin typeface="Arial" panose="020B0604020202020204" pitchFamily="34" charset="0"/>
              <a:cs typeface="Arial" panose="020B0604020202020204" pitchFamily="34" charset="0"/>
            </a:endParaRPr>
          </a:p>
          <a:p>
            <a:pPr fontAlgn="base"/>
            <a:r>
              <a:rPr lang="en-US" sz="2000" dirty="0">
                <a:solidFill>
                  <a:schemeClr val="bg2">
                    <a:lumMod val="50000"/>
                  </a:schemeClr>
                </a:solidFill>
                <a:latin typeface="Arial" panose="020B0604020202020204" pitchFamily="34" charset="0"/>
                <a:cs typeface="Arial" panose="020B0604020202020204" pitchFamily="34" charset="0"/>
              </a:rPr>
              <a:t>Java 1.0 and 1.1 were Java. When Java 1.2 was released it had a lots of changes and marketers/developers wanted a new name so they called it Java 2 (J2SE), remove the numeric before decimal</a:t>
            </a:r>
            <a:r>
              <a:rPr lang="en-US" sz="2000" dirty="0" smtClean="0">
                <a:solidFill>
                  <a:schemeClr val="bg2">
                    <a:lumMod val="50000"/>
                  </a:schemeClr>
                </a:solidFill>
                <a:latin typeface="Arial" panose="020B0604020202020204" pitchFamily="34" charset="0"/>
                <a:cs typeface="Arial" panose="020B0604020202020204" pitchFamily="34" charset="0"/>
              </a:rPr>
              <a:t>.</a:t>
            </a:r>
            <a:endParaRPr lang="en-US" sz="2000" dirty="0">
              <a:solidFill>
                <a:schemeClr val="bg2">
                  <a:lumMod val="50000"/>
                </a:schemeClr>
              </a:solidFill>
              <a:latin typeface="Arial" panose="020B0604020202020204" pitchFamily="34" charset="0"/>
              <a:cs typeface="Arial" panose="020B0604020202020204" pitchFamily="34" charset="0"/>
            </a:endParaRPr>
          </a:p>
          <a:p>
            <a:pPr fontAlgn="base"/>
            <a:r>
              <a:rPr lang="en-US" sz="2000" dirty="0">
                <a:solidFill>
                  <a:schemeClr val="bg2">
                    <a:lumMod val="50000"/>
                  </a:schemeClr>
                </a:solidFill>
                <a:latin typeface="Arial" panose="020B0604020202020204" pitchFamily="34" charset="0"/>
                <a:cs typeface="Arial" panose="020B0604020202020204" pitchFamily="34" charset="0"/>
              </a:rPr>
              <a:t>This was not the condition when Java 1.3 and Java 1.4 were released hence they were never called Java 3 and Java 4, but they were still Java 2.</a:t>
            </a:r>
          </a:p>
          <a:p>
            <a:pPr fontAlgn="base"/>
            <a:r>
              <a:rPr lang="en-US" sz="2000" dirty="0">
                <a:solidFill>
                  <a:schemeClr val="bg2">
                    <a:lumMod val="50000"/>
                  </a:schemeClr>
                </a:solidFill>
                <a:latin typeface="Arial" panose="020B0604020202020204" pitchFamily="34" charset="0"/>
                <a:cs typeface="Arial" panose="020B0604020202020204" pitchFamily="34" charset="0"/>
              </a:rPr>
              <a:t>When Java 5 was released, once again it was having a lots of changes for the developer/marketers and need a new name. The next number in sequence was 3, but calling Java 1.5 as Java 3 was confusing hence a decision was made to keep the naming as per version number and till now the legacy continues</a:t>
            </a:r>
            <a:r>
              <a:rPr lang="en-US" sz="2000" dirty="0" smtClean="0">
                <a:solidFill>
                  <a:schemeClr val="bg2">
                    <a:lumMod val="50000"/>
                  </a:schemeClr>
                </a:solidFill>
                <a:latin typeface="Arial" panose="020B0604020202020204" pitchFamily="34" charset="0"/>
                <a:cs typeface="Arial" panose="020B0604020202020204" pitchFamily="34" charset="0"/>
              </a:rPr>
              <a:t>.</a:t>
            </a:r>
          </a:p>
          <a:p>
            <a:pPr fontAlgn="base"/>
            <a:endParaRPr lang="en-US" sz="2000" dirty="0">
              <a:solidFill>
                <a:schemeClr val="bg2">
                  <a:lumMod val="50000"/>
                </a:schemeClr>
              </a:solidFill>
              <a:latin typeface="Arial" panose="020B0604020202020204" pitchFamily="34" charset="0"/>
              <a:cs typeface="Arial" panose="020B0604020202020204" pitchFamily="34" charset="0"/>
            </a:endParaRPr>
          </a:p>
          <a:p>
            <a:pPr fontAlgn="base"/>
            <a:r>
              <a:rPr lang="en-US" sz="2000" b="1" dirty="0">
                <a:solidFill>
                  <a:srgbClr val="2A989E"/>
                </a:solidFill>
                <a:latin typeface="Arial" panose="020B0604020202020204" pitchFamily="34" charset="0"/>
                <a:cs typeface="Arial" panose="020B0604020202020204" pitchFamily="34" charset="0"/>
              </a:rPr>
              <a:t>Places where Java is used</a:t>
            </a:r>
          </a:p>
          <a:p>
            <a:pPr fontAlgn="base"/>
            <a:r>
              <a:rPr lang="en-US" sz="2000" dirty="0">
                <a:solidFill>
                  <a:schemeClr val="bg2">
                    <a:lumMod val="50000"/>
                  </a:schemeClr>
                </a:solidFill>
                <a:latin typeface="Arial" panose="020B0604020202020204" pitchFamily="34" charset="0"/>
                <a:cs typeface="Arial" panose="020B0604020202020204" pitchFamily="34" charset="0"/>
              </a:rPr>
              <a:t>Java is implemented over a number of places in modern world. It is implemented as Standalone Application, Web Application, Enterprise Application and Mobile Application. Games, Smart Card, Embedded System, Robotics, Desktop, etc</a:t>
            </a:r>
            <a:r>
              <a:rPr lang="en-US" sz="2000" dirty="0" smtClean="0">
                <a:solidFill>
                  <a:schemeClr val="bg2">
                    <a:lumMod val="50000"/>
                  </a:schemeClr>
                </a:solidFill>
                <a:latin typeface="Arial" panose="020B0604020202020204" pitchFamily="34" charset="0"/>
                <a:cs typeface="Arial" panose="020B0604020202020204" pitchFamily="34" charset="0"/>
              </a:rPr>
              <a:t>.</a:t>
            </a:r>
            <a:endParaRPr lang="en-US" sz="20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244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Evolution</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126230893"/>
              </p:ext>
            </p:extLst>
          </p:nvPr>
        </p:nvGraphicFramePr>
        <p:xfrm>
          <a:off x="425883" y="889345"/>
          <a:ext cx="11361108" cy="5817452"/>
        </p:xfrm>
        <a:graphic>
          <a:graphicData uri="http://schemas.openxmlformats.org/drawingml/2006/table">
            <a:tbl>
              <a:tblPr firstRow="1" bandRow="1">
                <a:tableStyleId>{F5AB1C69-6EDB-4FF4-983F-18BD219EF322}</a:tableStyleId>
              </a:tblPr>
              <a:tblGrid>
                <a:gridCol w="1853854"/>
                <a:gridCol w="1540701"/>
                <a:gridCol w="1640910"/>
                <a:gridCol w="6325643"/>
              </a:tblGrid>
              <a:tr h="379943">
                <a:tc>
                  <a:txBody>
                    <a:bodyPr/>
                    <a:lstStyle/>
                    <a:p>
                      <a:pPr algn="ctr"/>
                      <a:r>
                        <a:rPr lang="en-US" sz="1600" dirty="0" smtClean="0">
                          <a:solidFill>
                            <a:schemeClr val="accent3">
                              <a:lumMod val="50000"/>
                            </a:schemeClr>
                          </a:solidFill>
                          <a:latin typeface="Arial" panose="020B0604020202020204" pitchFamily="34" charset="0"/>
                          <a:cs typeface="Arial" panose="020B0604020202020204" pitchFamily="34" charset="0"/>
                        </a:rPr>
                        <a:t>YEAR</a:t>
                      </a:r>
                      <a:endParaRPr lang="en-US" sz="1600" b="1" dirty="0">
                        <a:solidFill>
                          <a:schemeClr val="accent3">
                            <a:lumMod val="50000"/>
                          </a:schemeClr>
                        </a:solidFill>
                        <a:latin typeface="Arial" panose="020B0604020202020204" pitchFamily="34" charset="0"/>
                        <a:cs typeface="Arial" panose="020B0604020202020204" pitchFamily="34" charset="0"/>
                      </a:endParaRPr>
                    </a:p>
                  </a:txBody>
                  <a:tcPr/>
                </a:tc>
                <a:tc>
                  <a:txBody>
                    <a:bodyPr/>
                    <a:lstStyle/>
                    <a:p>
                      <a:pPr algn="ctr"/>
                      <a:r>
                        <a:rPr lang="en-US" sz="1600" dirty="0" smtClean="0">
                          <a:solidFill>
                            <a:schemeClr val="accent3">
                              <a:lumMod val="50000"/>
                            </a:schemeClr>
                          </a:solidFill>
                          <a:latin typeface="Arial" panose="020B0604020202020204" pitchFamily="34" charset="0"/>
                          <a:cs typeface="Arial" panose="020B0604020202020204" pitchFamily="34" charset="0"/>
                        </a:rPr>
                        <a:t>CODENAME</a:t>
                      </a:r>
                      <a:endParaRPr lang="en-US" sz="1600" dirty="0">
                        <a:solidFill>
                          <a:schemeClr val="accent3">
                            <a:lumMod val="50000"/>
                          </a:schemeClr>
                        </a:solidFill>
                        <a:latin typeface="Arial" panose="020B0604020202020204" pitchFamily="34" charset="0"/>
                        <a:cs typeface="Arial" panose="020B0604020202020204" pitchFamily="34" charset="0"/>
                      </a:endParaRPr>
                    </a:p>
                  </a:txBody>
                  <a:tcPr/>
                </a:tc>
                <a:tc>
                  <a:txBody>
                    <a:bodyPr/>
                    <a:lstStyle/>
                    <a:p>
                      <a:pPr algn="ctr"/>
                      <a:r>
                        <a:rPr lang="en-US" sz="1600" dirty="0" smtClean="0">
                          <a:solidFill>
                            <a:schemeClr val="accent3">
                              <a:lumMod val="50000"/>
                            </a:schemeClr>
                          </a:solidFill>
                          <a:latin typeface="Arial" panose="020B0604020202020204" pitchFamily="34" charset="0"/>
                          <a:cs typeface="Arial" panose="020B0604020202020204" pitchFamily="34" charset="0"/>
                        </a:rPr>
                        <a:t>JDK VERSION</a:t>
                      </a:r>
                      <a:endParaRPr lang="en-US" sz="1600" dirty="0">
                        <a:solidFill>
                          <a:schemeClr val="accent3">
                            <a:lumMod val="50000"/>
                          </a:schemeClr>
                        </a:solidFill>
                        <a:latin typeface="Arial" panose="020B0604020202020204" pitchFamily="34" charset="0"/>
                        <a:cs typeface="Arial" panose="020B0604020202020204" pitchFamily="34" charset="0"/>
                      </a:endParaRPr>
                    </a:p>
                  </a:txBody>
                  <a:tcPr/>
                </a:tc>
                <a:tc>
                  <a:txBody>
                    <a:bodyPr/>
                    <a:lstStyle/>
                    <a:p>
                      <a:pPr algn="ctr"/>
                      <a:r>
                        <a:rPr lang="en-US" sz="1600" dirty="0" smtClean="0">
                          <a:solidFill>
                            <a:schemeClr val="accent3">
                              <a:lumMod val="50000"/>
                            </a:schemeClr>
                          </a:solidFill>
                          <a:latin typeface="Arial" panose="020B0604020202020204" pitchFamily="34" charset="0"/>
                          <a:cs typeface="Arial" panose="020B0604020202020204" pitchFamily="34" charset="0"/>
                        </a:rPr>
                        <a:t>FEATURES</a:t>
                      </a:r>
                      <a:endParaRPr lang="en-US" sz="1600" dirty="0">
                        <a:solidFill>
                          <a:schemeClr val="accent3">
                            <a:lumMod val="50000"/>
                          </a:schemeClr>
                        </a:solidFill>
                        <a:latin typeface="Arial" panose="020B0604020202020204" pitchFamily="34" charset="0"/>
                        <a:cs typeface="Arial" panose="020B0604020202020204" pitchFamily="34" charset="0"/>
                      </a:endParaRPr>
                    </a:p>
                  </a:txBody>
                  <a:tcPr/>
                </a:tc>
              </a:tr>
              <a:tr h="379943">
                <a:tc>
                  <a:txBody>
                    <a:bodyPr/>
                    <a:lstStyle/>
                    <a:p>
                      <a:r>
                        <a:rPr lang="en-US" sz="1600" dirty="0" smtClean="0">
                          <a:solidFill>
                            <a:srgbClr val="1B6367"/>
                          </a:solidFill>
                          <a:latin typeface="Arial" panose="020B0604020202020204" pitchFamily="34" charset="0"/>
                          <a:cs typeface="Arial" panose="020B0604020202020204" pitchFamily="34" charset="0"/>
                        </a:rPr>
                        <a:t>1995</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r>
                        <a:rPr lang="en-US" sz="1600" dirty="0" smtClean="0">
                          <a:solidFill>
                            <a:srgbClr val="1B6367"/>
                          </a:solidFill>
                          <a:latin typeface="Arial" panose="020B0604020202020204" pitchFamily="34" charset="0"/>
                          <a:cs typeface="Arial" panose="020B0604020202020204" pitchFamily="34" charset="0"/>
                        </a:rPr>
                        <a:t>Alpha</a:t>
                      </a:r>
                      <a:r>
                        <a:rPr lang="en-US" sz="1600" baseline="0" dirty="0" smtClean="0">
                          <a:solidFill>
                            <a:srgbClr val="1B6367"/>
                          </a:solidFill>
                          <a:latin typeface="Arial" panose="020B0604020202020204" pitchFamily="34" charset="0"/>
                          <a:cs typeface="Arial" panose="020B0604020202020204" pitchFamily="34" charset="0"/>
                        </a:rPr>
                        <a:t> and Beta</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endParaRPr lang="en-US" sz="1600" dirty="0">
                        <a:solidFill>
                          <a:srgbClr val="1B6367"/>
                        </a:solidFill>
                        <a:latin typeface="Arial" panose="020B0604020202020204" pitchFamily="34" charset="0"/>
                        <a:cs typeface="Arial" panose="020B0604020202020204" pitchFamily="34" charset="0"/>
                      </a:endParaRPr>
                    </a:p>
                  </a:txBody>
                  <a:tcPr/>
                </a:tc>
              </a:tr>
              <a:tr h="379943">
                <a:tc>
                  <a:txBody>
                    <a:bodyPr/>
                    <a:lstStyle/>
                    <a:p>
                      <a:r>
                        <a:rPr lang="en-US" sz="1600" dirty="0" smtClean="0">
                          <a:solidFill>
                            <a:srgbClr val="1B6367"/>
                          </a:solidFill>
                          <a:latin typeface="Arial" panose="020B0604020202020204" pitchFamily="34" charset="0"/>
                          <a:cs typeface="Arial" panose="020B0604020202020204" pitchFamily="34" charset="0"/>
                        </a:rPr>
                        <a:t>1996 (23</a:t>
                      </a:r>
                      <a:r>
                        <a:rPr lang="en-US" sz="1600" baseline="30000" dirty="0" smtClean="0">
                          <a:solidFill>
                            <a:srgbClr val="1B6367"/>
                          </a:solidFill>
                          <a:latin typeface="Arial" panose="020B0604020202020204" pitchFamily="34" charset="0"/>
                          <a:cs typeface="Arial" panose="020B0604020202020204" pitchFamily="34" charset="0"/>
                        </a:rPr>
                        <a:t>rd</a:t>
                      </a:r>
                      <a:r>
                        <a:rPr lang="en-US" sz="1600" dirty="0" smtClean="0">
                          <a:solidFill>
                            <a:srgbClr val="1B6367"/>
                          </a:solidFill>
                          <a:latin typeface="Arial" panose="020B0604020202020204" pitchFamily="34" charset="0"/>
                          <a:cs typeface="Arial" panose="020B0604020202020204" pitchFamily="34" charset="0"/>
                        </a:rPr>
                        <a:t> Jan)</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r>
                        <a:rPr lang="en-US" sz="1600" dirty="0" smtClean="0">
                          <a:solidFill>
                            <a:srgbClr val="1B6367"/>
                          </a:solidFill>
                          <a:latin typeface="Arial" panose="020B0604020202020204" pitchFamily="34" charset="0"/>
                          <a:cs typeface="Arial" panose="020B0604020202020204" pitchFamily="34" charset="0"/>
                        </a:rPr>
                        <a:t>JDK 1.0</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endParaRPr lang="en-US" sz="1600" dirty="0">
                        <a:solidFill>
                          <a:srgbClr val="1B6367"/>
                        </a:solidFill>
                        <a:latin typeface="Arial" panose="020B0604020202020204" pitchFamily="34" charset="0"/>
                        <a:cs typeface="Arial" panose="020B0604020202020204" pitchFamily="34" charset="0"/>
                      </a:endParaRPr>
                    </a:p>
                  </a:txBody>
                  <a:tcPr/>
                </a:tc>
              </a:tr>
              <a:tr h="561517">
                <a:tc>
                  <a:txBody>
                    <a:bodyPr/>
                    <a:lstStyle/>
                    <a:p>
                      <a:r>
                        <a:rPr lang="en-US" sz="1600" dirty="0" smtClean="0">
                          <a:solidFill>
                            <a:srgbClr val="1B6367"/>
                          </a:solidFill>
                          <a:latin typeface="Arial" panose="020B0604020202020204" pitchFamily="34" charset="0"/>
                          <a:cs typeface="Arial" panose="020B0604020202020204" pitchFamily="34" charset="0"/>
                        </a:rPr>
                        <a:t>1997 (19</a:t>
                      </a:r>
                      <a:r>
                        <a:rPr lang="en-US" sz="1600" baseline="30000" dirty="0" smtClean="0">
                          <a:solidFill>
                            <a:srgbClr val="1B6367"/>
                          </a:solidFill>
                          <a:latin typeface="Arial" panose="020B0604020202020204" pitchFamily="34" charset="0"/>
                          <a:cs typeface="Arial" panose="020B0604020202020204" pitchFamily="34" charset="0"/>
                        </a:rPr>
                        <a:t>th</a:t>
                      </a:r>
                      <a:r>
                        <a:rPr lang="en-US" sz="1600" dirty="0" smtClean="0">
                          <a:solidFill>
                            <a:srgbClr val="1B6367"/>
                          </a:solidFill>
                          <a:latin typeface="Arial" panose="020B0604020202020204" pitchFamily="34" charset="0"/>
                          <a:cs typeface="Arial" panose="020B0604020202020204" pitchFamily="34" charset="0"/>
                        </a:rPr>
                        <a:t> Feb)</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r>
                        <a:rPr lang="en-US" sz="1600" dirty="0" smtClean="0">
                          <a:solidFill>
                            <a:srgbClr val="1B6367"/>
                          </a:solidFill>
                          <a:latin typeface="Arial" panose="020B0604020202020204" pitchFamily="34" charset="0"/>
                          <a:cs typeface="Arial" panose="020B0604020202020204" pitchFamily="34" charset="0"/>
                        </a:rPr>
                        <a:t>JDK 1.1</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1B6367"/>
                          </a:solidFill>
                          <a:latin typeface="Arial" panose="020B0604020202020204" pitchFamily="34" charset="0"/>
                          <a:cs typeface="Arial" panose="020B0604020202020204" pitchFamily="34" charset="0"/>
                        </a:rPr>
                        <a:t>AWT, Inner Classes, JavaBeans, JDBC, RMI, Reflection , JIT Compiler</a:t>
                      </a:r>
                    </a:p>
                  </a:txBody>
                  <a:tcPr/>
                </a:tc>
              </a:tr>
              <a:tr h="561517">
                <a:tc>
                  <a:txBody>
                    <a:bodyPr/>
                    <a:lstStyle/>
                    <a:p>
                      <a:r>
                        <a:rPr lang="en-US" sz="1600" dirty="0" smtClean="0">
                          <a:solidFill>
                            <a:srgbClr val="1B6367"/>
                          </a:solidFill>
                          <a:latin typeface="Arial" panose="020B0604020202020204" pitchFamily="34" charset="0"/>
                          <a:cs typeface="Arial" panose="020B0604020202020204" pitchFamily="34" charset="0"/>
                        </a:rPr>
                        <a:t>1998 (8</a:t>
                      </a:r>
                      <a:r>
                        <a:rPr lang="en-US" sz="1600" baseline="30000" dirty="0" smtClean="0">
                          <a:solidFill>
                            <a:srgbClr val="1B6367"/>
                          </a:solidFill>
                          <a:latin typeface="Arial" panose="020B0604020202020204" pitchFamily="34" charset="0"/>
                          <a:cs typeface="Arial" panose="020B0604020202020204" pitchFamily="34" charset="0"/>
                        </a:rPr>
                        <a:t>th</a:t>
                      </a:r>
                      <a:r>
                        <a:rPr lang="en-US" sz="1600" dirty="0" smtClean="0">
                          <a:solidFill>
                            <a:srgbClr val="1B6367"/>
                          </a:solidFill>
                          <a:latin typeface="Arial" panose="020B0604020202020204" pitchFamily="34" charset="0"/>
                          <a:cs typeface="Arial" panose="020B0604020202020204" pitchFamily="34" charset="0"/>
                        </a:rPr>
                        <a:t> Dec)</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r>
                        <a:rPr lang="en-US" sz="1600" dirty="0" smtClean="0">
                          <a:solidFill>
                            <a:srgbClr val="1B6367"/>
                          </a:solidFill>
                          <a:latin typeface="Arial" panose="020B0604020202020204" pitchFamily="34" charset="0"/>
                          <a:cs typeface="Arial" panose="020B0604020202020204" pitchFamily="34" charset="0"/>
                        </a:rPr>
                        <a:t>Playground</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r>
                        <a:rPr lang="en-US" sz="1600" dirty="0" smtClean="0">
                          <a:solidFill>
                            <a:srgbClr val="1B6367"/>
                          </a:solidFill>
                          <a:latin typeface="Arial" panose="020B0604020202020204" pitchFamily="34" charset="0"/>
                          <a:cs typeface="Arial" panose="020B0604020202020204" pitchFamily="34" charset="0"/>
                        </a:rPr>
                        <a:t>JDK 1.2</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1B6367"/>
                          </a:solidFill>
                          <a:latin typeface="Arial" panose="020B0604020202020204" pitchFamily="34" charset="0"/>
                          <a:cs typeface="Arial" panose="020B0604020202020204" pitchFamily="34" charset="0"/>
                        </a:rPr>
                        <a:t>strictfp keyword, Swing Graphical API, Java Plug-in, Collections Framework</a:t>
                      </a:r>
                    </a:p>
                  </a:txBody>
                  <a:tcPr/>
                </a:tc>
              </a:tr>
              <a:tr h="561517">
                <a:tc>
                  <a:txBody>
                    <a:bodyPr/>
                    <a:lstStyle/>
                    <a:p>
                      <a:r>
                        <a:rPr lang="en-US" sz="1600" dirty="0" smtClean="0">
                          <a:solidFill>
                            <a:srgbClr val="1B6367"/>
                          </a:solidFill>
                          <a:latin typeface="Arial" panose="020B0604020202020204" pitchFamily="34" charset="0"/>
                          <a:cs typeface="Arial" panose="020B0604020202020204" pitchFamily="34" charset="0"/>
                        </a:rPr>
                        <a:t>2000</a:t>
                      </a:r>
                      <a:r>
                        <a:rPr lang="en-US" sz="1600" baseline="0" dirty="0" smtClean="0">
                          <a:solidFill>
                            <a:srgbClr val="1B6367"/>
                          </a:solidFill>
                          <a:latin typeface="Arial" panose="020B0604020202020204" pitchFamily="34" charset="0"/>
                          <a:cs typeface="Arial" panose="020B0604020202020204" pitchFamily="34" charset="0"/>
                        </a:rPr>
                        <a:t> (8</a:t>
                      </a:r>
                      <a:r>
                        <a:rPr lang="en-US" sz="1600" baseline="30000" dirty="0" smtClean="0">
                          <a:solidFill>
                            <a:srgbClr val="1B6367"/>
                          </a:solidFill>
                          <a:latin typeface="Arial" panose="020B0604020202020204" pitchFamily="34" charset="0"/>
                          <a:cs typeface="Arial" panose="020B0604020202020204" pitchFamily="34" charset="0"/>
                        </a:rPr>
                        <a:t>th</a:t>
                      </a:r>
                      <a:r>
                        <a:rPr lang="en-US" sz="1600" baseline="0" dirty="0" smtClean="0">
                          <a:solidFill>
                            <a:srgbClr val="1B6367"/>
                          </a:solidFill>
                          <a:latin typeface="Arial" panose="020B0604020202020204" pitchFamily="34" charset="0"/>
                          <a:cs typeface="Arial" panose="020B0604020202020204" pitchFamily="34" charset="0"/>
                        </a:rPr>
                        <a:t> May)</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r>
                        <a:rPr lang="en-US" sz="1600" dirty="0" smtClean="0">
                          <a:solidFill>
                            <a:srgbClr val="1B6367"/>
                          </a:solidFill>
                          <a:latin typeface="Arial" panose="020B0604020202020204" pitchFamily="34" charset="0"/>
                          <a:cs typeface="Arial" panose="020B0604020202020204" pitchFamily="34" charset="0"/>
                        </a:rPr>
                        <a:t>Kestrel</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r>
                        <a:rPr lang="en-US" sz="1600" dirty="0" smtClean="0">
                          <a:solidFill>
                            <a:srgbClr val="1B6367"/>
                          </a:solidFill>
                          <a:latin typeface="Arial" panose="020B0604020202020204" pitchFamily="34" charset="0"/>
                          <a:cs typeface="Arial" panose="020B0604020202020204" pitchFamily="34" charset="0"/>
                        </a:rPr>
                        <a:t>JDK 1.3</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1B6367"/>
                          </a:solidFill>
                          <a:latin typeface="Arial" panose="020B0604020202020204" pitchFamily="34" charset="0"/>
                          <a:cs typeface="Arial" panose="020B0604020202020204" pitchFamily="34" charset="0"/>
                        </a:rPr>
                        <a:t>HotSpot JVM, Modified RMI, JNDI Interface, Java Sound API, Debugging Architecture</a:t>
                      </a:r>
                    </a:p>
                  </a:txBody>
                  <a:tcPr/>
                </a:tc>
              </a:tr>
              <a:tr h="797945">
                <a:tc>
                  <a:txBody>
                    <a:bodyPr/>
                    <a:lstStyle/>
                    <a:p>
                      <a:r>
                        <a:rPr lang="en-US" sz="1600" dirty="0" smtClean="0">
                          <a:solidFill>
                            <a:srgbClr val="1B6367"/>
                          </a:solidFill>
                          <a:latin typeface="Arial" panose="020B0604020202020204" pitchFamily="34" charset="0"/>
                          <a:cs typeface="Arial" panose="020B0604020202020204" pitchFamily="34" charset="0"/>
                        </a:rPr>
                        <a:t>2002 (6</a:t>
                      </a:r>
                      <a:r>
                        <a:rPr lang="en-US" sz="1600" baseline="30000" dirty="0" smtClean="0">
                          <a:solidFill>
                            <a:srgbClr val="1B6367"/>
                          </a:solidFill>
                          <a:latin typeface="Arial" panose="020B0604020202020204" pitchFamily="34" charset="0"/>
                          <a:cs typeface="Arial" panose="020B0604020202020204" pitchFamily="34" charset="0"/>
                        </a:rPr>
                        <a:t>th</a:t>
                      </a:r>
                      <a:r>
                        <a:rPr lang="en-US" sz="1600" baseline="0" dirty="0" smtClean="0">
                          <a:solidFill>
                            <a:srgbClr val="1B6367"/>
                          </a:solidFill>
                          <a:latin typeface="Arial" panose="020B0604020202020204" pitchFamily="34" charset="0"/>
                          <a:cs typeface="Arial" panose="020B0604020202020204" pitchFamily="34" charset="0"/>
                        </a:rPr>
                        <a:t> Feb</a:t>
                      </a:r>
                      <a:r>
                        <a:rPr lang="en-US" sz="1600" dirty="0" smtClean="0">
                          <a:solidFill>
                            <a:srgbClr val="1B6367"/>
                          </a:solidFill>
                          <a:latin typeface="Arial" panose="020B0604020202020204" pitchFamily="34" charset="0"/>
                          <a:cs typeface="Arial" panose="020B0604020202020204" pitchFamily="34" charset="0"/>
                        </a:rPr>
                        <a:t>)</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r>
                        <a:rPr lang="en-US" sz="1600" dirty="0" smtClean="0">
                          <a:solidFill>
                            <a:srgbClr val="1B6367"/>
                          </a:solidFill>
                          <a:latin typeface="Arial" panose="020B0604020202020204" pitchFamily="34" charset="0"/>
                          <a:cs typeface="Arial" panose="020B0604020202020204" pitchFamily="34" charset="0"/>
                        </a:rPr>
                        <a:t>Merlin</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r>
                        <a:rPr lang="en-US" sz="1600" dirty="0" smtClean="0">
                          <a:solidFill>
                            <a:srgbClr val="1B6367"/>
                          </a:solidFill>
                          <a:latin typeface="Arial" panose="020B0604020202020204" pitchFamily="34" charset="0"/>
                          <a:cs typeface="Arial" panose="020B0604020202020204" pitchFamily="34" charset="0"/>
                        </a:rPr>
                        <a:t>JDK 1.4</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r>
                        <a:rPr lang="en-US" sz="1600" dirty="0" smtClean="0">
                          <a:solidFill>
                            <a:srgbClr val="1B6367"/>
                          </a:solidFill>
                          <a:latin typeface="Arial" panose="020B0604020202020204" pitchFamily="34" charset="0"/>
                          <a:cs typeface="Arial" panose="020B0604020202020204" pitchFamily="34" charset="0"/>
                        </a:rPr>
                        <a:t>Regular Expression, Exception Channing, IPv6 Network Communication, Logging API, XML and XSLT, Security and Cryptography, Java Web Start</a:t>
                      </a:r>
                      <a:endParaRPr lang="en-US" sz="1600" dirty="0">
                        <a:solidFill>
                          <a:srgbClr val="1B6367"/>
                        </a:solidFill>
                        <a:latin typeface="Arial" panose="020B0604020202020204" pitchFamily="34" charset="0"/>
                        <a:cs typeface="Arial" panose="020B0604020202020204" pitchFamily="34" charset="0"/>
                      </a:endParaRPr>
                    </a:p>
                  </a:txBody>
                  <a:tcPr/>
                </a:tc>
              </a:tr>
              <a:tr h="561517">
                <a:tc>
                  <a:txBody>
                    <a:bodyPr/>
                    <a:lstStyle/>
                    <a:p>
                      <a:r>
                        <a:rPr lang="en-US" sz="1600" dirty="0" smtClean="0">
                          <a:solidFill>
                            <a:srgbClr val="1B6367"/>
                          </a:solidFill>
                          <a:latin typeface="Arial" panose="020B0604020202020204" pitchFamily="34" charset="0"/>
                          <a:cs typeface="Arial" panose="020B0604020202020204" pitchFamily="34" charset="0"/>
                        </a:rPr>
                        <a:t>2004 (30</a:t>
                      </a:r>
                      <a:r>
                        <a:rPr lang="en-US" sz="1600" baseline="30000" dirty="0" smtClean="0">
                          <a:solidFill>
                            <a:srgbClr val="1B6367"/>
                          </a:solidFill>
                          <a:latin typeface="Arial" panose="020B0604020202020204" pitchFamily="34" charset="0"/>
                          <a:cs typeface="Arial" panose="020B0604020202020204" pitchFamily="34" charset="0"/>
                        </a:rPr>
                        <a:t>th</a:t>
                      </a:r>
                      <a:r>
                        <a:rPr lang="en-US" sz="1600" dirty="0" smtClean="0">
                          <a:solidFill>
                            <a:srgbClr val="1B6367"/>
                          </a:solidFill>
                          <a:latin typeface="Arial" panose="020B0604020202020204" pitchFamily="34" charset="0"/>
                          <a:cs typeface="Arial" panose="020B0604020202020204" pitchFamily="34" charset="0"/>
                        </a:rPr>
                        <a:t> Sep)</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r>
                        <a:rPr lang="en-US" sz="1600" dirty="0" smtClean="0">
                          <a:solidFill>
                            <a:srgbClr val="1B6367"/>
                          </a:solidFill>
                          <a:latin typeface="Arial" panose="020B0604020202020204" pitchFamily="34" charset="0"/>
                          <a:cs typeface="Arial" panose="020B0604020202020204" pitchFamily="34" charset="0"/>
                        </a:rPr>
                        <a:t>Tiger</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r>
                        <a:rPr lang="en-US" sz="1600" dirty="0" smtClean="0">
                          <a:solidFill>
                            <a:srgbClr val="1B6367"/>
                          </a:solidFill>
                          <a:latin typeface="Arial" panose="020B0604020202020204" pitchFamily="34" charset="0"/>
                          <a:cs typeface="Arial" panose="020B0604020202020204" pitchFamily="34" charset="0"/>
                        </a:rPr>
                        <a:t>JDK 1.5</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r>
                        <a:rPr lang="en-US" sz="1600" dirty="0" smtClean="0">
                          <a:solidFill>
                            <a:srgbClr val="1B6367"/>
                          </a:solidFill>
                          <a:latin typeface="Arial" panose="020B0604020202020204" pitchFamily="34" charset="0"/>
                          <a:cs typeface="Arial" panose="020B0604020202020204" pitchFamily="34" charset="0"/>
                        </a:rPr>
                        <a:t>Generics, Metadata(Annotations), Autoboxing/Unboxing, Enumerations, Variable Arguments, For-Each Enhancement</a:t>
                      </a:r>
                      <a:endParaRPr lang="en-US" sz="1600" dirty="0">
                        <a:solidFill>
                          <a:srgbClr val="1B6367"/>
                        </a:solidFill>
                        <a:latin typeface="Arial" panose="020B0604020202020204" pitchFamily="34" charset="0"/>
                        <a:cs typeface="Arial" panose="020B0604020202020204" pitchFamily="34" charset="0"/>
                      </a:endParaRPr>
                    </a:p>
                  </a:txBody>
                  <a:tcPr/>
                </a:tc>
              </a:tr>
              <a:tr h="379943">
                <a:tc>
                  <a:txBody>
                    <a:bodyPr/>
                    <a:lstStyle/>
                    <a:p>
                      <a:r>
                        <a:rPr lang="en-US" sz="1600" dirty="0" smtClean="0">
                          <a:solidFill>
                            <a:srgbClr val="1B6367"/>
                          </a:solidFill>
                          <a:latin typeface="Arial" panose="020B0604020202020204" pitchFamily="34" charset="0"/>
                          <a:cs typeface="Arial" panose="020B0604020202020204" pitchFamily="34" charset="0"/>
                        </a:rPr>
                        <a:t>2006 (11</a:t>
                      </a:r>
                      <a:r>
                        <a:rPr lang="en-US" sz="1600" baseline="30000" dirty="0" smtClean="0">
                          <a:solidFill>
                            <a:srgbClr val="1B6367"/>
                          </a:solidFill>
                          <a:latin typeface="Arial" panose="020B0604020202020204" pitchFamily="34" charset="0"/>
                          <a:cs typeface="Arial" panose="020B0604020202020204" pitchFamily="34" charset="0"/>
                        </a:rPr>
                        <a:t>th</a:t>
                      </a:r>
                      <a:r>
                        <a:rPr lang="en-US" sz="1600" dirty="0" smtClean="0">
                          <a:solidFill>
                            <a:srgbClr val="1B6367"/>
                          </a:solidFill>
                          <a:latin typeface="Arial" panose="020B0604020202020204" pitchFamily="34" charset="0"/>
                          <a:cs typeface="Arial" panose="020B0604020202020204" pitchFamily="34" charset="0"/>
                        </a:rPr>
                        <a:t> Dec)</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r>
                        <a:rPr lang="en-US" sz="1600" dirty="0" smtClean="0">
                          <a:solidFill>
                            <a:srgbClr val="1B6367"/>
                          </a:solidFill>
                          <a:latin typeface="Arial" panose="020B0604020202020204" pitchFamily="34" charset="0"/>
                          <a:cs typeface="Arial" panose="020B0604020202020204" pitchFamily="34" charset="0"/>
                        </a:rPr>
                        <a:t>Mustang</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r>
                        <a:rPr lang="en-US" sz="1600" dirty="0" smtClean="0">
                          <a:solidFill>
                            <a:srgbClr val="1B6367"/>
                          </a:solidFill>
                          <a:latin typeface="Arial" panose="020B0604020202020204" pitchFamily="34" charset="0"/>
                          <a:cs typeface="Arial" panose="020B0604020202020204" pitchFamily="34" charset="0"/>
                        </a:rPr>
                        <a:t>JDK 1.6</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r>
                        <a:rPr lang="en-US" sz="1600" dirty="0" smtClean="0">
                          <a:solidFill>
                            <a:srgbClr val="1B6367"/>
                          </a:solidFill>
                          <a:latin typeface="Arial" panose="020B0604020202020204" pitchFamily="34" charset="0"/>
                          <a:cs typeface="Arial" panose="020B0604020202020204" pitchFamily="34" charset="0"/>
                        </a:rPr>
                        <a:t>Performance JDBC 4.0, GUI Improvements</a:t>
                      </a:r>
                      <a:endParaRPr lang="en-US" sz="1600" dirty="0">
                        <a:solidFill>
                          <a:srgbClr val="1B6367"/>
                        </a:solidFill>
                        <a:latin typeface="Arial" panose="020B0604020202020204" pitchFamily="34" charset="0"/>
                        <a:cs typeface="Arial" panose="020B0604020202020204" pitchFamily="34" charset="0"/>
                      </a:endParaRPr>
                    </a:p>
                  </a:txBody>
                  <a:tcPr/>
                </a:tc>
              </a:tr>
              <a:tr h="561517">
                <a:tc>
                  <a:txBody>
                    <a:bodyPr/>
                    <a:lstStyle/>
                    <a:p>
                      <a:r>
                        <a:rPr lang="en-US" sz="1600" dirty="0" smtClean="0">
                          <a:solidFill>
                            <a:srgbClr val="1B6367"/>
                          </a:solidFill>
                          <a:latin typeface="Arial" panose="020B0604020202020204" pitchFamily="34" charset="0"/>
                          <a:cs typeface="Arial" panose="020B0604020202020204" pitchFamily="34" charset="0"/>
                        </a:rPr>
                        <a:t>2011 (28</a:t>
                      </a:r>
                      <a:r>
                        <a:rPr lang="en-US" sz="1600" baseline="30000" dirty="0" smtClean="0">
                          <a:solidFill>
                            <a:srgbClr val="1B6367"/>
                          </a:solidFill>
                          <a:latin typeface="Arial" panose="020B0604020202020204" pitchFamily="34" charset="0"/>
                          <a:cs typeface="Arial" panose="020B0604020202020204" pitchFamily="34" charset="0"/>
                        </a:rPr>
                        <a:t>th</a:t>
                      </a:r>
                      <a:r>
                        <a:rPr lang="en-US" sz="1600" dirty="0" smtClean="0">
                          <a:solidFill>
                            <a:srgbClr val="1B6367"/>
                          </a:solidFill>
                          <a:latin typeface="Arial" panose="020B0604020202020204" pitchFamily="34" charset="0"/>
                          <a:cs typeface="Arial" panose="020B0604020202020204" pitchFamily="34" charset="0"/>
                        </a:rPr>
                        <a:t> July)</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r>
                        <a:rPr lang="en-US" sz="1600" dirty="0" smtClean="0">
                          <a:solidFill>
                            <a:srgbClr val="1B6367"/>
                          </a:solidFill>
                          <a:latin typeface="Arial" panose="020B0604020202020204" pitchFamily="34" charset="0"/>
                          <a:cs typeface="Arial" panose="020B0604020202020204" pitchFamily="34" charset="0"/>
                        </a:rPr>
                        <a:t>Dolphin</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r>
                        <a:rPr lang="en-US" sz="1600" dirty="0" smtClean="0">
                          <a:solidFill>
                            <a:srgbClr val="1B6367"/>
                          </a:solidFill>
                          <a:latin typeface="Arial" panose="020B0604020202020204" pitchFamily="34" charset="0"/>
                          <a:cs typeface="Arial" panose="020B0604020202020204" pitchFamily="34" charset="0"/>
                        </a:rPr>
                        <a:t>JDK 1.7</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r>
                        <a:rPr lang="en-US" sz="1600" dirty="0" smtClean="0">
                          <a:solidFill>
                            <a:srgbClr val="1B6367"/>
                          </a:solidFill>
                          <a:latin typeface="Arial" panose="020B0604020202020204" pitchFamily="34" charset="0"/>
                          <a:cs typeface="Arial" panose="020B0604020202020204" pitchFamily="34" charset="0"/>
                        </a:rPr>
                        <a:t>Strings in Switch, Try-Catch Improvements, Simplified variable arguments, Underscores in numeric literals</a:t>
                      </a:r>
                      <a:endParaRPr lang="en-US" sz="1600" dirty="0">
                        <a:solidFill>
                          <a:srgbClr val="1B6367"/>
                        </a:solidFill>
                        <a:latin typeface="Arial" panose="020B0604020202020204" pitchFamily="34" charset="0"/>
                        <a:cs typeface="Arial" panose="020B0604020202020204" pitchFamily="34" charset="0"/>
                      </a:endParaRPr>
                    </a:p>
                  </a:txBody>
                  <a:tcPr/>
                </a:tc>
              </a:tr>
              <a:tr h="561517">
                <a:tc>
                  <a:txBody>
                    <a:bodyPr/>
                    <a:lstStyle/>
                    <a:p>
                      <a:r>
                        <a:rPr lang="en-US" sz="1600" dirty="0" smtClean="0">
                          <a:solidFill>
                            <a:srgbClr val="1B6367"/>
                          </a:solidFill>
                          <a:latin typeface="Arial" panose="020B0604020202020204" pitchFamily="34" charset="0"/>
                          <a:cs typeface="Arial" panose="020B0604020202020204" pitchFamily="34" charset="0"/>
                        </a:rPr>
                        <a:t>2014 (18</a:t>
                      </a:r>
                      <a:r>
                        <a:rPr lang="en-US" sz="1600" baseline="30000" dirty="0" smtClean="0">
                          <a:solidFill>
                            <a:srgbClr val="1B6367"/>
                          </a:solidFill>
                          <a:latin typeface="Arial" panose="020B0604020202020204" pitchFamily="34" charset="0"/>
                          <a:cs typeface="Arial" panose="020B0604020202020204" pitchFamily="34" charset="0"/>
                        </a:rPr>
                        <a:t>th</a:t>
                      </a:r>
                      <a:r>
                        <a:rPr lang="en-US" sz="1600" dirty="0" smtClean="0">
                          <a:solidFill>
                            <a:srgbClr val="1B6367"/>
                          </a:solidFill>
                          <a:latin typeface="Arial" panose="020B0604020202020204" pitchFamily="34" charset="0"/>
                          <a:cs typeface="Arial" panose="020B0604020202020204" pitchFamily="34" charset="0"/>
                        </a:rPr>
                        <a:t> March)</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r>
                        <a:rPr lang="en-US" sz="1600" dirty="0" smtClean="0">
                          <a:solidFill>
                            <a:srgbClr val="1B6367"/>
                          </a:solidFill>
                          <a:latin typeface="Arial" panose="020B0604020202020204" pitchFamily="34" charset="0"/>
                          <a:cs typeface="Arial" panose="020B0604020202020204" pitchFamily="34" charset="0"/>
                        </a:rPr>
                        <a:t>Spider</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r>
                        <a:rPr lang="en-US" sz="1600" dirty="0" smtClean="0">
                          <a:solidFill>
                            <a:srgbClr val="1B6367"/>
                          </a:solidFill>
                          <a:latin typeface="Arial" panose="020B0604020202020204" pitchFamily="34" charset="0"/>
                          <a:cs typeface="Arial" panose="020B0604020202020204" pitchFamily="34" charset="0"/>
                        </a:rPr>
                        <a:t>JDK 1.8</a:t>
                      </a:r>
                      <a:endParaRPr lang="en-US" sz="1600" dirty="0">
                        <a:solidFill>
                          <a:srgbClr val="1B6367"/>
                        </a:solidFill>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1B6367"/>
                          </a:solidFill>
                          <a:latin typeface="Arial" panose="020B0604020202020204" pitchFamily="34" charset="0"/>
                          <a:cs typeface="Arial" panose="020B0604020202020204" pitchFamily="34" charset="0"/>
                        </a:rPr>
                        <a:t>Functional Interfaces, Lambda Expression,</a:t>
                      </a:r>
                      <a:r>
                        <a:rPr lang="en-US" sz="1600" baseline="0" dirty="0" smtClean="0">
                          <a:solidFill>
                            <a:srgbClr val="1B6367"/>
                          </a:solidFill>
                          <a:latin typeface="Arial" panose="020B0604020202020204" pitchFamily="34" charset="0"/>
                          <a:cs typeface="Arial" panose="020B0604020202020204" pitchFamily="34" charset="0"/>
                        </a:rPr>
                        <a:t> Stream API, Date and Time API</a:t>
                      </a:r>
                      <a:endParaRPr lang="en-US" sz="1600" dirty="0" smtClean="0">
                        <a:solidFill>
                          <a:srgbClr val="1B6367"/>
                        </a:solidFill>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305059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Basic Features in Java</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401205"/>
          </a:xfrm>
          <a:prstGeom prst="rect">
            <a:avLst/>
          </a:prstGeom>
          <a:noFill/>
        </p:spPr>
        <p:txBody>
          <a:bodyPr wrap="square" rtlCol="0">
            <a:spAutoFit/>
          </a:bodyPr>
          <a:lstStyle/>
          <a:p>
            <a:r>
              <a:rPr lang="en-US" sz="2000" dirty="0">
                <a:solidFill>
                  <a:schemeClr val="bg2">
                    <a:lumMod val="50000"/>
                  </a:schemeClr>
                </a:solidFill>
                <a:latin typeface="Arial" panose="020B0604020202020204" pitchFamily="34" charset="0"/>
                <a:cs typeface="Arial" panose="020B0604020202020204" pitchFamily="34" charset="0"/>
              </a:rPr>
              <a:t>Java is a General Purpose, class based, object oriented, Platform independent, portable, Architecturally neutral, multithreaded, dynamic, distributed, Portable and robust interpreted Programming Language.</a:t>
            </a: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b="1" i="1" dirty="0">
                <a:solidFill>
                  <a:srgbClr val="2A989E"/>
                </a:solidFill>
                <a:latin typeface="Arial" panose="020B0604020202020204" pitchFamily="34" charset="0"/>
                <a:cs typeface="Arial" panose="020B0604020202020204" pitchFamily="34" charset="0"/>
              </a:rPr>
              <a:t>Why Java is a called:</a:t>
            </a:r>
          </a:p>
          <a:p>
            <a:r>
              <a:rPr lang="en-US" sz="2000" b="1" i="1" dirty="0">
                <a:solidFill>
                  <a:srgbClr val="2A989E"/>
                </a:solidFill>
                <a:latin typeface="Arial" panose="020B0604020202020204" pitchFamily="34" charset="0"/>
                <a:cs typeface="Arial" panose="020B0604020202020204" pitchFamily="34" charset="0"/>
              </a:rPr>
              <a:t>General Purpose :</a:t>
            </a:r>
            <a:r>
              <a:rPr lang="en-US" sz="2000" b="1" i="1" dirty="0">
                <a:solidFill>
                  <a:schemeClr val="bg2">
                    <a:lumMod val="50000"/>
                  </a:schemeClr>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Java capabilities are not limited to any specific application domain rather it can be used in various application domain and hence it is called General Purpose Programming Language.</a:t>
            </a:r>
            <a:endParaRPr lang="en-US" sz="2000" i="1" dirty="0">
              <a:solidFill>
                <a:schemeClr val="bg2">
                  <a:lumMod val="50000"/>
                </a:schemeClr>
              </a:solidFill>
              <a:latin typeface="Arial" panose="020B0604020202020204" pitchFamily="34" charset="0"/>
              <a:cs typeface="Arial" panose="020B0604020202020204" pitchFamily="34" charset="0"/>
            </a:endParaRP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b="1" i="1" dirty="0">
                <a:solidFill>
                  <a:srgbClr val="2A989E"/>
                </a:solidFill>
                <a:latin typeface="Arial" panose="020B0604020202020204" pitchFamily="34" charset="0"/>
                <a:cs typeface="Arial" panose="020B0604020202020204" pitchFamily="34" charset="0"/>
              </a:rPr>
              <a:t>Class based :</a:t>
            </a:r>
            <a:r>
              <a:rPr lang="en-US" sz="2000" b="1" i="1" dirty="0">
                <a:solidFill>
                  <a:schemeClr val="bg2">
                    <a:lumMod val="50000"/>
                  </a:schemeClr>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Java is a class based/oriented programming language which means Java supports inheritance feature of object-oriented Programming Language.</a:t>
            </a:r>
            <a:endParaRPr lang="en-US" sz="2000" i="1" dirty="0">
              <a:solidFill>
                <a:schemeClr val="bg2">
                  <a:lumMod val="50000"/>
                </a:schemeClr>
              </a:solidFill>
              <a:latin typeface="Arial" panose="020B0604020202020204" pitchFamily="34" charset="0"/>
              <a:cs typeface="Arial" panose="020B0604020202020204" pitchFamily="34" charset="0"/>
            </a:endParaRP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b="1" i="1" dirty="0">
                <a:solidFill>
                  <a:srgbClr val="2A989E"/>
                </a:solidFill>
                <a:latin typeface="Arial" panose="020B0604020202020204" pitchFamily="34" charset="0"/>
                <a:cs typeface="Arial" panose="020B0604020202020204" pitchFamily="34" charset="0"/>
              </a:rPr>
              <a:t>Object oriented :</a:t>
            </a:r>
            <a:r>
              <a:rPr lang="en-US" sz="2000" b="1" i="1" dirty="0">
                <a:solidFill>
                  <a:schemeClr val="bg2">
                    <a:lumMod val="50000"/>
                  </a:schemeClr>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Java is object-oriented means software developed in Java are combination of different types of object</a:t>
            </a:r>
            <a:r>
              <a:rPr lang="en-US" sz="2000" dirty="0" smtClean="0">
                <a:solidFill>
                  <a:schemeClr val="bg2">
                    <a:lumMod val="50000"/>
                  </a:schemeClr>
                </a:solidFill>
                <a:latin typeface="Arial" panose="020B0604020202020204" pitchFamily="34" charset="0"/>
                <a:cs typeface="Arial" panose="020B0604020202020204" pitchFamily="34" charset="0"/>
              </a:rPr>
              <a:t>.</a:t>
            </a:r>
            <a:endParaRPr lang="en-US" sz="20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017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Basic Features in Java</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401205"/>
          </a:xfrm>
          <a:prstGeom prst="rect">
            <a:avLst/>
          </a:prstGeom>
          <a:noFill/>
        </p:spPr>
        <p:txBody>
          <a:bodyPr wrap="square" rtlCol="0">
            <a:spAutoFit/>
          </a:bodyPr>
          <a:lstStyle/>
          <a:p>
            <a:r>
              <a:rPr lang="en-US" sz="2000" b="1" i="1" dirty="0">
                <a:solidFill>
                  <a:srgbClr val="2A989E"/>
                </a:solidFill>
                <a:latin typeface="Arial" panose="020B0604020202020204" pitchFamily="34" charset="0"/>
                <a:cs typeface="Arial" panose="020B0604020202020204" pitchFamily="34" charset="0"/>
              </a:rPr>
              <a:t>Platform Independent : </a:t>
            </a:r>
            <a:r>
              <a:rPr lang="en-US" sz="2000" dirty="0">
                <a:solidFill>
                  <a:schemeClr val="bg2">
                    <a:lumMod val="50000"/>
                  </a:schemeClr>
                </a:solidFill>
                <a:latin typeface="Arial" panose="020B0604020202020204" pitchFamily="34" charset="0"/>
                <a:cs typeface="Arial" panose="020B0604020202020204" pitchFamily="34" charset="0"/>
              </a:rPr>
              <a:t>A Java code will run on any JVM (Java Virtual Machine). Literally you can run same Java code on Windows JVM, Linux JVM, Mac JVM or any other JVM practically and get same result every time.</a:t>
            </a:r>
          </a:p>
          <a:p>
            <a:endParaRPr lang="en-US" sz="2000" i="1" dirty="0">
              <a:solidFill>
                <a:schemeClr val="bg2">
                  <a:lumMod val="50000"/>
                </a:schemeClr>
              </a:solidFill>
              <a:latin typeface="Arial" panose="020B0604020202020204" pitchFamily="34" charset="0"/>
              <a:cs typeface="Arial" panose="020B0604020202020204" pitchFamily="34" charset="0"/>
            </a:endParaRPr>
          </a:p>
          <a:p>
            <a:pPr fontAlgn="base"/>
            <a:r>
              <a:rPr lang="en-US" sz="2000" b="1" i="1" dirty="0">
                <a:solidFill>
                  <a:srgbClr val="2A989E"/>
                </a:solidFill>
                <a:latin typeface="Arial" panose="020B0604020202020204" pitchFamily="34" charset="0"/>
                <a:cs typeface="Arial" panose="020B0604020202020204" pitchFamily="34" charset="0"/>
              </a:rPr>
              <a:t>Architecturally Neutral : </a:t>
            </a:r>
            <a:r>
              <a:rPr lang="en-US" sz="2000" dirty="0">
                <a:solidFill>
                  <a:schemeClr val="bg2">
                    <a:lumMod val="50000"/>
                  </a:schemeClr>
                </a:solidFill>
                <a:latin typeface="Arial" panose="020B0604020202020204" pitchFamily="34" charset="0"/>
                <a:cs typeface="Arial" panose="020B0604020202020204" pitchFamily="34" charset="0"/>
              </a:rPr>
              <a:t>A Java code is not dependent upon Processor Architecture. A Java Application compiled on 64 bit architecture of any platform will run on 32 bit (or any other architecture) system without any issue.</a:t>
            </a:r>
          </a:p>
          <a:p>
            <a:pPr fontAlgn="base"/>
            <a:endParaRPr lang="en-US" sz="2000" i="1" dirty="0">
              <a:solidFill>
                <a:schemeClr val="bg2">
                  <a:lumMod val="50000"/>
                </a:schemeClr>
              </a:solidFill>
              <a:latin typeface="Arial" panose="020B0604020202020204" pitchFamily="34" charset="0"/>
              <a:cs typeface="Arial" panose="020B0604020202020204" pitchFamily="34" charset="0"/>
            </a:endParaRPr>
          </a:p>
          <a:p>
            <a:pPr fontAlgn="base"/>
            <a:r>
              <a:rPr lang="en-US" sz="2000" b="1" i="1" dirty="0">
                <a:solidFill>
                  <a:srgbClr val="2A989E"/>
                </a:solidFill>
                <a:latin typeface="Arial" panose="020B0604020202020204" pitchFamily="34" charset="0"/>
                <a:cs typeface="Arial" panose="020B0604020202020204" pitchFamily="34" charset="0"/>
              </a:rPr>
              <a:t>Multithreaded : </a:t>
            </a:r>
            <a:r>
              <a:rPr lang="en-US" sz="2000" dirty="0">
                <a:solidFill>
                  <a:schemeClr val="bg2">
                    <a:lumMod val="50000"/>
                  </a:schemeClr>
                </a:solidFill>
                <a:latin typeface="Arial" panose="020B0604020202020204" pitchFamily="34" charset="0"/>
                <a:cs typeface="Arial" panose="020B0604020202020204" pitchFamily="34" charset="0"/>
              </a:rPr>
              <a:t>A thread in Java refers to an independent program. Java supports multithread which means Java is capable of running  many tasks simultaneously, sharing the same memory.</a:t>
            </a:r>
          </a:p>
          <a:p>
            <a:pPr fontAlgn="base"/>
            <a:endParaRPr lang="en-US" sz="2000" i="1" dirty="0">
              <a:solidFill>
                <a:schemeClr val="bg2">
                  <a:lumMod val="50000"/>
                </a:schemeClr>
              </a:solidFill>
              <a:latin typeface="Arial" panose="020B0604020202020204" pitchFamily="34" charset="0"/>
              <a:cs typeface="Arial" panose="020B0604020202020204" pitchFamily="34" charset="0"/>
            </a:endParaRPr>
          </a:p>
          <a:p>
            <a:pPr fontAlgn="base"/>
            <a:r>
              <a:rPr lang="en-US" sz="2000" b="1" i="1" dirty="0">
                <a:solidFill>
                  <a:srgbClr val="2A989E"/>
                </a:solidFill>
                <a:latin typeface="Arial" panose="020B0604020202020204" pitchFamily="34" charset="0"/>
                <a:cs typeface="Arial" panose="020B0604020202020204" pitchFamily="34" charset="0"/>
              </a:rPr>
              <a:t>Dynamic : </a:t>
            </a:r>
            <a:r>
              <a:rPr lang="en-US" sz="2000" dirty="0">
                <a:solidFill>
                  <a:schemeClr val="bg2">
                    <a:lumMod val="50000"/>
                  </a:schemeClr>
                </a:solidFill>
                <a:latin typeface="Arial" panose="020B0604020202020204" pitchFamily="34" charset="0"/>
                <a:cs typeface="Arial" panose="020B0604020202020204" pitchFamily="34" charset="0"/>
              </a:rPr>
              <a:t>Java is a Dynamic programming language which means it executes many programming behavior at Runtime and don’t need to be passed at compile time as in the case of static programming</a:t>
            </a:r>
            <a:r>
              <a:rPr lang="en-US" sz="2000" dirty="0" smtClean="0">
                <a:solidFill>
                  <a:schemeClr val="bg2">
                    <a:lumMod val="50000"/>
                  </a:schemeClr>
                </a:solidFill>
                <a:latin typeface="Arial" panose="020B0604020202020204" pitchFamily="34" charset="0"/>
                <a:cs typeface="Arial" panose="020B0604020202020204" pitchFamily="34" charset="0"/>
              </a:rPr>
              <a:t>.</a:t>
            </a:r>
            <a:endParaRPr lang="en-US" sz="20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8000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Basic Features in Java</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401205"/>
          </a:xfrm>
          <a:prstGeom prst="rect">
            <a:avLst/>
          </a:prstGeom>
          <a:noFill/>
        </p:spPr>
        <p:txBody>
          <a:bodyPr wrap="square" rtlCol="0">
            <a:spAutoFit/>
          </a:bodyPr>
          <a:lstStyle/>
          <a:p>
            <a:pPr fontAlgn="base"/>
            <a:r>
              <a:rPr lang="en-US" sz="2000" b="1" i="1" dirty="0">
                <a:solidFill>
                  <a:srgbClr val="2A989E"/>
                </a:solidFill>
                <a:latin typeface="Arial" panose="020B0604020202020204" pitchFamily="34" charset="0"/>
                <a:cs typeface="Arial" panose="020B0604020202020204" pitchFamily="34" charset="0"/>
              </a:rPr>
              <a:t>Distributed :</a:t>
            </a:r>
            <a:r>
              <a:rPr lang="en-US" sz="2000" b="1" i="1" dirty="0">
                <a:solidFill>
                  <a:schemeClr val="bg2">
                    <a:lumMod val="50000"/>
                  </a:schemeClr>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Java Supports distributed System which means we can access files over Internet just by calling the methods.</a:t>
            </a:r>
          </a:p>
          <a:p>
            <a:pPr fontAlgn="base"/>
            <a:endParaRPr lang="en-US" sz="2000" dirty="0">
              <a:solidFill>
                <a:schemeClr val="bg2">
                  <a:lumMod val="50000"/>
                </a:schemeClr>
              </a:solidFill>
              <a:latin typeface="Arial" panose="020B0604020202020204" pitchFamily="34" charset="0"/>
              <a:cs typeface="Arial" panose="020B0604020202020204" pitchFamily="34" charset="0"/>
            </a:endParaRPr>
          </a:p>
          <a:p>
            <a:pPr fontAlgn="base"/>
            <a:r>
              <a:rPr lang="en-US" sz="2000" b="1" i="1" dirty="0">
                <a:solidFill>
                  <a:srgbClr val="2A989E"/>
                </a:solidFill>
                <a:latin typeface="Arial" panose="020B0604020202020204" pitchFamily="34" charset="0"/>
                <a:cs typeface="Arial" panose="020B0604020202020204" pitchFamily="34" charset="0"/>
              </a:rPr>
              <a:t>Portable :</a:t>
            </a:r>
            <a:r>
              <a:rPr lang="en-US" sz="2000" b="1" i="1" dirty="0">
                <a:solidFill>
                  <a:schemeClr val="bg2">
                    <a:lumMod val="50000"/>
                  </a:schemeClr>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A Java program when compiled produce bytecodes. Bytecodes are magic. These bytecodes can be transferred via network and can be executed by any JVM, hence came the concept of ‘Write once, Run Anywhere(WORA)’.</a:t>
            </a:r>
          </a:p>
          <a:p>
            <a:pPr fontAlgn="base"/>
            <a:endParaRPr lang="en-US" sz="2000" i="1" dirty="0">
              <a:solidFill>
                <a:schemeClr val="bg2">
                  <a:lumMod val="50000"/>
                </a:schemeClr>
              </a:solidFill>
              <a:latin typeface="Arial" panose="020B0604020202020204" pitchFamily="34" charset="0"/>
              <a:cs typeface="Arial" panose="020B0604020202020204" pitchFamily="34" charset="0"/>
            </a:endParaRPr>
          </a:p>
          <a:p>
            <a:pPr fontAlgn="base"/>
            <a:r>
              <a:rPr lang="en-US" sz="2000" b="1" i="1" dirty="0">
                <a:solidFill>
                  <a:srgbClr val="2A989E"/>
                </a:solidFill>
                <a:latin typeface="Arial" panose="020B0604020202020204" pitchFamily="34" charset="0"/>
                <a:cs typeface="Arial" panose="020B0604020202020204" pitchFamily="34" charset="0"/>
              </a:rPr>
              <a:t>Robust :</a:t>
            </a:r>
            <a:r>
              <a:rPr lang="en-US" sz="2000" b="1" i="1" dirty="0">
                <a:solidFill>
                  <a:schemeClr val="bg2">
                    <a:lumMod val="50000"/>
                  </a:schemeClr>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Java is a robust programming Language which means it can cope with error while the program is executing as well as keep operating with abnormalities to certain extent. Automatic Garbage collection, strong memory management, exception handling and type checking further adds to the list.</a:t>
            </a:r>
          </a:p>
          <a:p>
            <a:pPr fontAlgn="base"/>
            <a:endParaRPr lang="en-US" sz="2000" dirty="0">
              <a:solidFill>
                <a:schemeClr val="bg2">
                  <a:lumMod val="50000"/>
                </a:schemeClr>
              </a:solidFill>
              <a:latin typeface="Arial" panose="020B0604020202020204" pitchFamily="34" charset="0"/>
              <a:cs typeface="Arial" panose="020B0604020202020204" pitchFamily="34" charset="0"/>
            </a:endParaRPr>
          </a:p>
          <a:p>
            <a:pPr fontAlgn="base"/>
            <a:r>
              <a:rPr lang="en-US" sz="2000" b="1" i="1" dirty="0">
                <a:solidFill>
                  <a:srgbClr val="2A989E"/>
                </a:solidFill>
                <a:latin typeface="Arial" panose="020B0604020202020204" pitchFamily="34" charset="0"/>
                <a:cs typeface="Arial" panose="020B0604020202020204" pitchFamily="34" charset="0"/>
              </a:rPr>
              <a:t>Interpreted :</a:t>
            </a:r>
            <a:r>
              <a:rPr lang="en-US" sz="2000" b="1" i="1" dirty="0">
                <a:solidFill>
                  <a:schemeClr val="bg2">
                    <a:lumMod val="50000"/>
                  </a:schemeClr>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Java is a compiled programming Language which compiles the Java program into Java byte codes. This JVM is then interpreted to run the program. </a:t>
            </a:r>
          </a:p>
        </p:txBody>
      </p:sp>
    </p:spTree>
    <p:extLst>
      <p:ext uri="{BB962C8B-B14F-4D97-AF65-F5344CB8AC3E}">
        <p14:creationId xmlns:p14="http://schemas.microsoft.com/office/powerpoint/2010/main" val="381851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943</Words>
  <Application>Microsoft Office PowerPoint</Application>
  <PresentationFormat>Widescreen</PresentationFormat>
  <Paragraphs>125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Footlight MT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Subhadeep Sen</dc:creator>
  <cp:lastModifiedBy>Subhadeep Sen</cp:lastModifiedBy>
  <cp:revision>5</cp:revision>
  <dcterms:created xsi:type="dcterms:W3CDTF">2018-11-03T18:51:40Z</dcterms:created>
  <dcterms:modified xsi:type="dcterms:W3CDTF">2018-11-07T10:09:09Z</dcterms:modified>
</cp:coreProperties>
</file>