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0CA786-4FB3-44B3-B7F7-FEE1AF0DA2F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98499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CA786-4FB3-44B3-B7F7-FEE1AF0DA2F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230635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CA786-4FB3-44B3-B7F7-FEE1AF0DA2F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403305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CA786-4FB3-44B3-B7F7-FEE1AF0DA2F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115344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0CA786-4FB3-44B3-B7F7-FEE1AF0DA2F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88325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0CA786-4FB3-44B3-B7F7-FEE1AF0DA2F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295265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0CA786-4FB3-44B3-B7F7-FEE1AF0DA2F5}"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272744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0CA786-4FB3-44B3-B7F7-FEE1AF0DA2F5}"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217349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CA786-4FB3-44B3-B7F7-FEE1AF0DA2F5}"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162148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CA786-4FB3-44B3-B7F7-FEE1AF0DA2F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198569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CA786-4FB3-44B3-B7F7-FEE1AF0DA2F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E0495-C6E1-4001-AF3E-86F1E6DF8DE7}" type="slidenum">
              <a:rPr lang="en-US" smtClean="0"/>
              <a:t>‹#›</a:t>
            </a:fld>
            <a:endParaRPr lang="en-US"/>
          </a:p>
        </p:txBody>
      </p:sp>
    </p:spTree>
    <p:extLst>
      <p:ext uri="{BB962C8B-B14F-4D97-AF65-F5344CB8AC3E}">
        <p14:creationId xmlns:p14="http://schemas.microsoft.com/office/powerpoint/2010/main" val="119980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CA786-4FB3-44B3-B7F7-FEE1AF0DA2F5}" type="datetimeFigureOut">
              <a:rPr lang="en-US" smtClean="0"/>
              <a:t>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E0495-C6E1-4001-AF3E-86F1E6DF8DE7}" type="slidenum">
              <a:rPr lang="en-US" smtClean="0"/>
              <a:t>‹#›</a:t>
            </a:fld>
            <a:endParaRPr lang="en-US"/>
          </a:p>
        </p:txBody>
      </p:sp>
    </p:spTree>
    <p:extLst>
      <p:ext uri="{BB962C8B-B14F-4D97-AF65-F5344CB8AC3E}">
        <p14:creationId xmlns:p14="http://schemas.microsoft.com/office/powerpoint/2010/main" val="252945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2020831"/>
            <a:ext cx="6096000" cy="2800767"/>
          </a:xfrm>
          <a:prstGeom prst="rect">
            <a:avLst/>
          </a:prstGeom>
        </p:spPr>
        <p:txBody>
          <a:bodyPr>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JVM Architecture</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776198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Complete JVM Architecture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ounded Rectangle 3"/>
          <p:cNvSpPr/>
          <p:nvPr/>
        </p:nvSpPr>
        <p:spPr>
          <a:xfrm>
            <a:off x="1701503" y="1015663"/>
            <a:ext cx="6805297" cy="1516522"/>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1701502" y="3081713"/>
            <a:ext cx="6805297" cy="1516522"/>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1701501" y="5147763"/>
            <a:ext cx="6805297" cy="1516522"/>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7" name="Straight Connector 6"/>
          <p:cNvCxnSpPr/>
          <p:nvPr/>
        </p:nvCxnSpPr>
        <p:spPr>
          <a:xfrm>
            <a:off x="6617218" y="5147763"/>
            <a:ext cx="0" cy="1516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04387" y="5147763"/>
            <a:ext cx="0" cy="1516522"/>
          </a:xfrm>
          <a:prstGeom prst="line">
            <a:avLst/>
          </a:prstGeom>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9033655" y="5147763"/>
            <a:ext cx="1089018" cy="1516522"/>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10649530" y="5147763"/>
            <a:ext cx="1089018" cy="1516522"/>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802369" y="3369529"/>
            <a:ext cx="1079852" cy="998807"/>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2A989E"/>
                </a:solidFill>
              </a:rPr>
              <a:t>Method Area</a:t>
            </a:r>
            <a:endParaRPr lang="en-US" b="1" dirty="0">
              <a:solidFill>
                <a:srgbClr val="2A989E"/>
              </a:solidFill>
            </a:endParaRPr>
          </a:p>
        </p:txBody>
      </p:sp>
      <p:sp>
        <p:nvSpPr>
          <p:cNvPr id="12" name="Rectangle 11"/>
          <p:cNvSpPr/>
          <p:nvPr/>
        </p:nvSpPr>
        <p:spPr>
          <a:xfrm>
            <a:off x="3204860" y="3369529"/>
            <a:ext cx="1079852" cy="998807"/>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2A989E"/>
                </a:solidFill>
              </a:rPr>
              <a:t>Heap Area</a:t>
            </a:r>
            <a:endParaRPr lang="en-US" b="1" dirty="0">
              <a:solidFill>
                <a:srgbClr val="2A989E"/>
              </a:solidFill>
            </a:endParaRPr>
          </a:p>
        </p:txBody>
      </p:sp>
      <p:sp>
        <p:nvSpPr>
          <p:cNvPr id="13" name="Rectangle 12"/>
          <p:cNvSpPr/>
          <p:nvPr/>
        </p:nvSpPr>
        <p:spPr>
          <a:xfrm>
            <a:off x="4600045" y="3369530"/>
            <a:ext cx="1079852" cy="998807"/>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2A989E"/>
                </a:solidFill>
              </a:rPr>
              <a:t>Stack Area</a:t>
            </a:r>
            <a:endParaRPr lang="en-US" b="1" dirty="0">
              <a:solidFill>
                <a:srgbClr val="2A989E"/>
              </a:solidFill>
            </a:endParaRPr>
          </a:p>
        </p:txBody>
      </p:sp>
      <p:sp>
        <p:nvSpPr>
          <p:cNvPr id="14" name="Rectangle 13"/>
          <p:cNvSpPr/>
          <p:nvPr/>
        </p:nvSpPr>
        <p:spPr>
          <a:xfrm>
            <a:off x="5947581" y="3369530"/>
            <a:ext cx="1079852" cy="998807"/>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2A989E"/>
                </a:solidFill>
              </a:rPr>
              <a:t>PC Register</a:t>
            </a:r>
            <a:endParaRPr lang="en-US" b="1" dirty="0">
              <a:solidFill>
                <a:srgbClr val="2A989E"/>
              </a:solidFill>
            </a:endParaRPr>
          </a:p>
        </p:txBody>
      </p:sp>
      <p:sp>
        <p:nvSpPr>
          <p:cNvPr id="15" name="Rectangle 14"/>
          <p:cNvSpPr/>
          <p:nvPr/>
        </p:nvSpPr>
        <p:spPr>
          <a:xfrm>
            <a:off x="7330939" y="3369531"/>
            <a:ext cx="1079852" cy="998807"/>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2A989E"/>
                </a:solidFill>
              </a:rPr>
              <a:t>Native Method Stack</a:t>
            </a:r>
            <a:endParaRPr lang="en-US" b="1" dirty="0">
              <a:solidFill>
                <a:srgbClr val="2A989E"/>
              </a:solidFill>
            </a:endParaRPr>
          </a:p>
        </p:txBody>
      </p:sp>
      <p:sp>
        <p:nvSpPr>
          <p:cNvPr id="16" name="Rectangle 15"/>
          <p:cNvSpPr/>
          <p:nvPr/>
        </p:nvSpPr>
        <p:spPr>
          <a:xfrm>
            <a:off x="1982870" y="1148924"/>
            <a:ext cx="1759135" cy="1228516"/>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solidFill>
                  <a:srgbClr val="2A989E"/>
                </a:solidFill>
              </a:rPr>
              <a:t>Loading</a:t>
            </a:r>
            <a:endParaRPr lang="en-US" sz="2400" b="1" dirty="0">
              <a:solidFill>
                <a:srgbClr val="2A989E"/>
              </a:solidFill>
            </a:endParaRPr>
          </a:p>
        </p:txBody>
      </p:sp>
      <p:sp>
        <p:nvSpPr>
          <p:cNvPr id="17" name="Rectangle 16"/>
          <p:cNvSpPr/>
          <p:nvPr/>
        </p:nvSpPr>
        <p:spPr>
          <a:xfrm>
            <a:off x="4284712" y="1148924"/>
            <a:ext cx="1759135" cy="1228516"/>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solidFill>
                  <a:srgbClr val="2A989E"/>
                </a:solidFill>
              </a:rPr>
              <a:t>Linking</a:t>
            </a:r>
            <a:endParaRPr lang="en-US" sz="2400" b="1" dirty="0">
              <a:solidFill>
                <a:srgbClr val="2A989E"/>
              </a:solidFill>
            </a:endParaRPr>
          </a:p>
        </p:txBody>
      </p:sp>
      <p:sp>
        <p:nvSpPr>
          <p:cNvPr id="18" name="Rectangle 17"/>
          <p:cNvSpPr/>
          <p:nvPr/>
        </p:nvSpPr>
        <p:spPr>
          <a:xfrm>
            <a:off x="6487507" y="1148924"/>
            <a:ext cx="1759135" cy="1228516"/>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solidFill>
                  <a:srgbClr val="2A989E"/>
                </a:solidFill>
              </a:rPr>
              <a:t>Initialization</a:t>
            </a:r>
            <a:endParaRPr lang="en-US" sz="2400" b="1" dirty="0">
              <a:solidFill>
                <a:srgbClr val="2A989E"/>
              </a:solidFill>
            </a:endParaRPr>
          </a:p>
        </p:txBody>
      </p:sp>
      <p:sp>
        <p:nvSpPr>
          <p:cNvPr id="19" name="TextBox 18"/>
          <p:cNvSpPr txBox="1"/>
          <p:nvPr/>
        </p:nvSpPr>
        <p:spPr>
          <a:xfrm>
            <a:off x="1802369" y="5675191"/>
            <a:ext cx="1588897" cy="461665"/>
          </a:xfrm>
          <a:prstGeom prst="rect">
            <a:avLst/>
          </a:prstGeom>
          <a:noFill/>
        </p:spPr>
        <p:txBody>
          <a:bodyPr wrap="none" rtlCol="0">
            <a:spAutoFit/>
          </a:bodyPr>
          <a:lstStyle/>
          <a:p>
            <a:r>
              <a:rPr lang="en-US" sz="2400" b="1" dirty="0" smtClean="0">
                <a:solidFill>
                  <a:srgbClr val="2A989E"/>
                </a:solidFill>
              </a:rPr>
              <a:t>Interpreter</a:t>
            </a:r>
            <a:endParaRPr lang="en-US" sz="2400" b="1" dirty="0">
              <a:solidFill>
                <a:srgbClr val="2A989E"/>
              </a:solidFill>
            </a:endParaRPr>
          </a:p>
        </p:txBody>
      </p:sp>
      <p:sp>
        <p:nvSpPr>
          <p:cNvPr id="20" name="TextBox 19"/>
          <p:cNvSpPr txBox="1"/>
          <p:nvPr/>
        </p:nvSpPr>
        <p:spPr>
          <a:xfrm>
            <a:off x="4307313" y="5675191"/>
            <a:ext cx="1749197" cy="461665"/>
          </a:xfrm>
          <a:prstGeom prst="rect">
            <a:avLst/>
          </a:prstGeom>
          <a:noFill/>
        </p:spPr>
        <p:txBody>
          <a:bodyPr wrap="none" rtlCol="0">
            <a:spAutoFit/>
          </a:bodyPr>
          <a:lstStyle/>
          <a:p>
            <a:r>
              <a:rPr lang="en-US" sz="2400" b="1" dirty="0" smtClean="0">
                <a:solidFill>
                  <a:srgbClr val="2A989E"/>
                </a:solidFill>
              </a:rPr>
              <a:t>JIT Compiler</a:t>
            </a:r>
            <a:endParaRPr lang="en-US" sz="2400" b="1" dirty="0">
              <a:solidFill>
                <a:srgbClr val="2A989E"/>
              </a:solidFill>
            </a:endParaRPr>
          </a:p>
        </p:txBody>
      </p:sp>
      <p:sp>
        <p:nvSpPr>
          <p:cNvPr id="21" name="TextBox 20"/>
          <p:cNvSpPr txBox="1"/>
          <p:nvPr/>
        </p:nvSpPr>
        <p:spPr>
          <a:xfrm>
            <a:off x="6908304" y="5490524"/>
            <a:ext cx="1326197" cy="830997"/>
          </a:xfrm>
          <a:prstGeom prst="rect">
            <a:avLst/>
          </a:prstGeom>
          <a:noFill/>
        </p:spPr>
        <p:txBody>
          <a:bodyPr wrap="none" rtlCol="0">
            <a:spAutoFit/>
          </a:bodyPr>
          <a:lstStyle/>
          <a:p>
            <a:r>
              <a:rPr lang="en-US" sz="2400" b="1" dirty="0" smtClean="0">
                <a:solidFill>
                  <a:srgbClr val="2A989E"/>
                </a:solidFill>
              </a:rPr>
              <a:t>Garbage </a:t>
            </a:r>
          </a:p>
          <a:p>
            <a:r>
              <a:rPr lang="en-US" sz="2400" b="1" dirty="0" smtClean="0">
                <a:solidFill>
                  <a:srgbClr val="2A989E"/>
                </a:solidFill>
              </a:rPr>
              <a:t>Collector</a:t>
            </a:r>
            <a:endParaRPr lang="en-US" sz="2400" b="1" dirty="0">
              <a:solidFill>
                <a:srgbClr val="2A989E"/>
              </a:solidFill>
            </a:endParaRPr>
          </a:p>
        </p:txBody>
      </p:sp>
      <p:sp>
        <p:nvSpPr>
          <p:cNvPr id="22" name="TextBox 21"/>
          <p:cNvSpPr txBox="1"/>
          <p:nvPr/>
        </p:nvSpPr>
        <p:spPr>
          <a:xfrm>
            <a:off x="9084504" y="5244302"/>
            <a:ext cx="1038169" cy="1200329"/>
          </a:xfrm>
          <a:prstGeom prst="rect">
            <a:avLst/>
          </a:prstGeom>
          <a:noFill/>
        </p:spPr>
        <p:txBody>
          <a:bodyPr wrap="square" rtlCol="0">
            <a:spAutoFit/>
          </a:bodyPr>
          <a:lstStyle/>
          <a:p>
            <a:pPr algn="ctr"/>
            <a:r>
              <a:rPr lang="en-US" b="1" dirty="0" smtClean="0">
                <a:solidFill>
                  <a:srgbClr val="2A989E"/>
                </a:solidFill>
              </a:rPr>
              <a:t>Java Native Interface</a:t>
            </a:r>
          </a:p>
          <a:p>
            <a:pPr algn="ctr"/>
            <a:r>
              <a:rPr lang="en-US" b="1" dirty="0" smtClean="0">
                <a:solidFill>
                  <a:srgbClr val="2A989E"/>
                </a:solidFill>
              </a:rPr>
              <a:t>(JNI)</a:t>
            </a:r>
            <a:endParaRPr lang="en-US" b="1" dirty="0">
              <a:solidFill>
                <a:srgbClr val="2A989E"/>
              </a:solidFill>
            </a:endParaRPr>
          </a:p>
        </p:txBody>
      </p:sp>
      <p:sp>
        <p:nvSpPr>
          <p:cNvPr id="23" name="TextBox 22"/>
          <p:cNvSpPr txBox="1"/>
          <p:nvPr/>
        </p:nvSpPr>
        <p:spPr>
          <a:xfrm>
            <a:off x="10674954" y="5444357"/>
            <a:ext cx="1038169" cy="923330"/>
          </a:xfrm>
          <a:prstGeom prst="rect">
            <a:avLst/>
          </a:prstGeom>
          <a:noFill/>
        </p:spPr>
        <p:txBody>
          <a:bodyPr wrap="square" rtlCol="0">
            <a:spAutoFit/>
          </a:bodyPr>
          <a:lstStyle/>
          <a:p>
            <a:pPr algn="ctr"/>
            <a:r>
              <a:rPr lang="en-US" b="1" dirty="0" smtClean="0">
                <a:solidFill>
                  <a:srgbClr val="2A989E"/>
                </a:solidFill>
              </a:rPr>
              <a:t>Native Method Libraries</a:t>
            </a:r>
            <a:endParaRPr lang="en-US" b="1" dirty="0">
              <a:solidFill>
                <a:srgbClr val="2A989E"/>
              </a:solidFill>
            </a:endParaRPr>
          </a:p>
        </p:txBody>
      </p:sp>
      <p:sp>
        <p:nvSpPr>
          <p:cNvPr id="24" name="Down Arrow 23"/>
          <p:cNvSpPr/>
          <p:nvPr/>
        </p:nvSpPr>
        <p:spPr>
          <a:xfrm>
            <a:off x="3742005" y="2532185"/>
            <a:ext cx="281355" cy="549528"/>
          </a:xfrm>
          <a:prstGeom prst="downArrow">
            <a:avLst/>
          </a:prstGeom>
          <a:solidFill>
            <a:srgbClr val="1B636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Down Arrow 24"/>
          <p:cNvSpPr/>
          <p:nvPr/>
        </p:nvSpPr>
        <p:spPr>
          <a:xfrm>
            <a:off x="3742004" y="4598235"/>
            <a:ext cx="281355" cy="549528"/>
          </a:xfrm>
          <a:prstGeom prst="downArrow">
            <a:avLst/>
          </a:prstGeom>
          <a:solidFill>
            <a:srgbClr val="1B636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Down Arrow 25"/>
          <p:cNvSpPr/>
          <p:nvPr/>
        </p:nvSpPr>
        <p:spPr>
          <a:xfrm rot="10800000">
            <a:off x="5903168" y="4598235"/>
            <a:ext cx="281355" cy="549528"/>
          </a:xfrm>
          <a:prstGeom prst="downArrow">
            <a:avLst/>
          </a:prstGeom>
          <a:solidFill>
            <a:srgbClr val="1B636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Down Arrow 26"/>
          <p:cNvSpPr/>
          <p:nvPr/>
        </p:nvSpPr>
        <p:spPr>
          <a:xfrm rot="10800000">
            <a:off x="5903168" y="2532185"/>
            <a:ext cx="281355" cy="549528"/>
          </a:xfrm>
          <a:prstGeom prst="downArrow">
            <a:avLst/>
          </a:prstGeom>
          <a:solidFill>
            <a:srgbClr val="1B636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ight Arrow 27"/>
          <p:cNvSpPr/>
          <p:nvPr/>
        </p:nvSpPr>
        <p:spPr>
          <a:xfrm>
            <a:off x="8506798" y="5490524"/>
            <a:ext cx="526857" cy="184667"/>
          </a:xfrm>
          <a:prstGeom prst="rightArrow">
            <a:avLst/>
          </a:prstGeom>
          <a:solidFill>
            <a:srgbClr val="1B6367"/>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9" name="Right Arrow 28"/>
          <p:cNvSpPr/>
          <p:nvPr/>
        </p:nvSpPr>
        <p:spPr>
          <a:xfrm>
            <a:off x="10122673" y="5490524"/>
            <a:ext cx="526857" cy="184667"/>
          </a:xfrm>
          <a:prstGeom prst="rightArrow">
            <a:avLst/>
          </a:prstGeom>
          <a:solidFill>
            <a:srgbClr val="1B6367"/>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Right Arrow 29"/>
          <p:cNvSpPr/>
          <p:nvPr/>
        </p:nvSpPr>
        <p:spPr>
          <a:xfrm rot="10800000">
            <a:off x="10120249" y="6017952"/>
            <a:ext cx="526857" cy="184667"/>
          </a:xfrm>
          <a:prstGeom prst="rightArrow">
            <a:avLst/>
          </a:prstGeom>
          <a:solidFill>
            <a:srgbClr val="1B6367"/>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ight Arrow 30"/>
          <p:cNvSpPr/>
          <p:nvPr/>
        </p:nvSpPr>
        <p:spPr>
          <a:xfrm rot="10800000">
            <a:off x="8514805" y="6017952"/>
            <a:ext cx="526857" cy="184667"/>
          </a:xfrm>
          <a:prstGeom prst="rightArrow">
            <a:avLst/>
          </a:prstGeom>
          <a:solidFill>
            <a:srgbClr val="1B6367"/>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62924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4" y="0"/>
            <a:ext cx="10996246" cy="6858000"/>
          </a:xfrm>
          <a:prstGeom prst="rect">
            <a:avLst/>
          </a:prstGeom>
        </p:spPr>
      </p:pic>
    </p:spTree>
    <p:extLst>
      <p:ext uri="{BB962C8B-B14F-4D97-AF65-F5344CB8AC3E}">
        <p14:creationId xmlns:p14="http://schemas.microsoft.com/office/powerpoint/2010/main" val="18265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2697940"/>
            <a:ext cx="6096000" cy="1446550"/>
          </a:xfrm>
          <a:prstGeom prst="rect">
            <a:avLst/>
          </a:prstGeom>
        </p:spPr>
        <p:txBody>
          <a:bodyPr>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Thank You</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2981809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to JVM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Down Arrow 10"/>
          <p:cNvSpPr/>
          <p:nvPr/>
        </p:nvSpPr>
        <p:spPr>
          <a:xfrm>
            <a:off x="2980641" y="2160606"/>
            <a:ext cx="265044" cy="775253"/>
          </a:xfrm>
          <a:prstGeom prst="downArrow">
            <a:avLst/>
          </a:prstGeom>
          <a:solidFill>
            <a:srgbClr val="10C09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Down Arrow 11"/>
          <p:cNvSpPr/>
          <p:nvPr/>
        </p:nvSpPr>
        <p:spPr>
          <a:xfrm>
            <a:off x="2980641" y="4157406"/>
            <a:ext cx="265044" cy="775253"/>
          </a:xfrm>
          <a:prstGeom prst="downArrow">
            <a:avLst/>
          </a:prstGeom>
          <a:solidFill>
            <a:srgbClr val="10C09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1446141" y="955626"/>
            <a:ext cx="3334043" cy="1188415"/>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rgbClr val="2A989E"/>
                </a:solidFill>
              </a:rPr>
              <a:t>Java Source File</a:t>
            </a:r>
          </a:p>
          <a:p>
            <a:pPr algn="ctr"/>
            <a:r>
              <a:rPr lang="en-US" sz="3200" dirty="0" smtClean="0">
                <a:solidFill>
                  <a:srgbClr val="2A989E"/>
                </a:solidFill>
              </a:rPr>
              <a:t>(</a:t>
            </a:r>
            <a:r>
              <a:rPr lang="en-US" sz="3200" b="1" dirty="0" smtClean="0">
                <a:solidFill>
                  <a:srgbClr val="2A989E"/>
                </a:solidFill>
              </a:rPr>
              <a:t>.java</a:t>
            </a:r>
            <a:r>
              <a:rPr lang="en-US" sz="3200" dirty="0" smtClean="0">
                <a:solidFill>
                  <a:srgbClr val="2A989E"/>
                </a:solidFill>
              </a:rPr>
              <a:t>)</a:t>
            </a:r>
            <a:endParaRPr lang="en-US" sz="3200" dirty="0">
              <a:solidFill>
                <a:srgbClr val="2A989E"/>
              </a:solidFill>
            </a:endParaRPr>
          </a:p>
        </p:txBody>
      </p:sp>
      <p:sp>
        <p:nvSpPr>
          <p:cNvPr id="14" name="Rounded Rectangle 13"/>
          <p:cNvSpPr/>
          <p:nvPr/>
        </p:nvSpPr>
        <p:spPr>
          <a:xfrm>
            <a:off x="1446140" y="2952425"/>
            <a:ext cx="3334043" cy="1188415"/>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rgbClr val="2A989E"/>
                </a:solidFill>
              </a:rPr>
              <a:t>Java Compiler</a:t>
            </a:r>
          </a:p>
          <a:p>
            <a:pPr algn="ctr"/>
            <a:r>
              <a:rPr lang="en-US" sz="3200" dirty="0" smtClean="0">
                <a:solidFill>
                  <a:srgbClr val="2A989E"/>
                </a:solidFill>
              </a:rPr>
              <a:t>(</a:t>
            </a:r>
            <a:r>
              <a:rPr lang="en-US" sz="3200" b="1" dirty="0" smtClean="0">
                <a:solidFill>
                  <a:srgbClr val="2A989E"/>
                </a:solidFill>
              </a:rPr>
              <a:t>javac</a:t>
            </a:r>
            <a:r>
              <a:rPr lang="en-US" sz="3200" dirty="0" smtClean="0">
                <a:solidFill>
                  <a:srgbClr val="2A989E"/>
                </a:solidFill>
              </a:rPr>
              <a:t>)</a:t>
            </a:r>
            <a:endParaRPr lang="en-US" sz="3200" dirty="0">
              <a:solidFill>
                <a:srgbClr val="2A989E"/>
              </a:solidFill>
            </a:endParaRPr>
          </a:p>
        </p:txBody>
      </p:sp>
      <p:sp>
        <p:nvSpPr>
          <p:cNvPr id="15" name="Rounded Rectangle 14"/>
          <p:cNvSpPr/>
          <p:nvPr/>
        </p:nvSpPr>
        <p:spPr>
          <a:xfrm>
            <a:off x="1446140" y="4949224"/>
            <a:ext cx="3334043" cy="1706880"/>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rgbClr val="2A989E"/>
                </a:solidFill>
              </a:rPr>
              <a:t>Java Class File / Byte Code</a:t>
            </a:r>
          </a:p>
          <a:p>
            <a:pPr algn="ctr"/>
            <a:r>
              <a:rPr lang="en-US" sz="3200" dirty="0" smtClean="0">
                <a:solidFill>
                  <a:srgbClr val="2A989E"/>
                </a:solidFill>
              </a:rPr>
              <a:t>(</a:t>
            </a:r>
            <a:r>
              <a:rPr lang="en-US" sz="3200" b="1" dirty="0" smtClean="0">
                <a:solidFill>
                  <a:srgbClr val="2A989E"/>
                </a:solidFill>
              </a:rPr>
              <a:t>.class</a:t>
            </a:r>
            <a:r>
              <a:rPr lang="en-US" sz="3200" dirty="0" smtClean="0">
                <a:solidFill>
                  <a:srgbClr val="2A989E"/>
                </a:solidFill>
              </a:rPr>
              <a:t>)</a:t>
            </a:r>
            <a:endParaRPr lang="en-US" sz="3200" dirty="0">
              <a:solidFill>
                <a:srgbClr val="2A989E"/>
              </a:solidFill>
            </a:endParaRPr>
          </a:p>
        </p:txBody>
      </p:sp>
      <p:sp>
        <p:nvSpPr>
          <p:cNvPr id="16" name="Round Diagonal Corner Rectangle 15"/>
          <p:cNvSpPr/>
          <p:nvPr/>
        </p:nvSpPr>
        <p:spPr>
          <a:xfrm>
            <a:off x="6289608" y="2935859"/>
            <a:ext cx="4797083" cy="1609173"/>
          </a:xfrm>
          <a:prstGeom prst="round2Diag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dirty="0" smtClean="0">
                <a:solidFill>
                  <a:srgbClr val="1B6367"/>
                </a:solidFill>
              </a:rPr>
              <a:t>JVM</a:t>
            </a:r>
          </a:p>
          <a:p>
            <a:pPr algn="ctr"/>
            <a:r>
              <a:rPr lang="en-US" sz="2800" dirty="0" smtClean="0">
                <a:solidFill>
                  <a:srgbClr val="1B6367"/>
                </a:solidFill>
              </a:rPr>
              <a:t>[</a:t>
            </a:r>
            <a:r>
              <a:rPr lang="en-US" sz="2800" dirty="0" smtClean="0">
                <a:solidFill>
                  <a:srgbClr val="2A989E"/>
                </a:solidFill>
              </a:rPr>
              <a:t>Class Loader Subsystem</a:t>
            </a:r>
            <a:r>
              <a:rPr lang="en-US" sz="2800" dirty="0" smtClean="0">
                <a:solidFill>
                  <a:srgbClr val="1B6367"/>
                </a:solidFill>
              </a:rPr>
              <a:t>]</a:t>
            </a:r>
            <a:r>
              <a:rPr lang="en-US" dirty="0" smtClean="0"/>
              <a:t> </a:t>
            </a:r>
            <a:endParaRPr lang="en-US" dirty="0"/>
          </a:p>
        </p:txBody>
      </p:sp>
      <p:sp>
        <p:nvSpPr>
          <p:cNvPr id="17" name="Bent-Up Arrow 16"/>
          <p:cNvSpPr/>
          <p:nvPr/>
        </p:nvSpPr>
        <p:spPr>
          <a:xfrm>
            <a:off x="4780183" y="4545032"/>
            <a:ext cx="4322963" cy="1360894"/>
          </a:xfrm>
          <a:prstGeom prst="bentUpArrow">
            <a:avLst/>
          </a:prstGeom>
          <a:solidFill>
            <a:srgbClr val="2A989E"/>
          </a:solidFill>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00507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Architecture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1640910"/>
            <a:ext cx="11473841" cy="3477875"/>
          </a:xfrm>
          <a:prstGeom prst="rect">
            <a:avLst/>
          </a:prstGeom>
          <a:noFill/>
        </p:spPr>
        <p:txBody>
          <a:bodyPr wrap="square" rtlCol="0">
            <a:spAutoFit/>
          </a:bodyPr>
          <a:lstStyle/>
          <a:p>
            <a:pPr marL="571500" indent="-571500">
              <a:buFont typeface="Wingdings" panose="05000000000000000000" pitchFamily="2" charset="2"/>
              <a:buChar char="Ø"/>
            </a:pPr>
            <a:r>
              <a:rPr lang="en-US" sz="4400" b="1" dirty="0" smtClean="0">
                <a:solidFill>
                  <a:srgbClr val="1B6367"/>
                </a:solidFill>
                <a:latin typeface="Footlight MT Light" panose="0204060206030A020304" pitchFamily="18" charset="0"/>
                <a:cs typeface="Arial" panose="020B0604020202020204" pitchFamily="34" charset="0"/>
              </a:rPr>
              <a:t>Class Loader Subsystem</a:t>
            </a:r>
          </a:p>
          <a:p>
            <a:pPr marL="571500" indent="-571500">
              <a:buFont typeface="Wingdings" panose="05000000000000000000" pitchFamily="2" charset="2"/>
              <a:buChar char="Ø"/>
            </a:pPr>
            <a:endParaRPr lang="en-US" sz="4400" b="1" dirty="0" smtClean="0">
              <a:solidFill>
                <a:srgbClr val="1B6367"/>
              </a:solidFill>
              <a:latin typeface="Footlight MT Light" panose="0204060206030A020304" pitchFamily="18" charset="0"/>
              <a:cs typeface="Arial" panose="020B0604020202020204" pitchFamily="34" charset="0"/>
            </a:endParaRPr>
          </a:p>
          <a:p>
            <a:pPr marL="571500" indent="-571500">
              <a:buFont typeface="Wingdings" panose="05000000000000000000" pitchFamily="2" charset="2"/>
              <a:buChar char="Ø"/>
            </a:pPr>
            <a:r>
              <a:rPr lang="en-US" sz="4400" b="1" dirty="0" smtClean="0">
                <a:solidFill>
                  <a:srgbClr val="1B6367"/>
                </a:solidFill>
                <a:latin typeface="Footlight MT Light" panose="0204060206030A020304" pitchFamily="18" charset="0"/>
                <a:cs typeface="Arial" panose="020B0604020202020204" pitchFamily="34" charset="0"/>
              </a:rPr>
              <a:t>Various Memory Areas</a:t>
            </a:r>
          </a:p>
          <a:p>
            <a:pPr marL="571500" indent="-571500">
              <a:buFont typeface="Wingdings" panose="05000000000000000000" pitchFamily="2" charset="2"/>
              <a:buChar char="Ø"/>
            </a:pPr>
            <a:endParaRPr lang="en-US" sz="4400" b="1" dirty="0" smtClean="0">
              <a:solidFill>
                <a:srgbClr val="1B6367"/>
              </a:solidFill>
              <a:latin typeface="Footlight MT Light" panose="0204060206030A020304" pitchFamily="18" charset="0"/>
              <a:cs typeface="Arial" panose="020B0604020202020204" pitchFamily="34" charset="0"/>
            </a:endParaRPr>
          </a:p>
          <a:p>
            <a:pPr marL="571500" indent="-571500">
              <a:buFont typeface="Wingdings" panose="05000000000000000000" pitchFamily="2" charset="2"/>
              <a:buChar char="Ø"/>
            </a:pPr>
            <a:r>
              <a:rPr lang="en-US" sz="4400" b="1" dirty="0" smtClean="0">
                <a:solidFill>
                  <a:srgbClr val="1B6367"/>
                </a:solidFill>
                <a:latin typeface="Footlight MT Light" panose="0204060206030A020304" pitchFamily="18" charset="0"/>
                <a:cs typeface="Arial" panose="020B0604020202020204" pitchFamily="34" charset="0"/>
              </a:rPr>
              <a:t>Execution Engine</a:t>
            </a:r>
            <a:endParaRPr lang="en-US" sz="44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4053568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Class Loader Subsystem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Rounded Rectangle 2"/>
          <p:cNvSpPr/>
          <p:nvPr/>
        </p:nvSpPr>
        <p:spPr>
          <a:xfrm>
            <a:off x="337625" y="1913206"/>
            <a:ext cx="11437033" cy="388268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032699" y="2602523"/>
            <a:ext cx="2948457" cy="2912012"/>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4775980" y="2602523"/>
            <a:ext cx="2890911" cy="2912012"/>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8275318" y="2602523"/>
            <a:ext cx="2866293" cy="2912012"/>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1618705" y="2009780"/>
            <a:ext cx="1776447" cy="584775"/>
          </a:xfrm>
          <a:prstGeom prst="rect">
            <a:avLst/>
          </a:prstGeom>
          <a:noFill/>
        </p:spPr>
        <p:txBody>
          <a:bodyPr wrap="none" lIns="91440" tIns="45720" rIns="91440" bIns="45720">
            <a:spAutoFit/>
          </a:bodyPr>
          <a:lstStyle/>
          <a:p>
            <a:pPr algn="ctr"/>
            <a:r>
              <a:rPr lang="en-US" sz="3200" b="1" dirty="0" smtClean="0">
                <a:solidFill>
                  <a:srgbClr val="2A989E"/>
                </a:solidFill>
                <a:latin typeface="Arial" panose="020B0604020202020204" pitchFamily="34" charset="0"/>
                <a:cs typeface="Arial" panose="020B0604020202020204" pitchFamily="34" charset="0"/>
              </a:rPr>
              <a:t>Loading</a:t>
            </a:r>
            <a:endPar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Rectangle 7"/>
          <p:cNvSpPr/>
          <p:nvPr/>
        </p:nvSpPr>
        <p:spPr>
          <a:xfrm>
            <a:off x="5262450" y="2009780"/>
            <a:ext cx="1826142" cy="646331"/>
          </a:xfrm>
          <a:prstGeom prst="rect">
            <a:avLst/>
          </a:prstGeom>
          <a:noFill/>
        </p:spPr>
        <p:txBody>
          <a:bodyPr wrap="none" lIns="91440" tIns="45720" rIns="91440" bIns="45720">
            <a:spAutoFit/>
          </a:bodyPr>
          <a:lstStyle/>
          <a:p>
            <a:pPr algn="ctr"/>
            <a:r>
              <a:rPr lang="en-US" sz="3600" b="1" dirty="0" smtClean="0">
                <a:solidFill>
                  <a:srgbClr val="2A989E"/>
                </a:solidFill>
                <a:latin typeface="Arial" panose="020B0604020202020204" pitchFamily="34" charset="0"/>
                <a:cs typeface="Arial" panose="020B0604020202020204" pitchFamily="34" charset="0"/>
              </a:rPr>
              <a:t>Linking</a:t>
            </a:r>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p:cNvSpPr/>
          <p:nvPr/>
        </p:nvSpPr>
        <p:spPr>
          <a:xfrm>
            <a:off x="8282434" y="2009780"/>
            <a:ext cx="2852063" cy="646331"/>
          </a:xfrm>
          <a:prstGeom prst="rect">
            <a:avLst/>
          </a:prstGeom>
          <a:noFill/>
        </p:spPr>
        <p:txBody>
          <a:bodyPr wrap="none" lIns="91440" tIns="45720" rIns="91440" bIns="45720">
            <a:spAutoFit/>
          </a:bodyPr>
          <a:lstStyle/>
          <a:p>
            <a:pPr algn="ctr"/>
            <a:r>
              <a:rPr lang="en-US" sz="3600" b="1" dirty="0" smtClean="0">
                <a:solidFill>
                  <a:srgbClr val="2A989E"/>
                </a:solidFill>
                <a:latin typeface="Arial" panose="020B0604020202020204" pitchFamily="34" charset="0"/>
                <a:cs typeface="Arial" panose="020B0604020202020204" pitchFamily="34" charset="0"/>
              </a:rPr>
              <a:t>Initialization</a:t>
            </a:r>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Rounded Rectangle 9"/>
          <p:cNvSpPr/>
          <p:nvPr/>
        </p:nvSpPr>
        <p:spPr>
          <a:xfrm>
            <a:off x="1170496" y="2798688"/>
            <a:ext cx="2672861" cy="45016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rgbClr val="2A989E"/>
                </a:solidFill>
                <a:effectLst>
                  <a:outerShdw blurRad="38100" dist="25400" dir="5400000" algn="ctr" rotWithShape="0">
                    <a:srgbClr val="6E747A">
                      <a:alpha val="43000"/>
                    </a:srgbClr>
                  </a:outerShdw>
                </a:effectLst>
              </a:rPr>
              <a:t>Bootstrap Class Loader</a:t>
            </a:r>
            <a:endParaRPr lang="en-US" dirty="0">
              <a:solidFill>
                <a:srgbClr val="2A989E"/>
              </a:solidFill>
            </a:endParaRPr>
          </a:p>
        </p:txBody>
      </p:sp>
      <p:sp>
        <p:nvSpPr>
          <p:cNvPr id="11" name="Rounded Rectangle 10"/>
          <p:cNvSpPr/>
          <p:nvPr/>
        </p:nvSpPr>
        <p:spPr>
          <a:xfrm>
            <a:off x="1170495" y="4864294"/>
            <a:ext cx="2672861" cy="45016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rgbClr val="2A989E"/>
                </a:solidFill>
                <a:effectLst>
                  <a:outerShdw blurRad="38100" dist="25400" dir="5400000" algn="ctr" rotWithShape="0">
                    <a:srgbClr val="6E747A">
                      <a:alpha val="43000"/>
                    </a:srgbClr>
                  </a:outerShdw>
                </a:effectLst>
              </a:rPr>
              <a:t>Application Class Loader</a:t>
            </a:r>
            <a:endParaRPr lang="en-US" dirty="0">
              <a:solidFill>
                <a:srgbClr val="2A989E"/>
              </a:solidFill>
            </a:endParaRPr>
          </a:p>
        </p:txBody>
      </p:sp>
      <p:sp>
        <p:nvSpPr>
          <p:cNvPr id="12" name="Rounded Rectangle 11"/>
          <p:cNvSpPr/>
          <p:nvPr/>
        </p:nvSpPr>
        <p:spPr>
          <a:xfrm>
            <a:off x="1170495" y="3837352"/>
            <a:ext cx="2672861" cy="45016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rgbClr val="2A989E"/>
                </a:solidFill>
                <a:effectLst>
                  <a:outerShdw blurRad="38100" dist="25400" dir="5400000" algn="ctr" rotWithShape="0">
                    <a:srgbClr val="6E747A">
                      <a:alpha val="43000"/>
                    </a:srgbClr>
                  </a:outerShdw>
                </a:effectLst>
              </a:rPr>
              <a:t>Extension Class Loader</a:t>
            </a:r>
            <a:endParaRPr lang="en-US" dirty="0">
              <a:solidFill>
                <a:srgbClr val="2A989E"/>
              </a:solidFill>
            </a:endParaRPr>
          </a:p>
        </p:txBody>
      </p:sp>
      <p:sp>
        <p:nvSpPr>
          <p:cNvPr id="13" name="Rounded Rectangle 12"/>
          <p:cNvSpPr/>
          <p:nvPr/>
        </p:nvSpPr>
        <p:spPr>
          <a:xfrm>
            <a:off x="4885004" y="2798688"/>
            <a:ext cx="2672861" cy="45016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rgbClr val="2A989E"/>
                </a:solidFill>
                <a:effectLst>
                  <a:outerShdw blurRad="38100" dist="25400" dir="5400000" algn="ctr" rotWithShape="0">
                    <a:srgbClr val="6E747A">
                      <a:alpha val="43000"/>
                    </a:srgbClr>
                  </a:outerShdw>
                </a:effectLst>
              </a:rPr>
              <a:t>Verify</a:t>
            </a:r>
            <a:endParaRPr lang="en-US" dirty="0">
              <a:solidFill>
                <a:srgbClr val="2A989E"/>
              </a:solidFill>
            </a:endParaRPr>
          </a:p>
        </p:txBody>
      </p:sp>
      <p:sp>
        <p:nvSpPr>
          <p:cNvPr id="14" name="Rounded Rectangle 13"/>
          <p:cNvSpPr/>
          <p:nvPr/>
        </p:nvSpPr>
        <p:spPr>
          <a:xfrm>
            <a:off x="4885003" y="4864294"/>
            <a:ext cx="2672861" cy="45016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rgbClr val="2A989E"/>
                </a:solidFill>
                <a:effectLst>
                  <a:outerShdw blurRad="38100" dist="25400" dir="5400000" algn="ctr" rotWithShape="0">
                    <a:srgbClr val="6E747A">
                      <a:alpha val="43000"/>
                    </a:srgbClr>
                  </a:outerShdw>
                </a:effectLst>
              </a:rPr>
              <a:t>Resolve</a:t>
            </a:r>
            <a:endParaRPr lang="en-US" dirty="0">
              <a:solidFill>
                <a:srgbClr val="2A989E"/>
              </a:solidFill>
            </a:endParaRPr>
          </a:p>
        </p:txBody>
      </p:sp>
      <p:sp>
        <p:nvSpPr>
          <p:cNvPr id="15" name="Rounded Rectangle 14"/>
          <p:cNvSpPr/>
          <p:nvPr/>
        </p:nvSpPr>
        <p:spPr>
          <a:xfrm>
            <a:off x="4890761" y="3837352"/>
            <a:ext cx="2672861" cy="45016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rgbClr val="2A989E"/>
                </a:solidFill>
                <a:effectLst>
                  <a:outerShdw blurRad="38100" dist="25400" dir="5400000" algn="ctr" rotWithShape="0">
                    <a:srgbClr val="6E747A">
                      <a:alpha val="43000"/>
                    </a:srgbClr>
                  </a:outerShdw>
                </a:effectLst>
              </a:rPr>
              <a:t>Prepare</a:t>
            </a:r>
            <a:endParaRPr lang="en-US" dirty="0">
              <a:solidFill>
                <a:srgbClr val="2A989E"/>
              </a:solidFill>
            </a:endParaRPr>
          </a:p>
        </p:txBody>
      </p:sp>
      <p:sp>
        <p:nvSpPr>
          <p:cNvPr id="16" name="Rounded Rectangle 15"/>
          <p:cNvSpPr/>
          <p:nvPr/>
        </p:nvSpPr>
        <p:spPr>
          <a:xfrm>
            <a:off x="8372032" y="3833446"/>
            <a:ext cx="2672861" cy="45016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rgbClr val="2A989E"/>
                </a:solidFill>
                <a:effectLst>
                  <a:outerShdw blurRad="38100" dist="25400" dir="5400000" algn="ctr" rotWithShape="0">
                    <a:srgbClr val="6E747A">
                      <a:alpha val="43000"/>
                    </a:srgbClr>
                  </a:outerShdw>
                </a:effectLst>
              </a:rPr>
              <a:t>Initialization</a:t>
            </a:r>
            <a:endParaRPr lang="en-US" dirty="0">
              <a:solidFill>
                <a:srgbClr val="2A989E"/>
              </a:solidFill>
            </a:endParaRPr>
          </a:p>
        </p:txBody>
      </p:sp>
      <p:cxnSp>
        <p:nvCxnSpPr>
          <p:cNvPr id="17" name="Straight Arrow Connector 16"/>
          <p:cNvCxnSpPr>
            <a:stCxn id="11" idx="0"/>
            <a:endCxn id="12" idx="2"/>
          </p:cNvCxnSpPr>
          <p:nvPr/>
        </p:nvCxnSpPr>
        <p:spPr>
          <a:xfrm flipV="1">
            <a:off x="2506926" y="4287518"/>
            <a:ext cx="0" cy="57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2506926" y="3256670"/>
            <a:ext cx="0" cy="57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urved Right Arrow 18"/>
          <p:cNvSpPr/>
          <p:nvPr/>
        </p:nvSpPr>
        <p:spPr>
          <a:xfrm>
            <a:off x="1814732" y="3248854"/>
            <a:ext cx="239151" cy="58459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0" name="Curved Right Arrow 19"/>
          <p:cNvSpPr/>
          <p:nvPr/>
        </p:nvSpPr>
        <p:spPr>
          <a:xfrm>
            <a:off x="1870363" y="4303926"/>
            <a:ext cx="239151" cy="58459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1" name="Curved Right Arrow 20"/>
          <p:cNvSpPr/>
          <p:nvPr/>
        </p:nvSpPr>
        <p:spPr>
          <a:xfrm rot="10800000">
            <a:off x="2959970" y="3244609"/>
            <a:ext cx="239151" cy="58459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2" name="Curved Right Arrow 21"/>
          <p:cNvSpPr/>
          <p:nvPr/>
        </p:nvSpPr>
        <p:spPr>
          <a:xfrm rot="10800000">
            <a:off x="2959969" y="4263294"/>
            <a:ext cx="239151" cy="58459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23" name="Straight Arrow Connector 22"/>
          <p:cNvCxnSpPr/>
          <p:nvPr/>
        </p:nvCxnSpPr>
        <p:spPr>
          <a:xfrm rot="10800000" flipV="1">
            <a:off x="6204384" y="3244609"/>
            <a:ext cx="0" cy="57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0800000" flipV="1">
            <a:off x="6204383" y="4283612"/>
            <a:ext cx="0" cy="57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7357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Class Loader Subsystem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5" name="TextBox 24"/>
          <p:cNvSpPr txBox="1"/>
          <p:nvPr/>
        </p:nvSpPr>
        <p:spPr>
          <a:xfrm>
            <a:off x="359079" y="964504"/>
            <a:ext cx="11473841" cy="5632311"/>
          </a:xfrm>
          <a:prstGeom prst="rect">
            <a:avLst/>
          </a:prstGeom>
          <a:noFill/>
        </p:spPr>
        <p:txBody>
          <a:bodyPr wrap="square" rtlCol="0">
            <a:spAutoFit/>
          </a:bodyPr>
          <a:lstStyle/>
          <a:p>
            <a:r>
              <a:rPr lang="en-US" b="1" dirty="0">
                <a:solidFill>
                  <a:srgbClr val="1B6367"/>
                </a:solidFill>
                <a:latin typeface="Arial" panose="020B0604020202020204" pitchFamily="34" charset="0"/>
                <a:cs typeface="Arial" panose="020B0604020202020204" pitchFamily="34" charset="0"/>
              </a:rPr>
              <a:t>Loading:</a:t>
            </a: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2A989E"/>
                </a:solidFill>
                <a:latin typeface="Arial" panose="020B0604020202020204" pitchFamily="34" charset="0"/>
                <a:cs typeface="Arial" panose="020B0604020202020204" pitchFamily="34" charset="0"/>
              </a:rPr>
              <a:t>Bootstrap Class Loader :</a:t>
            </a:r>
            <a:r>
              <a:rPr lang="en-US" dirty="0">
                <a:solidFill>
                  <a:schemeClr val="bg2">
                    <a:lumMod val="50000"/>
                  </a:schemeClr>
                </a:solidFill>
                <a:latin typeface="Arial" panose="020B0604020202020204" pitchFamily="34" charset="0"/>
                <a:cs typeface="Arial" panose="020B0604020202020204" pitchFamily="34" charset="0"/>
              </a:rPr>
              <a:t>  Responsible to load classes from Bootstrap Class Path which is nothing </a:t>
            </a:r>
            <a:r>
              <a:rPr lang="en-US" dirty="0" smtClean="0">
                <a:solidFill>
                  <a:schemeClr val="bg2">
                    <a:lumMod val="50000"/>
                  </a:schemeClr>
                </a:solidFill>
                <a:latin typeface="Arial" panose="020B0604020202020204" pitchFamily="34" charset="0"/>
                <a:cs typeface="Arial" panose="020B0604020202020204" pitchFamily="34" charset="0"/>
              </a:rPr>
              <a:t>	but the </a:t>
            </a:r>
            <a:r>
              <a:rPr lang="en-US" dirty="0">
                <a:solidFill>
                  <a:schemeClr val="bg2">
                    <a:lumMod val="50000"/>
                  </a:schemeClr>
                </a:solidFill>
                <a:latin typeface="Arial" panose="020B0604020202020204" pitchFamily="34" charset="0"/>
                <a:cs typeface="Arial" panose="020B0604020202020204" pitchFamily="34" charset="0"/>
              </a:rPr>
              <a:t>rt.jar file which contains all core java APIs. It has highest priority.</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2A989E"/>
                </a:solidFill>
                <a:latin typeface="Arial" panose="020B0604020202020204" pitchFamily="34" charset="0"/>
                <a:cs typeface="Arial" panose="020B0604020202020204" pitchFamily="34" charset="0"/>
              </a:rPr>
              <a:t>Extension Class Loader :</a:t>
            </a:r>
            <a:r>
              <a:rPr lang="en-US" dirty="0">
                <a:solidFill>
                  <a:schemeClr val="bg2">
                    <a:lumMod val="50000"/>
                  </a:schemeClr>
                </a:solidFill>
                <a:latin typeface="Arial" panose="020B0604020202020204" pitchFamily="34" charset="0"/>
                <a:cs typeface="Arial" panose="020B0604020202020204" pitchFamily="34" charset="0"/>
              </a:rPr>
              <a:t> Responsible for loading the classes which are present inside </a:t>
            </a:r>
            <a:r>
              <a:rPr lang="en-US" dirty="0" err="1">
                <a:solidFill>
                  <a:schemeClr val="bg2">
                    <a:lumMod val="50000"/>
                  </a:schemeClr>
                </a:solidFill>
                <a:latin typeface="Arial" panose="020B0604020202020204" pitchFamily="34" charset="0"/>
                <a:cs typeface="Arial" panose="020B0604020202020204" pitchFamily="34" charset="0"/>
              </a:rPr>
              <a:t>ext</a:t>
            </a:r>
            <a:r>
              <a:rPr lang="en-US" dirty="0">
                <a:solidFill>
                  <a:schemeClr val="bg2">
                    <a:lumMod val="50000"/>
                  </a:schemeClr>
                </a:solidFill>
                <a:latin typeface="Arial" panose="020B0604020202020204" pitchFamily="34" charset="0"/>
                <a:cs typeface="Arial" panose="020B0604020202020204" pitchFamily="34" charset="0"/>
              </a:rPr>
              <a:t> folder 	(</a:t>
            </a:r>
            <a:r>
              <a:rPr lang="en-US" dirty="0" err="1">
                <a:solidFill>
                  <a:schemeClr val="bg2">
                    <a:lumMod val="50000"/>
                  </a:schemeClr>
                </a:solidFill>
                <a:latin typeface="Arial" panose="020B0604020202020204" pitchFamily="34" charset="0"/>
                <a:cs typeface="Arial" panose="020B0604020202020204" pitchFamily="34" charset="0"/>
              </a:rPr>
              <a:t>jre</a:t>
            </a:r>
            <a:r>
              <a:rPr lang="en-US" dirty="0">
                <a:solidFill>
                  <a:schemeClr val="bg2">
                    <a:lumMod val="50000"/>
                  </a:schemeClr>
                </a:solidFill>
                <a:latin typeface="Arial" panose="020B0604020202020204" pitchFamily="34" charset="0"/>
                <a:cs typeface="Arial" panose="020B0604020202020204" pitchFamily="34" charset="0"/>
              </a:rPr>
              <a:t>/lib/</a:t>
            </a:r>
            <a:r>
              <a:rPr lang="en-US" dirty="0" err="1">
                <a:solidFill>
                  <a:schemeClr val="bg2">
                    <a:lumMod val="50000"/>
                  </a:schemeClr>
                </a:solidFill>
                <a:latin typeface="Arial" panose="020B0604020202020204" pitchFamily="34" charset="0"/>
                <a:cs typeface="Arial" panose="020B0604020202020204" pitchFamily="34" charset="0"/>
              </a:rPr>
              <a:t>ext</a:t>
            </a:r>
            <a:r>
              <a:rPr lang="en-US" dirty="0">
                <a:solidFill>
                  <a:schemeClr val="bg2">
                    <a:lumMod val="50000"/>
                  </a:schemeClr>
                </a:solidFill>
                <a:latin typeface="Arial" panose="020B0604020202020204" pitchFamily="34" charset="0"/>
                <a:cs typeface="Arial" panose="020B0604020202020204" pitchFamily="34" charset="0"/>
              </a:rPr>
              <a:t>).</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2A989E"/>
                </a:solidFill>
                <a:latin typeface="Arial" panose="020B0604020202020204" pitchFamily="34" charset="0"/>
                <a:cs typeface="Arial" panose="020B0604020202020204" pitchFamily="34" charset="0"/>
              </a:rPr>
              <a:t>Application Class Loader :</a:t>
            </a:r>
            <a:r>
              <a:rPr lang="en-US" dirty="0">
                <a:solidFill>
                  <a:schemeClr val="bg2">
                    <a:lumMod val="50000"/>
                  </a:schemeClr>
                </a:solidFill>
                <a:latin typeface="Arial" panose="020B0604020202020204" pitchFamily="34" charset="0"/>
                <a:cs typeface="Arial" panose="020B0604020202020204" pitchFamily="34" charset="0"/>
              </a:rPr>
              <a:t> Responsible for loading the classes from application level Class Path </a:t>
            </a:r>
            <a:r>
              <a:rPr lang="en-US" dirty="0" smtClean="0">
                <a:solidFill>
                  <a:schemeClr val="bg2">
                    <a:lumMod val="50000"/>
                  </a:schemeClr>
                </a:solidFill>
                <a:latin typeface="Arial" panose="020B0604020202020204" pitchFamily="34" charset="0"/>
                <a:cs typeface="Arial" panose="020B0604020202020204" pitchFamily="34" charset="0"/>
              </a:rPr>
              <a:t>	which is </a:t>
            </a:r>
            <a:r>
              <a:rPr lang="en-US" dirty="0">
                <a:solidFill>
                  <a:schemeClr val="bg2">
                    <a:lumMod val="50000"/>
                  </a:schemeClr>
                </a:solidFill>
                <a:latin typeface="Arial" panose="020B0604020202020204" pitchFamily="34" charset="0"/>
                <a:cs typeface="Arial" panose="020B0604020202020204" pitchFamily="34" charset="0"/>
              </a:rPr>
              <a:t>nothing but the environment variable Class Path.</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1B6367"/>
                </a:solidFill>
                <a:latin typeface="Arial" panose="020B0604020202020204" pitchFamily="34" charset="0"/>
                <a:cs typeface="Arial" panose="020B0604020202020204" pitchFamily="34" charset="0"/>
              </a:rPr>
              <a:t>Linking:</a:t>
            </a: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2A989E"/>
                </a:solidFill>
                <a:latin typeface="Arial" panose="020B0604020202020204" pitchFamily="34" charset="0"/>
                <a:cs typeface="Arial" panose="020B0604020202020204" pitchFamily="34" charset="0"/>
              </a:rPr>
              <a:t>Verify :</a:t>
            </a:r>
            <a:r>
              <a:rPr lang="en-US" dirty="0">
                <a:solidFill>
                  <a:schemeClr val="bg2">
                    <a:lumMod val="50000"/>
                  </a:schemeClr>
                </a:solidFill>
                <a:latin typeface="Arial" panose="020B0604020202020204" pitchFamily="34" charset="0"/>
                <a:cs typeface="Arial" panose="020B0604020202020204" pitchFamily="34" charset="0"/>
              </a:rPr>
              <a:t> It verifies the generated byte code, is it proper or nor; is it generated by a valid compiler or 	not; is it a virus or not; which makes it secure. If verification fails then it gives verify error.</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2A989E"/>
                </a:solidFill>
                <a:latin typeface="Arial" panose="020B0604020202020204" pitchFamily="34" charset="0"/>
                <a:cs typeface="Arial" panose="020B0604020202020204" pitchFamily="34" charset="0"/>
              </a:rPr>
              <a:t>Prepare :</a:t>
            </a:r>
            <a:r>
              <a:rPr lang="en-US" dirty="0">
                <a:solidFill>
                  <a:schemeClr val="bg2">
                    <a:lumMod val="50000"/>
                  </a:schemeClr>
                </a:solidFill>
                <a:latin typeface="Arial" panose="020B0604020202020204" pitchFamily="34" charset="0"/>
                <a:cs typeface="Arial" panose="020B0604020202020204" pitchFamily="34" charset="0"/>
              </a:rPr>
              <a:t> Memory is allocated to static variables and they are assigned to default value (0).</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2A989E"/>
                </a:solidFill>
                <a:latin typeface="Arial" panose="020B0604020202020204" pitchFamily="34" charset="0"/>
                <a:cs typeface="Arial" panose="020B0604020202020204" pitchFamily="34" charset="0"/>
              </a:rPr>
              <a:t>Resolve :</a:t>
            </a:r>
            <a:r>
              <a:rPr lang="en-US" dirty="0">
                <a:solidFill>
                  <a:schemeClr val="bg2">
                    <a:lumMod val="50000"/>
                  </a:schemeClr>
                </a:solidFill>
                <a:latin typeface="Arial" panose="020B0604020202020204" pitchFamily="34" charset="0"/>
                <a:cs typeface="Arial" panose="020B0604020202020204" pitchFamily="34" charset="0"/>
              </a:rPr>
              <a:t> All symbolic references are replaced with original references from Method Area.</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1B6367"/>
                </a:solidFill>
                <a:latin typeface="Arial" panose="020B0604020202020204" pitchFamily="34" charset="0"/>
                <a:cs typeface="Arial" panose="020B0604020202020204" pitchFamily="34" charset="0"/>
              </a:rPr>
              <a:t>Initialization :</a:t>
            </a: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2A989E"/>
                </a:solidFill>
                <a:latin typeface="Arial" panose="020B0604020202020204" pitchFamily="34" charset="0"/>
                <a:cs typeface="Arial" panose="020B0604020202020204" pitchFamily="34" charset="0"/>
              </a:rPr>
              <a:t>Initialization :</a:t>
            </a:r>
            <a:r>
              <a:rPr lang="en-US" dirty="0">
                <a:solidFill>
                  <a:schemeClr val="bg2">
                    <a:lumMod val="50000"/>
                  </a:schemeClr>
                </a:solidFill>
                <a:latin typeface="Arial" panose="020B0604020202020204" pitchFamily="34" charset="0"/>
                <a:cs typeface="Arial" panose="020B0604020202020204" pitchFamily="34" charset="0"/>
              </a:rPr>
              <a:t> static variables are assigned to their original value and static blocks get executed.</a:t>
            </a:r>
          </a:p>
        </p:txBody>
      </p:sp>
    </p:spTree>
    <p:extLst>
      <p:ext uri="{BB962C8B-B14F-4D97-AF65-F5344CB8AC3E}">
        <p14:creationId xmlns:p14="http://schemas.microsoft.com/office/powerpoint/2010/main" val="2192125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Memory Areas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Rounded Rectangle 2"/>
          <p:cNvSpPr/>
          <p:nvPr/>
        </p:nvSpPr>
        <p:spPr>
          <a:xfrm>
            <a:off x="337625" y="1927275"/>
            <a:ext cx="11437033" cy="2912012"/>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621649" y="2799470"/>
            <a:ext cx="1907449" cy="1716258"/>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2862032" y="2214301"/>
            <a:ext cx="1907449" cy="1716258"/>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5102416" y="2799470"/>
            <a:ext cx="1907449" cy="1716258"/>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7361885" y="2214301"/>
            <a:ext cx="1907449" cy="1716258"/>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9602269" y="2799470"/>
            <a:ext cx="1907449" cy="1716258"/>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597971" y="2250834"/>
            <a:ext cx="2037545" cy="461665"/>
          </a:xfrm>
          <a:prstGeom prst="rect">
            <a:avLst/>
          </a:prstGeom>
          <a:noFill/>
        </p:spPr>
        <p:txBody>
          <a:bodyPr wrap="none" lIns="91440" tIns="45720" rIns="91440" bIns="45720">
            <a:spAutoFit/>
          </a:bodyPr>
          <a:lstStyle/>
          <a:p>
            <a:pPr algn="ctr"/>
            <a:r>
              <a:rPr lang="en-US" sz="2400" b="1" dirty="0" smtClean="0">
                <a:solidFill>
                  <a:srgbClr val="2A989E"/>
                </a:solidFill>
                <a:latin typeface="Arial" panose="020B0604020202020204" pitchFamily="34" charset="0"/>
                <a:cs typeface="Arial" panose="020B0604020202020204" pitchFamily="34" charset="0"/>
              </a:rPr>
              <a:t>Method Area</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Rectangle 9"/>
          <p:cNvSpPr/>
          <p:nvPr/>
        </p:nvSpPr>
        <p:spPr>
          <a:xfrm>
            <a:off x="2966904" y="3930559"/>
            <a:ext cx="1697709" cy="461665"/>
          </a:xfrm>
          <a:prstGeom prst="rect">
            <a:avLst/>
          </a:prstGeom>
          <a:noFill/>
        </p:spPr>
        <p:txBody>
          <a:bodyPr wrap="none" lIns="91440" tIns="45720" rIns="91440" bIns="45720">
            <a:spAutoFit/>
          </a:bodyPr>
          <a:lstStyle/>
          <a:p>
            <a:pPr algn="ctr"/>
            <a:r>
              <a:rPr lang="en-US" sz="2400" b="1" dirty="0" smtClean="0">
                <a:solidFill>
                  <a:srgbClr val="2A989E"/>
                </a:solidFill>
                <a:latin typeface="Arial" panose="020B0604020202020204" pitchFamily="34" charset="0"/>
                <a:cs typeface="Arial" panose="020B0604020202020204" pitchFamily="34" charset="0"/>
              </a:rPr>
              <a:t>Heap Area</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Rectangle 10"/>
          <p:cNvSpPr/>
          <p:nvPr/>
        </p:nvSpPr>
        <p:spPr>
          <a:xfrm>
            <a:off x="9460180" y="2437390"/>
            <a:ext cx="2191626" cy="338554"/>
          </a:xfrm>
          <a:prstGeom prst="rect">
            <a:avLst/>
          </a:prstGeom>
          <a:noFill/>
        </p:spPr>
        <p:txBody>
          <a:bodyPr wrap="none" lIns="91440" tIns="45720" rIns="91440" bIns="45720">
            <a:spAutoFit/>
          </a:bodyPr>
          <a:lstStyle/>
          <a:p>
            <a:pPr algn="ctr"/>
            <a:r>
              <a:rPr lang="en-US" sz="1600" b="1" dirty="0" smtClean="0">
                <a:solidFill>
                  <a:srgbClr val="2A989E"/>
                </a:solidFill>
                <a:latin typeface="Arial" panose="020B0604020202020204" pitchFamily="34" charset="0"/>
                <a:cs typeface="Arial" panose="020B0604020202020204" pitchFamily="34" charset="0"/>
              </a:rPr>
              <a:t>Native Method Stack</a:t>
            </a: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2" name="Rectangle 11"/>
          <p:cNvSpPr/>
          <p:nvPr/>
        </p:nvSpPr>
        <p:spPr>
          <a:xfrm>
            <a:off x="7264679" y="3930559"/>
            <a:ext cx="2101857" cy="461665"/>
          </a:xfrm>
          <a:prstGeom prst="rect">
            <a:avLst/>
          </a:prstGeom>
          <a:noFill/>
        </p:spPr>
        <p:txBody>
          <a:bodyPr wrap="none" lIns="91440" tIns="45720" rIns="91440" bIns="45720">
            <a:spAutoFit/>
          </a:bodyPr>
          <a:lstStyle/>
          <a:p>
            <a:pPr algn="ctr"/>
            <a:r>
              <a:rPr lang="en-US" sz="2400" b="1" dirty="0" smtClean="0">
                <a:solidFill>
                  <a:srgbClr val="2A989E"/>
                </a:solidFill>
                <a:latin typeface="Arial" panose="020B0604020202020204" pitchFamily="34" charset="0"/>
                <a:cs typeface="Arial" panose="020B0604020202020204" pitchFamily="34" charset="0"/>
              </a:rPr>
              <a:t>PC Registers</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Rectangle 12"/>
          <p:cNvSpPr/>
          <p:nvPr/>
        </p:nvSpPr>
        <p:spPr>
          <a:xfrm>
            <a:off x="5142217" y="2250834"/>
            <a:ext cx="1766637" cy="461665"/>
          </a:xfrm>
          <a:prstGeom prst="rect">
            <a:avLst/>
          </a:prstGeom>
          <a:noFill/>
        </p:spPr>
        <p:txBody>
          <a:bodyPr wrap="none" lIns="91440" tIns="45720" rIns="91440" bIns="45720">
            <a:spAutoFit/>
          </a:bodyPr>
          <a:lstStyle/>
          <a:p>
            <a:pPr algn="ctr"/>
            <a:r>
              <a:rPr lang="en-US" sz="2400" b="1" dirty="0" smtClean="0">
                <a:solidFill>
                  <a:srgbClr val="2A989E"/>
                </a:solidFill>
                <a:latin typeface="Arial" panose="020B0604020202020204" pitchFamily="34" charset="0"/>
                <a:cs typeface="Arial" panose="020B0604020202020204" pitchFamily="34" charset="0"/>
              </a:rPr>
              <a:t>Stack Area</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4" name="Cloud 13"/>
          <p:cNvSpPr/>
          <p:nvPr/>
        </p:nvSpPr>
        <p:spPr>
          <a:xfrm>
            <a:off x="745589" y="2968282"/>
            <a:ext cx="1617784" cy="618979"/>
          </a:xfrm>
          <a:prstGeom prst="cloud">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Class Data</a:t>
            </a:r>
            <a:endParaRPr lang="en-US" dirty="0">
              <a:solidFill>
                <a:srgbClr val="2A989E"/>
              </a:solidFill>
            </a:endParaRPr>
          </a:p>
        </p:txBody>
      </p:sp>
      <p:sp>
        <p:nvSpPr>
          <p:cNvPr id="15" name="Cloud 14"/>
          <p:cNvSpPr/>
          <p:nvPr/>
        </p:nvSpPr>
        <p:spPr>
          <a:xfrm>
            <a:off x="745589" y="3742005"/>
            <a:ext cx="1617784" cy="618979"/>
          </a:xfrm>
          <a:prstGeom prst="cloud">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Class Data</a:t>
            </a:r>
            <a:endParaRPr lang="en-US" dirty="0">
              <a:solidFill>
                <a:srgbClr val="2A989E"/>
              </a:solidFill>
            </a:endParaRPr>
          </a:p>
        </p:txBody>
      </p:sp>
      <p:sp>
        <p:nvSpPr>
          <p:cNvPr id="16" name="Cloud 15"/>
          <p:cNvSpPr/>
          <p:nvPr/>
        </p:nvSpPr>
        <p:spPr>
          <a:xfrm>
            <a:off x="2985937" y="2349303"/>
            <a:ext cx="1617784" cy="618979"/>
          </a:xfrm>
          <a:prstGeom prst="cloud">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Object Data</a:t>
            </a:r>
            <a:endParaRPr lang="en-US" dirty="0">
              <a:solidFill>
                <a:srgbClr val="2A989E"/>
              </a:solidFill>
            </a:endParaRPr>
          </a:p>
        </p:txBody>
      </p:sp>
      <p:sp>
        <p:nvSpPr>
          <p:cNvPr id="17" name="Cloud 16"/>
          <p:cNvSpPr/>
          <p:nvPr/>
        </p:nvSpPr>
        <p:spPr>
          <a:xfrm>
            <a:off x="3008038" y="3194845"/>
            <a:ext cx="1617784" cy="618979"/>
          </a:xfrm>
          <a:prstGeom prst="cloud">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Object Data</a:t>
            </a:r>
            <a:endParaRPr lang="en-US" dirty="0">
              <a:solidFill>
                <a:srgbClr val="2A989E"/>
              </a:solidFill>
            </a:endParaRPr>
          </a:p>
        </p:txBody>
      </p:sp>
      <p:sp>
        <p:nvSpPr>
          <p:cNvPr id="18" name="Can 17"/>
          <p:cNvSpPr/>
          <p:nvPr/>
        </p:nvSpPr>
        <p:spPr>
          <a:xfrm>
            <a:off x="5224335" y="3194845"/>
            <a:ext cx="436099" cy="1166139"/>
          </a:xfrm>
          <a:prstGeom prst="ca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t1</a:t>
            </a:r>
            <a:endParaRPr lang="en-US" dirty="0">
              <a:solidFill>
                <a:srgbClr val="2A989E"/>
              </a:solidFill>
            </a:endParaRPr>
          </a:p>
        </p:txBody>
      </p:sp>
      <p:sp>
        <p:nvSpPr>
          <p:cNvPr id="19" name="Can 18"/>
          <p:cNvSpPr/>
          <p:nvPr/>
        </p:nvSpPr>
        <p:spPr>
          <a:xfrm>
            <a:off x="5813002" y="3194844"/>
            <a:ext cx="436099" cy="1166139"/>
          </a:xfrm>
          <a:prstGeom prst="ca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t2</a:t>
            </a:r>
            <a:endParaRPr lang="en-US" dirty="0">
              <a:solidFill>
                <a:srgbClr val="2A989E"/>
              </a:solidFill>
            </a:endParaRPr>
          </a:p>
        </p:txBody>
      </p:sp>
      <p:sp>
        <p:nvSpPr>
          <p:cNvPr id="20" name="Can 19"/>
          <p:cNvSpPr/>
          <p:nvPr/>
        </p:nvSpPr>
        <p:spPr>
          <a:xfrm>
            <a:off x="6456142" y="3194845"/>
            <a:ext cx="436099" cy="1166139"/>
          </a:xfrm>
          <a:prstGeom prst="ca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tn</a:t>
            </a:r>
            <a:endParaRPr lang="en-US" dirty="0">
              <a:solidFill>
                <a:srgbClr val="2A989E"/>
              </a:solidFill>
            </a:endParaRPr>
          </a:p>
        </p:txBody>
      </p:sp>
      <p:sp>
        <p:nvSpPr>
          <p:cNvPr id="21" name="Rounded Rectangle 20"/>
          <p:cNvSpPr/>
          <p:nvPr/>
        </p:nvSpPr>
        <p:spPr>
          <a:xfrm>
            <a:off x="7466754" y="2349303"/>
            <a:ext cx="1697709" cy="35790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solidFill>
                  <a:srgbClr val="2A989E"/>
                </a:solidFill>
              </a:rPr>
              <a:t>PC Register for t1</a:t>
            </a:r>
            <a:endParaRPr lang="en-US" sz="1600" dirty="0">
              <a:solidFill>
                <a:srgbClr val="2A989E"/>
              </a:solidFill>
            </a:endParaRPr>
          </a:p>
        </p:txBody>
      </p:sp>
      <p:sp>
        <p:nvSpPr>
          <p:cNvPr id="22" name="Rounded Rectangle 21"/>
          <p:cNvSpPr/>
          <p:nvPr/>
        </p:nvSpPr>
        <p:spPr>
          <a:xfrm>
            <a:off x="7472277" y="2938307"/>
            <a:ext cx="1697709" cy="35790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solidFill>
                  <a:srgbClr val="2A989E"/>
                </a:solidFill>
              </a:rPr>
              <a:t>PC Register for t1</a:t>
            </a:r>
            <a:endParaRPr lang="en-US" sz="1600" dirty="0">
              <a:solidFill>
                <a:srgbClr val="2A989E"/>
              </a:solidFill>
            </a:endParaRPr>
          </a:p>
        </p:txBody>
      </p:sp>
      <p:sp>
        <p:nvSpPr>
          <p:cNvPr id="23" name="Rounded Rectangle 22"/>
          <p:cNvSpPr/>
          <p:nvPr/>
        </p:nvSpPr>
        <p:spPr>
          <a:xfrm>
            <a:off x="7468356" y="3522016"/>
            <a:ext cx="1697709" cy="35790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solidFill>
                  <a:srgbClr val="2A989E"/>
                </a:solidFill>
              </a:rPr>
              <a:t>PC Register for tn</a:t>
            </a:r>
            <a:endParaRPr lang="en-US" sz="1600" dirty="0">
              <a:solidFill>
                <a:srgbClr val="2A989E"/>
              </a:solidFill>
            </a:endParaRPr>
          </a:p>
        </p:txBody>
      </p:sp>
      <p:sp>
        <p:nvSpPr>
          <p:cNvPr id="24" name="Can 23"/>
          <p:cNvSpPr/>
          <p:nvPr/>
        </p:nvSpPr>
        <p:spPr>
          <a:xfrm>
            <a:off x="9722116" y="3191067"/>
            <a:ext cx="436099" cy="1166139"/>
          </a:xfrm>
          <a:prstGeom prst="ca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t1</a:t>
            </a:r>
            <a:endParaRPr lang="en-US" dirty="0">
              <a:solidFill>
                <a:srgbClr val="2A989E"/>
              </a:solidFill>
            </a:endParaRPr>
          </a:p>
        </p:txBody>
      </p:sp>
      <p:sp>
        <p:nvSpPr>
          <p:cNvPr id="25" name="Can 24"/>
          <p:cNvSpPr/>
          <p:nvPr/>
        </p:nvSpPr>
        <p:spPr>
          <a:xfrm>
            <a:off x="10310783" y="3191066"/>
            <a:ext cx="436099" cy="1166139"/>
          </a:xfrm>
          <a:prstGeom prst="ca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t2</a:t>
            </a:r>
            <a:endParaRPr lang="en-US" dirty="0">
              <a:solidFill>
                <a:srgbClr val="2A989E"/>
              </a:solidFill>
            </a:endParaRPr>
          </a:p>
        </p:txBody>
      </p:sp>
      <p:sp>
        <p:nvSpPr>
          <p:cNvPr id="26" name="Can 25"/>
          <p:cNvSpPr/>
          <p:nvPr/>
        </p:nvSpPr>
        <p:spPr>
          <a:xfrm>
            <a:off x="10953923" y="3191067"/>
            <a:ext cx="436099" cy="1166139"/>
          </a:xfrm>
          <a:prstGeom prst="ca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tn</a:t>
            </a:r>
            <a:endParaRPr lang="en-US" dirty="0">
              <a:solidFill>
                <a:srgbClr val="2A989E"/>
              </a:solidFill>
            </a:endParaRPr>
          </a:p>
        </p:txBody>
      </p:sp>
      <p:sp>
        <p:nvSpPr>
          <p:cNvPr id="27" name="TextBox 26"/>
          <p:cNvSpPr txBox="1"/>
          <p:nvPr/>
        </p:nvSpPr>
        <p:spPr>
          <a:xfrm>
            <a:off x="5375967" y="5387923"/>
            <a:ext cx="1310167" cy="369332"/>
          </a:xfrm>
          <a:prstGeom prst="rect">
            <a:avLst/>
          </a:prstGeom>
          <a:noFill/>
        </p:spPr>
        <p:txBody>
          <a:bodyPr wrap="none" rtlCol="0">
            <a:spAutoFit/>
          </a:bodyPr>
          <a:lstStyle/>
          <a:p>
            <a:r>
              <a:rPr lang="en-US" dirty="0" smtClean="0">
                <a:solidFill>
                  <a:srgbClr val="1B6367"/>
                </a:solidFill>
              </a:rPr>
              <a:t>* t = Thread</a:t>
            </a:r>
            <a:endParaRPr lang="en-US" dirty="0">
              <a:solidFill>
                <a:srgbClr val="1B6367"/>
              </a:solidFill>
            </a:endParaRPr>
          </a:p>
        </p:txBody>
      </p:sp>
      <p:sp>
        <p:nvSpPr>
          <p:cNvPr id="28" name="Can 27"/>
          <p:cNvSpPr/>
          <p:nvPr/>
        </p:nvSpPr>
        <p:spPr>
          <a:xfrm>
            <a:off x="804905" y="5187677"/>
            <a:ext cx="436099" cy="1166139"/>
          </a:xfrm>
          <a:prstGeom prst="ca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t1</a:t>
            </a:r>
            <a:endParaRPr lang="en-US" dirty="0">
              <a:solidFill>
                <a:srgbClr val="2A989E"/>
              </a:solidFill>
            </a:endParaRPr>
          </a:p>
        </p:txBody>
      </p:sp>
      <p:sp>
        <p:nvSpPr>
          <p:cNvPr id="29" name="TextBox 28"/>
          <p:cNvSpPr txBox="1"/>
          <p:nvPr/>
        </p:nvSpPr>
        <p:spPr>
          <a:xfrm>
            <a:off x="1241004" y="5586080"/>
            <a:ext cx="1012008" cy="369332"/>
          </a:xfrm>
          <a:prstGeom prst="rect">
            <a:avLst/>
          </a:prstGeom>
          <a:noFill/>
        </p:spPr>
        <p:txBody>
          <a:bodyPr wrap="none" rtlCol="0">
            <a:spAutoFit/>
          </a:bodyPr>
          <a:lstStyle/>
          <a:p>
            <a:r>
              <a:rPr lang="en-US" dirty="0" smtClean="0">
                <a:solidFill>
                  <a:srgbClr val="1B6367"/>
                </a:solidFill>
              </a:rPr>
              <a:t>= Thread</a:t>
            </a:r>
            <a:endParaRPr lang="en-US" dirty="0">
              <a:solidFill>
                <a:srgbClr val="1B6367"/>
              </a:solidFill>
            </a:endParaRPr>
          </a:p>
        </p:txBody>
      </p:sp>
    </p:spTree>
    <p:extLst>
      <p:ext uri="{BB962C8B-B14F-4D97-AF65-F5344CB8AC3E}">
        <p14:creationId xmlns:p14="http://schemas.microsoft.com/office/powerpoint/2010/main" val="989686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latin typeface="Arial" panose="020B0604020202020204" pitchFamily="34" charset="0"/>
                <a:cs typeface="Arial" panose="020B0604020202020204" pitchFamily="34" charset="0"/>
              </a:rPr>
              <a:t>Memory </a:t>
            </a:r>
            <a:r>
              <a:rPr lang="en-US" sz="4800" b="1" dirty="0" smtClean="0">
                <a:solidFill>
                  <a:schemeClr val="tx1">
                    <a:lumMod val="95000"/>
                    <a:lumOff val="5000"/>
                  </a:schemeClr>
                </a:solidFill>
                <a:latin typeface="Arial" panose="020B0604020202020204" pitchFamily="34" charset="0"/>
                <a:cs typeface="Arial" panose="020B0604020202020204" pitchFamily="34" charset="0"/>
              </a:rPr>
              <a:t>Areas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155257"/>
          </a:xfrm>
          <a:prstGeom prst="rect">
            <a:avLst/>
          </a:prstGeom>
          <a:noFill/>
        </p:spPr>
        <p:txBody>
          <a:bodyPr wrap="square" rtlCol="0">
            <a:spAutoFit/>
          </a:bodyPr>
          <a:lstStyle/>
          <a:p>
            <a:r>
              <a:rPr lang="en-US" b="1" dirty="0" smtClean="0">
                <a:solidFill>
                  <a:srgbClr val="2A989E"/>
                </a:solidFill>
                <a:latin typeface="Arial" panose="020B0604020202020204" pitchFamily="34" charset="0"/>
                <a:cs typeface="Arial" panose="020B0604020202020204" pitchFamily="34" charset="0"/>
              </a:rPr>
              <a:t>Method Area :</a:t>
            </a:r>
            <a:r>
              <a:rPr lang="en-US" dirty="0" smtClean="0">
                <a:solidFill>
                  <a:schemeClr val="bg2">
                    <a:lumMod val="50000"/>
                  </a:schemeClr>
                </a:solidFill>
                <a:latin typeface="Arial" panose="020B0604020202020204" pitchFamily="34" charset="0"/>
                <a:cs typeface="Arial" panose="020B0604020202020204" pitchFamily="34" charset="0"/>
              </a:rPr>
              <a:t> Contains class level data including static variables.</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Heap Area :</a:t>
            </a:r>
            <a:r>
              <a:rPr lang="en-US" dirty="0">
                <a:solidFill>
                  <a:schemeClr val="bg2">
                    <a:lumMod val="50000"/>
                  </a:schemeClr>
                </a:solidFill>
                <a:latin typeface="Arial" panose="020B0604020202020204" pitchFamily="34" charset="0"/>
                <a:cs typeface="Arial" panose="020B0604020202020204" pitchFamily="34" charset="0"/>
              </a:rPr>
              <a:t> Contains object data and the corresponding instance variables.</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rgbClr val="1B6367"/>
                </a:solidFill>
                <a:latin typeface="Arial" panose="020B0604020202020204" pitchFamily="34" charset="0"/>
                <a:cs typeface="Arial" panose="020B0604020202020204" pitchFamily="34" charset="0"/>
              </a:rPr>
              <a:t>* </a:t>
            </a:r>
            <a:r>
              <a:rPr lang="en-US" b="1" i="1" dirty="0">
                <a:solidFill>
                  <a:srgbClr val="1B6367"/>
                </a:solidFill>
                <a:latin typeface="Arial" panose="020B0604020202020204" pitchFamily="34" charset="0"/>
                <a:cs typeface="Arial" panose="020B0604020202020204" pitchFamily="34" charset="0"/>
              </a:rPr>
              <a:t>For every JVM only one Method Area and one Heap Area are there.</a:t>
            </a:r>
          </a:p>
          <a:p>
            <a:r>
              <a:rPr lang="en-US" dirty="0">
                <a:solidFill>
                  <a:srgbClr val="1B6367"/>
                </a:solidFill>
                <a:latin typeface="Arial" panose="020B0604020202020204" pitchFamily="34" charset="0"/>
                <a:cs typeface="Arial" panose="020B0604020202020204" pitchFamily="34" charset="0"/>
              </a:rPr>
              <a:t>* </a:t>
            </a:r>
            <a:r>
              <a:rPr lang="en-US" b="1" i="1" dirty="0">
                <a:solidFill>
                  <a:srgbClr val="1B6367"/>
                </a:solidFill>
                <a:latin typeface="Arial" panose="020B0604020202020204" pitchFamily="34" charset="0"/>
                <a:cs typeface="Arial" panose="020B0604020202020204" pitchFamily="34" charset="0"/>
              </a:rPr>
              <a:t>Since Method Area and Heap Area are shared with other threads, it is not thread safe.</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Stack Area :</a:t>
            </a:r>
            <a:r>
              <a:rPr lang="en-US" dirty="0">
                <a:solidFill>
                  <a:schemeClr val="bg2">
                    <a:lumMod val="50000"/>
                  </a:schemeClr>
                </a:solidFill>
                <a:latin typeface="Arial" panose="020B0604020202020204" pitchFamily="34" charset="0"/>
                <a:cs typeface="Arial" panose="020B0604020202020204" pitchFamily="34" charset="0"/>
              </a:rPr>
              <a:t> For every thread a separate runtime stack is created inside JVM. All local variables are created inside Stack memory. For every method call, one entry is stored in the stack memory, that entry is considered as </a:t>
            </a:r>
            <a:r>
              <a:rPr lang="en-US" b="1" i="1" dirty="0">
                <a:solidFill>
                  <a:srgbClr val="1B6367"/>
                </a:solidFill>
                <a:latin typeface="Arial" panose="020B0604020202020204" pitchFamily="34" charset="0"/>
                <a:cs typeface="Arial" panose="020B0604020202020204" pitchFamily="34" charset="0"/>
              </a:rPr>
              <a:t>Stack Frame</a:t>
            </a:r>
            <a:r>
              <a:rPr lang="en-US" dirty="0">
                <a:solidFill>
                  <a:schemeClr val="bg2">
                    <a:lumMod val="50000"/>
                  </a:schemeClr>
                </a:solidFill>
                <a:latin typeface="Arial" panose="020B0604020202020204" pitchFamily="34" charset="0"/>
                <a:cs typeface="Arial" panose="020B0604020202020204" pitchFamily="34" charset="0"/>
              </a:rPr>
              <a:t> which contains three parts (</a:t>
            </a:r>
            <a:r>
              <a:rPr lang="en-US" b="1" i="1" dirty="0">
                <a:solidFill>
                  <a:srgbClr val="1B6367"/>
                </a:solidFill>
                <a:latin typeface="Arial" panose="020B0604020202020204" pitchFamily="34" charset="0"/>
                <a:cs typeface="Arial" panose="020B0604020202020204" pitchFamily="34" charset="0"/>
              </a:rPr>
              <a:t>Local Variable Array</a:t>
            </a:r>
            <a:r>
              <a:rPr lang="en-US" dirty="0">
                <a:solidFill>
                  <a:schemeClr val="bg2">
                    <a:lumMod val="50000"/>
                  </a:schemeClr>
                </a:solidFill>
                <a:latin typeface="Arial" panose="020B0604020202020204" pitchFamily="34" charset="0"/>
                <a:cs typeface="Arial" panose="020B0604020202020204" pitchFamily="34" charset="0"/>
              </a:rPr>
              <a:t>, which contains all the local variables and their corresponding values for that particular method; </a:t>
            </a:r>
            <a:r>
              <a:rPr lang="en-US" b="1" i="1" dirty="0">
                <a:solidFill>
                  <a:srgbClr val="1B6367"/>
                </a:solidFill>
                <a:latin typeface="Arial" panose="020B0604020202020204" pitchFamily="34" charset="0"/>
                <a:cs typeface="Arial" panose="020B0604020202020204" pitchFamily="34" charset="0"/>
              </a:rPr>
              <a:t>Operand Stack</a:t>
            </a:r>
            <a:r>
              <a:rPr lang="en-US" dirty="0">
                <a:solidFill>
                  <a:schemeClr val="bg2">
                    <a:lumMod val="50000"/>
                  </a:schemeClr>
                </a:solidFill>
                <a:latin typeface="Arial" panose="020B0604020202020204" pitchFamily="34" charset="0"/>
                <a:cs typeface="Arial" panose="020B0604020202020204" pitchFamily="34" charset="0"/>
              </a:rPr>
              <a:t>, which performs intermediate operation; </a:t>
            </a:r>
            <a:r>
              <a:rPr lang="en-US" b="1" i="1" dirty="0">
                <a:solidFill>
                  <a:srgbClr val="1B6367"/>
                </a:solidFill>
                <a:latin typeface="Arial" panose="020B0604020202020204" pitchFamily="34" charset="0"/>
                <a:cs typeface="Arial" panose="020B0604020202020204" pitchFamily="34" charset="0"/>
              </a:rPr>
              <a:t>Frame Data</a:t>
            </a:r>
            <a:r>
              <a:rPr lang="en-US" dirty="0">
                <a:solidFill>
                  <a:schemeClr val="bg2">
                    <a:lumMod val="50000"/>
                  </a:schemeClr>
                </a:solidFill>
                <a:latin typeface="Arial" panose="020B0604020202020204" pitchFamily="34" charset="0"/>
                <a:cs typeface="Arial" panose="020B0604020202020204" pitchFamily="34" charset="0"/>
              </a:rPr>
              <a:t>, which contains all symbols used in that method and also contains catch block information in case of Exception).  Data inside Stack Area is always thread safe because a separate runtime stack is created for a particular thread and the data is available to that thread only. </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PC Registers :</a:t>
            </a:r>
            <a:r>
              <a:rPr lang="en-US" dirty="0">
                <a:solidFill>
                  <a:schemeClr val="bg2">
                    <a:lumMod val="50000"/>
                  </a:schemeClr>
                </a:solidFill>
                <a:latin typeface="Arial" panose="020B0604020202020204" pitchFamily="34" charset="0"/>
                <a:cs typeface="Arial" panose="020B0604020202020204" pitchFamily="34" charset="0"/>
              </a:rPr>
              <a:t> For every thread one PC Register is created to hold the address of next executing instruction.</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Native Method Stack :</a:t>
            </a:r>
            <a:r>
              <a:rPr lang="en-US" dirty="0">
                <a:solidFill>
                  <a:schemeClr val="bg2">
                    <a:lumMod val="50000"/>
                  </a:schemeClr>
                </a:solidFill>
                <a:latin typeface="Arial" panose="020B0604020202020204" pitchFamily="34" charset="0"/>
                <a:cs typeface="Arial" panose="020B0604020202020204" pitchFamily="34" charset="0"/>
              </a:rPr>
              <a:t> It holds the native method information.</a:t>
            </a:r>
          </a:p>
        </p:txBody>
      </p:sp>
    </p:spTree>
    <p:extLst>
      <p:ext uri="{BB962C8B-B14F-4D97-AF65-F5344CB8AC3E}">
        <p14:creationId xmlns:p14="http://schemas.microsoft.com/office/powerpoint/2010/main" val="3037041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Execution Engine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ounded Rectangle 3"/>
          <p:cNvSpPr/>
          <p:nvPr/>
        </p:nvSpPr>
        <p:spPr>
          <a:xfrm>
            <a:off x="337625" y="1927275"/>
            <a:ext cx="6805297" cy="3492864"/>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p:cNvCxnSpPr/>
          <p:nvPr/>
        </p:nvCxnSpPr>
        <p:spPr>
          <a:xfrm>
            <a:off x="2160104" y="1921565"/>
            <a:ext cx="0" cy="3498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76122" y="1921565"/>
            <a:ext cx="0" cy="349857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7625" y="3409242"/>
            <a:ext cx="1822479" cy="461665"/>
          </a:xfrm>
          <a:prstGeom prst="rect">
            <a:avLst/>
          </a:prstGeom>
          <a:noFill/>
        </p:spPr>
        <p:txBody>
          <a:bodyPr wrap="square" lIns="91440" tIns="45720" rIns="91440" bIns="45720">
            <a:spAutoFit/>
          </a:bodyPr>
          <a:lstStyle/>
          <a:p>
            <a:pPr algn="ctr"/>
            <a:r>
              <a:rPr lang="en-US" sz="2400" b="1" dirty="0" smtClean="0">
                <a:solidFill>
                  <a:srgbClr val="2A989E"/>
                </a:solidFill>
                <a:latin typeface="Arial" panose="020B0604020202020204" pitchFamily="34" charset="0"/>
                <a:cs typeface="Arial" panose="020B0604020202020204" pitchFamily="34" charset="0"/>
              </a:rPr>
              <a:t>Interpreter</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Rectangle 7"/>
          <p:cNvSpPr/>
          <p:nvPr/>
        </p:nvSpPr>
        <p:spPr>
          <a:xfrm>
            <a:off x="2878958" y="1921565"/>
            <a:ext cx="2133753" cy="461665"/>
          </a:xfrm>
          <a:prstGeom prst="rect">
            <a:avLst/>
          </a:prstGeom>
          <a:noFill/>
        </p:spPr>
        <p:txBody>
          <a:bodyPr wrap="square" lIns="91440" tIns="45720" rIns="91440" bIns="45720">
            <a:spAutoFit/>
          </a:bodyPr>
          <a:lstStyle/>
          <a:p>
            <a:pPr algn="ctr"/>
            <a:r>
              <a:rPr lang="en-US" sz="2400" b="1" dirty="0" smtClean="0">
                <a:solidFill>
                  <a:srgbClr val="2A989E"/>
                </a:solidFill>
                <a:latin typeface="Arial" panose="020B0604020202020204" pitchFamily="34" charset="0"/>
                <a:cs typeface="Arial" panose="020B0604020202020204" pitchFamily="34" charset="0"/>
              </a:rPr>
              <a:t>JIT Compiler</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p:cNvSpPr/>
          <p:nvPr/>
        </p:nvSpPr>
        <p:spPr>
          <a:xfrm>
            <a:off x="2464902" y="2537285"/>
            <a:ext cx="1855305" cy="5014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Intermediate Code Generator</a:t>
            </a:r>
            <a:endParaRPr lang="en-US" dirty="0">
              <a:solidFill>
                <a:srgbClr val="2A989E"/>
              </a:solidFill>
            </a:endParaRPr>
          </a:p>
        </p:txBody>
      </p:sp>
      <p:sp>
        <p:nvSpPr>
          <p:cNvPr id="10" name="Rectangle 9"/>
          <p:cNvSpPr/>
          <p:nvPr/>
        </p:nvSpPr>
        <p:spPr>
          <a:xfrm>
            <a:off x="2464902" y="3276071"/>
            <a:ext cx="1855305" cy="5014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Code Optimizer</a:t>
            </a:r>
            <a:endParaRPr lang="en-US" dirty="0">
              <a:solidFill>
                <a:srgbClr val="2A989E"/>
              </a:solidFill>
            </a:endParaRPr>
          </a:p>
        </p:txBody>
      </p:sp>
      <p:sp>
        <p:nvSpPr>
          <p:cNvPr id="11" name="Rectangle 10"/>
          <p:cNvSpPr/>
          <p:nvPr/>
        </p:nvSpPr>
        <p:spPr>
          <a:xfrm>
            <a:off x="2464903" y="4007725"/>
            <a:ext cx="1855305" cy="5014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Target Code Generator</a:t>
            </a:r>
            <a:endParaRPr lang="en-US" dirty="0">
              <a:solidFill>
                <a:srgbClr val="2A989E"/>
              </a:solidFill>
            </a:endParaRPr>
          </a:p>
        </p:txBody>
      </p:sp>
      <p:sp>
        <p:nvSpPr>
          <p:cNvPr id="12" name="Rectangle 11"/>
          <p:cNvSpPr/>
          <p:nvPr/>
        </p:nvSpPr>
        <p:spPr>
          <a:xfrm>
            <a:off x="2464902" y="4744242"/>
            <a:ext cx="1855305" cy="5014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Machine Code / Native Code</a:t>
            </a:r>
            <a:endParaRPr lang="en-US" dirty="0">
              <a:solidFill>
                <a:srgbClr val="2A989E"/>
              </a:solidFill>
            </a:endParaRPr>
          </a:p>
        </p:txBody>
      </p:sp>
      <p:sp>
        <p:nvSpPr>
          <p:cNvPr id="13" name="Rectangle 12"/>
          <p:cNvSpPr/>
          <p:nvPr/>
        </p:nvSpPr>
        <p:spPr>
          <a:xfrm>
            <a:off x="6142382" y="3409242"/>
            <a:ext cx="934280" cy="523220"/>
          </a:xfrm>
          <a:prstGeom prst="rect">
            <a:avLst/>
          </a:prstGeom>
          <a:noFill/>
        </p:spPr>
        <p:txBody>
          <a:bodyPr wrap="square" lIns="91440" tIns="45720" rIns="91440" bIns="45720">
            <a:spAutoFit/>
          </a:bodyPr>
          <a:lstStyle/>
          <a:p>
            <a:pPr algn="ctr"/>
            <a:r>
              <a:rPr lang="en-US" sz="2800" b="1" dirty="0" smtClean="0">
                <a:solidFill>
                  <a:srgbClr val="2A989E"/>
                </a:solidFill>
                <a:latin typeface="Arial" panose="020B0604020202020204" pitchFamily="34" charset="0"/>
                <a:cs typeface="Arial" panose="020B0604020202020204" pitchFamily="34" charset="0"/>
              </a:rPr>
              <a:t>GC</a:t>
            </a:r>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4" name="Cloud 13"/>
          <p:cNvSpPr/>
          <p:nvPr/>
        </p:nvSpPr>
        <p:spPr>
          <a:xfrm>
            <a:off x="4522378" y="3409242"/>
            <a:ext cx="1411359" cy="501470"/>
          </a:xfrm>
          <a:prstGeom prst="cloud">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2A989E"/>
                </a:solidFill>
              </a:rPr>
              <a:t>Profiler</a:t>
            </a:r>
            <a:endParaRPr lang="en-US" dirty="0">
              <a:solidFill>
                <a:srgbClr val="2A989E"/>
              </a:solidFill>
            </a:endParaRPr>
          </a:p>
        </p:txBody>
      </p:sp>
      <p:sp>
        <p:nvSpPr>
          <p:cNvPr id="15" name="Rounded Rectangle 14"/>
          <p:cNvSpPr/>
          <p:nvPr/>
        </p:nvSpPr>
        <p:spPr>
          <a:xfrm>
            <a:off x="7734261" y="1921565"/>
            <a:ext cx="1770934" cy="3498574"/>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Rounded Rectangle 15"/>
          <p:cNvSpPr/>
          <p:nvPr/>
        </p:nvSpPr>
        <p:spPr>
          <a:xfrm>
            <a:off x="10096536" y="1921565"/>
            <a:ext cx="1711450" cy="3498574"/>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ight Arrow 16"/>
          <p:cNvSpPr/>
          <p:nvPr/>
        </p:nvSpPr>
        <p:spPr>
          <a:xfrm>
            <a:off x="7142922" y="3038755"/>
            <a:ext cx="591339" cy="237316"/>
          </a:xfrm>
          <a:prstGeom prst="rightArrow">
            <a:avLst/>
          </a:prstGeom>
          <a:solidFill>
            <a:srgbClr val="1B6367"/>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Right Arrow 17"/>
          <p:cNvSpPr/>
          <p:nvPr/>
        </p:nvSpPr>
        <p:spPr>
          <a:xfrm>
            <a:off x="9505195" y="3038755"/>
            <a:ext cx="591339" cy="237316"/>
          </a:xfrm>
          <a:prstGeom prst="rightArrow">
            <a:avLst/>
          </a:prstGeom>
          <a:solidFill>
            <a:srgbClr val="1B6367"/>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 name="Right Arrow 18"/>
          <p:cNvSpPr/>
          <p:nvPr/>
        </p:nvSpPr>
        <p:spPr>
          <a:xfrm rot="10800000">
            <a:off x="7139534" y="3949753"/>
            <a:ext cx="591339" cy="237316"/>
          </a:xfrm>
          <a:prstGeom prst="rightArrow">
            <a:avLst/>
          </a:prstGeom>
          <a:solidFill>
            <a:srgbClr val="1B6367"/>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9505195" y="3949753"/>
            <a:ext cx="591339" cy="237316"/>
          </a:xfrm>
          <a:prstGeom prst="rightArrow">
            <a:avLst/>
          </a:prstGeom>
          <a:solidFill>
            <a:srgbClr val="1B6367"/>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Rectangle 20"/>
          <p:cNvSpPr/>
          <p:nvPr/>
        </p:nvSpPr>
        <p:spPr>
          <a:xfrm>
            <a:off x="7708488" y="2618865"/>
            <a:ext cx="1822479" cy="1815882"/>
          </a:xfrm>
          <a:prstGeom prst="rect">
            <a:avLst/>
          </a:prstGeom>
          <a:noFill/>
        </p:spPr>
        <p:txBody>
          <a:bodyPr wrap="square" lIns="91440" tIns="45720" rIns="91440" bIns="45720">
            <a:spAutoFit/>
          </a:bodyPr>
          <a:lstStyle/>
          <a:p>
            <a:pPr algn="ctr"/>
            <a:r>
              <a:rPr lang="en-US" sz="2800" b="1" dirty="0" smtClean="0">
                <a:solidFill>
                  <a:srgbClr val="2A989E"/>
                </a:solidFill>
                <a:latin typeface="Arial" panose="020B0604020202020204" pitchFamily="34" charset="0"/>
                <a:cs typeface="Arial" panose="020B0604020202020204" pitchFamily="34" charset="0"/>
              </a:rPr>
              <a:t>Java Native Interface (JNI)</a:t>
            </a:r>
          </a:p>
        </p:txBody>
      </p:sp>
      <p:sp>
        <p:nvSpPr>
          <p:cNvPr id="22" name="Rectangle 21"/>
          <p:cNvSpPr/>
          <p:nvPr/>
        </p:nvSpPr>
        <p:spPr>
          <a:xfrm>
            <a:off x="10122306" y="2834308"/>
            <a:ext cx="1822479" cy="1384995"/>
          </a:xfrm>
          <a:prstGeom prst="rect">
            <a:avLst/>
          </a:prstGeom>
          <a:noFill/>
        </p:spPr>
        <p:txBody>
          <a:bodyPr wrap="square" lIns="91440" tIns="45720" rIns="91440" bIns="45720">
            <a:spAutoFit/>
          </a:bodyPr>
          <a:lstStyle/>
          <a:p>
            <a:pPr algn="ctr"/>
            <a:r>
              <a:rPr lang="en-US" sz="2800" b="1" dirty="0" smtClean="0">
                <a:solidFill>
                  <a:srgbClr val="2A989E"/>
                </a:solidFill>
                <a:latin typeface="Arial" panose="020B0604020202020204" pitchFamily="34" charset="0"/>
                <a:cs typeface="Arial" panose="020B0604020202020204" pitchFamily="34" charset="0"/>
              </a:rPr>
              <a:t>Native Method Libraries</a:t>
            </a:r>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3" name="TextBox 22"/>
          <p:cNvSpPr txBox="1"/>
          <p:nvPr/>
        </p:nvSpPr>
        <p:spPr>
          <a:xfrm>
            <a:off x="2381055" y="5420139"/>
            <a:ext cx="2718436" cy="523220"/>
          </a:xfrm>
          <a:prstGeom prst="rect">
            <a:avLst/>
          </a:prstGeom>
          <a:noFill/>
        </p:spPr>
        <p:txBody>
          <a:bodyPr wrap="none" rtlCol="0">
            <a:spAutoFit/>
          </a:bodyPr>
          <a:lstStyle/>
          <a:p>
            <a:r>
              <a:rPr lang="en-US" sz="2800" b="1" dirty="0" smtClean="0">
                <a:solidFill>
                  <a:srgbClr val="1B6367"/>
                </a:solidFill>
              </a:rPr>
              <a:t>Execution Engine</a:t>
            </a:r>
            <a:endParaRPr lang="en-US" sz="2800" b="1" dirty="0">
              <a:solidFill>
                <a:srgbClr val="1B6367"/>
              </a:solidFill>
            </a:endParaRPr>
          </a:p>
        </p:txBody>
      </p:sp>
      <p:sp>
        <p:nvSpPr>
          <p:cNvPr id="24" name="Down Arrow 23"/>
          <p:cNvSpPr/>
          <p:nvPr/>
        </p:nvSpPr>
        <p:spPr>
          <a:xfrm>
            <a:off x="3277772" y="3042321"/>
            <a:ext cx="101169" cy="2373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Down Arrow 24"/>
          <p:cNvSpPr/>
          <p:nvPr/>
        </p:nvSpPr>
        <p:spPr>
          <a:xfrm>
            <a:off x="3277770" y="3758103"/>
            <a:ext cx="101169" cy="2373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Down Arrow 25"/>
          <p:cNvSpPr/>
          <p:nvPr/>
        </p:nvSpPr>
        <p:spPr>
          <a:xfrm>
            <a:off x="3277771" y="4514905"/>
            <a:ext cx="101169" cy="2373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925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latin typeface="Arial" panose="020B0604020202020204" pitchFamily="34" charset="0"/>
                <a:cs typeface="Arial" panose="020B0604020202020204" pitchFamily="34" charset="0"/>
              </a:rPr>
              <a:t>Execution Engine</a:t>
            </a:r>
          </a:p>
        </p:txBody>
      </p:sp>
      <p:sp>
        <p:nvSpPr>
          <p:cNvPr id="3" name="TextBox 2"/>
          <p:cNvSpPr txBox="1"/>
          <p:nvPr/>
        </p:nvSpPr>
        <p:spPr>
          <a:xfrm>
            <a:off x="359079" y="964504"/>
            <a:ext cx="11473841" cy="4939814"/>
          </a:xfrm>
          <a:prstGeom prst="rect">
            <a:avLst/>
          </a:prstGeom>
          <a:noFill/>
        </p:spPr>
        <p:txBody>
          <a:bodyPr wrap="square" rtlCol="0">
            <a:spAutoFit/>
          </a:bodyPr>
          <a:lstStyle/>
          <a:p>
            <a:r>
              <a:rPr lang="en-US" b="1" dirty="0">
                <a:solidFill>
                  <a:srgbClr val="2A989E"/>
                </a:solidFill>
                <a:latin typeface="Arial" panose="020B0604020202020204" pitchFamily="34" charset="0"/>
                <a:cs typeface="Arial" panose="020B0604020202020204" pitchFamily="34" charset="0"/>
              </a:rPr>
              <a:t>Interpreter :</a:t>
            </a:r>
            <a:r>
              <a:rPr lang="en-US" dirty="0">
                <a:solidFill>
                  <a:schemeClr val="bg2">
                    <a:lumMod val="50000"/>
                  </a:schemeClr>
                </a:solidFill>
                <a:latin typeface="Arial" panose="020B0604020202020204" pitchFamily="34" charset="0"/>
                <a:cs typeface="Arial" panose="020B0604020202020204" pitchFamily="34" charset="0"/>
              </a:rPr>
              <a:t> Responsible to read, interpret and execute java program line by line. Every java program must be interpreted at least once.</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Profiler :</a:t>
            </a:r>
            <a:r>
              <a:rPr lang="en-US" dirty="0">
                <a:solidFill>
                  <a:schemeClr val="bg2">
                    <a:lumMod val="50000"/>
                  </a:schemeClr>
                </a:solidFill>
                <a:latin typeface="Arial" panose="020B0604020202020204" pitchFamily="34" charset="0"/>
                <a:cs typeface="Arial" panose="020B0604020202020204" pitchFamily="34" charset="0"/>
              </a:rPr>
              <a:t> It identifies repeatedly required methods or hotspot methods.</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JIT Compiler :</a:t>
            </a:r>
            <a:r>
              <a:rPr lang="en-US" dirty="0">
                <a:solidFill>
                  <a:schemeClr val="bg2">
                    <a:lumMod val="50000"/>
                  </a:schemeClr>
                </a:solidFill>
                <a:latin typeface="Arial" panose="020B0604020202020204" pitchFamily="34" charset="0"/>
                <a:cs typeface="Arial" panose="020B0604020202020204" pitchFamily="34" charset="0"/>
              </a:rPr>
              <a:t> It is applicable for repeatedly required methods only, not for every method.</a:t>
            </a:r>
          </a:p>
          <a:p>
            <a:r>
              <a:rPr lang="en-US" b="1" dirty="0">
                <a:solidFill>
                  <a:schemeClr val="bg2">
                    <a:lumMod val="50000"/>
                  </a:schemeClr>
                </a:solidFill>
                <a:latin typeface="Arial" panose="020B0604020202020204" pitchFamily="34" charset="0"/>
                <a:cs typeface="Arial" panose="020B0604020202020204" pitchFamily="34" charset="0"/>
              </a:rPr>
              <a:t>	</a:t>
            </a:r>
            <a:r>
              <a:rPr lang="en-US" b="1" dirty="0">
                <a:solidFill>
                  <a:srgbClr val="1B6367"/>
                </a:solidFill>
                <a:latin typeface="Arial" panose="020B0604020202020204" pitchFamily="34" charset="0"/>
                <a:cs typeface="Arial" panose="020B0604020202020204" pitchFamily="34" charset="0"/>
              </a:rPr>
              <a:t>Intermediate Code Generator :</a:t>
            </a:r>
            <a:r>
              <a:rPr lang="en-US" dirty="0">
                <a:solidFill>
                  <a:schemeClr val="bg2">
                    <a:lumMod val="50000"/>
                  </a:schemeClr>
                </a:solidFill>
                <a:latin typeface="Arial" panose="020B0604020202020204" pitchFamily="34" charset="0"/>
                <a:cs typeface="Arial" panose="020B0604020202020204" pitchFamily="34" charset="0"/>
              </a:rPr>
              <a:t> Generates intermediate code.</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1B6367"/>
                </a:solidFill>
                <a:latin typeface="Arial" panose="020B0604020202020204" pitchFamily="34" charset="0"/>
                <a:cs typeface="Arial" panose="020B0604020202020204" pitchFamily="34" charset="0"/>
              </a:rPr>
              <a:t>Code Optimizer :</a:t>
            </a:r>
            <a:r>
              <a:rPr lang="en-US" dirty="0">
                <a:solidFill>
                  <a:schemeClr val="bg2">
                    <a:lumMod val="50000"/>
                  </a:schemeClr>
                </a:solidFill>
                <a:latin typeface="Arial" panose="020B0604020202020204" pitchFamily="34" charset="0"/>
                <a:cs typeface="Arial" panose="020B0604020202020204" pitchFamily="34" charset="0"/>
              </a:rPr>
              <a:t> Optimizes the generated code.</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	</a:t>
            </a:r>
            <a:r>
              <a:rPr lang="en-US" b="1" dirty="0">
                <a:solidFill>
                  <a:srgbClr val="1B6367"/>
                </a:solidFill>
                <a:latin typeface="Arial" panose="020B0604020202020204" pitchFamily="34" charset="0"/>
                <a:cs typeface="Arial" panose="020B0604020202020204" pitchFamily="34" charset="0"/>
              </a:rPr>
              <a:t>Target Code Generator :</a:t>
            </a:r>
            <a:r>
              <a:rPr lang="en-US" dirty="0">
                <a:solidFill>
                  <a:schemeClr val="bg2">
                    <a:lumMod val="50000"/>
                  </a:schemeClr>
                </a:solidFill>
                <a:latin typeface="Arial" panose="020B0604020202020204" pitchFamily="34" charset="0"/>
                <a:cs typeface="Arial" panose="020B0604020202020204" pitchFamily="34" charset="0"/>
              </a:rPr>
              <a:t> Generates machine code or native code.</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GC :</a:t>
            </a:r>
            <a:r>
              <a:rPr lang="en-US" dirty="0">
                <a:solidFill>
                  <a:schemeClr val="bg2">
                    <a:lumMod val="50000"/>
                  </a:schemeClr>
                </a:solidFill>
                <a:latin typeface="Arial" panose="020B0604020202020204" pitchFamily="34" charset="0"/>
                <a:cs typeface="Arial" panose="020B0604020202020204" pitchFamily="34" charset="0"/>
              </a:rPr>
              <a:t> Garbage Collector, removes the unnecessary data from memory.</a:t>
            </a:r>
          </a:p>
          <a:p>
            <a:endParaRPr lang="en-US" dirty="0">
              <a:solidFill>
                <a:schemeClr val="bg2">
                  <a:lumMod val="50000"/>
                </a:schemeClr>
              </a:solidFill>
              <a:latin typeface="Arial" panose="020B0604020202020204" pitchFamily="34" charset="0"/>
              <a:cs typeface="Arial" panose="020B0604020202020204" pitchFamily="34" charset="0"/>
            </a:endParaRPr>
          </a:p>
          <a:p>
            <a:r>
              <a:rPr lang="en-US" b="1" dirty="0">
                <a:solidFill>
                  <a:srgbClr val="2A989E"/>
                </a:solidFill>
                <a:latin typeface="Arial" panose="020B0604020202020204" pitchFamily="34" charset="0"/>
                <a:cs typeface="Arial" panose="020B0604020202020204" pitchFamily="34" charset="0"/>
              </a:rPr>
              <a:t>JNI :</a:t>
            </a:r>
            <a:r>
              <a:rPr lang="en-US" dirty="0">
                <a:solidFill>
                  <a:schemeClr val="bg2">
                    <a:lumMod val="50000"/>
                  </a:schemeClr>
                </a:solidFill>
                <a:latin typeface="Arial" panose="020B0604020202020204" pitchFamily="34" charset="0"/>
                <a:cs typeface="Arial" panose="020B0604020202020204" pitchFamily="34" charset="0"/>
              </a:rPr>
              <a:t> While executing a java program, the execution engine sometimes may require native method information. JNI interacts with the Native Method Libraries and provides that information through JNI to the execution engine.</a:t>
            </a:r>
          </a:p>
        </p:txBody>
      </p:sp>
    </p:spTree>
    <p:extLst>
      <p:ext uri="{BB962C8B-B14F-4D97-AF65-F5344CB8AC3E}">
        <p14:creationId xmlns:p14="http://schemas.microsoft.com/office/powerpoint/2010/main" val="1159394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Footlight MT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Sen</dc:creator>
  <cp:lastModifiedBy>Subhadeep Sen</cp:lastModifiedBy>
  <cp:revision>3</cp:revision>
  <dcterms:created xsi:type="dcterms:W3CDTF">2018-11-03T18:53:03Z</dcterms:created>
  <dcterms:modified xsi:type="dcterms:W3CDTF">2018-11-07T10:07:21Z</dcterms:modified>
</cp:coreProperties>
</file>