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63" r:id="rId5"/>
    <p:sldId id="264" r:id="rId6"/>
    <p:sldId id="265" r:id="rId7"/>
    <p:sldId id="274" r:id="rId8"/>
    <p:sldId id="270" r:id="rId9"/>
    <p:sldId id="271" r:id="rId10"/>
    <p:sldId id="272" r:id="rId11"/>
    <p:sldId id="273" r:id="rId12"/>
    <p:sldId id="266" r:id="rId13"/>
    <p:sldId id="267" r:id="rId14"/>
    <p:sldId id="268" r:id="rId15"/>
    <p:sldId id="275" r:id="rId16"/>
    <p:sldId id="269" r:id="rId17"/>
    <p:sldId id="283" r:id="rId18"/>
    <p:sldId id="284" r:id="rId19"/>
    <p:sldId id="287" r:id="rId20"/>
    <p:sldId id="288" r:id="rId21"/>
    <p:sldId id="285" r:id="rId22"/>
    <p:sldId id="286" r:id="rId23"/>
    <p:sldId id="276" r:id="rId24"/>
    <p:sldId id="289" r:id="rId25"/>
    <p:sldId id="290" r:id="rId26"/>
    <p:sldId id="277" r:id="rId27"/>
    <p:sldId id="279" r:id="rId28"/>
    <p:sldId id="280" r:id="rId29"/>
    <p:sldId id="281" r:id="rId30"/>
    <p:sldId id="260" r:id="rId31"/>
    <p:sldId id="26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989E"/>
    <a:srgbClr val="1B6367"/>
    <a:srgbClr val="FFFFFF"/>
    <a:srgbClr val="4A1246"/>
    <a:srgbClr val="11BB93"/>
    <a:srgbClr val="B434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F40548-37B0-407E-A51D-C1936806D83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E1E9E-891B-4366-BB66-631589B17B29}" type="slidenum">
              <a:rPr lang="en-US" smtClean="0"/>
              <a:t>‹#›</a:t>
            </a:fld>
            <a:endParaRPr lang="en-US"/>
          </a:p>
        </p:txBody>
      </p:sp>
    </p:spTree>
    <p:extLst>
      <p:ext uri="{BB962C8B-B14F-4D97-AF65-F5344CB8AC3E}">
        <p14:creationId xmlns:p14="http://schemas.microsoft.com/office/powerpoint/2010/main" val="1270615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F40548-37B0-407E-A51D-C1936806D83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E1E9E-891B-4366-BB66-631589B17B29}" type="slidenum">
              <a:rPr lang="en-US" smtClean="0"/>
              <a:t>‹#›</a:t>
            </a:fld>
            <a:endParaRPr lang="en-US"/>
          </a:p>
        </p:txBody>
      </p:sp>
    </p:spTree>
    <p:extLst>
      <p:ext uri="{BB962C8B-B14F-4D97-AF65-F5344CB8AC3E}">
        <p14:creationId xmlns:p14="http://schemas.microsoft.com/office/powerpoint/2010/main" val="2388974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F40548-37B0-407E-A51D-C1936806D83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E1E9E-891B-4366-BB66-631589B17B29}" type="slidenum">
              <a:rPr lang="en-US" smtClean="0"/>
              <a:t>‹#›</a:t>
            </a:fld>
            <a:endParaRPr lang="en-US"/>
          </a:p>
        </p:txBody>
      </p:sp>
    </p:spTree>
    <p:extLst>
      <p:ext uri="{BB962C8B-B14F-4D97-AF65-F5344CB8AC3E}">
        <p14:creationId xmlns:p14="http://schemas.microsoft.com/office/powerpoint/2010/main" val="186381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F40548-37B0-407E-A51D-C1936806D83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E1E9E-891B-4366-BB66-631589B17B29}" type="slidenum">
              <a:rPr lang="en-US" smtClean="0"/>
              <a:t>‹#›</a:t>
            </a:fld>
            <a:endParaRPr lang="en-US"/>
          </a:p>
        </p:txBody>
      </p:sp>
    </p:spTree>
    <p:extLst>
      <p:ext uri="{BB962C8B-B14F-4D97-AF65-F5344CB8AC3E}">
        <p14:creationId xmlns:p14="http://schemas.microsoft.com/office/powerpoint/2010/main" val="119429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F40548-37B0-407E-A51D-C1936806D83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E1E9E-891B-4366-BB66-631589B17B29}" type="slidenum">
              <a:rPr lang="en-US" smtClean="0"/>
              <a:t>‹#›</a:t>
            </a:fld>
            <a:endParaRPr lang="en-US"/>
          </a:p>
        </p:txBody>
      </p:sp>
    </p:spTree>
    <p:extLst>
      <p:ext uri="{BB962C8B-B14F-4D97-AF65-F5344CB8AC3E}">
        <p14:creationId xmlns:p14="http://schemas.microsoft.com/office/powerpoint/2010/main" val="1865337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F40548-37B0-407E-A51D-C1936806D835}"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2E1E9E-891B-4366-BB66-631589B17B29}" type="slidenum">
              <a:rPr lang="en-US" smtClean="0"/>
              <a:t>‹#›</a:t>
            </a:fld>
            <a:endParaRPr lang="en-US"/>
          </a:p>
        </p:txBody>
      </p:sp>
    </p:spTree>
    <p:extLst>
      <p:ext uri="{BB962C8B-B14F-4D97-AF65-F5344CB8AC3E}">
        <p14:creationId xmlns:p14="http://schemas.microsoft.com/office/powerpoint/2010/main" val="4090075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F40548-37B0-407E-A51D-C1936806D835}" type="datetimeFigureOut">
              <a:rPr lang="en-US" smtClean="0"/>
              <a:t>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2E1E9E-891B-4366-BB66-631589B17B29}" type="slidenum">
              <a:rPr lang="en-US" smtClean="0"/>
              <a:t>‹#›</a:t>
            </a:fld>
            <a:endParaRPr lang="en-US"/>
          </a:p>
        </p:txBody>
      </p:sp>
    </p:spTree>
    <p:extLst>
      <p:ext uri="{BB962C8B-B14F-4D97-AF65-F5344CB8AC3E}">
        <p14:creationId xmlns:p14="http://schemas.microsoft.com/office/powerpoint/2010/main" val="2068308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F40548-37B0-407E-A51D-C1936806D835}" type="datetimeFigureOut">
              <a:rPr lang="en-US" smtClean="0"/>
              <a:t>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2E1E9E-891B-4366-BB66-631589B17B29}" type="slidenum">
              <a:rPr lang="en-US" smtClean="0"/>
              <a:t>‹#›</a:t>
            </a:fld>
            <a:endParaRPr lang="en-US"/>
          </a:p>
        </p:txBody>
      </p:sp>
    </p:spTree>
    <p:extLst>
      <p:ext uri="{BB962C8B-B14F-4D97-AF65-F5344CB8AC3E}">
        <p14:creationId xmlns:p14="http://schemas.microsoft.com/office/powerpoint/2010/main" val="799051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F40548-37B0-407E-A51D-C1936806D835}" type="datetimeFigureOut">
              <a:rPr lang="en-US" smtClean="0"/>
              <a:t>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2E1E9E-891B-4366-BB66-631589B17B29}" type="slidenum">
              <a:rPr lang="en-US" smtClean="0"/>
              <a:t>‹#›</a:t>
            </a:fld>
            <a:endParaRPr lang="en-US"/>
          </a:p>
        </p:txBody>
      </p:sp>
    </p:spTree>
    <p:extLst>
      <p:ext uri="{BB962C8B-B14F-4D97-AF65-F5344CB8AC3E}">
        <p14:creationId xmlns:p14="http://schemas.microsoft.com/office/powerpoint/2010/main" val="26886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F40548-37B0-407E-A51D-C1936806D835}"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2E1E9E-891B-4366-BB66-631589B17B29}" type="slidenum">
              <a:rPr lang="en-US" smtClean="0"/>
              <a:t>‹#›</a:t>
            </a:fld>
            <a:endParaRPr lang="en-US"/>
          </a:p>
        </p:txBody>
      </p:sp>
    </p:spTree>
    <p:extLst>
      <p:ext uri="{BB962C8B-B14F-4D97-AF65-F5344CB8AC3E}">
        <p14:creationId xmlns:p14="http://schemas.microsoft.com/office/powerpoint/2010/main" val="1232062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F40548-37B0-407E-A51D-C1936806D835}"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2E1E9E-891B-4366-BB66-631589B17B29}" type="slidenum">
              <a:rPr lang="en-US" smtClean="0"/>
              <a:t>‹#›</a:t>
            </a:fld>
            <a:endParaRPr lang="en-US"/>
          </a:p>
        </p:txBody>
      </p:sp>
    </p:spTree>
    <p:extLst>
      <p:ext uri="{BB962C8B-B14F-4D97-AF65-F5344CB8AC3E}">
        <p14:creationId xmlns:p14="http://schemas.microsoft.com/office/powerpoint/2010/main" val="1533156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F40548-37B0-407E-A51D-C1936806D835}" type="datetimeFigureOut">
              <a:rPr lang="en-US" smtClean="0"/>
              <a:t>11/7/2018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2E1E9E-891B-4366-BB66-631589B17B29}" type="slidenum">
              <a:rPr lang="en-US" smtClean="0"/>
              <a:t>‹#›</a:t>
            </a:fld>
            <a:endParaRPr lang="en-US"/>
          </a:p>
        </p:txBody>
      </p:sp>
    </p:spTree>
    <p:extLst>
      <p:ext uri="{BB962C8B-B14F-4D97-AF65-F5344CB8AC3E}">
        <p14:creationId xmlns:p14="http://schemas.microsoft.com/office/powerpoint/2010/main" val="3893031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6085" y="433758"/>
            <a:ext cx="11298477" cy="5974915"/>
          </a:xfrm>
          <a:prstGeom prst="rect">
            <a:avLst/>
          </a:prstGeom>
          <a:solidFill>
            <a:schemeClr val="bg1"/>
          </a:solidFill>
          <a:ln w="889000">
            <a:solidFill>
              <a:srgbClr val="10C0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915313" y="2020831"/>
            <a:ext cx="6340019" cy="2800767"/>
          </a:xfrm>
          <a:prstGeom prst="rect">
            <a:avLst/>
          </a:prstGeom>
        </p:spPr>
        <p:txBody>
          <a:bodyPr wrap="square">
            <a:spAutoFit/>
          </a:bodyPr>
          <a:lstStyle/>
          <a:p>
            <a:pPr algn="ctr"/>
            <a:r>
              <a:rPr lang="en-US" sz="8800" b="1" dirty="0" smtClean="0">
                <a:solidFill>
                  <a:srgbClr val="1B6367"/>
                </a:solidFill>
                <a:latin typeface="Footlight MT Light" panose="0204060206030A020304" pitchFamily="18" charset="0"/>
                <a:cs typeface="Arial" panose="020B0604020202020204" pitchFamily="34" charset="0"/>
              </a:rPr>
              <a:t>Java 8 </a:t>
            </a:r>
          </a:p>
          <a:p>
            <a:pPr algn="ctr"/>
            <a:r>
              <a:rPr lang="en-US" sz="8800" b="1" dirty="0" smtClean="0">
                <a:solidFill>
                  <a:srgbClr val="1B6367"/>
                </a:solidFill>
                <a:latin typeface="Footlight MT Light" panose="0204060206030A020304" pitchFamily="18" charset="0"/>
                <a:cs typeface="Arial" panose="020B0604020202020204" pitchFamily="34" charset="0"/>
              </a:rPr>
              <a:t>New Features</a:t>
            </a:r>
            <a:endParaRPr lang="en-US" sz="8800" b="1" dirty="0">
              <a:solidFill>
                <a:srgbClr val="1B6367"/>
              </a:solidFill>
              <a:latin typeface="Footlight MT Light" panose="0204060206030A020304" pitchFamily="18" charset="0"/>
              <a:cs typeface="Arial" panose="020B0604020202020204" pitchFamily="34" charset="0"/>
            </a:endParaRPr>
          </a:p>
        </p:txBody>
      </p:sp>
    </p:spTree>
    <p:extLst>
      <p:ext uri="{BB962C8B-B14F-4D97-AF65-F5344CB8AC3E}">
        <p14:creationId xmlns:p14="http://schemas.microsoft.com/office/powerpoint/2010/main" val="4191373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lumMod val="95000"/>
                    <a:lumOff val="5000"/>
                  </a:schemeClr>
                </a:solidFill>
                <a:latin typeface="Arial" panose="020B0604020202020204" pitchFamily="34" charset="0"/>
                <a:cs typeface="Arial" panose="020B0604020202020204" pitchFamily="34" charset="0"/>
              </a:rPr>
              <a:t>Lambda </a:t>
            </a:r>
            <a:r>
              <a:rPr lang="en-US" sz="4800" b="1" dirty="0" smtClean="0">
                <a:solidFill>
                  <a:schemeClr val="tx1">
                    <a:lumMod val="95000"/>
                    <a:lumOff val="5000"/>
                  </a:schemeClr>
                </a:solidFill>
                <a:latin typeface="Arial" panose="020B0604020202020204" pitchFamily="34" charset="0"/>
                <a:cs typeface="Arial" panose="020B0604020202020204" pitchFamily="34" charset="0"/>
              </a:rPr>
              <a:t>Expression – ‘this’ keyword</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1323439"/>
          </a:xfrm>
          <a:prstGeom prst="rect">
            <a:avLst/>
          </a:prstGeom>
          <a:noFill/>
        </p:spPr>
        <p:txBody>
          <a:bodyPr wrap="square" rtlCol="0">
            <a:spAutoFit/>
          </a:bodyPr>
          <a:lstStyle/>
          <a:p>
            <a:r>
              <a:rPr lang="en-US" sz="2000" dirty="0">
                <a:solidFill>
                  <a:schemeClr val="bg2">
                    <a:lumMod val="50000"/>
                  </a:schemeClr>
                </a:solidFill>
                <a:latin typeface="Arial" panose="020B0604020202020204" pitchFamily="34" charset="0"/>
                <a:cs typeface="Arial" panose="020B0604020202020204" pitchFamily="34" charset="0"/>
              </a:rPr>
              <a:t>Inside anonymous inner class '</a:t>
            </a:r>
            <a:r>
              <a:rPr lang="en-US" sz="2000" b="1" dirty="0">
                <a:solidFill>
                  <a:srgbClr val="2A989E"/>
                </a:solidFill>
                <a:latin typeface="Arial" panose="020B0604020202020204" pitchFamily="34" charset="0"/>
                <a:cs typeface="Arial" panose="020B0604020202020204" pitchFamily="34" charset="0"/>
              </a:rPr>
              <a:t>this</a:t>
            </a:r>
            <a:r>
              <a:rPr lang="en-US" sz="2000" dirty="0">
                <a:solidFill>
                  <a:schemeClr val="bg2">
                    <a:lumMod val="50000"/>
                  </a:schemeClr>
                </a:solidFill>
                <a:latin typeface="Arial" panose="020B0604020202020204" pitchFamily="34" charset="0"/>
                <a:cs typeface="Arial" panose="020B0604020202020204" pitchFamily="34" charset="0"/>
              </a:rPr>
              <a:t>' refers to the object of itself where as inside Lambda Expression </a:t>
            </a:r>
          </a:p>
          <a:p>
            <a:r>
              <a:rPr lang="en-US" sz="2000" dirty="0">
                <a:solidFill>
                  <a:schemeClr val="bg2">
                    <a:lumMod val="50000"/>
                  </a:schemeClr>
                </a:solidFill>
                <a:latin typeface="Arial" panose="020B0604020202020204" pitchFamily="34" charset="0"/>
                <a:cs typeface="Arial" panose="020B0604020202020204" pitchFamily="34" charset="0"/>
              </a:rPr>
              <a:t>'</a:t>
            </a:r>
            <a:r>
              <a:rPr lang="en-US" sz="2000" b="1" dirty="0">
                <a:solidFill>
                  <a:srgbClr val="2A989E"/>
                </a:solidFill>
                <a:latin typeface="Arial" panose="020B0604020202020204" pitchFamily="34" charset="0"/>
                <a:cs typeface="Arial" panose="020B0604020202020204" pitchFamily="34" charset="0"/>
              </a:rPr>
              <a:t>this</a:t>
            </a:r>
            <a:r>
              <a:rPr lang="en-US" sz="2000" dirty="0">
                <a:solidFill>
                  <a:schemeClr val="bg2">
                    <a:lumMod val="50000"/>
                  </a:schemeClr>
                </a:solidFill>
                <a:latin typeface="Arial" panose="020B0604020202020204" pitchFamily="34" charset="0"/>
                <a:cs typeface="Arial" panose="020B0604020202020204" pitchFamily="34" charset="0"/>
              </a:rPr>
              <a:t>' refers to the current class. Which means anonymous class creates an object of the interface where as </a:t>
            </a:r>
            <a:r>
              <a:rPr lang="en-US" sz="2000" dirty="0" smtClean="0">
                <a:solidFill>
                  <a:schemeClr val="bg2">
                    <a:lumMod val="50000"/>
                  </a:schemeClr>
                </a:solidFill>
                <a:latin typeface="Arial" panose="020B0604020202020204" pitchFamily="34" charset="0"/>
                <a:cs typeface="Arial" panose="020B0604020202020204" pitchFamily="34" charset="0"/>
              </a:rPr>
              <a:t>Lambda </a:t>
            </a:r>
            <a:r>
              <a:rPr lang="en-US" sz="2000" dirty="0">
                <a:solidFill>
                  <a:schemeClr val="bg2">
                    <a:lumMod val="50000"/>
                  </a:schemeClr>
                </a:solidFill>
                <a:latin typeface="Arial" panose="020B0604020202020204" pitchFamily="34" charset="0"/>
                <a:cs typeface="Arial" panose="020B0604020202020204" pitchFamily="34" charset="0"/>
              </a:rPr>
              <a:t>Expression does not create any object instead it refers to the class inside which it is being created, </a:t>
            </a:r>
            <a:r>
              <a:rPr lang="en-US" sz="2000" dirty="0" smtClean="0">
                <a:solidFill>
                  <a:schemeClr val="bg2">
                    <a:lumMod val="50000"/>
                  </a:schemeClr>
                </a:solidFill>
                <a:latin typeface="Arial" panose="020B0604020202020204" pitchFamily="34" charset="0"/>
                <a:cs typeface="Arial" panose="020B0604020202020204" pitchFamily="34" charset="0"/>
              </a:rPr>
              <a:t>but </a:t>
            </a:r>
            <a:r>
              <a:rPr lang="en-US" sz="2000" dirty="0">
                <a:solidFill>
                  <a:schemeClr val="bg2">
                    <a:lumMod val="50000"/>
                  </a:schemeClr>
                </a:solidFill>
                <a:latin typeface="Arial" panose="020B0604020202020204" pitchFamily="34" charset="0"/>
                <a:cs typeface="Arial" panose="020B0604020202020204" pitchFamily="34" charset="0"/>
              </a:rPr>
              <a:t>the return value by Lambda Expression behaves like an instance.</a:t>
            </a:r>
          </a:p>
        </p:txBody>
      </p:sp>
      <p:pic>
        <p:nvPicPr>
          <p:cNvPr id="4" name="Picture 3"/>
          <p:cNvPicPr>
            <a:picLocks noChangeAspect="1"/>
          </p:cNvPicPr>
          <p:nvPr/>
        </p:nvPicPr>
        <p:blipFill>
          <a:blip r:embed="rId2"/>
          <a:stretch>
            <a:fillRect/>
          </a:stretch>
        </p:blipFill>
        <p:spPr>
          <a:xfrm>
            <a:off x="938930" y="2769231"/>
            <a:ext cx="4585754" cy="3481258"/>
          </a:xfrm>
          <a:prstGeom prst="rect">
            <a:avLst/>
          </a:prstGeom>
        </p:spPr>
      </p:pic>
      <p:pic>
        <p:nvPicPr>
          <p:cNvPr id="5" name="Picture 4"/>
          <p:cNvPicPr>
            <a:picLocks noChangeAspect="1"/>
          </p:cNvPicPr>
          <p:nvPr/>
        </p:nvPicPr>
        <p:blipFill>
          <a:blip r:embed="rId3"/>
          <a:stretch>
            <a:fillRect/>
          </a:stretch>
        </p:blipFill>
        <p:spPr>
          <a:xfrm>
            <a:off x="6652535" y="2769231"/>
            <a:ext cx="4010441" cy="1502144"/>
          </a:xfrm>
          <a:prstGeom prst="rect">
            <a:avLst/>
          </a:prstGeom>
        </p:spPr>
      </p:pic>
    </p:spTree>
    <p:extLst>
      <p:ext uri="{BB962C8B-B14F-4D97-AF65-F5344CB8AC3E}">
        <p14:creationId xmlns:p14="http://schemas.microsoft.com/office/powerpoint/2010/main" val="3175375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700" b="1" dirty="0">
                <a:solidFill>
                  <a:schemeClr val="tx1">
                    <a:lumMod val="95000"/>
                    <a:lumOff val="5000"/>
                  </a:schemeClr>
                </a:solidFill>
                <a:latin typeface="Arial" panose="020B0604020202020204" pitchFamily="34" charset="0"/>
                <a:cs typeface="Arial" panose="020B0604020202020204" pitchFamily="34" charset="0"/>
              </a:rPr>
              <a:t>Lambda </a:t>
            </a:r>
            <a:r>
              <a:rPr lang="en-US" sz="4700" b="1" dirty="0" smtClean="0">
                <a:solidFill>
                  <a:schemeClr val="tx1">
                    <a:lumMod val="95000"/>
                    <a:lumOff val="5000"/>
                  </a:schemeClr>
                </a:solidFill>
                <a:latin typeface="Arial" panose="020B0604020202020204" pitchFamily="34" charset="0"/>
                <a:cs typeface="Arial" panose="020B0604020202020204" pitchFamily="34" charset="0"/>
              </a:rPr>
              <a:t>Expression – Exception Handling</a:t>
            </a:r>
            <a:endParaRPr lang="en-US" sz="47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707886"/>
          </a:xfrm>
          <a:prstGeom prst="rect">
            <a:avLst/>
          </a:prstGeom>
          <a:noFill/>
        </p:spPr>
        <p:txBody>
          <a:bodyPr wrap="square" rtlCol="0">
            <a:spAutoFit/>
          </a:bodyPr>
          <a:lstStyle/>
          <a:p>
            <a:r>
              <a:rPr lang="en-US" sz="2000" dirty="0" smtClean="0">
                <a:solidFill>
                  <a:schemeClr val="bg2">
                    <a:lumMod val="50000"/>
                  </a:schemeClr>
                </a:solidFill>
                <a:latin typeface="Arial" panose="020B0604020202020204" pitchFamily="34" charset="0"/>
                <a:cs typeface="Arial" panose="020B0604020202020204" pitchFamily="34" charset="0"/>
              </a:rPr>
              <a:t>As you can write the body of a method while writing the lambda expression, you can handle the exception inside lambda expression as well instead of handling outside.</a:t>
            </a:r>
            <a:endParaRPr lang="en-US" sz="2000" dirty="0">
              <a:solidFill>
                <a:schemeClr val="bg2">
                  <a:lumMod val="50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3245023" y="2141623"/>
            <a:ext cx="6231340" cy="2668371"/>
          </a:xfrm>
          <a:prstGeom prst="rect">
            <a:avLst/>
          </a:prstGeom>
        </p:spPr>
      </p:pic>
    </p:spTree>
    <p:extLst>
      <p:ext uri="{BB962C8B-B14F-4D97-AF65-F5344CB8AC3E}">
        <p14:creationId xmlns:p14="http://schemas.microsoft.com/office/powerpoint/2010/main" val="2815893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Function Package</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378565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Java 8 by default provides some functional interfaces</a:t>
            </a:r>
            <a:r>
              <a:rPr lang="en-US" sz="2000" dirty="0" smtClean="0">
                <a:solidFill>
                  <a:schemeClr val="bg2">
                    <a:lumMod val="50000"/>
                  </a:schemeClr>
                </a:solidFill>
                <a:latin typeface="Arial" panose="020B0604020202020204" pitchFamily="34" charset="0"/>
                <a:cs typeface="Arial" panose="020B0604020202020204" pitchFamily="34" charset="0"/>
              </a:rPr>
              <a:t>.</a:t>
            </a:r>
            <a:endParaRPr lang="en-US" sz="2000" dirty="0">
              <a:solidFill>
                <a:schemeClr val="bg2">
                  <a:lumMod val="50000"/>
                </a:schemeClr>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Ø"/>
            </a:pPr>
            <a:r>
              <a:rPr lang="en-US" sz="2000" b="1" dirty="0" err="1" smtClean="0">
                <a:solidFill>
                  <a:srgbClr val="1B6367"/>
                </a:solidFill>
                <a:latin typeface="Arial" panose="020B0604020202020204" pitchFamily="34" charset="0"/>
                <a:cs typeface="Arial" panose="020B0604020202020204" pitchFamily="34" charset="0"/>
              </a:rPr>
              <a:t>java.util.function</a:t>
            </a:r>
            <a:endParaRPr lang="en-US" sz="2000" b="1" dirty="0">
              <a:solidFill>
                <a:srgbClr val="1B6367"/>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Some of them are </a:t>
            </a:r>
            <a:r>
              <a:rPr lang="en-US" sz="2000" dirty="0" smtClean="0">
                <a:solidFill>
                  <a:schemeClr val="bg2">
                    <a:lumMod val="50000"/>
                  </a:schemeClr>
                </a:solidFill>
                <a:latin typeface="Arial" panose="020B0604020202020204" pitchFamily="34" charset="0"/>
                <a:cs typeface="Arial" panose="020B0604020202020204" pitchFamily="34" charset="0"/>
              </a:rPr>
              <a:t>:</a:t>
            </a:r>
          </a:p>
          <a:p>
            <a:pPr marL="800100" lvl="1" indent="-342900">
              <a:lnSpc>
                <a:spcPct val="150000"/>
              </a:lnSpc>
              <a:buFont typeface="Wingdings" panose="05000000000000000000" pitchFamily="2" charset="2"/>
              <a:buChar char="§"/>
            </a:pPr>
            <a:r>
              <a:rPr lang="en-US" sz="2000" b="1" dirty="0" smtClean="0">
                <a:solidFill>
                  <a:srgbClr val="1B6367"/>
                </a:solidFill>
                <a:latin typeface="Arial" panose="020B0604020202020204" pitchFamily="34" charset="0"/>
                <a:cs typeface="Arial" panose="020B0604020202020204" pitchFamily="34" charset="0"/>
              </a:rPr>
              <a:t>Predicate&lt;T</a:t>
            </a:r>
            <a:r>
              <a:rPr lang="en-US" sz="2000" b="1" dirty="0">
                <a:solidFill>
                  <a:srgbClr val="1B6367"/>
                </a:solidFill>
                <a:latin typeface="Arial" panose="020B0604020202020204" pitchFamily="34" charset="0"/>
                <a:cs typeface="Arial" panose="020B0604020202020204" pitchFamily="34" charset="0"/>
              </a:rPr>
              <a:t>&gt;</a:t>
            </a:r>
            <a:r>
              <a:rPr lang="en-US" sz="2000" b="1" dirty="0">
                <a:solidFill>
                  <a:schemeClr val="bg2">
                    <a:lumMod val="50000"/>
                  </a:schemeClr>
                </a:solidFill>
                <a:latin typeface="Arial" panose="020B0604020202020204" pitchFamily="34" charset="0"/>
                <a:cs typeface="Arial" panose="020B0604020202020204" pitchFamily="34" charset="0"/>
              </a:rPr>
              <a:t> : </a:t>
            </a:r>
            <a:r>
              <a:rPr lang="en-US" sz="2000" b="1" dirty="0" smtClean="0">
                <a:solidFill>
                  <a:schemeClr val="bg2">
                    <a:lumMod val="50000"/>
                  </a:schemeClr>
                </a:solidFill>
                <a:latin typeface="Arial" panose="020B0604020202020204" pitchFamily="34" charset="0"/>
                <a:cs typeface="Arial" panose="020B0604020202020204" pitchFamily="34" charset="0"/>
              </a:rPr>
              <a:t>		</a:t>
            </a:r>
            <a:r>
              <a:rPr lang="en-US" sz="2000" b="1" dirty="0" err="1" smtClean="0">
                <a:solidFill>
                  <a:srgbClr val="2A989E"/>
                </a:solidFill>
                <a:latin typeface="Arial" panose="020B0604020202020204" pitchFamily="34" charset="0"/>
                <a:cs typeface="Arial" panose="020B0604020202020204" pitchFamily="34" charset="0"/>
              </a:rPr>
              <a:t>boolean</a:t>
            </a:r>
            <a:r>
              <a:rPr lang="en-US" sz="2000" b="1" dirty="0" smtClean="0">
                <a:solidFill>
                  <a:srgbClr val="2A989E"/>
                </a:solidFill>
                <a:latin typeface="Arial" panose="020B0604020202020204" pitchFamily="34" charset="0"/>
                <a:cs typeface="Arial" panose="020B0604020202020204" pitchFamily="34" charset="0"/>
              </a:rPr>
              <a:t> </a:t>
            </a:r>
            <a:r>
              <a:rPr lang="en-US" sz="2000" b="1" dirty="0">
                <a:solidFill>
                  <a:srgbClr val="2A989E"/>
                </a:solidFill>
                <a:latin typeface="Arial" panose="020B0604020202020204" pitchFamily="34" charset="0"/>
                <a:cs typeface="Arial" panose="020B0604020202020204" pitchFamily="34" charset="0"/>
              </a:rPr>
              <a:t>test(T </a:t>
            </a:r>
            <a:r>
              <a:rPr lang="en-US" sz="2000" b="1" dirty="0" smtClean="0">
                <a:solidFill>
                  <a:srgbClr val="2A989E"/>
                </a:solidFill>
                <a:latin typeface="Arial" panose="020B0604020202020204" pitchFamily="34" charset="0"/>
                <a:cs typeface="Arial" panose="020B0604020202020204" pitchFamily="34" charset="0"/>
              </a:rPr>
              <a:t>t)</a:t>
            </a:r>
          </a:p>
          <a:p>
            <a:pPr marL="800100" lvl="1" indent="-342900">
              <a:lnSpc>
                <a:spcPct val="150000"/>
              </a:lnSpc>
              <a:buFont typeface="Wingdings" panose="05000000000000000000" pitchFamily="2" charset="2"/>
              <a:buChar char="§"/>
            </a:pPr>
            <a:r>
              <a:rPr lang="en-US" sz="2000" b="1" dirty="0" smtClean="0">
                <a:solidFill>
                  <a:srgbClr val="1B6367"/>
                </a:solidFill>
                <a:latin typeface="Arial" panose="020B0604020202020204" pitchFamily="34" charset="0"/>
                <a:cs typeface="Arial" panose="020B0604020202020204" pitchFamily="34" charset="0"/>
              </a:rPr>
              <a:t>Consumer&lt;T</a:t>
            </a:r>
            <a:r>
              <a:rPr lang="en-US" sz="2000" b="1" dirty="0">
                <a:solidFill>
                  <a:srgbClr val="1B6367"/>
                </a:solidFill>
                <a:latin typeface="Arial" panose="020B0604020202020204" pitchFamily="34" charset="0"/>
                <a:cs typeface="Arial" panose="020B0604020202020204" pitchFamily="34" charset="0"/>
              </a:rPr>
              <a:t>&gt;</a:t>
            </a:r>
            <a:r>
              <a:rPr lang="en-US" sz="2000" b="1" dirty="0">
                <a:solidFill>
                  <a:schemeClr val="bg2">
                    <a:lumMod val="50000"/>
                  </a:schemeClr>
                </a:solidFill>
                <a:latin typeface="Arial" panose="020B0604020202020204" pitchFamily="34" charset="0"/>
                <a:cs typeface="Arial" panose="020B0604020202020204" pitchFamily="34" charset="0"/>
              </a:rPr>
              <a:t> :	</a:t>
            </a:r>
            <a:r>
              <a:rPr lang="en-US" sz="2000" b="1" dirty="0" smtClean="0">
                <a:solidFill>
                  <a:schemeClr val="bg2">
                    <a:lumMod val="50000"/>
                  </a:schemeClr>
                </a:solidFill>
                <a:latin typeface="Arial" panose="020B0604020202020204" pitchFamily="34" charset="0"/>
                <a:cs typeface="Arial" panose="020B0604020202020204" pitchFamily="34" charset="0"/>
              </a:rPr>
              <a:t>	</a:t>
            </a:r>
            <a:r>
              <a:rPr lang="en-US" sz="2000" b="1" dirty="0" smtClean="0">
                <a:solidFill>
                  <a:srgbClr val="2A989E"/>
                </a:solidFill>
                <a:latin typeface="Arial" panose="020B0604020202020204" pitchFamily="34" charset="0"/>
                <a:cs typeface="Arial" panose="020B0604020202020204" pitchFamily="34" charset="0"/>
              </a:rPr>
              <a:t>void </a:t>
            </a:r>
            <a:r>
              <a:rPr lang="en-US" sz="2000" b="1" dirty="0">
                <a:solidFill>
                  <a:srgbClr val="2A989E"/>
                </a:solidFill>
                <a:latin typeface="Arial" panose="020B0604020202020204" pitchFamily="34" charset="0"/>
                <a:cs typeface="Arial" panose="020B0604020202020204" pitchFamily="34" charset="0"/>
              </a:rPr>
              <a:t>accept(T </a:t>
            </a:r>
            <a:r>
              <a:rPr lang="en-US" sz="2000" b="1" dirty="0" smtClean="0">
                <a:solidFill>
                  <a:srgbClr val="2A989E"/>
                </a:solidFill>
                <a:latin typeface="Arial" panose="020B0604020202020204" pitchFamily="34" charset="0"/>
                <a:cs typeface="Arial" panose="020B0604020202020204" pitchFamily="34" charset="0"/>
              </a:rPr>
              <a:t>t)</a:t>
            </a:r>
          </a:p>
          <a:p>
            <a:pPr marL="800100" lvl="1" indent="-342900">
              <a:lnSpc>
                <a:spcPct val="150000"/>
              </a:lnSpc>
              <a:buFont typeface="Wingdings" panose="05000000000000000000" pitchFamily="2" charset="2"/>
              <a:buChar char="§"/>
            </a:pPr>
            <a:r>
              <a:rPr lang="en-US" sz="2000" b="1" dirty="0" smtClean="0">
                <a:solidFill>
                  <a:srgbClr val="1B6367"/>
                </a:solidFill>
                <a:latin typeface="Arial" panose="020B0604020202020204" pitchFamily="34" charset="0"/>
                <a:cs typeface="Arial" panose="020B0604020202020204" pitchFamily="34" charset="0"/>
              </a:rPr>
              <a:t>Function&lt;T</a:t>
            </a:r>
            <a:r>
              <a:rPr lang="en-US" sz="2000" b="1" dirty="0">
                <a:solidFill>
                  <a:srgbClr val="1B6367"/>
                </a:solidFill>
                <a:latin typeface="Arial" panose="020B0604020202020204" pitchFamily="34" charset="0"/>
                <a:cs typeface="Arial" panose="020B0604020202020204" pitchFamily="34" charset="0"/>
              </a:rPr>
              <a:t>, R&gt; </a:t>
            </a:r>
            <a:r>
              <a:rPr lang="en-US" sz="2000" b="1" dirty="0">
                <a:solidFill>
                  <a:schemeClr val="bg2">
                    <a:lumMod val="50000"/>
                  </a:schemeClr>
                </a:solidFill>
                <a:latin typeface="Arial" panose="020B0604020202020204" pitchFamily="34" charset="0"/>
                <a:cs typeface="Arial" panose="020B0604020202020204" pitchFamily="34" charset="0"/>
              </a:rPr>
              <a:t>:	</a:t>
            </a:r>
            <a:r>
              <a:rPr lang="en-US" sz="2000" b="1" dirty="0" smtClean="0">
                <a:solidFill>
                  <a:srgbClr val="2A989E"/>
                </a:solidFill>
                <a:latin typeface="Arial" panose="020B0604020202020204" pitchFamily="34" charset="0"/>
                <a:cs typeface="Arial" panose="020B0604020202020204" pitchFamily="34" charset="0"/>
              </a:rPr>
              <a:t>R </a:t>
            </a:r>
            <a:r>
              <a:rPr lang="en-US" sz="2000" b="1" dirty="0">
                <a:solidFill>
                  <a:srgbClr val="2A989E"/>
                </a:solidFill>
                <a:latin typeface="Arial" panose="020B0604020202020204" pitchFamily="34" charset="0"/>
                <a:cs typeface="Arial" panose="020B0604020202020204" pitchFamily="34" charset="0"/>
              </a:rPr>
              <a:t>apply(T </a:t>
            </a:r>
            <a:r>
              <a:rPr lang="en-US" sz="2000" b="1" dirty="0" smtClean="0">
                <a:solidFill>
                  <a:srgbClr val="2A989E"/>
                </a:solidFill>
                <a:latin typeface="Arial" panose="020B0604020202020204" pitchFamily="34" charset="0"/>
                <a:cs typeface="Arial" panose="020B0604020202020204" pitchFamily="34" charset="0"/>
              </a:rPr>
              <a:t>t)</a:t>
            </a:r>
          </a:p>
          <a:p>
            <a:pPr marL="800100" lvl="1" indent="-342900">
              <a:lnSpc>
                <a:spcPct val="150000"/>
              </a:lnSpc>
              <a:buFont typeface="Wingdings" panose="05000000000000000000" pitchFamily="2" charset="2"/>
              <a:buChar char="§"/>
            </a:pPr>
            <a:r>
              <a:rPr lang="en-US" sz="2000" b="1" dirty="0" smtClean="0">
                <a:solidFill>
                  <a:srgbClr val="1B6367"/>
                </a:solidFill>
                <a:latin typeface="Arial" panose="020B0604020202020204" pitchFamily="34" charset="0"/>
                <a:cs typeface="Arial" panose="020B0604020202020204" pitchFamily="34" charset="0"/>
              </a:rPr>
              <a:t>Supplier&lt;T</a:t>
            </a:r>
            <a:r>
              <a:rPr lang="en-US" sz="2000" b="1" dirty="0">
                <a:solidFill>
                  <a:srgbClr val="1B6367"/>
                </a:solidFill>
                <a:latin typeface="Arial" panose="020B0604020202020204" pitchFamily="34" charset="0"/>
                <a:cs typeface="Arial" panose="020B0604020202020204" pitchFamily="34" charset="0"/>
              </a:rPr>
              <a:t>&gt; </a:t>
            </a:r>
            <a:r>
              <a:rPr lang="en-US" sz="2000" b="1" dirty="0">
                <a:solidFill>
                  <a:schemeClr val="bg2">
                    <a:lumMod val="50000"/>
                  </a:schemeClr>
                </a:solidFill>
                <a:latin typeface="Arial" panose="020B0604020202020204" pitchFamily="34" charset="0"/>
                <a:cs typeface="Arial" panose="020B0604020202020204" pitchFamily="34" charset="0"/>
              </a:rPr>
              <a:t>:	</a:t>
            </a:r>
            <a:r>
              <a:rPr lang="en-US" sz="2000" b="1" dirty="0" smtClean="0">
                <a:solidFill>
                  <a:schemeClr val="bg2">
                    <a:lumMod val="50000"/>
                  </a:schemeClr>
                </a:solidFill>
                <a:latin typeface="Arial" panose="020B0604020202020204" pitchFamily="34" charset="0"/>
                <a:cs typeface="Arial" panose="020B0604020202020204" pitchFamily="34" charset="0"/>
              </a:rPr>
              <a:t>	</a:t>
            </a:r>
            <a:r>
              <a:rPr lang="en-US" sz="2000" b="1" dirty="0" smtClean="0">
                <a:solidFill>
                  <a:srgbClr val="2A989E"/>
                </a:solidFill>
                <a:latin typeface="Arial" panose="020B0604020202020204" pitchFamily="34" charset="0"/>
                <a:cs typeface="Arial" panose="020B0604020202020204" pitchFamily="34" charset="0"/>
              </a:rPr>
              <a:t>T </a:t>
            </a:r>
            <a:r>
              <a:rPr lang="en-US" sz="2000" b="1" dirty="0">
                <a:solidFill>
                  <a:srgbClr val="2A989E"/>
                </a:solidFill>
                <a:latin typeface="Arial" panose="020B0604020202020204" pitchFamily="34" charset="0"/>
                <a:cs typeface="Arial" panose="020B0604020202020204" pitchFamily="34" charset="0"/>
              </a:rPr>
              <a:t>get</a:t>
            </a:r>
            <a:r>
              <a:rPr lang="en-US" sz="2000" b="1" dirty="0" smtClean="0">
                <a:solidFill>
                  <a:srgbClr val="2A989E"/>
                </a:solidFill>
                <a:latin typeface="Arial" panose="020B0604020202020204" pitchFamily="34" charset="0"/>
                <a:cs typeface="Arial" panose="020B0604020202020204" pitchFamily="34" charset="0"/>
              </a:rPr>
              <a:t>()</a:t>
            </a:r>
          </a:p>
          <a:p>
            <a:pPr marL="800100" lvl="1" indent="-342900">
              <a:lnSpc>
                <a:spcPct val="150000"/>
              </a:lnSpc>
              <a:buFont typeface="Wingdings" panose="05000000000000000000" pitchFamily="2" charset="2"/>
              <a:buChar char="§"/>
            </a:pPr>
            <a:r>
              <a:rPr lang="en-US" sz="2000" b="1" dirty="0" err="1" smtClean="0">
                <a:solidFill>
                  <a:srgbClr val="1B6367"/>
                </a:solidFill>
                <a:latin typeface="Arial" panose="020B0604020202020204" pitchFamily="34" charset="0"/>
                <a:cs typeface="Arial" panose="020B0604020202020204" pitchFamily="34" charset="0"/>
              </a:rPr>
              <a:t>BiConsumer</a:t>
            </a:r>
            <a:r>
              <a:rPr lang="en-US" sz="2000" b="1" dirty="0" smtClean="0">
                <a:solidFill>
                  <a:srgbClr val="1B6367"/>
                </a:solidFill>
                <a:latin typeface="Arial" panose="020B0604020202020204" pitchFamily="34" charset="0"/>
                <a:cs typeface="Arial" panose="020B0604020202020204" pitchFamily="34" charset="0"/>
              </a:rPr>
              <a:t>&lt;T</a:t>
            </a:r>
            <a:r>
              <a:rPr lang="en-US" sz="2000" b="1" dirty="0">
                <a:solidFill>
                  <a:srgbClr val="1B6367"/>
                </a:solidFill>
                <a:latin typeface="Arial" panose="020B0604020202020204" pitchFamily="34" charset="0"/>
                <a:cs typeface="Arial" panose="020B0604020202020204" pitchFamily="34" charset="0"/>
              </a:rPr>
              <a:t>, U&gt; </a:t>
            </a:r>
            <a:r>
              <a:rPr lang="en-US" sz="2000" b="1" dirty="0">
                <a:solidFill>
                  <a:schemeClr val="bg2">
                    <a:lumMod val="50000"/>
                  </a:schemeClr>
                </a:solidFill>
                <a:latin typeface="Arial" panose="020B0604020202020204" pitchFamily="34" charset="0"/>
                <a:cs typeface="Arial" panose="020B0604020202020204" pitchFamily="34" charset="0"/>
              </a:rPr>
              <a:t>:	</a:t>
            </a:r>
            <a:r>
              <a:rPr lang="en-US" sz="2000" b="1" dirty="0">
                <a:solidFill>
                  <a:srgbClr val="2A989E"/>
                </a:solidFill>
                <a:latin typeface="Arial" panose="020B0604020202020204" pitchFamily="34" charset="0"/>
                <a:cs typeface="Arial" panose="020B0604020202020204" pitchFamily="34" charset="0"/>
              </a:rPr>
              <a:t>void accept(T </a:t>
            </a:r>
            <a:r>
              <a:rPr lang="en-US" sz="2000" b="1" dirty="0" err="1">
                <a:solidFill>
                  <a:srgbClr val="2A989E"/>
                </a:solidFill>
                <a:latin typeface="Arial" panose="020B0604020202020204" pitchFamily="34" charset="0"/>
                <a:cs typeface="Arial" panose="020B0604020202020204" pitchFamily="34" charset="0"/>
              </a:rPr>
              <a:t>t</a:t>
            </a:r>
            <a:r>
              <a:rPr lang="en-US" sz="2000" b="1" dirty="0">
                <a:solidFill>
                  <a:srgbClr val="2A989E"/>
                </a:solidFill>
                <a:latin typeface="Arial" panose="020B0604020202020204" pitchFamily="34" charset="0"/>
                <a:cs typeface="Arial" panose="020B0604020202020204" pitchFamily="34" charset="0"/>
              </a:rPr>
              <a:t>, U u)</a:t>
            </a:r>
          </a:p>
        </p:txBody>
      </p:sp>
      <p:pic>
        <p:nvPicPr>
          <p:cNvPr id="5" name="Picture 4"/>
          <p:cNvPicPr>
            <a:picLocks noChangeAspect="1"/>
          </p:cNvPicPr>
          <p:nvPr/>
        </p:nvPicPr>
        <p:blipFill>
          <a:blip r:embed="rId2"/>
          <a:stretch>
            <a:fillRect/>
          </a:stretch>
        </p:blipFill>
        <p:spPr>
          <a:xfrm>
            <a:off x="7820249" y="4660119"/>
            <a:ext cx="4371751" cy="708608"/>
          </a:xfrm>
          <a:prstGeom prst="rect">
            <a:avLst/>
          </a:prstGeom>
        </p:spPr>
      </p:pic>
      <p:pic>
        <p:nvPicPr>
          <p:cNvPr id="6" name="Picture 5"/>
          <p:cNvPicPr>
            <a:picLocks noChangeAspect="1"/>
          </p:cNvPicPr>
          <p:nvPr/>
        </p:nvPicPr>
        <p:blipFill>
          <a:blip r:embed="rId3"/>
          <a:stretch>
            <a:fillRect/>
          </a:stretch>
        </p:blipFill>
        <p:spPr>
          <a:xfrm>
            <a:off x="6901237" y="1931415"/>
            <a:ext cx="5109606" cy="473968"/>
          </a:xfrm>
          <a:prstGeom prst="rect">
            <a:avLst/>
          </a:prstGeom>
        </p:spPr>
      </p:pic>
      <p:pic>
        <p:nvPicPr>
          <p:cNvPr id="7" name="Picture 6"/>
          <p:cNvPicPr>
            <a:picLocks noChangeAspect="1"/>
          </p:cNvPicPr>
          <p:nvPr/>
        </p:nvPicPr>
        <p:blipFill>
          <a:blip r:embed="rId4"/>
          <a:stretch>
            <a:fillRect/>
          </a:stretch>
        </p:blipFill>
        <p:spPr>
          <a:xfrm>
            <a:off x="6303520" y="2669650"/>
            <a:ext cx="5888480" cy="452960"/>
          </a:xfrm>
          <a:prstGeom prst="rect">
            <a:avLst/>
          </a:prstGeom>
        </p:spPr>
      </p:pic>
      <p:pic>
        <p:nvPicPr>
          <p:cNvPr id="8" name="Picture 7"/>
          <p:cNvPicPr>
            <a:picLocks noChangeAspect="1"/>
          </p:cNvPicPr>
          <p:nvPr/>
        </p:nvPicPr>
        <p:blipFill>
          <a:blip r:embed="rId5"/>
          <a:stretch>
            <a:fillRect/>
          </a:stretch>
        </p:blipFill>
        <p:spPr>
          <a:xfrm>
            <a:off x="6481293" y="3327875"/>
            <a:ext cx="5710707" cy="485474"/>
          </a:xfrm>
          <a:prstGeom prst="rect">
            <a:avLst/>
          </a:prstGeom>
        </p:spPr>
      </p:pic>
      <p:pic>
        <p:nvPicPr>
          <p:cNvPr id="9" name="Picture 8"/>
          <p:cNvPicPr>
            <a:picLocks noChangeAspect="1"/>
          </p:cNvPicPr>
          <p:nvPr/>
        </p:nvPicPr>
        <p:blipFill>
          <a:blip r:embed="rId6"/>
          <a:stretch>
            <a:fillRect/>
          </a:stretch>
        </p:blipFill>
        <p:spPr>
          <a:xfrm>
            <a:off x="7431843" y="3998052"/>
            <a:ext cx="4760157" cy="470637"/>
          </a:xfrm>
          <a:prstGeom prst="rect">
            <a:avLst/>
          </a:prstGeom>
        </p:spPr>
      </p:pic>
    </p:spTree>
    <p:extLst>
      <p:ext uri="{BB962C8B-B14F-4D97-AF65-F5344CB8AC3E}">
        <p14:creationId xmlns:p14="http://schemas.microsoft.com/office/powerpoint/2010/main" val="3334435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Method Reference</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501675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Simplified (short-hand) form of Lambda Expression.</a:t>
            </a:r>
          </a:p>
          <a:p>
            <a:pPr marL="342900" indent="-342900">
              <a:lnSpc>
                <a:spcPct val="150000"/>
              </a:lnSpc>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Uses double colon (</a:t>
            </a:r>
            <a:r>
              <a:rPr lang="en-US" sz="2000" b="1" dirty="0">
                <a:solidFill>
                  <a:srgbClr val="1B6367"/>
                </a:solidFill>
                <a:latin typeface="Arial" panose="020B0604020202020204" pitchFamily="34" charset="0"/>
                <a:cs typeface="Arial" panose="020B0604020202020204" pitchFamily="34" charset="0"/>
              </a:rPr>
              <a:t>::</a:t>
            </a:r>
            <a:r>
              <a:rPr lang="en-US" sz="2000" dirty="0">
                <a:solidFill>
                  <a:schemeClr val="bg2">
                    <a:lumMod val="50000"/>
                  </a:schemeClr>
                </a:solidFill>
                <a:latin typeface="Arial" panose="020B0604020202020204" pitchFamily="34" charset="0"/>
                <a:cs typeface="Arial" panose="020B0604020202020204" pitchFamily="34" charset="0"/>
              </a:rPr>
              <a:t>) operator.</a:t>
            </a:r>
          </a:p>
          <a:p>
            <a:pPr marL="342900" indent="-342900">
              <a:lnSpc>
                <a:spcPct val="150000"/>
              </a:lnSpc>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Specifies the </a:t>
            </a:r>
            <a:r>
              <a:rPr lang="en-US" sz="2000" b="1" i="1" dirty="0" err="1">
                <a:solidFill>
                  <a:srgbClr val="1B6367"/>
                </a:solidFill>
                <a:latin typeface="Arial" panose="020B0604020202020204" pitchFamily="34" charset="0"/>
                <a:cs typeface="Arial" panose="020B0604020202020204" pitchFamily="34" charset="0"/>
              </a:rPr>
              <a:t>ClassName</a:t>
            </a:r>
            <a:r>
              <a:rPr lang="en-US" sz="2000" dirty="0">
                <a:solidFill>
                  <a:srgbClr val="1B6367"/>
                </a:solidFill>
                <a:latin typeface="Arial" panose="020B0604020202020204" pitchFamily="34" charset="0"/>
                <a:cs typeface="Arial" panose="020B0604020202020204" pitchFamily="34" charset="0"/>
              </a:rPr>
              <a:t> </a:t>
            </a:r>
            <a:r>
              <a:rPr lang="en-US" sz="2000" dirty="0">
                <a:solidFill>
                  <a:schemeClr val="bg2">
                    <a:lumMod val="50000"/>
                  </a:schemeClr>
                </a:solidFill>
                <a:latin typeface="Arial" panose="020B0604020202020204" pitchFamily="34" charset="0"/>
                <a:cs typeface="Arial" panose="020B0604020202020204" pitchFamily="34" charset="0"/>
              </a:rPr>
              <a:t>or </a:t>
            </a:r>
            <a:r>
              <a:rPr lang="en-US" sz="2000" b="1" i="1" dirty="0" err="1">
                <a:solidFill>
                  <a:srgbClr val="1B6367"/>
                </a:solidFill>
                <a:latin typeface="Arial" panose="020B0604020202020204" pitchFamily="34" charset="0"/>
                <a:cs typeface="Arial" panose="020B0604020202020204" pitchFamily="34" charset="0"/>
              </a:rPr>
              <a:t>InstanceName</a:t>
            </a:r>
            <a:r>
              <a:rPr lang="en-US" sz="2000" dirty="0">
                <a:solidFill>
                  <a:schemeClr val="bg2">
                    <a:lumMod val="50000"/>
                  </a:schemeClr>
                </a:solidFill>
                <a:latin typeface="Arial" panose="020B0604020202020204" pitchFamily="34" charset="0"/>
                <a:cs typeface="Arial" panose="020B0604020202020204" pitchFamily="34" charset="0"/>
              </a:rPr>
              <a:t> followed by the </a:t>
            </a:r>
            <a:r>
              <a:rPr lang="en-US" sz="2000" b="1" dirty="0" err="1">
                <a:solidFill>
                  <a:srgbClr val="1B6367"/>
                </a:solidFill>
                <a:latin typeface="Arial" panose="020B0604020202020204" pitchFamily="34" charset="0"/>
                <a:cs typeface="Arial" panose="020B0604020202020204" pitchFamily="34" charset="0"/>
              </a:rPr>
              <a:t>MethodName</a:t>
            </a:r>
            <a:r>
              <a:rPr lang="en-US" sz="2000" dirty="0" smtClean="0">
                <a:solidFill>
                  <a:schemeClr val="bg2">
                    <a:lumMod val="50000"/>
                  </a:schemeClr>
                </a:solidFill>
                <a:latin typeface="Arial" panose="020B0604020202020204" pitchFamily="34" charset="0"/>
                <a:cs typeface="Arial" panose="020B0604020202020204" pitchFamily="34" charset="0"/>
              </a:rPr>
              <a:t>.</a:t>
            </a:r>
          </a:p>
          <a:p>
            <a:endParaRPr lang="en-US" sz="2000" dirty="0">
              <a:solidFill>
                <a:schemeClr val="bg2">
                  <a:lumMod val="50000"/>
                </a:schemeClr>
              </a:solidFill>
              <a:latin typeface="Arial" panose="020B0604020202020204" pitchFamily="34" charset="0"/>
              <a:cs typeface="Arial" panose="020B0604020202020204" pitchFamily="34" charset="0"/>
            </a:endParaRPr>
          </a:p>
          <a:p>
            <a:r>
              <a:rPr lang="en-US" sz="2000" dirty="0">
                <a:solidFill>
                  <a:schemeClr val="bg2">
                    <a:lumMod val="50000"/>
                  </a:schemeClr>
                </a:solidFill>
                <a:latin typeface="Arial" panose="020B0604020202020204" pitchFamily="34" charset="0"/>
                <a:cs typeface="Arial" panose="020B0604020202020204" pitchFamily="34" charset="0"/>
              </a:rPr>
              <a:t>Example </a:t>
            </a:r>
            <a:r>
              <a:rPr lang="en-US" sz="2000" dirty="0" smtClean="0">
                <a:solidFill>
                  <a:schemeClr val="bg2">
                    <a:lumMod val="50000"/>
                  </a:schemeClr>
                </a:solidFill>
                <a:latin typeface="Arial" panose="020B0604020202020204" pitchFamily="34" charset="0"/>
                <a:cs typeface="Arial" panose="020B0604020202020204" pitchFamily="34" charset="0"/>
              </a:rPr>
              <a:t>:</a:t>
            </a:r>
          </a:p>
          <a:p>
            <a:r>
              <a:rPr lang="en-US" sz="2000" b="1" dirty="0" err="1" smtClean="0">
                <a:solidFill>
                  <a:srgbClr val="2A989E"/>
                </a:solidFill>
                <a:latin typeface="Arial" panose="020B0604020202020204" pitchFamily="34" charset="0"/>
                <a:cs typeface="Arial" panose="020B0604020202020204" pitchFamily="34" charset="0"/>
              </a:rPr>
              <a:t>InstanceName</a:t>
            </a:r>
            <a:r>
              <a:rPr lang="en-US" sz="2000" b="1" dirty="0">
                <a:solidFill>
                  <a:srgbClr val="2A989E"/>
                </a:solidFill>
                <a:latin typeface="Arial" panose="020B0604020202020204" pitchFamily="34" charset="0"/>
                <a:cs typeface="Arial" panose="020B0604020202020204" pitchFamily="34" charset="0"/>
              </a:rPr>
              <a:t>::</a:t>
            </a:r>
            <a:r>
              <a:rPr lang="en-US" sz="2000" b="1" dirty="0" err="1" smtClean="0">
                <a:solidFill>
                  <a:srgbClr val="2A989E"/>
                </a:solidFill>
                <a:latin typeface="Arial" panose="020B0604020202020204" pitchFamily="34" charset="0"/>
                <a:cs typeface="Arial" panose="020B0604020202020204" pitchFamily="34" charset="0"/>
              </a:rPr>
              <a:t>MethodName</a:t>
            </a:r>
            <a:r>
              <a:rPr lang="en-US" sz="2000" b="1" dirty="0" smtClean="0">
                <a:solidFill>
                  <a:srgbClr val="2A989E"/>
                </a:solidFill>
                <a:latin typeface="Arial" panose="020B0604020202020204" pitchFamily="34" charset="0"/>
                <a:cs typeface="Arial" panose="020B0604020202020204" pitchFamily="34" charset="0"/>
              </a:rPr>
              <a:t>	</a:t>
            </a:r>
            <a:r>
              <a:rPr lang="en-US" sz="2000" b="1" dirty="0" smtClean="0">
                <a:solidFill>
                  <a:srgbClr val="1B6367"/>
                </a:solidFill>
                <a:latin typeface="Arial" panose="020B0604020202020204" pitchFamily="34" charset="0"/>
                <a:cs typeface="Arial" panose="020B0604020202020204" pitchFamily="34" charset="0"/>
                <a:sym typeface="Wingdings" panose="05000000000000000000" pitchFamily="2" charset="2"/>
              </a:rPr>
              <a:t></a:t>
            </a:r>
            <a:r>
              <a:rPr lang="en-US" sz="2000" b="1" dirty="0" smtClean="0">
                <a:solidFill>
                  <a:srgbClr val="2A989E"/>
                </a:solidFill>
                <a:latin typeface="Arial" panose="020B0604020202020204" pitchFamily="34" charset="0"/>
                <a:cs typeface="Arial" panose="020B0604020202020204" pitchFamily="34" charset="0"/>
                <a:sym typeface="Wingdings" panose="05000000000000000000" pitchFamily="2" charset="2"/>
              </a:rPr>
              <a:t>	</a:t>
            </a:r>
            <a:r>
              <a:rPr lang="en-US" sz="2000" b="1" dirty="0" err="1" smtClean="0">
                <a:solidFill>
                  <a:srgbClr val="2A989E"/>
                </a:solidFill>
                <a:latin typeface="Arial" panose="020B0604020202020204" pitchFamily="34" charset="0"/>
                <a:cs typeface="Arial" panose="020B0604020202020204" pitchFamily="34" charset="0"/>
                <a:sym typeface="Wingdings" panose="05000000000000000000" pitchFamily="2" charset="2"/>
              </a:rPr>
              <a:t>System.out</a:t>
            </a:r>
            <a:r>
              <a:rPr lang="en-US" sz="2000" b="1" dirty="0" smtClean="0">
                <a:solidFill>
                  <a:srgbClr val="2A989E"/>
                </a:solidFill>
                <a:latin typeface="Arial" panose="020B0604020202020204" pitchFamily="34" charset="0"/>
                <a:cs typeface="Arial" panose="020B0604020202020204" pitchFamily="34" charset="0"/>
                <a:sym typeface="Wingdings" panose="05000000000000000000" pitchFamily="2" charset="2"/>
              </a:rPr>
              <a:t> </a:t>
            </a:r>
            <a:r>
              <a:rPr lang="en-US" sz="2000" b="1" dirty="0">
                <a:solidFill>
                  <a:srgbClr val="2A989E"/>
                </a:solidFill>
                <a:latin typeface="Arial" panose="020B0604020202020204" pitchFamily="34" charset="0"/>
                <a:cs typeface="Arial" panose="020B0604020202020204" pitchFamily="34" charset="0"/>
                <a:sym typeface="Wingdings" panose="05000000000000000000" pitchFamily="2" charset="2"/>
              </a:rPr>
              <a:t>:: </a:t>
            </a:r>
            <a:r>
              <a:rPr lang="en-US" sz="2000" b="1" dirty="0" err="1">
                <a:solidFill>
                  <a:srgbClr val="2A989E"/>
                </a:solidFill>
                <a:latin typeface="Arial" panose="020B0604020202020204" pitchFamily="34" charset="0"/>
                <a:cs typeface="Arial" panose="020B0604020202020204" pitchFamily="34" charset="0"/>
                <a:sym typeface="Wingdings" panose="05000000000000000000" pitchFamily="2" charset="2"/>
              </a:rPr>
              <a:t>println</a:t>
            </a:r>
            <a:endParaRPr lang="en-US" sz="2000" b="1" dirty="0">
              <a:solidFill>
                <a:srgbClr val="2A989E"/>
              </a:solidFill>
              <a:latin typeface="Arial" panose="020B0604020202020204" pitchFamily="34" charset="0"/>
              <a:cs typeface="Arial" panose="020B0604020202020204" pitchFamily="34" charset="0"/>
              <a:sym typeface="Wingdings" panose="05000000000000000000" pitchFamily="2" charset="2"/>
            </a:endParaRPr>
          </a:p>
          <a:p>
            <a:endParaRPr lang="en-US" sz="2000" dirty="0" smtClean="0">
              <a:solidFill>
                <a:schemeClr val="bg2">
                  <a:lumMod val="50000"/>
                </a:schemeClr>
              </a:solidFill>
              <a:latin typeface="Arial" panose="020B0604020202020204" pitchFamily="34" charset="0"/>
              <a:cs typeface="Arial" panose="020B0604020202020204" pitchFamily="34" charset="0"/>
              <a:sym typeface="Wingdings" panose="05000000000000000000" pitchFamily="2" charset="2"/>
            </a:endParaRPr>
          </a:p>
          <a:p>
            <a:pPr>
              <a:lnSpc>
                <a:spcPct val="150000"/>
              </a:lnSpc>
            </a:pPr>
            <a:r>
              <a:rPr lang="en-US" sz="2000" b="1" dirty="0" smtClean="0">
                <a:solidFill>
                  <a:srgbClr val="1B6367"/>
                </a:solidFill>
                <a:latin typeface="Arial" panose="020B0604020202020204" pitchFamily="34" charset="0"/>
                <a:cs typeface="Arial" panose="020B0604020202020204" pitchFamily="34" charset="0"/>
                <a:sym typeface="Wingdings" panose="05000000000000000000" pitchFamily="2" charset="2"/>
              </a:rPr>
              <a:t>Types </a:t>
            </a:r>
            <a:r>
              <a:rPr lang="en-US" sz="2000" b="1" dirty="0">
                <a:solidFill>
                  <a:srgbClr val="1B6367"/>
                </a:solidFill>
                <a:latin typeface="Arial" panose="020B0604020202020204" pitchFamily="34" charset="0"/>
                <a:cs typeface="Arial" panose="020B0604020202020204" pitchFamily="34" charset="0"/>
                <a:sym typeface="Wingdings" panose="05000000000000000000" pitchFamily="2" charset="2"/>
              </a:rPr>
              <a:t>of Method Reference </a:t>
            </a:r>
            <a:r>
              <a:rPr lang="en-US" sz="2000" b="1" dirty="0" smtClean="0">
                <a:solidFill>
                  <a:srgbClr val="1B6367"/>
                </a:solidFill>
                <a:latin typeface="Arial" panose="020B0604020202020204" pitchFamily="34" charset="0"/>
                <a:cs typeface="Arial" panose="020B0604020202020204" pitchFamily="34" charset="0"/>
                <a:sym typeface="Wingdings" panose="05000000000000000000" pitchFamily="2" charset="2"/>
              </a:rPr>
              <a:t>:</a:t>
            </a:r>
          </a:p>
          <a:p>
            <a:pPr marL="457200" indent="-457200">
              <a:lnSpc>
                <a:spcPct val="150000"/>
              </a:lnSpc>
              <a:buFont typeface="+mj-lt"/>
              <a:buAutoNum type="arabicPeriod"/>
            </a:pPr>
            <a:r>
              <a:rPr lang="en-US" sz="2000" dirty="0" smtClean="0">
                <a:solidFill>
                  <a:schemeClr val="bg2">
                    <a:lumMod val="50000"/>
                  </a:schemeClr>
                </a:solidFill>
                <a:latin typeface="Arial" panose="020B0604020202020204" pitchFamily="34" charset="0"/>
                <a:cs typeface="Arial" panose="020B0604020202020204" pitchFamily="34" charset="0"/>
                <a:sym typeface="Wingdings" panose="05000000000000000000" pitchFamily="2" charset="2"/>
              </a:rPr>
              <a:t>Static </a:t>
            </a:r>
            <a:r>
              <a:rPr lang="en-US" sz="2000" dirty="0">
                <a:solidFill>
                  <a:schemeClr val="bg2">
                    <a:lumMod val="50000"/>
                  </a:schemeClr>
                </a:solidFill>
                <a:latin typeface="Arial" panose="020B0604020202020204" pitchFamily="34" charset="0"/>
                <a:cs typeface="Arial" panose="020B0604020202020204" pitchFamily="34" charset="0"/>
                <a:sym typeface="Wingdings" panose="05000000000000000000" pitchFamily="2" charset="2"/>
              </a:rPr>
              <a:t>Method </a:t>
            </a:r>
            <a:r>
              <a:rPr lang="en-US" sz="2000" dirty="0" smtClean="0">
                <a:solidFill>
                  <a:schemeClr val="bg2">
                    <a:lumMod val="50000"/>
                  </a:schemeClr>
                </a:solidFill>
                <a:latin typeface="Arial" panose="020B0604020202020204" pitchFamily="34" charset="0"/>
                <a:cs typeface="Arial" panose="020B0604020202020204" pitchFamily="34" charset="0"/>
                <a:sym typeface="Wingdings" panose="05000000000000000000" pitchFamily="2" charset="2"/>
              </a:rPr>
              <a:t>Reference</a:t>
            </a:r>
            <a:endParaRPr lang="en-US" sz="2000" dirty="0">
              <a:solidFill>
                <a:schemeClr val="bg2">
                  <a:lumMod val="50000"/>
                </a:schemeClr>
              </a:solidFill>
              <a:latin typeface="Arial" panose="020B0604020202020204" pitchFamily="34" charset="0"/>
              <a:cs typeface="Arial" panose="020B0604020202020204" pitchFamily="34" charset="0"/>
              <a:sym typeface="Wingdings" panose="05000000000000000000" pitchFamily="2" charset="2"/>
            </a:endParaRPr>
          </a:p>
          <a:p>
            <a:pPr marL="457200" indent="-457200">
              <a:lnSpc>
                <a:spcPct val="150000"/>
              </a:lnSpc>
              <a:buFont typeface="+mj-lt"/>
              <a:buAutoNum type="arabicPeriod"/>
            </a:pPr>
            <a:r>
              <a:rPr lang="en-US" sz="2000" dirty="0" smtClean="0">
                <a:solidFill>
                  <a:schemeClr val="bg2">
                    <a:lumMod val="50000"/>
                  </a:schemeClr>
                </a:solidFill>
                <a:latin typeface="Arial" panose="020B0604020202020204" pitchFamily="34" charset="0"/>
                <a:cs typeface="Arial" panose="020B0604020202020204" pitchFamily="34" charset="0"/>
                <a:sym typeface="Wingdings" panose="05000000000000000000" pitchFamily="2" charset="2"/>
              </a:rPr>
              <a:t>Constructor Method Reference</a:t>
            </a:r>
            <a:endParaRPr lang="en-US" sz="2000" dirty="0">
              <a:solidFill>
                <a:schemeClr val="bg2">
                  <a:lumMod val="50000"/>
                </a:schemeClr>
              </a:solidFill>
              <a:latin typeface="Arial" panose="020B0604020202020204" pitchFamily="34" charset="0"/>
              <a:cs typeface="Arial" panose="020B0604020202020204" pitchFamily="34" charset="0"/>
              <a:sym typeface="Wingdings" panose="05000000000000000000" pitchFamily="2" charset="2"/>
            </a:endParaRPr>
          </a:p>
          <a:p>
            <a:pPr marL="457200" indent="-457200">
              <a:lnSpc>
                <a:spcPct val="150000"/>
              </a:lnSpc>
              <a:buFont typeface="+mj-lt"/>
              <a:buAutoNum type="arabicPeriod"/>
            </a:pPr>
            <a:r>
              <a:rPr lang="en-US" sz="2000" dirty="0" smtClean="0">
                <a:solidFill>
                  <a:schemeClr val="bg2">
                    <a:lumMod val="50000"/>
                  </a:schemeClr>
                </a:solidFill>
                <a:latin typeface="Arial" panose="020B0604020202020204" pitchFamily="34" charset="0"/>
                <a:cs typeface="Arial" panose="020B0604020202020204" pitchFamily="34" charset="0"/>
                <a:sym typeface="Wingdings" panose="05000000000000000000" pitchFamily="2" charset="2"/>
              </a:rPr>
              <a:t>Instance </a:t>
            </a:r>
            <a:r>
              <a:rPr lang="en-US" sz="2000" dirty="0">
                <a:solidFill>
                  <a:schemeClr val="bg2">
                    <a:lumMod val="50000"/>
                  </a:schemeClr>
                </a:solidFill>
                <a:latin typeface="Arial" panose="020B0604020202020204" pitchFamily="34" charset="0"/>
                <a:cs typeface="Arial" panose="020B0604020202020204" pitchFamily="34" charset="0"/>
                <a:sym typeface="Wingdings" panose="05000000000000000000" pitchFamily="2" charset="2"/>
              </a:rPr>
              <a:t>Method Reference of an existing </a:t>
            </a:r>
            <a:r>
              <a:rPr lang="en-US" sz="2000" dirty="0" smtClean="0">
                <a:solidFill>
                  <a:schemeClr val="bg2">
                    <a:lumMod val="50000"/>
                  </a:schemeClr>
                </a:solidFill>
                <a:latin typeface="Arial" panose="020B0604020202020204" pitchFamily="34" charset="0"/>
                <a:cs typeface="Arial" panose="020B0604020202020204" pitchFamily="34" charset="0"/>
                <a:sym typeface="Wingdings" panose="05000000000000000000" pitchFamily="2" charset="2"/>
              </a:rPr>
              <a:t>object</a:t>
            </a:r>
          </a:p>
          <a:p>
            <a:pPr marL="457200" indent="-457200">
              <a:lnSpc>
                <a:spcPct val="150000"/>
              </a:lnSpc>
              <a:buFont typeface="+mj-lt"/>
              <a:buAutoNum type="arabicPeriod"/>
            </a:pPr>
            <a:r>
              <a:rPr lang="en-US" sz="2000" dirty="0" smtClean="0">
                <a:solidFill>
                  <a:schemeClr val="bg2">
                    <a:lumMod val="50000"/>
                  </a:schemeClr>
                </a:solidFill>
                <a:latin typeface="Arial" panose="020B0604020202020204" pitchFamily="34" charset="0"/>
                <a:cs typeface="Arial" panose="020B0604020202020204" pitchFamily="34" charset="0"/>
                <a:sym typeface="Wingdings" panose="05000000000000000000" pitchFamily="2" charset="2"/>
              </a:rPr>
              <a:t>Instance </a:t>
            </a:r>
            <a:r>
              <a:rPr lang="en-US" sz="2000" dirty="0">
                <a:solidFill>
                  <a:schemeClr val="bg2">
                    <a:lumMod val="50000"/>
                  </a:schemeClr>
                </a:solidFill>
                <a:latin typeface="Arial" panose="020B0604020202020204" pitchFamily="34" charset="0"/>
                <a:cs typeface="Arial" panose="020B0604020202020204" pitchFamily="34" charset="0"/>
                <a:sym typeface="Wingdings" panose="05000000000000000000" pitchFamily="2" charset="2"/>
              </a:rPr>
              <a:t>Method Reference of an existing object of a particular type</a:t>
            </a:r>
            <a:endParaRPr lang="en-US" sz="20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6550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Method Reference</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49" y="1227551"/>
            <a:ext cx="11828902" cy="5110619"/>
          </a:xfrm>
          <a:prstGeom prst="rect">
            <a:avLst/>
          </a:prstGeom>
        </p:spPr>
      </p:pic>
    </p:spTree>
    <p:extLst>
      <p:ext uri="{BB962C8B-B14F-4D97-AF65-F5344CB8AC3E}">
        <p14:creationId xmlns:p14="http://schemas.microsoft.com/office/powerpoint/2010/main" val="921619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Method Reference</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6096000" y="1289201"/>
            <a:ext cx="5909937" cy="402950"/>
          </a:xfrm>
          <a:prstGeom prst="rect">
            <a:avLst/>
          </a:prstGeom>
        </p:spPr>
      </p:pic>
      <p:pic>
        <p:nvPicPr>
          <p:cNvPr id="5" name="Picture 4"/>
          <p:cNvPicPr>
            <a:picLocks noChangeAspect="1"/>
          </p:cNvPicPr>
          <p:nvPr/>
        </p:nvPicPr>
        <p:blipFill>
          <a:blip r:embed="rId3"/>
          <a:stretch>
            <a:fillRect/>
          </a:stretch>
        </p:blipFill>
        <p:spPr>
          <a:xfrm>
            <a:off x="6096000" y="1810333"/>
            <a:ext cx="5798417" cy="862086"/>
          </a:xfrm>
          <a:prstGeom prst="rect">
            <a:avLst/>
          </a:prstGeom>
        </p:spPr>
      </p:pic>
      <p:pic>
        <p:nvPicPr>
          <p:cNvPr id="6" name="Picture 5"/>
          <p:cNvPicPr>
            <a:picLocks noChangeAspect="1"/>
          </p:cNvPicPr>
          <p:nvPr/>
        </p:nvPicPr>
        <p:blipFill>
          <a:blip r:embed="rId4"/>
          <a:stretch>
            <a:fillRect/>
          </a:stretch>
        </p:blipFill>
        <p:spPr>
          <a:xfrm>
            <a:off x="6096000" y="2975423"/>
            <a:ext cx="4218924" cy="561789"/>
          </a:xfrm>
          <a:prstGeom prst="rect">
            <a:avLst/>
          </a:prstGeom>
        </p:spPr>
      </p:pic>
      <p:pic>
        <p:nvPicPr>
          <p:cNvPr id="7" name="Picture 6"/>
          <p:cNvPicPr>
            <a:picLocks noChangeAspect="1"/>
          </p:cNvPicPr>
          <p:nvPr/>
        </p:nvPicPr>
        <p:blipFill>
          <a:blip r:embed="rId5"/>
          <a:stretch>
            <a:fillRect/>
          </a:stretch>
        </p:blipFill>
        <p:spPr>
          <a:xfrm>
            <a:off x="6096000" y="4142561"/>
            <a:ext cx="6026016" cy="2228954"/>
          </a:xfrm>
          <a:prstGeom prst="rect">
            <a:avLst/>
          </a:prstGeom>
        </p:spPr>
      </p:pic>
      <p:sp>
        <p:nvSpPr>
          <p:cNvPr id="8" name="Rectangle 7"/>
          <p:cNvSpPr/>
          <p:nvPr/>
        </p:nvSpPr>
        <p:spPr>
          <a:xfrm>
            <a:off x="124519" y="1236761"/>
            <a:ext cx="3044423" cy="507831"/>
          </a:xfrm>
          <a:prstGeom prst="rect">
            <a:avLst/>
          </a:prstGeom>
        </p:spPr>
        <p:txBody>
          <a:bodyPr wrap="none">
            <a:spAutoFit/>
          </a:bodyPr>
          <a:lstStyle/>
          <a:p>
            <a:pPr>
              <a:lnSpc>
                <a:spcPct val="150000"/>
              </a:lnSpc>
            </a:pPr>
            <a:r>
              <a:rPr lang="en-US" dirty="0" smtClean="0">
                <a:solidFill>
                  <a:schemeClr val="bg2">
                    <a:lumMod val="50000"/>
                  </a:schemeClr>
                </a:solidFill>
                <a:latin typeface="Arial" panose="020B0604020202020204" pitchFamily="34" charset="0"/>
                <a:cs typeface="Arial" panose="020B0604020202020204" pitchFamily="34" charset="0"/>
                <a:sym typeface="Wingdings" panose="05000000000000000000" pitchFamily="2" charset="2"/>
              </a:rPr>
              <a:t>1.  Static </a:t>
            </a:r>
            <a:r>
              <a:rPr lang="en-US" dirty="0">
                <a:solidFill>
                  <a:schemeClr val="bg2">
                    <a:lumMod val="50000"/>
                  </a:schemeClr>
                </a:solidFill>
                <a:latin typeface="Arial" panose="020B0604020202020204" pitchFamily="34" charset="0"/>
                <a:cs typeface="Arial" panose="020B0604020202020204" pitchFamily="34" charset="0"/>
                <a:sym typeface="Wingdings" panose="05000000000000000000" pitchFamily="2" charset="2"/>
              </a:rPr>
              <a:t>Method Reference</a:t>
            </a:r>
          </a:p>
        </p:txBody>
      </p:sp>
      <p:sp>
        <p:nvSpPr>
          <p:cNvPr id="9" name="Rectangle 8"/>
          <p:cNvSpPr/>
          <p:nvPr/>
        </p:nvSpPr>
        <p:spPr>
          <a:xfrm>
            <a:off x="124519" y="5003122"/>
            <a:ext cx="3659976" cy="507831"/>
          </a:xfrm>
          <a:prstGeom prst="rect">
            <a:avLst/>
          </a:prstGeom>
        </p:spPr>
        <p:txBody>
          <a:bodyPr wrap="none">
            <a:spAutoFit/>
          </a:bodyPr>
          <a:lstStyle/>
          <a:p>
            <a:pPr>
              <a:lnSpc>
                <a:spcPct val="150000"/>
              </a:lnSpc>
            </a:pPr>
            <a:r>
              <a:rPr lang="en-US" dirty="0" smtClean="0">
                <a:solidFill>
                  <a:schemeClr val="bg2">
                    <a:lumMod val="50000"/>
                  </a:schemeClr>
                </a:solidFill>
                <a:latin typeface="Arial" panose="020B0604020202020204" pitchFamily="34" charset="0"/>
                <a:cs typeface="Arial" panose="020B0604020202020204" pitchFamily="34" charset="0"/>
                <a:sym typeface="Wingdings" panose="05000000000000000000" pitchFamily="2" charset="2"/>
              </a:rPr>
              <a:t>4.  Constructor </a:t>
            </a:r>
            <a:r>
              <a:rPr lang="en-US" dirty="0">
                <a:solidFill>
                  <a:schemeClr val="bg2">
                    <a:lumMod val="50000"/>
                  </a:schemeClr>
                </a:solidFill>
                <a:latin typeface="Arial" panose="020B0604020202020204" pitchFamily="34" charset="0"/>
                <a:cs typeface="Arial" panose="020B0604020202020204" pitchFamily="34" charset="0"/>
                <a:sym typeface="Wingdings" panose="05000000000000000000" pitchFamily="2" charset="2"/>
              </a:rPr>
              <a:t>Method Reference</a:t>
            </a:r>
          </a:p>
        </p:txBody>
      </p:sp>
      <p:sp>
        <p:nvSpPr>
          <p:cNvPr id="10" name="Rectangle 9"/>
          <p:cNvSpPr/>
          <p:nvPr/>
        </p:nvSpPr>
        <p:spPr>
          <a:xfrm>
            <a:off x="124519" y="1988400"/>
            <a:ext cx="5442516" cy="507831"/>
          </a:xfrm>
          <a:prstGeom prst="rect">
            <a:avLst/>
          </a:prstGeom>
        </p:spPr>
        <p:txBody>
          <a:bodyPr wrap="none">
            <a:spAutoFit/>
          </a:bodyPr>
          <a:lstStyle/>
          <a:p>
            <a:pPr>
              <a:lnSpc>
                <a:spcPct val="150000"/>
              </a:lnSpc>
            </a:pPr>
            <a:r>
              <a:rPr lang="en-US" dirty="0" smtClean="0">
                <a:solidFill>
                  <a:schemeClr val="bg2">
                    <a:lumMod val="50000"/>
                  </a:schemeClr>
                </a:solidFill>
                <a:latin typeface="Arial" panose="020B0604020202020204" pitchFamily="34" charset="0"/>
                <a:cs typeface="Arial" panose="020B0604020202020204" pitchFamily="34" charset="0"/>
                <a:sym typeface="Wingdings" panose="05000000000000000000" pitchFamily="2" charset="2"/>
              </a:rPr>
              <a:t>2.  Instance </a:t>
            </a:r>
            <a:r>
              <a:rPr lang="en-US" dirty="0">
                <a:solidFill>
                  <a:schemeClr val="bg2">
                    <a:lumMod val="50000"/>
                  </a:schemeClr>
                </a:solidFill>
                <a:latin typeface="Arial" panose="020B0604020202020204" pitchFamily="34" charset="0"/>
                <a:cs typeface="Arial" panose="020B0604020202020204" pitchFamily="34" charset="0"/>
                <a:sym typeface="Wingdings" panose="05000000000000000000" pitchFamily="2" charset="2"/>
              </a:rPr>
              <a:t>Method Reference of an existing object</a:t>
            </a:r>
          </a:p>
        </p:txBody>
      </p:sp>
      <p:sp>
        <p:nvSpPr>
          <p:cNvPr id="11" name="Rectangle 10"/>
          <p:cNvSpPr/>
          <p:nvPr/>
        </p:nvSpPr>
        <p:spPr>
          <a:xfrm>
            <a:off x="124519" y="2916227"/>
            <a:ext cx="5850396" cy="923330"/>
          </a:xfrm>
          <a:prstGeom prst="rect">
            <a:avLst/>
          </a:prstGeom>
        </p:spPr>
        <p:txBody>
          <a:bodyPr wrap="square">
            <a:spAutoFit/>
          </a:bodyPr>
          <a:lstStyle/>
          <a:p>
            <a:pPr>
              <a:lnSpc>
                <a:spcPct val="150000"/>
              </a:lnSpc>
            </a:pPr>
            <a:r>
              <a:rPr lang="en-US" dirty="0" smtClean="0">
                <a:solidFill>
                  <a:schemeClr val="bg2">
                    <a:lumMod val="50000"/>
                  </a:schemeClr>
                </a:solidFill>
                <a:latin typeface="Arial" panose="020B0604020202020204" pitchFamily="34" charset="0"/>
                <a:cs typeface="Arial" panose="020B0604020202020204" pitchFamily="34" charset="0"/>
                <a:sym typeface="Wingdings" panose="05000000000000000000" pitchFamily="2" charset="2"/>
              </a:rPr>
              <a:t>3.  Instance </a:t>
            </a:r>
            <a:r>
              <a:rPr lang="en-US" dirty="0">
                <a:solidFill>
                  <a:schemeClr val="bg2">
                    <a:lumMod val="50000"/>
                  </a:schemeClr>
                </a:solidFill>
                <a:latin typeface="Arial" panose="020B0604020202020204" pitchFamily="34" charset="0"/>
                <a:cs typeface="Arial" panose="020B0604020202020204" pitchFamily="34" charset="0"/>
                <a:sym typeface="Wingdings" panose="05000000000000000000" pitchFamily="2" charset="2"/>
              </a:rPr>
              <a:t>Method Reference of an existing object of a </a:t>
            </a:r>
            <a:r>
              <a:rPr lang="en-US" dirty="0" smtClean="0">
                <a:solidFill>
                  <a:schemeClr val="bg2">
                    <a:lumMod val="50000"/>
                  </a:schemeClr>
                </a:solidFill>
                <a:latin typeface="Arial" panose="020B0604020202020204" pitchFamily="34" charset="0"/>
                <a:cs typeface="Arial" panose="020B0604020202020204" pitchFamily="34" charset="0"/>
                <a:sym typeface="Wingdings" panose="05000000000000000000" pitchFamily="2" charset="2"/>
              </a:rPr>
              <a:t>         particular </a:t>
            </a:r>
            <a:r>
              <a:rPr lang="en-US" dirty="0">
                <a:solidFill>
                  <a:schemeClr val="bg2">
                    <a:lumMod val="50000"/>
                  </a:schemeClr>
                </a:solidFill>
                <a:latin typeface="Arial" panose="020B0604020202020204" pitchFamily="34" charset="0"/>
                <a:cs typeface="Arial" panose="020B0604020202020204" pitchFamily="34" charset="0"/>
                <a:sym typeface="Wingdings" panose="05000000000000000000" pitchFamily="2" charset="2"/>
              </a:rPr>
              <a:t>type</a:t>
            </a:r>
            <a:endParaRPr lang="en-US"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8243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Stream API</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2031325"/>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100" dirty="0">
                <a:solidFill>
                  <a:schemeClr val="bg2">
                    <a:lumMod val="50000"/>
                  </a:schemeClr>
                </a:solidFill>
                <a:latin typeface="Arial" panose="020B0604020202020204" pitchFamily="34" charset="0"/>
                <a:cs typeface="Arial" panose="020B0604020202020204" pitchFamily="34" charset="0"/>
              </a:rPr>
              <a:t>Enables bulk operations on Collection.</a:t>
            </a:r>
          </a:p>
          <a:p>
            <a:pPr marL="342900" indent="-342900">
              <a:lnSpc>
                <a:spcPct val="150000"/>
              </a:lnSpc>
              <a:buFont typeface="Wingdings" panose="05000000000000000000" pitchFamily="2" charset="2"/>
              <a:buChar char="Ø"/>
            </a:pPr>
            <a:r>
              <a:rPr lang="en-US" sz="2100" dirty="0">
                <a:solidFill>
                  <a:schemeClr val="bg2">
                    <a:lumMod val="50000"/>
                  </a:schemeClr>
                </a:solidFill>
                <a:latin typeface="Arial" panose="020B0604020202020204" pitchFamily="34" charset="0"/>
                <a:cs typeface="Arial" panose="020B0604020202020204" pitchFamily="34" charset="0"/>
              </a:rPr>
              <a:t>Helps to achieve parallel processing.</a:t>
            </a:r>
          </a:p>
          <a:p>
            <a:pPr marL="342900" indent="-342900">
              <a:lnSpc>
                <a:spcPct val="150000"/>
              </a:lnSpc>
              <a:buFont typeface="Wingdings" panose="05000000000000000000" pitchFamily="2" charset="2"/>
              <a:buChar char="Ø"/>
            </a:pPr>
            <a:r>
              <a:rPr lang="en-US" sz="2100" dirty="0">
                <a:solidFill>
                  <a:schemeClr val="bg2">
                    <a:lumMod val="50000"/>
                  </a:schemeClr>
                </a:solidFill>
                <a:latin typeface="Arial" panose="020B0604020202020204" pitchFamily="34" charset="0"/>
                <a:cs typeface="Arial" panose="020B0604020202020204" pitchFamily="34" charset="0"/>
              </a:rPr>
              <a:t>Definition : A sequence of elements supporting sequential and parallel </a:t>
            </a:r>
            <a:r>
              <a:rPr lang="en-US" sz="2100" dirty="0" smtClean="0">
                <a:solidFill>
                  <a:schemeClr val="bg2">
                    <a:lumMod val="50000"/>
                  </a:schemeClr>
                </a:solidFill>
                <a:latin typeface="Arial" panose="020B0604020202020204" pitchFamily="34" charset="0"/>
                <a:cs typeface="Arial" panose="020B0604020202020204" pitchFamily="34" charset="0"/>
              </a:rPr>
              <a:t>aggregate operations</a:t>
            </a:r>
            <a:r>
              <a:rPr lang="en-US" sz="2100" dirty="0">
                <a:solidFill>
                  <a:schemeClr val="bg2">
                    <a:lumMod val="50000"/>
                  </a:schemeClr>
                </a:solidFill>
                <a:latin typeface="Arial" panose="020B0604020202020204" pitchFamily="34" charset="0"/>
                <a:cs typeface="Arial" panose="020B0604020202020204" pitchFamily="34" charset="0"/>
              </a:rPr>
              <a:t>. </a:t>
            </a:r>
          </a:p>
          <a:p>
            <a:pPr marL="342900" indent="-342900">
              <a:lnSpc>
                <a:spcPct val="150000"/>
              </a:lnSpc>
              <a:buFont typeface="Wingdings" panose="05000000000000000000" pitchFamily="2" charset="2"/>
              <a:buChar char="Ø"/>
            </a:pPr>
            <a:r>
              <a:rPr lang="en-US" sz="2100" b="1" dirty="0" err="1">
                <a:solidFill>
                  <a:srgbClr val="2A989E"/>
                </a:solidFill>
                <a:latin typeface="Arial" panose="020B0604020202020204" pitchFamily="34" charset="0"/>
                <a:cs typeface="Arial" panose="020B0604020202020204" pitchFamily="34" charset="0"/>
              </a:rPr>
              <a:t>j</a:t>
            </a:r>
            <a:r>
              <a:rPr lang="en-US" sz="2100" b="1" dirty="0" err="1" smtClean="0">
                <a:solidFill>
                  <a:srgbClr val="2A989E"/>
                </a:solidFill>
                <a:latin typeface="Arial" panose="020B0604020202020204" pitchFamily="34" charset="0"/>
                <a:cs typeface="Arial" panose="020B0604020202020204" pitchFamily="34" charset="0"/>
              </a:rPr>
              <a:t>ava.util.stream</a:t>
            </a:r>
            <a:r>
              <a:rPr lang="en-US" sz="2100" dirty="0" smtClean="0">
                <a:solidFill>
                  <a:schemeClr val="bg2">
                    <a:lumMod val="50000"/>
                  </a:schemeClr>
                </a:solidFill>
                <a:latin typeface="Arial" panose="020B0604020202020204" pitchFamily="34" charset="0"/>
                <a:cs typeface="Arial" panose="020B0604020202020204" pitchFamily="34" charset="0"/>
              </a:rPr>
              <a:t> package</a:t>
            </a:r>
            <a:endParaRPr lang="en-US" sz="21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2829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Stream API</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496996"/>
          </a:xfrm>
          <a:prstGeom prst="rect">
            <a:avLst/>
          </a:prstGeom>
          <a:noFill/>
        </p:spPr>
        <p:txBody>
          <a:bodyPr wrap="square" rtlCol="0">
            <a:spAutoFit/>
          </a:bodyPr>
          <a:lstStyle/>
          <a:p>
            <a:pPr>
              <a:lnSpc>
                <a:spcPct val="150000"/>
              </a:lnSpc>
            </a:pPr>
            <a:r>
              <a:rPr lang="en-US" sz="2000" dirty="0" smtClean="0">
                <a:solidFill>
                  <a:schemeClr val="bg2">
                    <a:lumMod val="50000"/>
                  </a:schemeClr>
                </a:solidFill>
                <a:latin typeface="Arial" panose="020B0604020202020204" pitchFamily="34" charset="0"/>
                <a:cs typeface="Arial" panose="020B0604020202020204" pitchFamily="34" charset="0"/>
              </a:rPr>
              <a:t>Let’s assume that you have a list of Students and you want to perform the following operations.</a:t>
            </a:r>
            <a:endParaRPr lang="en-US" sz="2000" dirty="0">
              <a:solidFill>
                <a:schemeClr val="bg2">
                  <a:lumMod val="50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359080" y="1915634"/>
            <a:ext cx="2985370" cy="1238827"/>
          </a:xfrm>
          <a:prstGeom prst="rect">
            <a:avLst/>
          </a:prstGeom>
        </p:spPr>
      </p:pic>
      <p:pic>
        <p:nvPicPr>
          <p:cNvPr id="5" name="Picture 4"/>
          <p:cNvPicPr>
            <a:picLocks noChangeAspect="1"/>
          </p:cNvPicPr>
          <p:nvPr/>
        </p:nvPicPr>
        <p:blipFill>
          <a:blip r:embed="rId3"/>
          <a:stretch>
            <a:fillRect/>
          </a:stretch>
        </p:blipFill>
        <p:spPr>
          <a:xfrm>
            <a:off x="0" y="3768117"/>
            <a:ext cx="12192000" cy="2817034"/>
          </a:xfrm>
          <a:prstGeom prst="rect">
            <a:avLst/>
          </a:prstGeom>
        </p:spPr>
      </p:pic>
      <p:pic>
        <p:nvPicPr>
          <p:cNvPr id="6" name="Picture 5"/>
          <p:cNvPicPr>
            <a:picLocks noChangeAspect="1"/>
          </p:cNvPicPr>
          <p:nvPr/>
        </p:nvPicPr>
        <p:blipFill>
          <a:blip r:embed="rId4"/>
          <a:stretch>
            <a:fillRect/>
          </a:stretch>
        </p:blipFill>
        <p:spPr>
          <a:xfrm>
            <a:off x="3518232" y="1910223"/>
            <a:ext cx="8469177" cy="1244237"/>
          </a:xfrm>
          <a:prstGeom prst="rect">
            <a:avLst/>
          </a:prstGeom>
        </p:spPr>
      </p:pic>
    </p:spTree>
    <p:extLst>
      <p:ext uri="{BB962C8B-B14F-4D97-AF65-F5344CB8AC3E}">
        <p14:creationId xmlns:p14="http://schemas.microsoft.com/office/powerpoint/2010/main" val="3704875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Stream API</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1754326"/>
          </a:xfrm>
          <a:prstGeom prst="rect">
            <a:avLst/>
          </a:prstGeom>
          <a:noFill/>
        </p:spPr>
        <p:txBody>
          <a:bodyPr wrap="square" rtlCol="0">
            <a:spAutoFit/>
          </a:bodyPr>
          <a:lstStyle/>
          <a:p>
            <a:r>
              <a:rPr lang="en-US" dirty="0">
                <a:solidFill>
                  <a:schemeClr val="bg2">
                    <a:lumMod val="50000"/>
                  </a:schemeClr>
                </a:solidFill>
                <a:latin typeface="Arial" panose="020B0604020202020204" pitchFamily="34" charset="0"/>
                <a:cs typeface="Arial" panose="020B0604020202020204" pitchFamily="34" charset="0"/>
              </a:rPr>
              <a:t>Parallel streams divide the provided task into many and run them in different threads, utilizing multiple cores of the </a:t>
            </a:r>
            <a:r>
              <a:rPr lang="en-US" dirty="0" smtClean="0">
                <a:solidFill>
                  <a:schemeClr val="bg2">
                    <a:lumMod val="50000"/>
                  </a:schemeClr>
                </a:solidFill>
                <a:latin typeface="Arial" panose="020B0604020202020204" pitchFamily="34" charset="0"/>
                <a:cs typeface="Arial" panose="020B0604020202020204" pitchFamily="34" charset="0"/>
              </a:rPr>
              <a:t>computer</a:t>
            </a:r>
            <a:r>
              <a:rPr lang="en-US" dirty="0">
                <a:solidFill>
                  <a:schemeClr val="bg2">
                    <a:lumMod val="50000"/>
                  </a:schemeClr>
                </a:solidFill>
                <a:latin typeface="Arial" panose="020B0604020202020204" pitchFamily="34" charset="0"/>
                <a:cs typeface="Arial" panose="020B0604020202020204" pitchFamily="34" charset="0"/>
              </a:rPr>
              <a:t>. On the other hand sequential streams work just like for-loop using a single core.</a:t>
            </a:r>
          </a:p>
          <a:p>
            <a:endParaRPr lang="en-US" dirty="0">
              <a:solidFill>
                <a:schemeClr val="bg2">
                  <a:lumMod val="50000"/>
                </a:schemeClr>
              </a:solidFill>
              <a:latin typeface="Arial" panose="020B0604020202020204" pitchFamily="34" charset="0"/>
              <a:cs typeface="Arial" panose="020B0604020202020204" pitchFamily="34" charset="0"/>
            </a:endParaRPr>
          </a:p>
          <a:p>
            <a:r>
              <a:rPr lang="en-US" dirty="0">
                <a:solidFill>
                  <a:schemeClr val="bg2">
                    <a:lumMod val="50000"/>
                  </a:schemeClr>
                </a:solidFill>
                <a:latin typeface="Arial" panose="020B0604020202020204" pitchFamily="34" charset="0"/>
                <a:cs typeface="Arial" panose="020B0604020202020204" pitchFamily="34" charset="0"/>
              </a:rPr>
              <a:t>The tasks provided to the streams are typically the iterative operations performed on the elements of a collection </a:t>
            </a:r>
            <a:r>
              <a:rPr lang="en-US" dirty="0" smtClean="0">
                <a:solidFill>
                  <a:schemeClr val="bg2">
                    <a:lumMod val="50000"/>
                  </a:schemeClr>
                </a:solidFill>
                <a:latin typeface="Arial" panose="020B0604020202020204" pitchFamily="34" charset="0"/>
                <a:cs typeface="Arial" panose="020B0604020202020204" pitchFamily="34" charset="0"/>
              </a:rPr>
              <a:t>or </a:t>
            </a:r>
            <a:r>
              <a:rPr lang="en-US" dirty="0">
                <a:solidFill>
                  <a:schemeClr val="bg2">
                    <a:lumMod val="50000"/>
                  </a:schemeClr>
                </a:solidFill>
                <a:latin typeface="Arial" panose="020B0604020202020204" pitchFamily="34" charset="0"/>
                <a:cs typeface="Arial" panose="020B0604020202020204" pitchFamily="34" charset="0"/>
              </a:rPr>
              <a:t>array or from other dynamic sources. Parallel execution of streams run multiple iterations </a:t>
            </a:r>
            <a:r>
              <a:rPr lang="en-US" dirty="0" smtClean="0">
                <a:solidFill>
                  <a:schemeClr val="bg2">
                    <a:lumMod val="50000"/>
                  </a:schemeClr>
                </a:solidFill>
                <a:latin typeface="Arial" panose="020B0604020202020204" pitchFamily="34" charset="0"/>
                <a:cs typeface="Arial" panose="020B0604020202020204" pitchFamily="34" charset="0"/>
              </a:rPr>
              <a:t>simultaneously </a:t>
            </a:r>
            <a:r>
              <a:rPr lang="en-US" dirty="0">
                <a:solidFill>
                  <a:schemeClr val="bg2">
                    <a:lumMod val="50000"/>
                  </a:schemeClr>
                </a:solidFill>
                <a:latin typeface="Arial" panose="020B0604020202020204" pitchFamily="34" charset="0"/>
                <a:cs typeface="Arial" panose="020B0604020202020204" pitchFamily="34" charset="0"/>
              </a:rPr>
              <a:t>in </a:t>
            </a:r>
            <a:r>
              <a:rPr lang="en-US" dirty="0" smtClean="0">
                <a:solidFill>
                  <a:schemeClr val="bg2">
                    <a:lumMod val="50000"/>
                  </a:schemeClr>
                </a:solidFill>
                <a:latin typeface="Arial" panose="020B0604020202020204" pitchFamily="34" charset="0"/>
                <a:cs typeface="Arial" panose="020B0604020202020204" pitchFamily="34" charset="0"/>
              </a:rPr>
              <a:t>different </a:t>
            </a:r>
            <a:r>
              <a:rPr lang="en-US" dirty="0">
                <a:solidFill>
                  <a:schemeClr val="bg2">
                    <a:lumMod val="50000"/>
                  </a:schemeClr>
                </a:solidFill>
                <a:latin typeface="Arial" panose="020B0604020202020204" pitchFamily="34" charset="0"/>
                <a:cs typeface="Arial" panose="020B0604020202020204" pitchFamily="34" charset="0"/>
              </a:rPr>
              <a:t>available cores.</a:t>
            </a:r>
          </a:p>
        </p:txBody>
      </p:sp>
      <p:pic>
        <p:nvPicPr>
          <p:cNvPr id="4" name="Picture 3"/>
          <p:cNvPicPr>
            <a:picLocks noChangeAspect="1"/>
          </p:cNvPicPr>
          <p:nvPr/>
        </p:nvPicPr>
        <p:blipFill>
          <a:blip r:embed="rId2"/>
          <a:stretch>
            <a:fillRect/>
          </a:stretch>
        </p:blipFill>
        <p:spPr>
          <a:xfrm>
            <a:off x="919861" y="2944297"/>
            <a:ext cx="10352276" cy="3407078"/>
          </a:xfrm>
          <a:prstGeom prst="rect">
            <a:avLst/>
          </a:prstGeom>
        </p:spPr>
      </p:pic>
    </p:spTree>
    <p:extLst>
      <p:ext uri="{BB962C8B-B14F-4D97-AF65-F5344CB8AC3E}">
        <p14:creationId xmlns:p14="http://schemas.microsoft.com/office/powerpoint/2010/main" val="2356416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Stream API</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5324535"/>
          </a:xfrm>
          <a:prstGeom prst="rect">
            <a:avLst/>
          </a:prstGeom>
          <a:noFill/>
        </p:spPr>
        <p:txBody>
          <a:bodyPr wrap="square" rtlCol="0">
            <a:spAutoFit/>
          </a:bodyPr>
          <a:lstStyle/>
          <a:p>
            <a:r>
              <a:rPr lang="en-US" sz="2000" dirty="0">
                <a:solidFill>
                  <a:schemeClr val="bg2">
                    <a:lumMod val="50000"/>
                  </a:schemeClr>
                </a:solidFill>
                <a:latin typeface="Arial" panose="020B0604020202020204" pitchFamily="34" charset="0"/>
                <a:cs typeface="Arial" panose="020B0604020202020204" pitchFamily="34" charset="0"/>
              </a:rPr>
              <a:t>All </a:t>
            </a:r>
            <a:r>
              <a:rPr lang="en-US" sz="2000" i="1" dirty="0">
                <a:solidFill>
                  <a:schemeClr val="bg2">
                    <a:lumMod val="50000"/>
                  </a:schemeClr>
                </a:solidFill>
                <a:latin typeface="Arial" panose="020B0604020202020204" pitchFamily="34" charset="0"/>
                <a:cs typeface="Arial" panose="020B0604020202020204" pitchFamily="34" charset="0"/>
              </a:rPr>
              <a:t>Stream</a:t>
            </a:r>
            <a:r>
              <a:rPr lang="en-US" sz="2000" dirty="0">
                <a:solidFill>
                  <a:schemeClr val="bg2">
                    <a:lumMod val="50000"/>
                  </a:schemeClr>
                </a:solidFill>
                <a:latin typeface="Arial" panose="020B0604020202020204" pitchFamily="34" charset="0"/>
                <a:cs typeface="Arial" panose="020B0604020202020204" pitchFamily="34" charset="0"/>
              </a:rPr>
              <a:t> operations are divided into </a:t>
            </a:r>
            <a:r>
              <a:rPr lang="en-US" sz="2000" b="1" i="1" dirty="0">
                <a:solidFill>
                  <a:srgbClr val="2A989E"/>
                </a:solidFill>
                <a:latin typeface="Arial" panose="020B0604020202020204" pitchFamily="34" charset="0"/>
                <a:cs typeface="Arial" panose="020B0604020202020204" pitchFamily="34" charset="0"/>
              </a:rPr>
              <a:t>intermediate</a:t>
            </a:r>
            <a:r>
              <a:rPr lang="en-US" sz="2000" dirty="0">
                <a:solidFill>
                  <a:schemeClr val="bg2">
                    <a:lumMod val="50000"/>
                  </a:schemeClr>
                </a:solidFill>
                <a:latin typeface="Arial" panose="020B0604020202020204" pitchFamily="34" charset="0"/>
                <a:cs typeface="Arial" panose="020B0604020202020204" pitchFamily="34" charset="0"/>
              </a:rPr>
              <a:t> and </a:t>
            </a:r>
            <a:r>
              <a:rPr lang="en-US" sz="2000" b="1" i="1" dirty="0">
                <a:solidFill>
                  <a:srgbClr val="2A989E"/>
                </a:solidFill>
                <a:latin typeface="Arial" panose="020B0604020202020204" pitchFamily="34" charset="0"/>
                <a:cs typeface="Arial" panose="020B0604020202020204" pitchFamily="34" charset="0"/>
              </a:rPr>
              <a:t>terminal</a:t>
            </a:r>
            <a:r>
              <a:rPr lang="en-US" sz="2000" dirty="0">
                <a:solidFill>
                  <a:schemeClr val="bg2">
                    <a:lumMod val="50000"/>
                  </a:schemeClr>
                </a:solidFill>
                <a:latin typeface="Arial" panose="020B0604020202020204" pitchFamily="34" charset="0"/>
                <a:cs typeface="Arial" panose="020B0604020202020204" pitchFamily="34" charset="0"/>
              </a:rPr>
              <a:t> operations and are combined to form stream pipelines.</a:t>
            </a:r>
          </a:p>
          <a:p>
            <a:r>
              <a:rPr lang="en-US" sz="2000" dirty="0">
                <a:solidFill>
                  <a:schemeClr val="bg2">
                    <a:lumMod val="50000"/>
                  </a:schemeClr>
                </a:solidFill>
                <a:latin typeface="Arial" panose="020B0604020202020204" pitchFamily="34" charset="0"/>
                <a:cs typeface="Arial" panose="020B0604020202020204" pitchFamily="34" charset="0"/>
              </a:rPr>
              <a:t>A stream pipeline consists of a source (such as a </a:t>
            </a:r>
            <a:r>
              <a:rPr lang="en-US" sz="2000" i="1" dirty="0">
                <a:solidFill>
                  <a:schemeClr val="bg2">
                    <a:lumMod val="50000"/>
                  </a:schemeClr>
                </a:solidFill>
                <a:latin typeface="Arial" panose="020B0604020202020204" pitchFamily="34" charset="0"/>
                <a:cs typeface="Arial" panose="020B0604020202020204" pitchFamily="34" charset="0"/>
              </a:rPr>
              <a:t>Collection</a:t>
            </a:r>
            <a:r>
              <a:rPr lang="en-US" sz="2000" dirty="0">
                <a:solidFill>
                  <a:schemeClr val="bg2">
                    <a:lumMod val="50000"/>
                  </a:schemeClr>
                </a:solidFill>
                <a:latin typeface="Arial" panose="020B0604020202020204" pitchFamily="34" charset="0"/>
                <a:cs typeface="Arial" panose="020B0604020202020204" pitchFamily="34" charset="0"/>
              </a:rPr>
              <a:t>, an array, a generator function, an I/O channel, or infinite sequence generator); followed by zero or more intermediate operations and a terminal operation</a:t>
            </a:r>
            <a:r>
              <a:rPr lang="en-US" sz="2000" dirty="0" smtClean="0">
                <a:solidFill>
                  <a:schemeClr val="bg2">
                    <a:lumMod val="50000"/>
                  </a:schemeClr>
                </a:solidFill>
                <a:latin typeface="Arial" panose="020B0604020202020204" pitchFamily="34" charset="0"/>
                <a:cs typeface="Arial" panose="020B0604020202020204" pitchFamily="34" charset="0"/>
              </a:rPr>
              <a:t>.</a:t>
            </a:r>
          </a:p>
          <a:p>
            <a:endParaRPr lang="en-US" sz="2000" dirty="0">
              <a:solidFill>
                <a:schemeClr val="bg2">
                  <a:lumMod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1" i="1" dirty="0">
                <a:solidFill>
                  <a:srgbClr val="2A989E"/>
                </a:solidFill>
                <a:latin typeface="Arial" panose="020B0604020202020204" pitchFamily="34" charset="0"/>
                <a:cs typeface="Arial" panose="020B0604020202020204" pitchFamily="34" charset="0"/>
              </a:rPr>
              <a:t>Intermediate</a:t>
            </a:r>
            <a:r>
              <a:rPr lang="en-US" sz="2000" dirty="0">
                <a:solidFill>
                  <a:schemeClr val="bg2">
                    <a:lumMod val="50000"/>
                  </a:schemeClr>
                </a:solidFill>
                <a:latin typeface="Arial" panose="020B0604020202020204" pitchFamily="34" charset="0"/>
                <a:cs typeface="Arial" panose="020B0604020202020204" pitchFamily="34" charset="0"/>
              </a:rPr>
              <a:t> operations are not executed until some </a:t>
            </a:r>
            <a:r>
              <a:rPr lang="en-US" sz="2000" i="1" dirty="0">
                <a:solidFill>
                  <a:schemeClr val="bg2">
                    <a:lumMod val="50000"/>
                  </a:schemeClr>
                </a:solidFill>
                <a:latin typeface="Arial" panose="020B0604020202020204" pitchFamily="34" charset="0"/>
                <a:cs typeface="Arial" panose="020B0604020202020204" pitchFamily="34" charset="0"/>
              </a:rPr>
              <a:t>terminal </a:t>
            </a:r>
            <a:r>
              <a:rPr lang="en-US" sz="2000" dirty="0">
                <a:solidFill>
                  <a:schemeClr val="bg2">
                    <a:lumMod val="50000"/>
                  </a:schemeClr>
                </a:solidFill>
                <a:latin typeface="Arial" panose="020B0604020202020204" pitchFamily="34" charset="0"/>
                <a:cs typeface="Arial" panose="020B0604020202020204" pitchFamily="34" charset="0"/>
              </a:rPr>
              <a:t>operation is invoked.</a:t>
            </a:r>
          </a:p>
          <a:p>
            <a:r>
              <a:rPr lang="en-US" sz="2000" dirty="0">
                <a:solidFill>
                  <a:schemeClr val="bg2">
                    <a:lumMod val="50000"/>
                  </a:schemeClr>
                </a:solidFill>
                <a:latin typeface="Arial" panose="020B0604020202020204" pitchFamily="34" charset="0"/>
                <a:cs typeface="Arial" panose="020B0604020202020204" pitchFamily="34" charset="0"/>
              </a:rPr>
              <a:t>They’re composed forming a pipeline of </a:t>
            </a:r>
            <a:r>
              <a:rPr lang="en-US" sz="2000" i="1" dirty="0">
                <a:solidFill>
                  <a:schemeClr val="bg2">
                    <a:lumMod val="50000"/>
                  </a:schemeClr>
                </a:solidFill>
                <a:latin typeface="Arial" panose="020B0604020202020204" pitchFamily="34" charset="0"/>
                <a:cs typeface="Arial" panose="020B0604020202020204" pitchFamily="34" charset="0"/>
              </a:rPr>
              <a:t>Stream</a:t>
            </a:r>
            <a:r>
              <a:rPr lang="en-US" sz="2000" dirty="0">
                <a:solidFill>
                  <a:schemeClr val="bg2">
                    <a:lumMod val="50000"/>
                  </a:schemeClr>
                </a:solidFill>
                <a:latin typeface="Arial" panose="020B0604020202020204" pitchFamily="34" charset="0"/>
                <a:cs typeface="Arial" panose="020B0604020202020204" pitchFamily="34" charset="0"/>
              </a:rPr>
              <a:t> execution. The </a:t>
            </a:r>
            <a:r>
              <a:rPr lang="en-US" sz="2000" i="1" dirty="0">
                <a:solidFill>
                  <a:schemeClr val="bg2">
                    <a:lumMod val="50000"/>
                  </a:schemeClr>
                </a:solidFill>
                <a:latin typeface="Arial" panose="020B0604020202020204" pitchFamily="34" charset="0"/>
                <a:cs typeface="Arial" panose="020B0604020202020204" pitchFamily="34" charset="0"/>
              </a:rPr>
              <a:t>intermediate</a:t>
            </a:r>
            <a:r>
              <a:rPr lang="en-US" sz="2000" dirty="0">
                <a:solidFill>
                  <a:schemeClr val="bg2">
                    <a:lumMod val="50000"/>
                  </a:schemeClr>
                </a:solidFill>
                <a:latin typeface="Arial" panose="020B0604020202020204" pitchFamily="34" charset="0"/>
                <a:cs typeface="Arial" panose="020B0604020202020204" pitchFamily="34" charset="0"/>
              </a:rPr>
              <a:t> operation can be added to a </a:t>
            </a:r>
            <a:r>
              <a:rPr lang="en-US" sz="2000" i="1" dirty="0">
                <a:solidFill>
                  <a:schemeClr val="bg2">
                    <a:lumMod val="50000"/>
                  </a:schemeClr>
                </a:solidFill>
                <a:latin typeface="Arial" panose="020B0604020202020204" pitchFamily="34" charset="0"/>
                <a:cs typeface="Arial" panose="020B0604020202020204" pitchFamily="34" charset="0"/>
              </a:rPr>
              <a:t>Stream</a:t>
            </a:r>
            <a:r>
              <a:rPr lang="en-US" sz="2000" dirty="0">
                <a:solidFill>
                  <a:schemeClr val="bg2">
                    <a:lumMod val="50000"/>
                  </a:schemeClr>
                </a:solidFill>
                <a:latin typeface="Arial" panose="020B0604020202020204" pitchFamily="34" charset="0"/>
                <a:cs typeface="Arial" panose="020B0604020202020204" pitchFamily="34" charset="0"/>
              </a:rPr>
              <a:t> </a:t>
            </a:r>
            <a:r>
              <a:rPr lang="en-US" sz="2000" dirty="0" smtClean="0">
                <a:solidFill>
                  <a:schemeClr val="bg2">
                    <a:lumMod val="50000"/>
                  </a:schemeClr>
                </a:solidFill>
                <a:latin typeface="Arial" panose="020B0604020202020204" pitchFamily="34" charset="0"/>
                <a:cs typeface="Arial" panose="020B0604020202020204" pitchFamily="34" charset="0"/>
              </a:rPr>
              <a:t>pipeline by methods</a:t>
            </a:r>
            <a:r>
              <a:rPr lang="en-US" sz="2000" dirty="0">
                <a:solidFill>
                  <a:schemeClr val="bg2">
                    <a:lumMod val="50000"/>
                  </a:schemeClr>
                </a:solidFill>
                <a:latin typeface="Arial" panose="020B0604020202020204" pitchFamily="34" charset="0"/>
                <a:cs typeface="Arial" panose="020B0604020202020204" pitchFamily="34" charset="0"/>
              </a:rPr>
              <a:t>.</a:t>
            </a:r>
          </a:p>
          <a:p>
            <a:r>
              <a:rPr lang="en-US" sz="2000" dirty="0">
                <a:solidFill>
                  <a:schemeClr val="bg2">
                    <a:lumMod val="50000"/>
                  </a:schemeClr>
                </a:solidFill>
                <a:latin typeface="Arial" panose="020B0604020202020204" pitchFamily="34" charset="0"/>
                <a:cs typeface="Arial" panose="020B0604020202020204" pitchFamily="34" charset="0"/>
              </a:rPr>
              <a:t>All </a:t>
            </a:r>
            <a:r>
              <a:rPr lang="en-US" sz="2000" i="1" dirty="0">
                <a:solidFill>
                  <a:schemeClr val="bg2">
                    <a:lumMod val="50000"/>
                  </a:schemeClr>
                </a:solidFill>
                <a:latin typeface="Arial" panose="020B0604020202020204" pitchFamily="34" charset="0"/>
                <a:cs typeface="Arial" panose="020B0604020202020204" pitchFamily="34" charset="0"/>
              </a:rPr>
              <a:t>Intermediate</a:t>
            </a:r>
            <a:r>
              <a:rPr lang="en-US" sz="2000" dirty="0">
                <a:solidFill>
                  <a:schemeClr val="bg2">
                    <a:lumMod val="50000"/>
                  </a:schemeClr>
                </a:solidFill>
                <a:latin typeface="Arial" panose="020B0604020202020204" pitchFamily="34" charset="0"/>
                <a:cs typeface="Arial" panose="020B0604020202020204" pitchFamily="34" charset="0"/>
              </a:rPr>
              <a:t> operations are lazy, so they’re not executed until a result of a processing is actually needed.</a:t>
            </a:r>
          </a:p>
          <a:p>
            <a:r>
              <a:rPr lang="en-US" sz="2000" dirty="0">
                <a:solidFill>
                  <a:schemeClr val="bg2">
                    <a:lumMod val="50000"/>
                  </a:schemeClr>
                </a:solidFill>
                <a:latin typeface="Arial" panose="020B0604020202020204" pitchFamily="34" charset="0"/>
                <a:cs typeface="Arial" panose="020B0604020202020204" pitchFamily="34" charset="0"/>
              </a:rPr>
              <a:t>Basically, </a:t>
            </a:r>
            <a:r>
              <a:rPr lang="en-US" sz="2000" i="1" dirty="0">
                <a:solidFill>
                  <a:srgbClr val="2A989E"/>
                </a:solidFill>
                <a:latin typeface="Arial" panose="020B0604020202020204" pitchFamily="34" charset="0"/>
                <a:cs typeface="Arial" panose="020B0604020202020204" pitchFamily="34" charset="0"/>
              </a:rPr>
              <a:t>intermediate</a:t>
            </a:r>
            <a:r>
              <a:rPr lang="en-US" sz="2000" dirty="0">
                <a:solidFill>
                  <a:srgbClr val="2A989E"/>
                </a:solidFill>
                <a:latin typeface="Arial" panose="020B0604020202020204" pitchFamily="34" charset="0"/>
                <a:cs typeface="Arial" panose="020B0604020202020204" pitchFamily="34" charset="0"/>
              </a:rPr>
              <a:t> operations return a new stream</a:t>
            </a:r>
            <a:r>
              <a:rPr lang="en-US" sz="2000" dirty="0" smtClean="0">
                <a:solidFill>
                  <a:schemeClr val="bg2">
                    <a:lumMod val="50000"/>
                  </a:schemeClr>
                </a:solidFill>
                <a:latin typeface="Arial" panose="020B0604020202020204" pitchFamily="34" charset="0"/>
                <a:cs typeface="Arial" panose="020B0604020202020204" pitchFamily="34" charset="0"/>
              </a:rPr>
              <a:t>.</a:t>
            </a:r>
          </a:p>
          <a:p>
            <a:endParaRPr lang="en-US" sz="2000" dirty="0">
              <a:solidFill>
                <a:schemeClr val="bg2">
                  <a:lumMod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1" i="1" dirty="0">
                <a:solidFill>
                  <a:srgbClr val="2A989E"/>
                </a:solidFill>
                <a:latin typeface="Arial" panose="020B0604020202020204" pitchFamily="34" charset="0"/>
                <a:cs typeface="Arial" panose="020B0604020202020204" pitchFamily="34" charset="0"/>
              </a:rPr>
              <a:t>Terminal</a:t>
            </a:r>
            <a:r>
              <a:rPr lang="en-US" sz="2000" dirty="0">
                <a:solidFill>
                  <a:schemeClr val="bg2">
                    <a:lumMod val="50000"/>
                  </a:schemeClr>
                </a:solidFill>
                <a:latin typeface="Arial" panose="020B0604020202020204" pitchFamily="34" charset="0"/>
                <a:cs typeface="Arial" panose="020B0604020202020204" pitchFamily="34" charset="0"/>
              </a:rPr>
              <a:t> operations may traverse the stream to produce a </a:t>
            </a:r>
            <a:r>
              <a:rPr lang="en-US" sz="2000" dirty="0" smtClean="0">
                <a:solidFill>
                  <a:schemeClr val="bg2">
                    <a:lumMod val="50000"/>
                  </a:schemeClr>
                </a:solidFill>
                <a:latin typeface="Arial" panose="020B0604020202020204" pitchFamily="34" charset="0"/>
                <a:cs typeface="Arial" panose="020B0604020202020204" pitchFamily="34" charset="0"/>
              </a:rPr>
              <a:t>result.</a:t>
            </a:r>
            <a:endParaRPr lang="en-US" sz="2000" dirty="0">
              <a:solidFill>
                <a:schemeClr val="bg2">
                  <a:lumMod val="50000"/>
                </a:schemeClr>
              </a:solidFill>
              <a:latin typeface="Arial" panose="020B0604020202020204" pitchFamily="34" charset="0"/>
              <a:cs typeface="Arial" panose="020B0604020202020204" pitchFamily="34" charset="0"/>
            </a:endParaRPr>
          </a:p>
          <a:p>
            <a:r>
              <a:rPr lang="en-US" sz="2000" dirty="0">
                <a:solidFill>
                  <a:schemeClr val="bg2">
                    <a:lumMod val="50000"/>
                  </a:schemeClr>
                </a:solidFill>
                <a:latin typeface="Arial" panose="020B0604020202020204" pitchFamily="34" charset="0"/>
                <a:cs typeface="Arial" panose="020B0604020202020204" pitchFamily="34" charset="0"/>
              </a:rPr>
              <a:t>After the terminal operation is performed, the stream pipeline is considered </a:t>
            </a:r>
            <a:r>
              <a:rPr lang="en-US" sz="2000" dirty="0" smtClean="0">
                <a:solidFill>
                  <a:schemeClr val="bg2">
                    <a:lumMod val="50000"/>
                  </a:schemeClr>
                </a:solidFill>
                <a:latin typeface="Arial" panose="020B0604020202020204" pitchFamily="34" charset="0"/>
                <a:cs typeface="Arial" panose="020B0604020202020204" pitchFamily="34" charset="0"/>
              </a:rPr>
              <a:t>to be consumed</a:t>
            </a:r>
            <a:r>
              <a:rPr lang="en-US" sz="2000" dirty="0">
                <a:solidFill>
                  <a:schemeClr val="bg2">
                    <a:lumMod val="50000"/>
                  </a:schemeClr>
                </a:solidFill>
                <a:latin typeface="Arial" panose="020B0604020202020204" pitchFamily="34" charset="0"/>
                <a:cs typeface="Arial" panose="020B0604020202020204" pitchFamily="34" charset="0"/>
              </a:rPr>
              <a:t>, and can no longer be used. In almost all cases, terminal operations are eager, completing their traversal of the data source and processing of the pipeline before returning</a:t>
            </a:r>
            <a:r>
              <a:rPr lang="en-US" sz="2000" dirty="0" smtClean="0">
                <a:solidFill>
                  <a:schemeClr val="bg2">
                    <a:lumMod val="50000"/>
                  </a:schemeClr>
                </a:solidFill>
                <a:latin typeface="Arial" panose="020B0604020202020204" pitchFamily="34" charset="0"/>
                <a:cs typeface="Arial" panose="020B0604020202020204" pitchFamily="34" charset="0"/>
              </a:rPr>
              <a:t>.</a:t>
            </a:r>
            <a:endParaRPr lang="en-US" sz="20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9587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Objective</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2554545"/>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To simplify </a:t>
            </a:r>
            <a:r>
              <a:rPr lang="en-US" sz="2000" dirty="0" smtClean="0">
                <a:solidFill>
                  <a:schemeClr val="bg2">
                    <a:lumMod val="50000"/>
                  </a:schemeClr>
                </a:solidFill>
                <a:latin typeface="Arial" panose="020B0604020202020204" pitchFamily="34" charset="0"/>
                <a:cs typeface="Arial" panose="020B0604020202020204" pitchFamily="34" charset="0"/>
              </a:rPr>
              <a:t>programming</a:t>
            </a:r>
          </a:p>
          <a:p>
            <a:pPr marL="342900" indent="-342900">
              <a:buFont typeface="Wingdings" panose="05000000000000000000" pitchFamily="2" charset="2"/>
              <a:buChar char="Ø"/>
            </a:pPr>
            <a:endParaRPr lang="en-US" sz="2000" dirty="0">
              <a:solidFill>
                <a:schemeClr val="bg2">
                  <a:lumMod val="5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To use the benefits of Functional </a:t>
            </a:r>
            <a:r>
              <a:rPr lang="en-US" sz="2000" dirty="0" smtClean="0">
                <a:solidFill>
                  <a:schemeClr val="bg2">
                    <a:lumMod val="50000"/>
                  </a:schemeClr>
                </a:solidFill>
                <a:latin typeface="Arial" panose="020B0604020202020204" pitchFamily="34" charset="0"/>
                <a:cs typeface="Arial" panose="020B0604020202020204" pitchFamily="34" charset="0"/>
              </a:rPr>
              <a:t>Programming</a:t>
            </a:r>
          </a:p>
          <a:p>
            <a:pPr marL="342900" indent="-342900">
              <a:buFont typeface="Wingdings" panose="05000000000000000000" pitchFamily="2" charset="2"/>
              <a:buChar char="Ø"/>
            </a:pPr>
            <a:endParaRPr lang="en-US" sz="2000" dirty="0">
              <a:solidFill>
                <a:schemeClr val="bg2">
                  <a:lumMod val="5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To write more readable, maintainable and concise </a:t>
            </a:r>
            <a:r>
              <a:rPr lang="en-US" sz="2000" dirty="0" smtClean="0">
                <a:solidFill>
                  <a:schemeClr val="bg2">
                    <a:lumMod val="50000"/>
                  </a:schemeClr>
                </a:solidFill>
                <a:latin typeface="Arial" panose="020B0604020202020204" pitchFamily="34" charset="0"/>
                <a:cs typeface="Arial" panose="020B0604020202020204" pitchFamily="34" charset="0"/>
              </a:rPr>
              <a:t>code</a:t>
            </a:r>
          </a:p>
          <a:p>
            <a:pPr marL="342900" indent="-342900">
              <a:buFont typeface="Wingdings" panose="05000000000000000000" pitchFamily="2" charset="2"/>
              <a:buChar char="Ø"/>
            </a:pPr>
            <a:endParaRPr lang="en-US" sz="2000" dirty="0">
              <a:solidFill>
                <a:schemeClr val="bg2">
                  <a:lumMod val="5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To enable parallel </a:t>
            </a:r>
            <a:r>
              <a:rPr lang="en-US" sz="2000" dirty="0" smtClean="0">
                <a:solidFill>
                  <a:schemeClr val="bg2">
                    <a:lumMod val="50000"/>
                  </a:schemeClr>
                </a:solidFill>
                <a:latin typeface="Arial" panose="020B0604020202020204" pitchFamily="34" charset="0"/>
                <a:cs typeface="Arial" panose="020B0604020202020204" pitchFamily="34" charset="0"/>
              </a:rPr>
              <a:t>processing/programming (</a:t>
            </a:r>
            <a:r>
              <a:rPr lang="en-US" sz="2000" dirty="0">
                <a:solidFill>
                  <a:schemeClr val="bg2">
                    <a:lumMod val="50000"/>
                  </a:schemeClr>
                </a:solidFill>
                <a:latin typeface="Arial" panose="020B0604020202020204" pitchFamily="34" charset="0"/>
                <a:cs typeface="Arial" panose="020B0604020202020204" pitchFamily="34" charset="0"/>
              </a:rPr>
              <a:t>uses multi-cores of the processor to improve overall performance</a:t>
            </a:r>
            <a:r>
              <a:rPr lang="en-US" sz="2000" dirty="0" smtClean="0">
                <a:solidFill>
                  <a:schemeClr val="bg2">
                    <a:lumMod val="50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0596752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Stream API</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5189951" cy="3970318"/>
          </a:xfrm>
          <a:prstGeom prst="rect">
            <a:avLst/>
          </a:prstGeom>
          <a:noFill/>
        </p:spPr>
        <p:txBody>
          <a:bodyPr wrap="square" rtlCol="0">
            <a:spAutoFit/>
          </a:bodyPr>
          <a:lstStyle/>
          <a:p>
            <a:r>
              <a:rPr lang="en-US" sz="2000" b="1" dirty="0" smtClean="0">
                <a:solidFill>
                  <a:srgbClr val="2A989E"/>
                </a:solidFill>
                <a:latin typeface="Arial" panose="020B0604020202020204" pitchFamily="34" charset="0"/>
                <a:cs typeface="Arial" panose="020B0604020202020204" pitchFamily="34" charset="0"/>
              </a:rPr>
              <a:t>Methods for Intermediate Operations:</a:t>
            </a:r>
          </a:p>
          <a:p>
            <a:endParaRPr lang="en-US" sz="2000" b="1" dirty="0">
              <a:solidFill>
                <a:srgbClr val="2A989E"/>
              </a:solidFill>
              <a:latin typeface="Arial" panose="020B0604020202020204" pitchFamily="34" charset="0"/>
              <a:cs typeface="Arial" panose="020B0604020202020204" pitchFamily="34" charset="0"/>
            </a:endParaRPr>
          </a:p>
          <a:p>
            <a:pPr marL="742950" lvl="1" indent="-285750">
              <a:buFont typeface="Wingdings" panose="05000000000000000000" pitchFamily="2" charset="2"/>
              <a:buChar char="Ø"/>
            </a:pPr>
            <a:r>
              <a:rPr lang="en-US" sz="2400" b="1" i="1" dirty="0">
                <a:solidFill>
                  <a:srgbClr val="1B6367"/>
                </a:solidFill>
                <a:latin typeface="Arial" panose="020B0604020202020204" pitchFamily="34" charset="0"/>
                <a:cs typeface="Arial" panose="020B0604020202020204" pitchFamily="34" charset="0"/>
              </a:rPr>
              <a:t>filter()</a:t>
            </a:r>
          </a:p>
          <a:p>
            <a:pPr marL="742950" lvl="1" indent="-285750">
              <a:buFont typeface="Wingdings" panose="05000000000000000000" pitchFamily="2" charset="2"/>
              <a:buChar char="Ø"/>
            </a:pPr>
            <a:r>
              <a:rPr lang="en-US" sz="2400" b="1" i="1" dirty="0">
                <a:solidFill>
                  <a:srgbClr val="1B6367"/>
                </a:solidFill>
                <a:latin typeface="Arial" panose="020B0604020202020204" pitchFamily="34" charset="0"/>
                <a:cs typeface="Arial" panose="020B0604020202020204" pitchFamily="34" charset="0"/>
              </a:rPr>
              <a:t>map()</a:t>
            </a:r>
          </a:p>
          <a:p>
            <a:pPr marL="742950" lvl="1" indent="-285750">
              <a:buFont typeface="Wingdings" panose="05000000000000000000" pitchFamily="2" charset="2"/>
              <a:buChar char="Ø"/>
            </a:pPr>
            <a:r>
              <a:rPr lang="en-US" sz="2400" b="1" i="1" dirty="0" err="1">
                <a:solidFill>
                  <a:srgbClr val="1B6367"/>
                </a:solidFill>
                <a:latin typeface="Arial" panose="020B0604020202020204" pitchFamily="34" charset="0"/>
                <a:cs typeface="Arial" panose="020B0604020202020204" pitchFamily="34" charset="0"/>
              </a:rPr>
              <a:t>flatMap</a:t>
            </a:r>
            <a:r>
              <a:rPr lang="en-US" sz="2400" b="1" i="1" dirty="0">
                <a:solidFill>
                  <a:srgbClr val="1B6367"/>
                </a:solidFill>
                <a:latin typeface="Arial" panose="020B0604020202020204" pitchFamily="34" charset="0"/>
                <a:cs typeface="Arial" panose="020B0604020202020204" pitchFamily="34" charset="0"/>
              </a:rPr>
              <a:t>()</a:t>
            </a:r>
          </a:p>
          <a:p>
            <a:pPr marL="742950" lvl="1" indent="-285750">
              <a:buFont typeface="Wingdings" panose="05000000000000000000" pitchFamily="2" charset="2"/>
              <a:buChar char="Ø"/>
            </a:pPr>
            <a:r>
              <a:rPr lang="en-US" sz="2400" b="1" i="1" dirty="0">
                <a:solidFill>
                  <a:srgbClr val="1B6367"/>
                </a:solidFill>
                <a:latin typeface="Arial" panose="020B0604020202020204" pitchFamily="34" charset="0"/>
                <a:cs typeface="Arial" panose="020B0604020202020204" pitchFamily="34" charset="0"/>
              </a:rPr>
              <a:t>distinct()</a:t>
            </a:r>
          </a:p>
          <a:p>
            <a:pPr marL="742950" lvl="1" indent="-285750">
              <a:buFont typeface="Wingdings" panose="05000000000000000000" pitchFamily="2" charset="2"/>
              <a:buChar char="Ø"/>
            </a:pPr>
            <a:r>
              <a:rPr lang="en-US" sz="2400" b="1" i="1" dirty="0">
                <a:solidFill>
                  <a:srgbClr val="1B6367"/>
                </a:solidFill>
                <a:latin typeface="Arial" panose="020B0604020202020204" pitchFamily="34" charset="0"/>
                <a:cs typeface="Arial" panose="020B0604020202020204" pitchFamily="34" charset="0"/>
              </a:rPr>
              <a:t>sorted()</a:t>
            </a:r>
          </a:p>
          <a:p>
            <a:pPr marL="742950" lvl="1" indent="-285750">
              <a:buFont typeface="Wingdings" panose="05000000000000000000" pitchFamily="2" charset="2"/>
              <a:buChar char="Ø"/>
            </a:pPr>
            <a:r>
              <a:rPr lang="en-US" sz="2400" b="1" i="1" dirty="0">
                <a:solidFill>
                  <a:srgbClr val="1B6367"/>
                </a:solidFill>
                <a:latin typeface="Arial" panose="020B0604020202020204" pitchFamily="34" charset="0"/>
                <a:cs typeface="Arial" panose="020B0604020202020204" pitchFamily="34" charset="0"/>
              </a:rPr>
              <a:t>peek()</a:t>
            </a:r>
          </a:p>
          <a:p>
            <a:pPr marL="742950" lvl="1" indent="-285750">
              <a:buFont typeface="Wingdings" panose="05000000000000000000" pitchFamily="2" charset="2"/>
              <a:buChar char="Ø"/>
            </a:pPr>
            <a:r>
              <a:rPr lang="en-US" sz="2400" b="1" i="1" dirty="0">
                <a:solidFill>
                  <a:srgbClr val="1B6367"/>
                </a:solidFill>
                <a:latin typeface="Arial" panose="020B0604020202020204" pitchFamily="34" charset="0"/>
                <a:cs typeface="Arial" panose="020B0604020202020204" pitchFamily="34" charset="0"/>
              </a:rPr>
              <a:t>limit()</a:t>
            </a:r>
          </a:p>
          <a:p>
            <a:pPr marL="742950" lvl="1" indent="-285750">
              <a:buFont typeface="Wingdings" panose="05000000000000000000" pitchFamily="2" charset="2"/>
              <a:buChar char="Ø"/>
            </a:pPr>
            <a:r>
              <a:rPr lang="en-US" sz="2400" b="1" i="1" dirty="0">
                <a:solidFill>
                  <a:srgbClr val="1B6367"/>
                </a:solidFill>
                <a:latin typeface="Arial" panose="020B0604020202020204" pitchFamily="34" charset="0"/>
                <a:cs typeface="Arial" panose="020B0604020202020204" pitchFamily="34" charset="0"/>
              </a:rPr>
              <a:t>skip()</a:t>
            </a:r>
          </a:p>
          <a:p>
            <a:endParaRPr lang="en-US" sz="2000" dirty="0">
              <a:solidFill>
                <a:schemeClr val="bg2">
                  <a:lumMod val="50000"/>
                </a:schemeClr>
              </a:solidFill>
              <a:latin typeface="Arial" panose="020B0604020202020204" pitchFamily="34" charset="0"/>
              <a:cs typeface="Arial" panose="020B0604020202020204" pitchFamily="34" charset="0"/>
            </a:endParaRPr>
          </a:p>
        </p:txBody>
      </p:sp>
      <p:sp>
        <p:nvSpPr>
          <p:cNvPr id="7" name="TextBox 6"/>
          <p:cNvSpPr txBox="1"/>
          <p:nvPr/>
        </p:nvSpPr>
        <p:spPr>
          <a:xfrm>
            <a:off x="6423763" y="964504"/>
            <a:ext cx="5189951" cy="5509200"/>
          </a:xfrm>
          <a:prstGeom prst="rect">
            <a:avLst/>
          </a:prstGeom>
          <a:noFill/>
        </p:spPr>
        <p:txBody>
          <a:bodyPr wrap="square" rtlCol="0">
            <a:spAutoFit/>
          </a:bodyPr>
          <a:lstStyle/>
          <a:p>
            <a:r>
              <a:rPr lang="en-US" sz="2000" b="1" dirty="0" smtClean="0">
                <a:solidFill>
                  <a:srgbClr val="2A989E"/>
                </a:solidFill>
                <a:latin typeface="Arial" panose="020B0604020202020204" pitchFamily="34" charset="0"/>
                <a:cs typeface="Arial" panose="020B0604020202020204" pitchFamily="34" charset="0"/>
              </a:rPr>
              <a:t>Methods for Terminal Operations:</a:t>
            </a:r>
          </a:p>
          <a:p>
            <a:endParaRPr lang="en-US" sz="2000" b="1" dirty="0">
              <a:solidFill>
                <a:srgbClr val="2A989E"/>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400" b="1" i="1" dirty="0" err="1">
                <a:solidFill>
                  <a:srgbClr val="1B6367"/>
                </a:solidFill>
                <a:latin typeface="Arial" panose="020B0604020202020204" pitchFamily="34" charset="0"/>
                <a:cs typeface="Arial" panose="020B0604020202020204" pitchFamily="34" charset="0"/>
              </a:rPr>
              <a:t>forEach</a:t>
            </a:r>
            <a:r>
              <a:rPr lang="en-US" sz="2400" b="1" i="1" dirty="0">
                <a:solidFill>
                  <a:srgbClr val="1B6367"/>
                </a:solidFill>
                <a:latin typeface="Arial" panose="020B0604020202020204" pitchFamily="34" charset="0"/>
                <a:cs typeface="Arial" panose="020B0604020202020204" pitchFamily="34" charset="0"/>
              </a:rPr>
              <a:t>()</a:t>
            </a:r>
            <a:endParaRPr lang="en-US" sz="2400" b="1" dirty="0">
              <a:solidFill>
                <a:srgbClr val="1B6367"/>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400" b="1" i="1" dirty="0" err="1">
                <a:solidFill>
                  <a:srgbClr val="1B6367"/>
                </a:solidFill>
                <a:latin typeface="Arial" panose="020B0604020202020204" pitchFamily="34" charset="0"/>
                <a:cs typeface="Arial" panose="020B0604020202020204" pitchFamily="34" charset="0"/>
              </a:rPr>
              <a:t>forEachOrdered</a:t>
            </a:r>
            <a:r>
              <a:rPr lang="en-US" sz="2400" b="1" i="1" dirty="0">
                <a:solidFill>
                  <a:srgbClr val="1B6367"/>
                </a:solidFill>
                <a:latin typeface="Arial" panose="020B0604020202020204" pitchFamily="34" charset="0"/>
                <a:cs typeface="Arial" panose="020B0604020202020204" pitchFamily="34" charset="0"/>
              </a:rPr>
              <a:t>()</a:t>
            </a:r>
            <a:endParaRPr lang="en-US" sz="2400" b="1" dirty="0">
              <a:solidFill>
                <a:srgbClr val="1B6367"/>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400" b="1" i="1" dirty="0" err="1">
                <a:solidFill>
                  <a:srgbClr val="1B6367"/>
                </a:solidFill>
                <a:latin typeface="Arial" panose="020B0604020202020204" pitchFamily="34" charset="0"/>
                <a:cs typeface="Arial" panose="020B0604020202020204" pitchFamily="34" charset="0"/>
              </a:rPr>
              <a:t>toArray</a:t>
            </a:r>
            <a:r>
              <a:rPr lang="en-US" sz="2400" b="1" i="1" dirty="0">
                <a:solidFill>
                  <a:srgbClr val="1B6367"/>
                </a:solidFill>
                <a:latin typeface="Arial" panose="020B0604020202020204" pitchFamily="34" charset="0"/>
                <a:cs typeface="Arial" panose="020B0604020202020204" pitchFamily="34" charset="0"/>
              </a:rPr>
              <a:t>()</a:t>
            </a:r>
            <a:endParaRPr lang="en-US" sz="2400" b="1" dirty="0">
              <a:solidFill>
                <a:srgbClr val="1B6367"/>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400" b="1" i="1" dirty="0">
                <a:solidFill>
                  <a:srgbClr val="1B6367"/>
                </a:solidFill>
                <a:latin typeface="Arial" panose="020B0604020202020204" pitchFamily="34" charset="0"/>
                <a:cs typeface="Arial" panose="020B0604020202020204" pitchFamily="34" charset="0"/>
              </a:rPr>
              <a:t>reduce()</a:t>
            </a:r>
            <a:endParaRPr lang="en-US" sz="2400" b="1" dirty="0">
              <a:solidFill>
                <a:srgbClr val="1B6367"/>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400" b="1" i="1" dirty="0">
                <a:solidFill>
                  <a:srgbClr val="1B6367"/>
                </a:solidFill>
                <a:latin typeface="Arial" panose="020B0604020202020204" pitchFamily="34" charset="0"/>
                <a:cs typeface="Arial" panose="020B0604020202020204" pitchFamily="34" charset="0"/>
              </a:rPr>
              <a:t>collect()</a:t>
            </a:r>
            <a:endParaRPr lang="en-US" sz="2400" b="1" dirty="0">
              <a:solidFill>
                <a:srgbClr val="1B6367"/>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400" b="1" i="1" dirty="0">
                <a:solidFill>
                  <a:srgbClr val="1B6367"/>
                </a:solidFill>
                <a:latin typeface="Arial" panose="020B0604020202020204" pitchFamily="34" charset="0"/>
                <a:cs typeface="Arial" panose="020B0604020202020204" pitchFamily="34" charset="0"/>
              </a:rPr>
              <a:t>min()</a:t>
            </a:r>
            <a:endParaRPr lang="en-US" sz="2400" b="1" dirty="0">
              <a:solidFill>
                <a:srgbClr val="1B6367"/>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400" b="1" i="1" dirty="0">
                <a:solidFill>
                  <a:srgbClr val="1B6367"/>
                </a:solidFill>
                <a:latin typeface="Arial" panose="020B0604020202020204" pitchFamily="34" charset="0"/>
                <a:cs typeface="Arial" panose="020B0604020202020204" pitchFamily="34" charset="0"/>
              </a:rPr>
              <a:t>max()</a:t>
            </a:r>
            <a:endParaRPr lang="en-US" sz="2400" b="1" dirty="0">
              <a:solidFill>
                <a:srgbClr val="1B6367"/>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400" b="1" i="1" dirty="0">
                <a:solidFill>
                  <a:srgbClr val="1B6367"/>
                </a:solidFill>
                <a:latin typeface="Arial" panose="020B0604020202020204" pitchFamily="34" charset="0"/>
                <a:cs typeface="Arial" panose="020B0604020202020204" pitchFamily="34" charset="0"/>
              </a:rPr>
              <a:t>count()</a:t>
            </a:r>
            <a:endParaRPr lang="en-US" sz="2400" b="1" dirty="0">
              <a:solidFill>
                <a:srgbClr val="1B6367"/>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400" b="1" i="1" dirty="0" err="1">
                <a:solidFill>
                  <a:srgbClr val="1B6367"/>
                </a:solidFill>
                <a:latin typeface="Arial" panose="020B0604020202020204" pitchFamily="34" charset="0"/>
                <a:cs typeface="Arial" panose="020B0604020202020204" pitchFamily="34" charset="0"/>
              </a:rPr>
              <a:t>anyMatch</a:t>
            </a:r>
            <a:r>
              <a:rPr lang="en-US" sz="2400" b="1" i="1" dirty="0">
                <a:solidFill>
                  <a:srgbClr val="1B6367"/>
                </a:solidFill>
                <a:latin typeface="Arial" panose="020B0604020202020204" pitchFamily="34" charset="0"/>
                <a:cs typeface="Arial" panose="020B0604020202020204" pitchFamily="34" charset="0"/>
              </a:rPr>
              <a:t>()</a:t>
            </a:r>
            <a:endParaRPr lang="en-US" sz="2400" b="1" dirty="0">
              <a:solidFill>
                <a:srgbClr val="1B6367"/>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400" b="1" i="1" dirty="0" err="1">
                <a:solidFill>
                  <a:srgbClr val="1B6367"/>
                </a:solidFill>
                <a:latin typeface="Arial" panose="020B0604020202020204" pitchFamily="34" charset="0"/>
                <a:cs typeface="Arial" panose="020B0604020202020204" pitchFamily="34" charset="0"/>
              </a:rPr>
              <a:t>allMatch</a:t>
            </a:r>
            <a:r>
              <a:rPr lang="en-US" sz="2400" b="1" i="1" dirty="0">
                <a:solidFill>
                  <a:srgbClr val="1B6367"/>
                </a:solidFill>
                <a:latin typeface="Arial" panose="020B0604020202020204" pitchFamily="34" charset="0"/>
                <a:cs typeface="Arial" panose="020B0604020202020204" pitchFamily="34" charset="0"/>
              </a:rPr>
              <a:t>()</a:t>
            </a:r>
            <a:endParaRPr lang="en-US" sz="2400" b="1" dirty="0">
              <a:solidFill>
                <a:srgbClr val="1B6367"/>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400" b="1" i="1" dirty="0" err="1">
                <a:solidFill>
                  <a:srgbClr val="1B6367"/>
                </a:solidFill>
                <a:latin typeface="Arial" panose="020B0604020202020204" pitchFamily="34" charset="0"/>
                <a:cs typeface="Arial" panose="020B0604020202020204" pitchFamily="34" charset="0"/>
              </a:rPr>
              <a:t>noneMatch</a:t>
            </a:r>
            <a:r>
              <a:rPr lang="en-US" sz="2400" b="1" i="1" dirty="0">
                <a:solidFill>
                  <a:srgbClr val="1B6367"/>
                </a:solidFill>
                <a:latin typeface="Arial" panose="020B0604020202020204" pitchFamily="34" charset="0"/>
                <a:cs typeface="Arial" panose="020B0604020202020204" pitchFamily="34" charset="0"/>
              </a:rPr>
              <a:t>()</a:t>
            </a:r>
            <a:endParaRPr lang="en-US" sz="2400" b="1" dirty="0">
              <a:solidFill>
                <a:srgbClr val="1B6367"/>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400" b="1" i="1" dirty="0" err="1">
                <a:solidFill>
                  <a:srgbClr val="1B6367"/>
                </a:solidFill>
                <a:latin typeface="Arial" panose="020B0604020202020204" pitchFamily="34" charset="0"/>
                <a:cs typeface="Arial" panose="020B0604020202020204" pitchFamily="34" charset="0"/>
              </a:rPr>
              <a:t>findFirst</a:t>
            </a:r>
            <a:r>
              <a:rPr lang="en-US" sz="2400" b="1" i="1" dirty="0">
                <a:solidFill>
                  <a:srgbClr val="1B6367"/>
                </a:solidFill>
                <a:latin typeface="Arial" panose="020B0604020202020204" pitchFamily="34" charset="0"/>
                <a:cs typeface="Arial" panose="020B0604020202020204" pitchFamily="34" charset="0"/>
              </a:rPr>
              <a:t>()</a:t>
            </a:r>
            <a:endParaRPr lang="en-US" sz="2400" b="1" dirty="0">
              <a:solidFill>
                <a:srgbClr val="1B6367"/>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400" b="1" i="1" dirty="0" err="1">
                <a:solidFill>
                  <a:srgbClr val="1B6367"/>
                </a:solidFill>
                <a:latin typeface="Arial" panose="020B0604020202020204" pitchFamily="34" charset="0"/>
                <a:cs typeface="Arial" panose="020B0604020202020204" pitchFamily="34" charset="0"/>
              </a:rPr>
              <a:t>findAny</a:t>
            </a:r>
            <a:r>
              <a:rPr lang="en-US" sz="2400" b="1" i="1" dirty="0" smtClean="0">
                <a:solidFill>
                  <a:srgbClr val="1B6367"/>
                </a:solidFill>
                <a:latin typeface="Arial" panose="020B0604020202020204" pitchFamily="34" charset="0"/>
                <a:cs typeface="Arial" panose="020B0604020202020204" pitchFamily="34" charset="0"/>
              </a:rPr>
              <a:t>()</a:t>
            </a:r>
            <a:endParaRPr lang="en-US" sz="2400" b="1" dirty="0">
              <a:solidFill>
                <a:srgbClr val="1B636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6997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Stream API</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TextBox 3"/>
          <p:cNvSpPr txBox="1"/>
          <p:nvPr/>
        </p:nvSpPr>
        <p:spPr>
          <a:xfrm>
            <a:off x="359079" y="964504"/>
            <a:ext cx="11473841" cy="517193"/>
          </a:xfrm>
          <a:prstGeom prst="rect">
            <a:avLst/>
          </a:prstGeom>
          <a:noFill/>
        </p:spPr>
        <p:txBody>
          <a:bodyPr wrap="square" rtlCol="0">
            <a:spAutoFit/>
          </a:bodyPr>
          <a:lstStyle/>
          <a:p>
            <a:pPr>
              <a:lnSpc>
                <a:spcPct val="150000"/>
              </a:lnSpc>
            </a:pPr>
            <a:r>
              <a:rPr lang="en-US" sz="2100" dirty="0" smtClean="0">
                <a:solidFill>
                  <a:schemeClr val="bg2">
                    <a:lumMod val="50000"/>
                  </a:schemeClr>
                </a:solidFill>
                <a:latin typeface="Arial" panose="020B0604020202020204" pitchFamily="34" charset="0"/>
                <a:cs typeface="Arial" panose="020B0604020202020204" pitchFamily="34" charset="0"/>
              </a:rPr>
              <a:t>The Collectors Class</a:t>
            </a:r>
            <a:endParaRPr lang="en-US" sz="2100" dirty="0">
              <a:solidFill>
                <a:schemeClr val="bg2">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838923" y="1707164"/>
            <a:ext cx="10514152" cy="3335708"/>
          </a:xfrm>
          <a:prstGeom prst="rect">
            <a:avLst/>
          </a:prstGeom>
        </p:spPr>
      </p:pic>
    </p:spTree>
    <p:extLst>
      <p:ext uri="{BB962C8B-B14F-4D97-AF65-F5344CB8AC3E}">
        <p14:creationId xmlns:p14="http://schemas.microsoft.com/office/powerpoint/2010/main" val="3834904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Stream API</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TextBox 3"/>
          <p:cNvSpPr txBox="1"/>
          <p:nvPr/>
        </p:nvSpPr>
        <p:spPr>
          <a:xfrm>
            <a:off x="359079" y="964504"/>
            <a:ext cx="11473841" cy="517193"/>
          </a:xfrm>
          <a:prstGeom prst="rect">
            <a:avLst/>
          </a:prstGeom>
          <a:noFill/>
        </p:spPr>
        <p:txBody>
          <a:bodyPr wrap="square" rtlCol="0">
            <a:spAutoFit/>
          </a:bodyPr>
          <a:lstStyle/>
          <a:p>
            <a:pPr>
              <a:lnSpc>
                <a:spcPct val="150000"/>
              </a:lnSpc>
            </a:pPr>
            <a:r>
              <a:rPr lang="en-US" sz="2100" dirty="0" smtClean="0">
                <a:solidFill>
                  <a:schemeClr val="bg2">
                    <a:lumMod val="50000"/>
                  </a:schemeClr>
                </a:solidFill>
                <a:latin typeface="Arial" panose="020B0604020202020204" pitchFamily="34" charset="0"/>
                <a:cs typeface="Arial" panose="020B0604020202020204" pitchFamily="34" charset="0"/>
              </a:rPr>
              <a:t>Performance Testing: Stream Vs. </a:t>
            </a:r>
            <a:r>
              <a:rPr lang="en-US" sz="2100" dirty="0" err="1" smtClean="0">
                <a:solidFill>
                  <a:schemeClr val="bg2">
                    <a:lumMod val="50000"/>
                  </a:schemeClr>
                </a:solidFill>
                <a:latin typeface="Arial" panose="020B0604020202020204" pitchFamily="34" charset="0"/>
                <a:cs typeface="Arial" panose="020B0604020202020204" pitchFamily="34" charset="0"/>
              </a:rPr>
              <a:t>ParallelStream</a:t>
            </a:r>
            <a:endParaRPr lang="en-US" sz="2100" dirty="0">
              <a:solidFill>
                <a:schemeClr val="bg2">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660089" y="1481697"/>
            <a:ext cx="8871820" cy="5008621"/>
          </a:xfrm>
          <a:prstGeom prst="rect">
            <a:avLst/>
          </a:prstGeom>
        </p:spPr>
      </p:pic>
    </p:spTree>
    <p:extLst>
      <p:ext uri="{BB962C8B-B14F-4D97-AF65-F5344CB8AC3E}">
        <p14:creationId xmlns:p14="http://schemas.microsoft.com/office/powerpoint/2010/main" val="3019387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Date Time API</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3139321"/>
          </a:xfrm>
          <a:prstGeom prst="rect">
            <a:avLst/>
          </a:prstGeom>
          <a:noFill/>
        </p:spPr>
        <p:txBody>
          <a:bodyPr wrap="square" rtlCol="0">
            <a:spAutoFit/>
          </a:bodyPr>
          <a:lstStyle/>
          <a:p>
            <a:r>
              <a:rPr lang="en-US" dirty="0">
                <a:solidFill>
                  <a:schemeClr val="bg2">
                    <a:lumMod val="50000"/>
                  </a:schemeClr>
                </a:solidFill>
                <a:latin typeface="Arial" panose="020B0604020202020204" pitchFamily="34" charset="0"/>
                <a:cs typeface="Arial" panose="020B0604020202020204" pitchFamily="34" charset="0"/>
              </a:rPr>
              <a:t>Till Java 7, We used to use Date and Time classes for creating date and time from </a:t>
            </a:r>
            <a:r>
              <a:rPr lang="en-US" b="1" i="1" dirty="0" err="1">
                <a:solidFill>
                  <a:srgbClr val="2A989E"/>
                </a:solidFill>
                <a:latin typeface="Arial" panose="020B0604020202020204" pitchFamily="34" charset="0"/>
                <a:cs typeface="Arial" panose="020B0604020202020204" pitchFamily="34" charset="0"/>
              </a:rPr>
              <a:t>java.util</a:t>
            </a:r>
            <a:r>
              <a:rPr lang="en-US" dirty="0">
                <a:solidFill>
                  <a:schemeClr val="bg2">
                    <a:lumMod val="50000"/>
                  </a:schemeClr>
                </a:solidFill>
                <a:latin typeface="Arial" panose="020B0604020202020204" pitchFamily="34" charset="0"/>
                <a:cs typeface="Arial" panose="020B0604020202020204" pitchFamily="34" charset="0"/>
              </a:rPr>
              <a:t> or </a:t>
            </a:r>
            <a:r>
              <a:rPr lang="en-US" b="1" i="1" dirty="0" err="1">
                <a:solidFill>
                  <a:srgbClr val="2A989E"/>
                </a:solidFill>
                <a:latin typeface="Arial" panose="020B0604020202020204" pitchFamily="34" charset="0"/>
                <a:cs typeface="Arial" panose="020B0604020202020204" pitchFamily="34" charset="0"/>
              </a:rPr>
              <a:t>java.sql</a:t>
            </a:r>
            <a:r>
              <a:rPr lang="en-US" dirty="0">
                <a:solidFill>
                  <a:schemeClr val="bg2">
                    <a:lumMod val="50000"/>
                  </a:schemeClr>
                </a:solidFill>
                <a:latin typeface="Arial" panose="020B0604020202020204" pitchFamily="34" charset="0"/>
                <a:cs typeface="Arial" panose="020B0604020202020204" pitchFamily="34" charset="0"/>
              </a:rPr>
              <a:t> package. Different </a:t>
            </a:r>
            <a:r>
              <a:rPr lang="en-US" dirty="0" smtClean="0">
                <a:solidFill>
                  <a:schemeClr val="bg2">
                    <a:lumMod val="50000"/>
                  </a:schemeClr>
                </a:solidFill>
                <a:latin typeface="Arial" panose="020B0604020202020204" pitchFamily="34" charset="0"/>
                <a:cs typeface="Arial" panose="020B0604020202020204" pitchFamily="34" charset="0"/>
              </a:rPr>
              <a:t>classes </a:t>
            </a:r>
            <a:r>
              <a:rPr lang="en-US" dirty="0">
                <a:solidFill>
                  <a:schemeClr val="bg2">
                    <a:lumMod val="50000"/>
                  </a:schemeClr>
                </a:solidFill>
                <a:latin typeface="Arial" panose="020B0604020202020204" pitchFamily="34" charset="0"/>
                <a:cs typeface="Arial" panose="020B0604020202020204" pitchFamily="34" charset="0"/>
              </a:rPr>
              <a:t>provide different format [</a:t>
            </a:r>
            <a:r>
              <a:rPr lang="en-US" dirty="0" err="1">
                <a:solidFill>
                  <a:schemeClr val="bg2">
                    <a:lumMod val="50000"/>
                  </a:schemeClr>
                </a:solidFill>
                <a:latin typeface="Arial" panose="020B0604020202020204" pitchFamily="34" charset="0"/>
                <a:cs typeface="Arial" panose="020B0604020202020204" pitchFamily="34" charset="0"/>
              </a:rPr>
              <a:t>sql</a:t>
            </a:r>
            <a:r>
              <a:rPr lang="en-US" dirty="0">
                <a:solidFill>
                  <a:schemeClr val="bg2">
                    <a:lumMod val="50000"/>
                  </a:schemeClr>
                </a:solidFill>
                <a:latin typeface="Arial" panose="020B0604020202020204" pitchFamily="34" charset="0"/>
                <a:cs typeface="Arial" panose="020B0604020202020204" pitchFamily="34" charset="0"/>
              </a:rPr>
              <a:t>-&gt; Database format, </a:t>
            </a:r>
            <a:r>
              <a:rPr lang="en-US" dirty="0" err="1">
                <a:solidFill>
                  <a:schemeClr val="bg2">
                    <a:lumMod val="50000"/>
                  </a:schemeClr>
                </a:solidFill>
                <a:latin typeface="Arial" panose="020B0604020202020204" pitchFamily="34" charset="0"/>
                <a:cs typeface="Arial" panose="020B0604020202020204" pitchFamily="34" charset="0"/>
              </a:rPr>
              <a:t>util</a:t>
            </a:r>
            <a:r>
              <a:rPr lang="en-US" dirty="0">
                <a:solidFill>
                  <a:schemeClr val="bg2">
                    <a:lumMod val="50000"/>
                  </a:schemeClr>
                </a:solidFill>
                <a:latin typeface="Arial" panose="020B0604020202020204" pitchFamily="34" charset="0"/>
                <a:cs typeface="Arial" panose="020B0604020202020204" pitchFamily="34" charset="0"/>
              </a:rPr>
              <a:t>-&gt; System format] which create confusions.</a:t>
            </a:r>
          </a:p>
          <a:p>
            <a:endParaRPr lang="en-US" dirty="0" smtClean="0">
              <a:solidFill>
                <a:schemeClr val="bg2">
                  <a:lumMod val="50000"/>
                </a:schemeClr>
              </a:solidFill>
              <a:latin typeface="Arial" panose="020B0604020202020204" pitchFamily="34" charset="0"/>
              <a:cs typeface="Arial" panose="020B0604020202020204" pitchFamily="34" charset="0"/>
            </a:endParaRPr>
          </a:p>
          <a:p>
            <a:endParaRPr lang="en-US" dirty="0" smtClean="0">
              <a:solidFill>
                <a:schemeClr val="bg2">
                  <a:lumMod val="50000"/>
                </a:schemeClr>
              </a:solidFill>
              <a:latin typeface="Arial" panose="020B0604020202020204" pitchFamily="34" charset="0"/>
              <a:cs typeface="Arial" panose="020B0604020202020204" pitchFamily="34" charset="0"/>
            </a:endParaRPr>
          </a:p>
          <a:p>
            <a:endParaRPr lang="en-US" dirty="0">
              <a:solidFill>
                <a:schemeClr val="bg2">
                  <a:lumMod val="50000"/>
                </a:schemeClr>
              </a:solidFill>
              <a:latin typeface="Arial" panose="020B0604020202020204" pitchFamily="34" charset="0"/>
              <a:cs typeface="Arial" panose="020B0604020202020204" pitchFamily="34" charset="0"/>
            </a:endParaRPr>
          </a:p>
          <a:p>
            <a:endParaRPr lang="en-US" dirty="0" smtClean="0">
              <a:solidFill>
                <a:schemeClr val="bg2">
                  <a:lumMod val="50000"/>
                </a:schemeClr>
              </a:solidFill>
              <a:latin typeface="Arial" panose="020B0604020202020204" pitchFamily="34" charset="0"/>
              <a:cs typeface="Arial" panose="020B0604020202020204" pitchFamily="34" charset="0"/>
            </a:endParaRPr>
          </a:p>
          <a:p>
            <a:endParaRPr lang="en-US" dirty="0">
              <a:solidFill>
                <a:schemeClr val="bg2">
                  <a:lumMod val="50000"/>
                </a:schemeClr>
              </a:solidFill>
              <a:latin typeface="Arial" panose="020B0604020202020204" pitchFamily="34" charset="0"/>
              <a:cs typeface="Arial" panose="020B0604020202020204" pitchFamily="34" charset="0"/>
            </a:endParaRPr>
          </a:p>
          <a:p>
            <a:endParaRPr lang="en-US" dirty="0">
              <a:solidFill>
                <a:schemeClr val="bg2">
                  <a:lumMod val="50000"/>
                </a:schemeClr>
              </a:solidFill>
              <a:latin typeface="Arial" panose="020B0604020202020204" pitchFamily="34" charset="0"/>
              <a:cs typeface="Arial" panose="020B0604020202020204" pitchFamily="34" charset="0"/>
            </a:endParaRPr>
          </a:p>
          <a:p>
            <a:endParaRPr lang="en-US" dirty="0" smtClean="0">
              <a:solidFill>
                <a:schemeClr val="bg2">
                  <a:lumMod val="50000"/>
                </a:schemeClr>
              </a:solidFill>
              <a:latin typeface="Arial" panose="020B0604020202020204" pitchFamily="34" charset="0"/>
              <a:cs typeface="Arial" panose="020B0604020202020204" pitchFamily="34" charset="0"/>
            </a:endParaRPr>
          </a:p>
          <a:p>
            <a:r>
              <a:rPr lang="en-US" dirty="0" smtClean="0">
                <a:solidFill>
                  <a:schemeClr val="bg2">
                    <a:lumMod val="50000"/>
                  </a:schemeClr>
                </a:solidFill>
                <a:latin typeface="Arial" panose="020B0604020202020204" pitchFamily="34" charset="0"/>
                <a:cs typeface="Arial" panose="020B0604020202020204" pitchFamily="34" charset="0"/>
              </a:rPr>
              <a:t>Java </a:t>
            </a:r>
            <a:r>
              <a:rPr lang="en-US" dirty="0">
                <a:solidFill>
                  <a:schemeClr val="bg2">
                    <a:lumMod val="50000"/>
                  </a:schemeClr>
                </a:solidFill>
                <a:latin typeface="Arial" panose="020B0604020202020204" pitchFamily="34" charset="0"/>
                <a:cs typeface="Arial" panose="020B0604020202020204" pitchFamily="34" charset="0"/>
              </a:rPr>
              <a:t>8 provides a new Date and Time API inside </a:t>
            </a:r>
            <a:r>
              <a:rPr lang="en-US" b="1" i="1" dirty="0" err="1">
                <a:solidFill>
                  <a:srgbClr val="2A989E"/>
                </a:solidFill>
                <a:latin typeface="Arial" panose="020B0604020202020204" pitchFamily="34" charset="0"/>
                <a:cs typeface="Arial" panose="020B0604020202020204" pitchFamily="34" charset="0"/>
              </a:rPr>
              <a:t>java.time</a:t>
            </a:r>
            <a:r>
              <a:rPr lang="en-US" dirty="0">
                <a:solidFill>
                  <a:schemeClr val="bg2">
                    <a:lumMod val="50000"/>
                  </a:schemeClr>
                </a:solidFill>
                <a:latin typeface="Arial" panose="020B0604020202020204" pitchFamily="34" charset="0"/>
                <a:cs typeface="Arial" panose="020B0604020202020204" pitchFamily="34" charset="0"/>
              </a:rPr>
              <a:t> package in a </a:t>
            </a:r>
            <a:r>
              <a:rPr lang="en-US" dirty="0" smtClean="0">
                <a:solidFill>
                  <a:schemeClr val="bg2">
                    <a:lumMod val="50000"/>
                  </a:schemeClr>
                </a:solidFill>
                <a:latin typeface="Arial" panose="020B0604020202020204" pitchFamily="34" charset="0"/>
                <a:cs typeface="Arial" panose="020B0604020202020204" pitchFamily="34" charset="0"/>
              </a:rPr>
              <a:t>simpler </a:t>
            </a:r>
            <a:r>
              <a:rPr lang="en-US" dirty="0">
                <a:solidFill>
                  <a:schemeClr val="bg2">
                    <a:lumMod val="50000"/>
                  </a:schemeClr>
                </a:solidFill>
                <a:latin typeface="Arial" panose="020B0604020202020204" pitchFamily="34" charset="0"/>
                <a:cs typeface="Arial" panose="020B0604020202020204" pitchFamily="34" charset="0"/>
              </a:rPr>
              <a:t>way.</a:t>
            </a:r>
          </a:p>
        </p:txBody>
      </p:sp>
      <p:pic>
        <p:nvPicPr>
          <p:cNvPr id="4" name="Picture 3"/>
          <p:cNvPicPr>
            <a:picLocks noChangeAspect="1"/>
          </p:cNvPicPr>
          <p:nvPr/>
        </p:nvPicPr>
        <p:blipFill>
          <a:blip r:embed="rId2"/>
          <a:stretch>
            <a:fillRect/>
          </a:stretch>
        </p:blipFill>
        <p:spPr>
          <a:xfrm>
            <a:off x="3497019" y="1962105"/>
            <a:ext cx="5197959" cy="1421117"/>
          </a:xfrm>
          <a:prstGeom prst="rect">
            <a:avLst/>
          </a:prstGeom>
        </p:spPr>
      </p:pic>
    </p:spTree>
    <p:extLst>
      <p:ext uri="{BB962C8B-B14F-4D97-AF65-F5344CB8AC3E}">
        <p14:creationId xmlns:p14="http://schemas.microsoft.com/office/powerpoint/2010/main" val="3403681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Date Time API</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155428" y="902395"/>
            <a:ext cx="9881143" cy="5858830"/>
          </a:xfrm>
          <a:prstGeom prst="rect">
            <a:avLst/>
          </a:prstGeom>
        </p:spPr>
      </p:pic>
    </p:spTree>
    <p:extLst>
      <p:ext uri="{BB962C8B-B14F-4D97-AF65-F5344CB8AC3E}">
        <p14:creationId xmlns:p14="http://schemas.microsoft.com/office/powerpoint/2010/main" val="999740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Date Time API</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430887"/>
          </a:xfrm>
          <a:prstGeom prst="rect">
            <a:avLst/>
          </a:prstGeom>
          <a:noFill/>
        </p:spPr>
        <p:txBody>
          <a:bodyPr wrap="square" rtlCol="0">
            <a:spAutoFit/>
          </a:bodyPr>
          <a:lstStyle/>
          <a:p>
            <a:r>
              <a:rPr lang="en-US" sz="2200" b="1" dirty="0" smtClean="0">
                <a:solidFill>
                  <a:srgbClr val="2A989E"/>
                </a:solidFill>
                <a:latin typeface="Arial" panose="020B0604020202020204" pitchFamily="34" charset="0"/>
                <a:cs typeface="Arial" panose="020B0604020202020204" pitchFamily="34" charset="0"/>
              </a:rPr>
              <a:t>		Period Class</a:t>
            </a:r>
            <a:endParaRPr lang="en-US" sz="2200" b="1" dirty="0">
              <a:solidFill>
                <a:srgbClr val="2A989E"/>
              </a:solidFill>
            </a:endParaRPr>
          </a:p>
        </p:txBody>
      </p:sp>
      <p:pic>
        <p:nvPicPr>
          <p:cNvPr id="4" name="Picture 3"/>
          <p:cNvPicPr>
            <a:picLocks noChangeAspect="1"/>
          </p:cNvPicPr>
          <p:nvPr/>
        </p:nvPicPr>
        <p:blipFill>
          <a:blip r:embed="rId2"/>
          <a:stretch>
            <a:fillRect/>
          </a:stretch>
        </p:blipFill>
        <p:spPr>
          <a:xfrm>
            <a:off x="652723" y="1559303"/>
            <a:ext cx="5431823" cy="1791222"/>
          </a:xfrm>
          <a:prstGeom prst="rect">
            <a:avLst/>
          </a:prstGeom>
        </p:spPr>
      </p:pic>
      <p:pic>
        <p:nvPicPr>
          <p:cNvPr id="5" name="Picture 4"/>
          <p:cNvPicPr>
            <a:picLocks noChangeAspect="1"/>
          </p:cNvPicPr>
          <p:nvPr/>
        </p:nvPicPr>
        <p:blipFill>
          <a:blip r:embed="rId3"/>
          <a:stretch>
            <a:fillRect/>
          </a:stretch>
        </p:blipFill>
        <p:spPr>
          <a:xfrm>
            <a:off x="3370083" y="3350525"/>
            <a:ext cx="8558870" cy="3372726"/>
          </a:xfrm>
          <a:prstGeom prst="rect">
            <a:avLst/>
          </a:prstGeom>
        </p:spPr>
      </p:pic>
      <p:sp>
        <p:nvSpPr>
          <p:cNvPr id="6" name="TextBox 5"/>
          <p:cNvSpPr txBox="1"/>
          <p:nvPr/>
        </p:nvSpPr>
        <p:spPr>
          <a:xfrm>
            <a:off x="359079" y="2755726"/>
            <a:ext cx="11473841" cy="430887"/>
          </a:xfrm>
          <a:prstGeom prst="rect">
            <a:avLst/>
          </a:prstGeom>
          <a:noFill/>
        </p:spPr>
        <p:txBody>
          <a:bodyPr wrap="square" rtlCol="0">
            <a:spAutoFit/>
          </a:bodyPr>
          <a:lstStyle/>
          <a:p>
            <a:r>
              <a:rPr lang="en-US" sz="2200" b="1" dirty="0" smtClean="0">
                <a:solidFill>
                  <a:srgbClr val="2A989E"/>
                </a:solidFill>
                <a:latin typeface="Arial" panose="020B0604020202020204" pitchFamily="34" charset="0"/>
                <a:cs typeface="Arial" panose="020B0604020202020204" pitchFamily="34" charset="0"/>
              </a:rPr>
              <a:t>							Date Time Formatter</a:t>
            </a:r>
            <a:endParaRPr lang="en-US" sz="2200" b="1" dirty="0">
              <a:solidFill>
                <a:srgbClr val="2A989E"/>
              </a:solidFill>
            </a:endParaRPr>
          </a:p>
        </p:txBody>
      </p:sp>
    </p:spTree>
    <p:extLst>
      <p:ext uri="{BB962C8B-B14F-4D97-AF65-F5344CB8AC3E}">
        <p14:creationId xmlns:p14="http://schemas.microsoft.com/office/powerpoint/2010/main" val="2278536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StringJoiner Class</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845854" y="886124"/>
            <a:ext cx="6500291" cy="5851672"/>
          </a:xfrm>
          <a:prstGeom prst="rect">
            <a:avLst/>
          </a:prstGeom>
        </p:spPr>
      </p:pic>
    </p:spTree>
    <p:extLst>
      <p:ext uri="{BB962C8B-B14F-4D97-AF65-F5344CB8AC3E}">
        <p14:creationId xmlns:p14="http://schemas.microsoft.com/office/powerpoint/2010/main" val="536335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Optional Class</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175432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solidFill>
                  <a:schemeClr val="bg2">
                    <a:lumMod val="50000"/>
                  </a:schemeClr>
                </a:solidFill>
                <a:latin typeface="Arial" panose="020B0604020202020204" pitchFamily="34" charset="0"/>
                <a:cs typeface="Arial" panose="020B0604020202020204" pitchFamily="34" charset="0"/>
              </a:rPr>
              <a:t>Null checks are not required.</a:t>
            </a:r>
          </a:p>
          <a:p>
            <a:pPr marL="285750" indent="-285750">
              <a:lnSpc>
                <a:spcPct val="150000"/>
              </a:lnSpc>
              <a:buFont typeface="Wingdings" panose="05000000000000000000" pitchFamily="2" charset="2"/>
              <a:buChar char="Ø"/>
            </a:pPr>
            <a:r>
              <a:rPr lang="en-US" dirty="0">
                <a:solidFill>
                  <a:schemeClr val="bg2">
                    <a:lumMod val="50000"/>
                  </a:schemeClr>
                </a:solidFill>
                <a:latin typeface="Arial" panose="020B0604020202020204" pitchFamily="34" charset="0"/>
                <a:cs typeface="Arial" panose="020B0604020202020204" pitchFamily="34" charset="0"/>
              </a:rPr>
              <a:t>No more </a:t>
            </a:r>
            <a:r>
              <a:rPr lang="en-US" b="1" dirty="0">
                <a:solidFill>
                  <a:srgbClr val="2A989E"/>
                </a:solidFill>
                <a:latin typeface="Arial" panose="020B0604020202020204" pitchFamily="34" charset="0"/>
                <a:cs typeface="Arial" panose="020B0604020202020204" pitchFamily="34" charset="0"/>
              </a:rPr>
              <a:t>NullPointerException</a:t>
            </a:r>
            <a:r>
              <a:rPr lang="en-US" dirty="0">
                <a:solidFill>
                  <a:schemeClr val="bg2">
                    <a:lumMod val="50000"/>
                  </a:schemeClr>
                </a:solidFill>
                <a:latin typeface="Arial" panose="020B0604020202020204" pitchFamily="34" charset="0"/>
                <a:cs typeface="Arial" panose="020B0604020202020204" pitchFamily="34" charset="0"/>
              </a:rPr>
              <a:t> at run-time.</a:t>
            </a:r>
          </a:p>
          <a:p>
            <a:pPr marL="285750" indent="-285750">
              <a:lnSpc>
                <a:spcPct val="150000"/>
              </a:lnSpc>
              <a:buFont typeface="Wingdings" panose="05000000000000000000" pitchFamily="2" charset="2"/>
              <a:buChar char="Ø"/>
            </a:pPr>
            <a:r>
              <a:rPr lang="en-US" dirty="0">
                <a:solidFill>
                  <a:schemeClr val="bg2">
                    <a:lumMod val="50000"/>
                  </a:schemeClr>
                </a:solidFill>
                <a:latin typeface="Arial" panose="020B0604020202020204" pitchFamily="34" charset="0"/>
                <a:cs typeface="Arial" panose="020B0604020202020204" pitchFamily="34" charset="0"/>
              </a:rPr>
              <a:t>We can develop clean and neat APIs.</a:t>
            </a:r>
          </a:p>
          <a:p>
            <a:pPr marL="285750" indent="-285750">
              <a:lnSpc>
                <a:spcPct val="150000"/>
              </a:lnSpc>
              <a:buFont typeface="Wingdings" panose="05000000000000000000" pitchFamily="2" charset="2"/>
              <a:buChar char="Ø"/>
            </a:pPr>
            <a:r>
              <a:rPr lang="en-US" dirty="0">
                <a:solidFill>
                  <a:schemeClr val="bg2">
                    <a:lumMod val="50000"/>
                  </a:schemeClr>
                </a:solidFill>
                <a:latin typeface="Arial" panose="020B0604020202020204" pitchFamily="34" charset="0"/>
                <a:cs typeface="Arial" panose="020B0604020202020204" pitchFamily="34" charset="0"/>
              </a:rPr>
              <a:t>No more Boiler plate code</a:t>
            </a:r>
          </a:p>
        </p:txBody>
      </p:sp>
      <p:pic>
        <p:nvPicPr>
          <p:cNvPr id="4" name="Picture 3"/>
          <p:cNvPicPr>
            <a:picLocks noChangeAspect="1"/>
          </p:cNvPicPr>
          <p:nvPr/>
        </p:nvPicPr>
        <p:blipFill>
          <a:blip r:embed="rId2"/>
          <a:stretch>
            <a:fillRect/>
          </a:stretch>
        </p:blipFill>
        <p:spPr>
          <a:xfrm>
            <a:off x="1979719" y="3082084"/>
            <a:ext cx="8232559" cy="2827164"/>
          </a:xfrm>
          <a:prstGeom prst="rect">
            <a:avLst/>
          </a:prstGeom>
        </p:spPr>
      </p:pic>
    </p:spTree>
    <p:extLst>
      <p:ext uri="{BB962C8B-B14F-4D97-AF65-F5344CB8AC3E}">
        <p14:creationId xmlns:p14="http://schemas.microsoft.com/office/powerpoint/2010/main" val="843309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Base64 Class</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1446550"/>
          </a:xfrm>
          <a:prstGeom prst="rect">
            <a:avLst/>
          </a:prstGeom>
          <a:noFill/>
        </p:spPr>
        <p:txBody>
          <a:bodyPr wrap="square" rtlCol="0">
            <a:spAutoFit/>
          </a:bodyPr>
          <a:lstStyle/>
          <a:p>
            <a:r>
              <a:rPr lang="en-US" sz="2200" dirty="0">
                <a:solidFill>
                  <a:schemeClr val="bg2">
                    <a:lumMod val="50000"/>
                  </a:schemeClr>
                </a:solidFill>
                <a:latin typeface="Arial" panose="020B0604020202020204" pitchFamily="34" charset="0"/>
                <a:cs typeface="Arial" panose="020B0604020202020204" pitchFamily="34" charset="0"/>
              </a:rPr>
              <a:t>It has three types of encoding and decoding: Simple Encoding, URL Encoding and MIME Encoding</a:t>
            </a:r>
          </a:p>
          <a:p>
            <a:r>
              <a:rPr lang="en-US" sz="2200" dirty="0" smtClean="0">
                <a:solidFill>
                  <a:schemeClr val="bg2">
                    <a:lumMod val="50000"/>
                  </a:schemeClr>
                </a:solidFill>
                <a:latin typeface="Arial" panose="020B0604020202020204" pitchFamily="34" charset="0"/>
                <a:cs typeface="Arial" panose="020B0604020202020204" pitchFamily="34" charset="0"/>
              </a:rPr>
              <a:t>For </a:t>
            </a:r>
            <a:r>
              <a:rPr lang="en-US" sz="2200" dirty="0">
                <a:solidFill>
                  <a:schemeClr val="bg2">
                    <a:lumMod val="50000"/>
                  </a:schemeClr>
                </a:solidFill>
                <a:latin typeface="Arial" panose="020B0604020202020204" pitchFamily="34" charset="0"/>
                <a:cs typeface="Arial" panose="020B0604020202020204" pitchFamily="34" charset="0"/>
              </a:rPr>
              <a:t>every type of encoder and decoder there is a specific class for getting </a:t>
            </a:r>
            <a:r>
              <a:rPr lang="en-US" sz="2200" dirty="0" smtClean="0">
                <a:solidFill>
                  <a:schemeClr val="bg2">
                    <a:lumMod val="50000"/>
                  </a:schemeClr>
                </a:solidFill>
                <a:latin typeface="Arial" panose="020B0604020202020204" pitchFamily="34" charset="0"/>
                <a:cs typeface="Arial" panose="020B0604020202020204" pitchFamily="34" charset="0"/>
              </a:rPr>
              <a:t>the corresponding </a:t>
            </a:r>
            <a:r>
              <a:rPr lang="en-US" sz="2200" dirty="0">
                <a:solidFill>
                  <a:schemeClr val="bg2">
                    <a:lumMod val="50000"/>
                  </a:schemeClr>
                </a:solidFill>
                <a:latin typeface="Arial" panose="020B0604020202020204" pitchFamily="34" charset="0"/>
                <a:cs typeface="Arial" panose="020B0604020202020204" pitchFamily="34" charset="0"/>
              </a:rPr>
              <a:t>object</a:t>
            </a:r>
          </a:p>
        </p:txBody>
      </p:sp>
      <p:pic>
        <p:nvPicPr>
          <p:cNvPr id="4" name="Picture 3"/>
          <p:cNvPicPr>
            <a:picLocks noChangeAspect="1"/>
          </p:cNvPicPr>
          <p:nvPr/>
        </p:nvPicPr>
        <p:blipFill>
          <a:blip r:embed="rId2"/>
          <a:stretch>
            <a:fillRect/>
          </a:stretch>
        </p:blipFill>
        <p:spPr>
          <a:xfrm>
            <a:off x="2366553" y="2411054"/>
            <a:ext cx="7458891" cy="4417062"/>
          </a:xfrm>
          <a:prstGeom prst="rect">
            <a:avLst/>
          </a:prstGeom>
        </p:spPr>
      </p:pic>
    </p:spTree>
    <p:extLst>
      <p:ext uri="{BB962C8B-B14F-4D97-AF65-F5344CB8AC3E}">
        <p14:creationId xmlns:p14="http://schemas.microsoft.com/office/powerpoint/2010/main" val="1482128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Nashorn Javascript Engine</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2462213"/>
          </a:xfrm>
          <a:prstGeom prst="rect">
            <a:avLst/>
          </a:prstGeom>
          <a:noFill/>
        </p:spPr>
        <p:txBody>
          <a:bodyPr wrap="square" rtlCol="0">
            <a:spAutoFit/>
          </a:bodyPr>
          <a:lstStyle/>
          <a:p>
            <a:r>
              <a:rPr lang="en-US" sz="2200" dirty="0">
                <a:solidFill>
                  <a:schemeClr val="bg2">
                    <a:lumMod val="50000"/>
                  </a:schemeClr>
                </a:solidFill>
                <a:latin typeface="Arial" panose="020B0604020202020204" pitchFamily="34" charset="0"/>
                <a:cs typeface="Arial" panose="020B0604020202020204" pitchFamily="34" charset="0"/>
              </a:rPr>
              <a:t>With Java 8, Nashorn, a much improved javascript engine is introduced, to  replace the existing Rhino. </a:t>
            </a:r>
          </a:p>
          <a:p>
            <a:r>
              <a:rPr lang="en-US" sz="2200" dirty="0" smtClean="0">
                <a:solidFill>
                  <a:schemeClr val="bg2">
                    <a:lumMod val="50000"/>
                  </a:schemeClr>
                </a:solidFill>
                <a:latin typeface="Arial" panose="020B0604020202020204" pitchFamily="34" charset="0"/>
                <a:cs typeface="Arial" panose="020B0604020202020204" pitchFamily="34" charset="0"/>
              </a:rPr>
              <a:t>Nashorn </a:t>
            </a:r>
            <a:r>
              <a:rPr lang="en-US" sz="2200" dirty="0">
                <a:solidFill>
                  <a:schemeClr val="bg2">
                    <a:lumMod val="50000"/>
                  </a:schemeClr>
                </a:solidFill>
                <a:latin typeface="Arial" panose="020B0604020202020204" pitchFamily="34" charset="0"/>
                <a:cs typeface="Arial" panose="020B0604020202020204" pitchFamily="34" charset="0"/>
              </a:rPr>
              <a:t>provides better performance, as it directly compiles the code in memory and passes the bytecode to JVM.</a:t>
            </a:r>
          </a:p>
          <a:p>
            <a:r>
              <a:rPr lang="en-US" sz="2200" dirty="0">
                <a:solidFill>
                  <a:schemeClr val="bg2">
                    <a:lumMod val="50000"/>
                  </a:schemeClr>
                </a:solidFill>
                <a:latin typeface="Arial" panose="020B0604020202020204" pitchFamily="34" charset="0"/>
                <a:cs typeface="Arial" panose="020B0604020202020204" pitchFamily="34" charset="0"/>
              </a:rPr>
              <a:t> </a:t>
            </a:r>
          </a:p>
          <a:p>
            <a:r>
              <a:rPr lang="en-US" sz="2200" dirty="0" smtClean="0">
                <a:solidFill>
                  <a:schemeClr val="bg2">
                    <a:lumMod val="50000"/>
                  </a:schemeClr>
                </a:solidFill>
                <a:latin typeface="Arial" panose="020B0604020202020204" pitchFamily="34" charset="0"/>
                <a:cs typeface="Arial" panose="020B0604020202020204" pitchFamily="34" charset="0"/>
              </a:rPr>
              <a:t>The </a:t>
            </a:r>
            <a:r>
              <a:rPr lang="en-US" sz="2200" dirty="0">
                <a:solidFill>
                  <a:schemeClr val="bg2">
                    <a:lumMod val="50000"/>
                  </a:schemeClr>
                </a:solidFill>
                <a:latin typeface="Arial" panose="020B0604020202020204" pitchFamily="34" charset="0"/>
                <a:cs typeface="Arial" panose="020B0604020202020204" pitchFamily="34" charset="0"/>
              </a:rPr>
              <a:t>Nashorn javascript engine can either be used programmatically from java programs or by utilizing the </a:t>
            </a:r>
            <a:r>
              <a:rPr lang="en-US" sz="2200" dirty="0" smtClean="0">
                <a:solidFill>
                  <a:schemeClr val="bg2">
                    <a:lumMod val="50000"/>
                  </a:schemeClr>
                </a:solidFill>
                <a:latin typeface="Arial" panose="020B0604020202020204" pitchFamily="34" charset="0"/>
                <a:cs typeface="Arial" panose="020B0604020202020204" pitchFamily="34" charset="0"/>
              </a:rPr>
              <a:t>command line </a:t>
            </a:r>
            <a:r>
              <a:rPr lang="en-US" sz="2200" dirty="0">
                <a:solidFill>
                  <a:schemeClr val="bg2">
                    <a:lumMod val="50000"/>
                  </a:schemeClr>
                </a:solidFill>
                <a:latin typeface="Arial" panose="020B0604020202020204" pitchFamily="34" charset="0"/>
                <a:cs typeface="Arial" panose="020B0604020202020204" pitchFamily="34" charset="0"/>
              </a:rPr>
              <a:t>tool </a:t>
            </a:r>
            <a:r>
              <a:rPr lang="en-US" sz="2200" b="1" dirty="0" err="1">
                <a:solidFill>
                  <a:srgbClr val="2A989E"/>
                </a:solidFill>
                <a:latin typeface="Arial" panose="020B0604020202020204" pitchFamily="34" charset="0"/>
                <a:cs typeface="Arial" panose="020B0604020202020204" pitchFamily="34" charset="0"/>
              </a:rPr>
              <a:t>jjs</a:t>
            </a:r>
            <a:r>
              <a:rPr lang="en-US" sz="2200" dirty="0">
                <a:solidFill>
                  <a:schemeClr val="bg2">
                    <a:lumMod val="50000"/>
                  </a:schemeClr>
                </a:solidFill>
                <a:latin typeface="Arial" panose="020B0604020202020204" pitchFamily="34" charset="0"/>
                <a:cs typeface="Arial" panose="020B0604020202020204" pitchFamily="34" charset="0"/>
              </a:rPr>
              <a:t>, which located in </a:t>
            </a:r>
            <a:r>
              <a:rPr lang="en-US" sz="2200" dirty="0" smtClean="0">
                <a:solidFill>
                  <a:schemeClr val="bg2">
                    <a:lumMod val="50000"/>
                  </a:schemeClr>
                </a:solidFill>
                <a:latin typeface="Arial" panose="020B0604020202020204" pitchFamily="34" charset="0"/>
                <a:cs typeface="Arial" panose="020B0604020202020204" pitchFamily="34" charset="0"/>
              </a:rPr>
              <a:t>JAVA_HOME/bin</a:t>
            </a:r>
            <a:endParaRPr lang="en-US" sz="2200" dirty="0">
              <a:solidFill>
                <a:schemeClr val="bg2">
                  <a:lumMod val="50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598166" y="3896950"/>
            <a:ext cx="8995666" cy="1502029"/>
          </a:xfrm>
          <a:prstGeom prst="rect">
            <a:avLst/>
          </a:prstGeom>
        </p:spPr>
      </p:pic>
    </p:spTree>
    <p:extLst>
      <p:ext uri="{BB962C8B-B14F-4D97-AF65-F5344CB8AC3E}">
        <p14:creationId xmlns:p14="http://schemas.microsoft.com/office/powerpoint/2010/main" val="2051237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Features</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5734903"/>
          </a:xfrm>
          <a:prstGeom prst="rect">
            <a:avLst/>
          </a:prstGeom>
          <a:noFill/>
        </p:spPr>
        <p:txBody>
          <a:bodyPr wrap="square" rtlCol="0">
            <a:spAutoFit/>
          </a:bodyPr>
          <a:lstStyle/>
          <a:p>
            <a:pPr marL="342900" indent="-342900">
              <a:spcAft>
                <a:spcPts val="800"/>
              </a:spcAft>
              <a:buFont typeface="+mj-lt"/>
              <a:buAutoNum type="arabicPeriod"/>
            </a:pPr>
            <a:r>
              <a:rPr lang="en-US" sz="2000" dirty="0" smtClean="0">
                <a:solidFill>
                  <a:schemeClr val="bg2">
                    <a:lumMod val="50000"/>
                  </a:schemeClr>
                </a:solidFill>
                <a:latin typeface="Arial" panose="020B0604020202020204" pitchFamily="34" charset="0"/>
                <a:cs typeface="Arial" panose="020B0604020202020204" pitchFamily="34" charset="0"/>
              </a:rPr>
              <a:t>Interface (changes in interface)</a:t>
            </a:r>
          </a:p>
          <a:p>
            <a:pPr marL="342900" indent="-342900">
              <a:spcAft>
                <a:spcPts val="800"/>
              </a:spcAft>
              <a:buFont typeface="+mj-lt"/>
              <a:buAutoNum type="arabicPeriod"/>
            </a:pPr>
            <a:r>
              <a:rPr lang="en-US" sz="2000" dirty="0" smtClean="0">
                <a:solidFill>
                  <a:schemeClr val="bg2">
                    <a:lumMod val="50000"/>
                  </a:schemeClr>
                </a:solidFill>
                <a:latin typeface="Arial" panose="020B0604020202020204" pitchFamily="34" charset="0"/>
                <a:cs typeface="Arial" panose="020B0604020202020204" pitchFamily="34" charset="0"/>
              </a:rPr>
              <a:t>Functional Interface (use to call lambda expression)</a:t>
            </a:r>
          </a:p>
          <a:p>
            <a:pPr marL="342900" indent="-342900">
              <a:spcAft>
                <a:spcPts val="800"/>
              </a:spcAft>
              <a:buFont typeface="+mj-lt"/>
              <a:buAutoNum type="arabicPeriod"/>
            </a:pPr>
            <a:r>
              <a:rPr lang="en-US" sz="2000" dirty="0" smtClean="0">
                <a:solidFill>
                  <a:schemeClr val="bg2">
                    <a:lumMod val="50000"/>
                  </a:schemeClr>
                </a:solidFill>
                <a:latin typeface="Arial" panose="020B0604020202020204" pitchFamily="34" charset="0"/>
                <a:cs typeface="Arial" panose="020B0604020202020204" pitchFamily="34" charset="0"/>
              </a:rPr>
              <a:t>Lambda Expression</a:t>
            </a:r>
          </a:p>
          <a:p>
            <a:pPr marL="800100" lvl="1" indent="-342900">
              <a:spcAft>
                <a:spcPts val="800"/>
              </a:spcAft>
              <a:buFont typeface="+mj-lt"/>
              <a:buAutoNum type="alphaLcPeriod"/>
            </a:pPr>
            <a:r>
              <a:rPr lang="en-US" sz="2000" dirty="0">
                <a:solidFill>
                  <a:schemeClr val="bg2">
                    <a:lumMod val="50000"/>
                  </a:schemeClr>
                </a:solidFill>
                <a:latin typeface="Arial" panose="020B0604020202020204" pitchFamily="34" charset="0"/>
                <a:cs typeface="Arial" panose="020B0604020202020204" pitchFamily="34" charset="0"/>
              </a:rPr>
              <a:t>Type </a:t>
            </a:r>
            <a:r>
              <a:rPr lang="en-US" sz="2000" dirty="0" smtClean="0">
                <a:solidFill>
                  <a:schemeClr val="bg2">
                    <a:lumMod val="50000"/>
                  </a:schemeClr>
                </a:solidFill>
                <a:latin typeface="Arial" panose="020B0604020202020204" pitchFamily="34" charset="0"/>
                <a:cs typeface="Arial" panose="020B0604020202020204" pitchFamily="34" charset="0"/>
              </a:rPr>
              <a:t>Inference</a:t>
            </a:r>
          </a:p>
          <a:p>
            <a:pPr marL="800100" lvl="1" indent="-342900">
              <a:spcAft>
                <a:spcPts val="800"/>
              </a:spcAft>
              <a:buFont typeface="+mj-lt"/>
              <a:buAutoNum type="alphaLcPeriod"/>
            </a:pPr>
            <a:r>
              <a:rPr lang="en-US" sz="2000" dirty="0" smtClean="0">
                <a:solidFill>
                  <a:schemeClr val="bg2">
                    <a:lumMod val="50000"/>
                  </a:schemeClr>
                </a:solidFill>
                <a:latin typeface="Arial" panose="020B0604020202020204" pitchFamily="34" charset="0"/>
                <a:cs typeface="Arial" panose="020B0604020202020204" pitchFamily="34" charset="0"/>
              </a:rPr>
              <a:t>Concept of Closure</a:t>
            </a:r>
          </a:p>
          <a:p>
            <a:pPr marL="800100" lvl="1" indent="-342900">
              <a:spcAft>
                <a:spcPts val="800"/>
              </a:spcAft>
              <a:buFont typeface="+mj-lt"/>
              <a:buAutoNum type="alphaLcPeriod"/>
            </a:pPr>
            <a:r>
              <a:rPr lang="en-US" sz="2000" dirty="0">
                <a:solidFill>
                  <a:schemeClr val="bg2">
                    <a:lumMod val="50000"/>
                  </a:schemeClr>
                </a:solidFill>
                <a:latin typeface="Arial" panose="020B0604020202020204" pitchFamily="34" charset="0"/>
                <a:cs typeface="Arial" panose="020B0604020202020204" pitchFamily="34" charset="0"/>
              </a:rPr>
              <a:t>‘</a:t>
            </a:r>
            <a:r>
              <a:rPr lang="en-US" sz="2000" b="1" dirty="0">
                <a:solidFill>
                  <a:srgbClr val="2A989E"/>
                </a:solidFill>
                <a:latin typeface="Arial" panose="020B0604020202020204" pitchFamily="34" charset="0"/>
                <a:cs typeface="Arial" panose="020B0604020202020204" pitchFamily="34" charset="0"/>
              </a:rPr>
              <a:t>this</a:t>
            </a:r>
            <a:r>
              <a:rPr lang="en-US" sz="2000" dirty="0">
                <a:solidFill>
                  <a:schemeClr val="bg2">
                    <a:lumMod val="50000"/>
                  </a:schemeClr>
                </a:solidFill>
                <a:latin typeface="Arial" panose="020B0604020202020204" pitchFamily="34" charset="0"/>
                <a:cs typeface="Arial" panose="020B0604020202020204" pitchFamily="34" charset="0"/>
              </a:rPr>
              <a:t>’ keyword </a:t>
            </a:r>
            <a:r>
              <a:rPr lang="en-US" sz="2000" dirty="0" smtClean="0">
                <a:solidFill>
                  <a:schemeClr val="bg2">
                    <a:lumMod val="50000"/>
                  </a:schemeClr>
                </a:solidFill>
                <a:latin typeface="Arial" panose="020B0604020202020204" pitchFamily="34" charset="0"/>
                <a:cs typeface="Arial" panose="020B0604020202020204" pitchFamily="34" charset="0"/>
              </a:rPr>
              <a:t>in Anonymous </a:t>
            </a:r>
            <a:r>
              <a:rPr lang="en-US" sz="2000" dirty="0">
                <a:solidFill>
                  <a:schemeClr val="bg2">
                    <a:lumMod val="50000"/>
                  </a:schemeClr>
                </a:solidFill>
                <a:latin typeface="Arial" panose="020B0604020202020204" pitchFamily="34" charset="0"/>
                <a:cs typeface="Arial" panose="020B0604020202020204" pitchFamily="34" charset="0"/>
              </a:rPr>
              <a:t>Inner Class and Lambda Exp.</a:t>
            </a:r>
          </a:p>
          <a:p>
            <a:pPr marL="800100" lvl="1" indent="-342900">
              <a:spcAft>
                <a:spcPts val="800"/>
              </a:spcAft>
              <a:buFont typeface="+mj-lt"/>
              <a:buAutoNum type="alphaLcPeriod"/>
            </a:pPr>
            <a:r>
              <a:rPr lang="en-US" sz="2000" dirty="0">
                <a:solidFill>
                  <a:schemeClr val="bg2">
                    <a:lumMod val="50000"/>
                  </a:schemeClr>
                </a:solidFill>
                <a:latin typeface="Arial" panose="020B0604020202020204" pitchFamily="34" charset="0"/>
                <a:cs typeface="Arial" panose="020B0604020202020204" pitchFamily="34" charset="0"/>
              </a:rPr>
              <a:t>Exception Handling using Lambda </a:t>
            </a:r>
            <a:r>
              <a:rPr lang="en-US" sz="2000" dirty="0" smtClean="0">
                <a:solidFill>
                  <a:schemeClr val="bg2">
                    <a:lumMod val="50000"/>
                  </a:schemeClr>
                </a:solidFill>
                <a:latin typeface="Arial" panose="020B0604020202020204" pitchFamily="34" charset="0"/>
                <a:cs typeface="Arial" panose="020B0604020202020204" pitchFamily="34" charset="0"/>
              </a:rPr>
              <a:t>Expression</a:t>
            </a:r>
          </a:p>
          <a:p>
            <a:pPr marL="342900" indent="-342900">
              <a:spcAft>
                <a:spcPts val="800"/>
              </a:spcAft>
              <a:buFont typeface="+mj-lt"/>
              <a:buAutoNum type="arabicPeriod"/>
            </a:pPr>
            <a:r>
              <a:rPr lang="en-US" sz="2000" dirty="0" smtClean="0">
                <a:solidFill>
                  <a:schemeClr val="bg2">
                    <a:lumMod val="50000"/>
                  </a:schemeClr>
                </a:solidFill>
                <a:latin typeface="Arial" panose="020B0604020202020204" pitchFamily="34" charset="0"/>
                <a:cs typeface="Arial" panose="020B0604020202020204" pitchFamily="34" charset="0"/>
              </a:rPr>
              <a:t>Function Package (provided functional interfaces)</a:t>
            </a:r>
          </a:p>
          <a:p>
            <a:pPr marL="342900" indent="-342900">
              <a:spcAft>
                <a:spcPts val="800"/>
              </a:spcAft>
              <a:buFont typeface="+mj-lt"/>
              <a:buAutoNum type="arabicPeriod"/>
            </a:pPr>
            <a:r>
              <a:rPr lang="en-US" sz="2000" dirty="0" smtClean="0">
                <a:solidFill>
                  <a:schemeClr val="bg2">
                    <a:lumMod val="50000"/>
                  </a:schemeClr>
                </a:solidFill>
                <a:latin typeface="Arial" panose="020B0604020202020204" pitchFamily="34" charset="0"/>
                <a:cs typeface="Arial" panose="020B0604020202020204" pitchFamily="34" charset="0"/>
              </a:rPr>
              <a:t>Method Reference [double </a:t>
            </a:r>
            <a:r>
              <a:rPr lang="en-US" sz="2000" dirty="0">
                <a:solidFill>
                  <a:schemeClr val="bg2">
                    <a:lumMod val="50000"/>
                  </a:schemeClr>
                </a:solidFill>
                <a:latin typeface="Arial" panose="020B0604020202020204" pitchFamily="34" charset="0"/>
                <a:cs typeface="Arial" panose="020B0604020202020204" pitchFamily="34" charset="0"/>
              </a:rPr>
              <a:t>colon (</a:t>
            </a:r>
            <a:r>
              <a:rPr lang="en-US" sz="2000" b="1" dirty="0">
                <a:solidFill>
                  <a:srgbClr val="1B6367"/>
                </a:solidFill>
                <a:latin typeface="Arial" panose="020B0604020202020204" pitchFamily="34" charset="0"/>
                <a:cs typeface="Arial" panose="020B0604020202020204" pitchFamily="34" charset="0"/>
              </a:rPr>
              <a:t>::</a:t>
            </a:r>
            <a:r>
              <a:rPr lang="en-US" sz="2000" dirty="0">
                <a:solidFill>
                  <a:schemeClr val="bg2">
                    <a:lumMod val="50000"/>
                  </a:schemeClr>
                </a:solidFill>
                <a:latin typeface="Arial" panose="020B0604020202020204" pitchFamily="34" charset="0"/>
                <a:cs typeface="Arial" panose="020B0604020202020204" pitchFamily="34" charset="0"/>
              </a:rPr>
              <a:t>) </a:t>
            </a:r>
            <a:r>
              <a:rPr lang="en-US" sz="2000" dirty="0" smtClean="0">
                <a:solidFill>
                  <a:schemeClr val="bg2">
                    <a:lumMod val="50000"/>
                  </a:schemeClr>
                </a:solidFill>
                <a:latin typeface="Arial" panose="020B0604020202020204" pitchFamily="34" charset="0"/>
                <a:cs typeface="Arial" panose="020B0604020202020204" pitchFamily="34" charset="0"/>
              </a:rPr>
              <a:t>operator]</a:t>
            </a:r>
          </a:p>
          <a:p>
            <a:pPr marL="342900" indent="-342900">
              <a:spcAft>
                <a:spcPts val="800"/>
              </a:spcAft>
              <a:buFont typeface="+mj-lt"/>
              <a:buAutoNum type="arabicPeriod"/>
            </a:pPr>
            <a:r>
              <a:rPr lang="en-US" sz="2000" dirty="0" smtClean="0">
                <a:solidFill>
                  <a:schemeClr val="bg2">
                    <a:lumMod val="50000"/>
                  </a:schemeClr>
                </a:solidFill>
                <a:latin typeface="Arial" panose="020B0604020202020204" pitchFamily="34" charset="0"/>
                <a:cs typeface="Arial" panose="020B0604020202020204" pitchFamily="34" charset="0"/>
              </a:rPr>
              <a:t>Stream API (</a:t>
            </a:r>
            <a:r>
              <a:rPr lang="en-US" sz="2000" dirty="0">
                <a:solidFill>
                  <a:schemeClr val="bg2">
                    <a:lumMod val="50000"/>
                  </a:schemeClr>
                </a:solidFill>
                <a:latin typeface="Arial" panose="020B0604020202020204" pitchFamily="34" charset="0"/>
                <a:cs typeface="Arial" panose="020B0604020202020204" pitchFamily="34" charset="0"/>
              </a:rPr>
              <a:t>bulk operation on collections</a:t>
            </a:r>
            <a:r>
              <a:rPr lang="en-US" sz="2000" dirty="0" smtClean="0">
                <a:solidFill>
                  <a:schemeClr val="bg2">
                    <a:lumMod val="50000"/>
                  </a:schemeClr>
                </a:solidFill>
                <a:latin typeface="Arial" panose="020B0604020202020204" pitchFamily="34" charset="0"/>
                <a:cs typeface="Arial" panose="020B0604020202020204" pitchFamily="34" charset="0"/>
              </a:rPr>
              <a:t>)</a:t>
            </a:r>
          </a:p>
          <a:p>
            <a:pPr marL="342900" indent="-342900">
              <a:spcAft>
                <a:spcPts val="800"/>
              </a:spcAft>
              <a:buFont typeface="+mj-lt"/>
              <a:buAutoNum type="arabicPeriod"/>
            </a:pPr>
            <a:r>
              <a:rPr lang="en-US" sz="2000" dirty="0" smtClean="0">
                <a:solidFill>
                  <a:schemeClr val="bg2">
                    <a:lumMod val="50000"/>
                  </a:schemeClr>
                </a:solidFill>
                <a:latin typeface="Arial" panose="020B0604020202020204" pitchFamily="34" charset="0"/>
                <a:cs typeface="Arial" panose="020B0604020202020204" pitchFamily="34" charset="0"/>
              </a:rPr>
              <a:t>Date </a:t>
            </a:r>
            <a:r>
              <a:rPr lang="en-US" sz="2000" dirty="0">
                <a:solidFill>
                  <a:schemeClr val="bg2">
                    <a:lumMod val="50000"/>
                  </a:schemeClr>
                </a:solidFill>
                <a:latin typeface="Arial" panose="020B0604020202020204" pitchFamily="34" charset="0"/>
                <a:cs typeface="Arial" panose="020B0604020202020204" pitchFamily="34" charset="0"/>
              </a:rPr>
              <a:t>&amp; Time API </a:t>
            </a:r>
            <a:r>
              <a:rPr lang="en-US" sz="2000" dirty="0" smtClean="0">
                <a:solidFill>
                  <a:schemeClr val="bg2">
                    <a:lumMod val="50000"/>
                  </a:schemeClr>
                </a:solidFill>
                <a:latin typeface="Arial" panose="020B0604020202020204" pitchFamily="34" charset="0"/>
                <a:cs typeface="Arial" panose="020B0604020202020204" pitchFamily="34" charset="0"/>
              </a:rPr>
              <a:t>(New Date-Time API / </a:t>
            </a:r>
            <a:r>
              <a:rPr lang="en-US" sz="2000" dirty="0" err="1" smtClean="0">
                <a:solidFill>
                  <a:schemeClr val="bg2">
                    <a:lumMod val="50000"/>
                  </a:schemeClr>
                </a:solidFill>
                <a:latin typeface="Arial" panose="020B0604020202020204" pitchFamily="34" charset="0"/>
                <a:cs typeface="Arial" panose="020B0604020202020204" pitchFamily="34" charset="0"/>
              </a:rPr>
              <a:t>Joda</a:t>
            </a:r>
            <a:r>
              <a:rPr lang="en-US" sz="2000" dirty="0" smtClean="0">
                <a:solidFill>
                  <a:schemeClr val="bg2">
                    <a:lumMod val="50000"/>
                  </a:schemeClr>
                </a:solidFill>
                <a:latin typeface="Arial" panose="020B0604020202020204" pitchFamily="34" charset="0"/>
                <a:cs typeface="Arial" panose="020B0604020202020204" pitchFamily="34" charset="0"/>
              </a:rPr>
              <a:t> API)</a:t>
            </a:r>
          </a:p>
          <a:p>
            <a:pPr marL="342900" indent="-342900">
              <a:spcAft>
                <a:spcPts val="800"/>
              </a:spcAft>
              <a:buFont typeface="+mj-lt"/>
              <a:buAutoNum type="arabicPeriod"/>
            </a:pPr>
            <a:r>
              <a:rPr lang="en-US" sz="2000" dirty="0" smtClean="0">
                <a:solidFill>
                  <a:schemeClr val="bg2">
                    <a:lumMod val="50000"/>
                  </a:schemeClr>
                </a:solidFill>
                <a:latin typeface="Arial" panose="020B0604020202020204" pitchFamily="34" charset="0"/>
                <a:cs typeface="Arial" panose="020B0604020202020204" pitchFamily="34" charset="0"/>
              </a:rPr>
              <a:t>StringJoiner and Optional Class</a:t>
            </a:r>
          </a:p>
          <a:p>
            <a:pPr marL="342900" indent="-342900">
              <a:spcAft>
                <a:spcPts val="800"/>
              </a:spcAft>
              <a:buFont typeface="+mj-lt"/>
              <a:buAutoNum type="arabicPeriod"/>
            </a:pPr>
            <a:r>
              <a:rPr lang="en-US" sz="2000" dirty="0" smtClean="0">
                <a:solidFill>
                  <a:schemeClr val="bg2">
                    <a:lumMod val="50000"/>
                  </a:schemeClr>
                </a:solidFill>
                <a:latin typeface="Arial" panose="020B0604020202020204" pitchFamily="34" charset="0"/>
                <a:cs typeface="Arial" panose="020B0604020202020204" pitchFamily="34" charset="0"/>
              </a:rPr>
              <a:t>Base64 Class (Encoding-Decoding)</a:t>
            </a:r>
            <a:endParaRPr lang="en-US" sz="2000" dirty="0">
              <a:solidFill>
                <a:schemeClr val="bg2">
                  <a:lumMod val="50000"/>
                </a:schemeClr>
              </a:solidFill>
              <a:latin typeface="Arial" panose="020B0604020202020204" pitchFamily="34" charset="0"/>
              <a:cs typeface="Arial" panose="020B0604020202020204" pitchFamily="34" charset="0"/>
            </a:endParaRPr>
          </a:p>
          <a:p>
            <a:pPr marL="342900" indent="-342900">
              <a:spcAft>
                <a:spcPts val="800"/>
              </a:spcAft>
              <a:buFont typeface="+mj-lt"/>
              <a:buAutoNum type="arabicPeriod"/>
            </a:pPr>
            <a:r>
              <a:rPr lang="en-US" sz="2000" dirty="0" smtClean="0">
                <a:solidFill>
                  <a:schemeClr val="bg2">
                    <a:lumMod val="50000"/>
                  </a:schemeClr>
                </a:solidFill>
                <a:latin typeface="Arial" panose="020B0604020202020204" pitchFamily="34" charset="0"/>
                <a:cs typeface="Arial" panose="020B0604020202020204" pitchFamily="34" charset="0"/>
              </a:rPr>
              <a:t>Nashorn Javascript Engine</a:t>
            </a:r>
          </a:p>
        </p:txBody>
      </p:sp>
    </p:spTree>
    <p:extLst>
      <p:ext uri="{BB962C8B-B14F-4D97-AF65-F5344CB8AC3E}">
        <p14:creationId xmlns:p14="http://schemas.microsoft.com/office/powerpoint/2010/main" val="27600134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Code</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2943616"/>
            <a:ext cx="11473841" cy="1200329"/>
          </a:xfrm>
          <a:prstGeom prst="rect">
            <a:avLst/>
          </a:prstGeom>
          <a:noFill/>
        </p:spPr>
        <p:txBody>
          <a:bodyPr wrap="square" rtlCol="0">
            <a:spAutoFit/>
          </a:bodyPr>
          <a:lstStyle/>
          <a:p>
            <a:pPr fontAlgn="base"/>
            <a:r>
              <a:rPr lang="en-US" sz="2600" b="1" i="1" dirty="0" smtClean="0">
                <a:solidFill>
                  <a:srgbClr val="1B6367"/>
                </a:solidFill>
                <a:latin typeface="Arial" panose="020B0604020202020204" pitchFamily="34" charset="0"/>
                <a:cs typeface="Arial" panose="020B0604020202020204" pitchFamily="34" charset="0"/>
              </a:rPr>
              <a:t>Visit to the following link for Examples on Java 8 New Features.</a:t>
            </a:r>
          </a:p>
          <a:p>
            <a:pPr fontAlgn="base"/>
            <a:r>
              <a:rPr lang="en-US" sz="2400" b="1" i="1" dirty="0" smtClean="0">
                <a:solidFill>
                  <a:srgbClr val="2A989E"/>
                </a:solidFill>
                <a:latin typeface="Arial" panose="020B0604020202020204" pitchFamily="34" charset="0"/>
                <a:cs typeface="Arial" panose="020B0604020202020204" pitchFamily="34" charset="0"/>
              </a:rPr>
              <a:t> </a:t>
            </a:r>
          </a:p>
          <a:p>
            <a:pPr fontAlgn="base"/>
            <a:r>
              <a:rPr lang="en-US" sz="2200" b="1" i="1" dirty="0" smtClean="0">
                <a:solidFill>
                  <a:srgbClr val="2A989E"/>
                </a:solidFill>
                <a:latin typeface="Arial" panose="020B0604020202020204" pitchFamily="34" charset="0"/>
                <a:cs typeface="Arial" panose="020B0604020202020204" pitchFamily="34" charset="0"/>
              </a:rPr>
              <a:t>https</a:t>
            </a:r>
            <a:r>
              <a:rPr lang="en-US" sz="2200" b="1" i="1" dirty="0">
                <a:solidFill>
                  <a:srgbClr val="2A989E"/>
                </a:solidFill>
                <a:latin typeface="Arial" panose="020B0604020202020204" pitchFamily="34" charset="0"/>
                <a:cs typeface="Arial" panose="020B0604020202020204" pitchFamily="34" charset="0"/>
              </a:rPr>
              <a:t>://github.com/SubhadeepSen/Core-Java/tree/master/Java-8-New-Features</a:t>
            </a:r>
            <a:endParaRPr lang="en-US" sz="22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7921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6085" y="433758"/>
            <a:ext cx="11298477" cy="5974915"/>
          </a:xfrm>
          <a:prstGeom prst="rect">
            <a:avLst/>
          </a:prstGeom>
          <a:solidFill>
            <a:schemeClr val="bg1"/>
          </a:solidFill>
          <a:ln w="889000">
            <a:solidFill>
              <a:srgbClr val="10C0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37323" y="2697940"/>
            <a:ext cx="6096000" cy="1446550"/>
          </a:xfrm>
          <a:prstGeom prst="rect">
            <a:avLst/>
          </a:prstGeom>
        </p:spPr>
        <p:txBody>
          <a:bodyPr>
            <a:spAutoFit/>
          </a:bodyPr>
          <a:lstStyle/>
          <a:p>
            <a:pPr algn="ctr"/>
            <a:r>
              <a:rPr lang="en-US" sz="8800" b="1" dirty="0" smtClean="0">
                <a:solidFill>
                  <a:srgbClr val="1B6367"/>
                </a:solidFill>
                <a:latin typeface="Footlight MT Light" panose="0204060206030A020304" pitchFamily="18" charset="0"/>
                <a:cs typeface="Arial" panose="020B0604020202020204" pitchFamily="34" charset="0"/>
              </a:rPr>
              <a:t>Thank You</a:t>
            </a:r>
            <a:endParaRPr lang="en-US" sz="8800" b="1" dirty="0">
              <a:solidFill>
                <a:srgbClr val="1B6367"/>
              </a:solidFill>
              <a:latin typeface="Footlight MT Light" panose="0204060206030A020304" pitchFamily="18" charset="0"/>
              <a:cs typeface="Arial" panose="020B0604020202020204" pitchFamily="34" charset="0"/>
            </a:endParaRPr>
          </a:p>
        </p:txBody>
      </p:sp>
    </p:spTree>
    <p:extLst>
      <p:ext uri="{BB962C8B-B14F-4D97-AF65-F5344CB8AC3E}">
        <p14:creationId xmlns:p14="http://schemas.microsoft.com/office/powerpoint/2010/main" val="405405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Interface</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5734903"/>
          </a:xfrm>
          <a:prstGeom prst="rect">
            <a:avLst/>
          </a:prstGeom>
          <a:noFill/>
        </p:spPr>
        <p:txBody>
          <a:bodyPr wrap="square" rtlCol="0">
            <a:spAutoFit/>
          </a:bodyPr>
          <a:lstStyle/>
          <a:p>
            <a:pPr marL="342900" indent="-342900">
              <a:buFont typeface="Wingdings" panose="05000000000000000000" pitchFamily="2" charset="2"/>
              <a:buChar char="Ø"/>
            </a:pPr>
            <a:r>
              <a:rPr lang="en-US" sz="2000" dirty="0" smtClean="0">
                <a:solidFill>
                  <a:schemeClr val="bg2">
                    <a:lumMod val="50000"/>
                  </a:schemeClr>
                </a:solidFill>
                <a:latin typeface="Arial" panose="020B0604020202020204" pitchFamily="34" charset="0"/>
                <a:cs typeface="Arial" panose="020B0604020202020204" pitchFamily="34" charset="0"/>
              </a:rPr>
              <a:t>Till Java 1.7, we can have only abstract method(s) inside an interface, but from Java 1.8 onwards we can have default and static methods along with abstract method(s).</a:t>
            </a:r>
          </a:p>
          <a:p>
            <a:endParaRPr lang="en-US" sz="2000" dirty="0">
              <a:solidFill>
                <a:schemeClr val="bg2">
                  <a:lumMod val="50000"/>
                </a:schemeClr>
              </a:solidFill>
              <a:latin typeface="Arial" panose="020B0604020202020204" pitchFamily="34" charset="0"/>
              <a:cs typeface="Arial" panose="020B0604020202020204" pitchFamily="34" charset="0"/>
            </a:endParaRPr>
          </a:p>
          <a:p>
            <a:pPr marL="457200" indent="-457200">
              <a:spcBef>
                <a:spcPts val="800"/>
              </a:spcBef>
              <a:buFont typeface="+mj-lt"/>
              <a:buAutoNum type="arabicPeriod"/>
            </a:pPr>
            <a:r>
              <a:rPr lang="en-US" sz="2000" b="1" dirty="0" smtClean="0">
                <a:solidFill>
                  <a:srgbClr val="1B6367"/>
                </a:solidFill>
                <a:latin typeface="Arial" panose="020B0604020202020204" pitchFamily="34" charset="0"/>
                <a:cs typeface="Arial" panose="020B0604020202020204" pitchFamily="34" charset="0"/>
              </a:rPr>
              <a:t>Default Method</a:t>
            </a:r>
            <a:endParaRPr lang="en-US" sz="2000" b="1" dirty="0">
              <a:solidFill>
                <a:srgbClr val="1B6367"/>
              </a:solidFill>
              <a:latin typeface="Arial" panose="020B0604020202020204" pitchFamily="34" charset="0"/>
              <a:cs typeface="Arial" panose="020B0604020202020204" pitchFamily="34" charset="0"/>
            </a:endParaRPr>
          </a:p>
          <a:p>
            <a:pPr marL="914400" lvl="1" indent="-457200">
              <a:spcBef>
                <a:spcPts val="800"/>
              </a:spcBef>
              <a:buFont typeface="+mj-lt"/>
              <a:buAutoNum type="alphaLcPeriod"/>
            </a:pPr>
            <a:r>
              <a:rPr lang="en-US" sz="2000" dirty="0" smtClean="0">
                <a:solidFill>
                  <a:schemeClr val="bg2">
                    <a:lumMod val="50000"/>
                  </a:schemeClr>
                </a:solidFill>
                <a:latin typeface="Arial" panose="020B0604020202020204" pitchFamily="34" charset="0"/>
                <a:cs typeface="Arial" panose="020B0604020202020204" pitchFamily="34" charset="0"/>
              </a:rPr>
              <a:t>A </a:t>
            </a:r>
            <a:r>
              <a:rPr lang="en-US" sz="2000" dirty="0">
                <a:solidFill>
                  <a:schemeClr val="bg2">
                    <a:lumMod val="50000"/>
                  </a:schemeClr>
                </a:solidFill>
                <a:latin typeface="Arial" panose="020B0604020202020204" pitchFamily="34" charset="0"/>
                <a:cs typeface="Arial" panose="020B0604020202020204" pitchFamily="34" charset="0"/>
              </a:rPr>
              <a:t>Method declared with ‘</a:t>
            </a:r>
            <a:r>
              <a:rPr lang="en-US" sz="2000" b="1" dirty="0">
                <a:solidFill>
                  <a:srgbClr val="2A989E"/>
                </a:solidFill>
                <a:latin typeface="Arial" panose="020B0604020202020204" pitchFamily="34" charset="0"/>
                <a:cs typeface="Arial" panose="020B0604020202020204" pitchFamily="34" charset="0"/>
              </a:rPr>
              <a:t>default</a:t>
            </a:r>
            <a:r>
              <a:rPr lang="en-US" sz="2000" dirty="0">
                <a:solidFill>
                  <a:schemeClr val="bg2">
                    <a:lumMod val="50000"/>
                  </a:schemeClr>
                </a:solidFill>
                <a:latin typeface="Arial" panose="020B0604020202020204" pitchFamily="34" charset="0"/>
                <a:cs typeface="Arial" panose="020B0604020202020204" pitchFamily="34" charset="0"/>
              </a:rPr>
              <a:t>’ access specifier.</a:t>
            </a:r>
          </a:p>
          <a:p>
            <a:pPr marL="914400" lvl="1" indent="-457200">
              <a:spcBef>
                <a:spcPts val="800"/>
              </a:spcBef>
              <a:buFont typeface="+mj-lt"/>
              <a:buAutoNum type="alphaLcPeriod"/>
            </a:pPr>
            <a:r>
              <a:rPr lang="en-US" sz="2000" dirty="0" smtClean="0">
                <a:solidFill>
                  <a:schemeClr val="bg2">
                    <a:lumMod val="50000"/>
                  </a:schemeClr>
                </a:solidFill>
                <a:latin typeface="Arial" panose="020B0604020202020204" pitchFamily="34" charset="0"/>
                <a:cs typeface="Arial" panose="020B0604020202020204" pitchFamily="34" charset="0"/>
              </a:rPr>
              <a:t>Implemented </a:t>
            </a:r>
            <a:r>
              <a:rPr lang="en-US" sz="2000" dirty="0">
                <a:solidFill>
                  <a:schemeClr val="bg2">
                    <a:lumMod val="50000"/>
                  </a:schemeClr>
                </a:solidFill>
                <a:latin typeface="Arial" panose="020B0604020202020204" pitchFamily="34" charset="0"/>
                <a:cs typeface="Arial" panose="020B0604020202020204" pitchFamily="34" charset="0"/>
              </a:rPr>
              <a:t>class may override.</a:t>
            </a:r>
          </a:p>
          <a:p>
            <a:pPr marL="914400" lvl="1" indent="-457200">
              <a:spcBef>
                <a:spcPts val="800"/>
              </a:spcBef>
              <a:buFont typeface="+mj-lt"/>
              <a:buAutoNum type="alphaLcPeriod"/>
            </a:pPr>
            <a:r>
              <a:rPr lang="en-US" sz="2000" dirty="0" smtClean="0">
                <a:solidFill>
                  <a:schemeClr val="bg2">
                    <a:lumMod val="50000"/>
                  </a:schemeClr>
                </a:solidFill>
                <a:latin typeface="Arial" panose="020B0604020202020204" pitchFamily="34" charset="0"/>
                <a:cs typeface="Arial" panose="020B0604020202020204" pitchFamily="34" charset="0"/>
              </a:rPr>
              <a:t>Removes </a:t>
            </a:r>
            <a:r>
              <a:rPr lang="en-US" sz="2000" dirty="0">
                <a:solidFill>
                  <a:schemeClr val="bg2">
                    <a:lumMod val="50000"/>
                  </a:schemeClr>
                </a:solidFill>
                <a:latin typeface="Arial" panose="020B0604020202020204" pitchFamily="34" charset="0"/>
                <a:cs typeface="Arial" panose="020B0604020202020204" pitchFamily="34" charset="0"/>
              </a:rPr>
              <a:t>the ambiguity in case multiple inheritance.</a:t>
            </a:r>
          </a:p>
          <a:p>
            <a:pPr marL="457200" indent="-457200">
              <a:spcBef>
                <a:spcPts val="800"/>
              </a:spcBef>
              <a:buFont typeface="+mj-lt"/>
              <a:buAutoNum type="arabicPeriod"/>
            </a:pPr>
            <a:endParaRPr lang="en-US" sz="2000" dirty="0">
              <a:solidFill>
                <a:schemeClr val="bg2">
                  <a:lumMod val="50000"/>
                </a:schemeClr>
              </a:solidFill>
              <a:latin typeface="Arial" panose="020B0604020202020204" pitchFamily="34" charset="0"/>
              <a:cs typeface="Arial" panose="020B0604020202020204" pitchFamily="34" charset="0"/>
            </a:endParaRPr>
          </a:p>
          <a:p>
            <a:pPr marL="457200" indent="-457200">
              <a:spcBef>
                <a:spcPts val="800"/>
              </a:spcBef>
              <a:buFont typeface="+mj-lt"/>
              <a:buAutoNum type="arabicPeriod"/>
            </a:pPr>
            <a:r>
              <a:rPr lang="en-US" sz="2000" b="1" dirty="0">
                <a:solidFill>
                  <a:srgbClr val="1B6367"/>
                </a:solidFill>
                <a:latin typeface="Arial" panose="020B0604020202020204" pitchFamily="34" charset="0"/>
                <a:cs typeface="Arial" panose="020B0604020202020204" pitchFamily="34" charset="0"/>
              </a:rPr>
              <a:t>Static Method</a:t>
            </a:r>
          </a:p>
          <a:p>
            <a:pPr marL="914400" lvl="1" indent="-457200">
              <a:spcBef>
                <a:spcPts val="800"/>
              </a:spcBef>
              <a:buFont typeface="+mj-lt"/>
              <a:buAutoNum type="alphaLcPeriod"/>
            </a:pPr>
            <a:r>
              <a:rPr lang="en-US" sz="2000" dirty="0" smtClean="0">
                <a:solidFill>
                  <a:schemeClr val="bg2">
                    <a:lumMod val="50000"/>
                  </a:schemeClr>
                </a:solidFill>
                <a:latin typeface="Arial" panose="020B0604020202020204" pitchFamily="34" charset="0"/>
                <a:cs typeface="Arial" panose="020B0604020202020204" pitchFamily="34" charset="0"/>
              </a:rPr>
              <a:t>A </a:t>
            </a:r>
            <a:r>
              <a:rPr lang="en-US" sz="2000" dirty="0">
                <a:solidFill>
                  <a:schemeClr val="bg2">
                    <a:lumMod val="50000"/>
                  </a:schemeClr>
                </a:solidFill>
                <a:latin typeface="Arial" panose="020B0604020202020204" pitchFamily="34" charset="0"/>
                <a:cs typeface="Arial" panose="020B0604020202020204" pitchFamily="34" charset="0"/>
              </a:rPr>
              <a:t>Method declared with ‘</a:t>
            </a:r>
            <a:r>
              <a:rPr lang="en-US" sz="2000" b="1" dirty="0">
                <a:solidFill>
                  <a:srgbClr val="2A989E"/>
                </a:solidFill>
                <a:latin typeface="Arial" panose="020B0604020202020204" pitchFamily="34" charset="0"/>
                <a:cs typeface="Arial" panose="020B0604020202020204" pitchFamily="34" charset="0"/>
              </a:rPr>
              <a:t>static</a:t>
            </a:r>
            <a:r>
              <a:rPr lang="en-US" sz="2000" dirty="0">
                <a:solidFill>
                  <a:schemeClr val="bg2">
                    <a:lumMod val="50000"/>
                  </a:schemeClr>
                </a:solidFill>
                <a:latin typeface="Arial" panose="020B0604020202020204" pitchFamily="34" charset="0"/>
                <a:cs typeface="Arial" panose="020B0604020202020204" pitchFamily="34" charset="0"/>
              </a:rPr>
              <a:t>’ keyword.</a:t>
            </a:r>
          </a:p>
          <a:p>
            <a:pPr marL="914400" lvl="1" indent="-457200">
              <a:spcBef>
                <a:spcPts val="800"/>
              </a:spcBef>
              <a:buFont typeface="+mj-lt"/>
              <a:buAutoNum type="alphaLcPeriod"/>
            </a:pPr>
            <a:r>
              <a:rPr lang="en-US" sz="2000" dirty="0" smtClean="0">
                <a:solidFill>
                  <a:schemeClr val="bg2">
                    <a:lumMod val="50000"/>
                  </a:schemeClr>
                </a:solidFill>
                <a:latin typeface="Arial" panose="020B0604020202020204" pitchFamily="34" charset="0"/>
                <a:cs typeface="Arial" panose="020B0604020202020204" pitchFamily="34" charset="0"/>
              </a:rPr>
              <a:t>Can </a:t>
            </a:r>
            <a:r>
              <a:rPr lang="en-US" sz="2000" dirty="0">
                <a:solidFill>
                  <a:schemeClr val="bg2">
                    <a:lumMod val="50000"/>
                  </a:schemeClr>
                </a:solidFill>
                <a:latin typeface="Arial" panose="020B0604020202020204" pitchFamily="34" charset="0"/>
                <a:cs typeface="Arial" panose="020B0604020202020204" pitchFamily="34" charset="0"/>
              </a:rPr>
              <a:t>be called using the interface only.</a:t>
            </a:r>
          </a:p>
          <a:p>
            <a:pPr marL="914400" lvl="1" indent="-457200">
              <a:spcBef>
                <a:spcPts val="800"/>
              </a:spcBef>
              <a:buFont typeface="+mj-lt"/>
              <a:buAutoNum type="alphaLcPeriod"/>
            </a:pPr>
            <a:r>
              <a:rPr lang="en-US" sz="2000" dirty="0" smtClean="0">
                <a:solidFill>
                  <a:schemeClr val="bg2">
                    <a:lumMod val="50000"/>
                  </a:schemeClr>
                </a:solidFill>
                <a:latin typeface="Arial" panose="020B0604020202020204" pitchFamily="34" charset="0"/>
                <a:cs typeface="Arial" panose="020B0604020202020204" pitchFamily="34" charset="0"/>
              </a:rPr>
              <a:t>Implemented </a:t>
            </a:r>
            <a:r>
              <a:rPr lang="en-US" sz="2000" dirty="0">
                <a:solidFill>
                  <a:schemeClr val="bg2">
                    <a:lumMod val="50000"/>
                  </a:schemeClr>
                </a:solidFill>
                <a:latin typeface="Arial" panose="020B0604020202020204" pitchFamily="34" charset="0"/>
                <a:cs typeface="Arial" panose="020B0604020202020204" pitchFamily="34" charset="0"/>
              </a:rPr>
              <a:t>class cannot override.</a:t>
            </a:r>
          </a:p>
          <a:p>
            <a:pPr marL="914400" lvl="1" indent="-457200">
              <a:spcBef>
                <a:spcPts val="800"/>
              </a:spcBef>
              <a:buFont typeface="+mj-lt"/>
              <a:buAutoNum type="alphaLcPeriod"/>
            </a:pPr>
            <a:r>
              <a:rPr lang="en-US" sz="2000" dirty="0" smtClean="0">
                <a:solidFill>
                  <a:schemeClr val="bg2">
                    <a:lumMod val="50000"/>
                  </a:schemeClr>
                </a:solidFill>
                <a:latin typeface="Arial" panose="020B0604020202020204" pitchFamily="34" charset="0"/>
                <a:cs typeface="Arial" panose="020B0604020202020204" pitchFamily="34" charset="0"/>
              </a:rPr>
              <a:t>If </a:t>
            </a:r>
            <a:r>
              <a:rPr lang="en-US" sz="2000" dirty="0">
                <a:solidFill>
                  <a:schemeClr val="bg2">
                    <a:lumMod val="50000"/>
                  </a:schemeClr>
                </a:solidFill>
                <a:latin typeface="Arial" panose="020B0604020202020204" pitchFamily="34" charset="0"/>
                <a:cs typeface="Arial" panose="020B0604020202020204" pitchFamily="34" charset="0"/>
              </a:rPr>
              <a:t>overridden, creates a new definition.</a:t>
            </a:r>
          </a:p>
          <a:p>
            <a:endParaRPr lang="en-US" sz="2000" dirty="0">
              <a:solidFill>
                <a:schemeClr val="bg2">
                  <a:lumMod val="5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000" b="1" dirty="0">
                <a:solidFill>
                  <a:srgbClr val="1B6367"/>
                </a:solidFill>
                <a:latin typeface="Arial" panose="020B0604020202020204" pitchFamily="34" charset="0"/>
                <a:cs typeface="Arial" panose="020B0604020202020204" pitchFamily="34" charset="0"/>
              </a:rPr>
              <a:t>Default and Static methods are concrete method, not abstract.</a:t>
            </a:r>
          </a:p>
        </p:txBody>
      </p:sp>
      <p:pic>
        <p:nvPicPr>
          <p:cNvPr id="4" name="Picture 3"/>
          <p:cNvPicPr>
            <a:picLocks noChangeAspect="1"/>
          </p:cNvPicPr>
          <p:nvPr/>
        </p:nvPicPr>
        <p:blipFill>
          <a:blip r:embed="rId2"/>
          <a:stretch>
            <a:fillRect/>
          </a:stretch>
        </p:blipFill>
        <p:spPr>
          <a:xfrm>
            <a:off x="7068853" y="3544865"/>
            <a:ext cx="4764067" cy="2768253"/>
          </a:xfrm>
          <a:prstGeom prst="rect">
            <a:avLst/>
          </a:prstGeom>
        </p:spPr>
      </p:pic>
    </p:spTree>
    <p:extLst>
      <p:ext uri="{BB962C8B-B14F-4D97-AF65-F5344CB8AC3E}">
        <p14:creationId xmlns:p14="http://schemas.microsoft.com/office/powerpoint/2010/main" val="3300542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Functional Interface</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286232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An interface having at most one abstract method.</a:t>
            </a:r>
          </a:p>
          <a:p>
            <a:pPr marL="342900" indent="-342900">
              <a:lnSpc>
                <a:spcPct val="150000"/>
              </a:lnSpc>
              <a:buFont typeface="Wingdings" panose="05000000000000000000" pitchFamily="2" charset="2"/>
              <a:buChar char="Ø"/>
            </a:pPr>
            <a:r>
              <a:rPr lang="en-US" sz="2000" b="1" dirty="0">
                <a:solidFill>
                  <a:srgbClr val="1B6367"/>
                </a:solidFill>
                <a:latin typeface="Arial" panose="020B0604020202020204" pitchFamily="34" charset="0"/>
                <a:cs typeface="Arial" panose="020B0604020202020204" pitchFamily="34" charset="0"/>
              </a:rPr>
              <a:t>@FunctionalInterface</a:t>
            </a:r>
            <a:r>
              <a:rPr lang="en-US" sz="2000" dirty="0">
                <a:solidFill>
                  <a:schemeClr val="bg2">
                    <a:lumMod val="50000"/>
                  </a:schemeClr>
                </a:solidFill>
                <a:latin typeface="Arial" panose="020B0604020202020204" pitchFamily="34" charset="0"/>
                <a:cs typeface="Arial" panose="020B0604020202020204" pitchFamily="34" charset="0"/>
              </a:rPr>
              <a:t> annotation can be used.</a:t>
            </a:r>
          </a:p>
          <a:p>
            <a:pPr marL="342900" indent="-342900">
              <a:lnSpc>
                <a:spcPct val="150000"/>
              </a:lnSpc>
              <a:buFont typeface="Wingdings" panose="05000000000000000000" pitchFamily="2" charset="2"/>
              <a:buChar char="Ø"/>
            </a:pPr>
            <a:r>
              <a:rPr lang="en-US" sz="2000" b="1" dirty="0">
                <a:solidFill>
                  <a:srgbClr val="1B6367"/>
                </a:solidFill>
                <a:latin typeface="Arial" panose="020B0604020202020204" pitchFamily="34" charset="0"/>
                <a:cs typeface="Arial" panose="020B0604020202020204" pitchFamily="34" charset="0"/>
              </a:rPr>
              <a:t>@FunctionalInterface </a:t>
            </a:r>
            <a:r>
              <a:rPr lang="en-US" sz="2000" dirty="0">
                <a:solidFill>
                  <a:schemeClr val="bg2">
                    <a:lumMod val="50000"/>
                  </a:schemeClr>
                </a:solidFill>
                <a:latin typeface="Arial" panose="020B0604020202020204" pitchFamily="34" charset="0"/>
                <a:cs typeface="Arial" panose="020B0604020202020204" pitchFamily="34" charset="0"/>
              </a:rPr>
              <a:t>prevents further modifications in future.</a:t>
            </a:r>
          </a:p>
          <a:p>
            <a:pPr marL="342900" indent="-342900">
              <a:lnSpc>
                <a:spcPct val="150000"/>
              </a:lnSpc>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Has the capability to hold the value of Lambda Expression.</a:t>
            </a:r>
          </a:p>
          <a:p>
            <a:endParaRPr lang="en-US" sz="2000" dirty="0">
              <a:solidFill>
                <a:schemeClr val="bg2">
                  <a:lumMod val="50000"/>
                </a:schemeClr>
              </a:solidFill>
              <a:latin typeface="Arial" panose="020B0604020202020204" pitchFamily="34" charset="0"/>
              <a:cs typeface="Arial" panose="020B0604020202020204" pitchFamily="34" charset="0"/>
            </a:endParaRPr>
          </a:p>
          <a:p>
            <a:r>
              <a:rPr lang="en-US" sz="2000" b="1" i="1" dirty="0">
                <a:solidFill>
                  <a:srgbClr val="1B6367"/>
                </a:solidFill>
                <a:latin typeface="Arial" panose="020B0604020202020204" pitchFamily="34" charset="0"/>
                <a:cs typeface="Arial" panose="020B0604020202020204" pitchFamily="34" charset="0"/>
              </a:rPr>
              <a:t>Definition : </a:t>
            </a:r>
            <a:r>
              <a:rPr lang="en-US" sz="2000" dirty="0">
                <a:solidFill>
                  <a:schemeClr val="bg2">
                    <a:lumMod val="50000"/>
                  </a:schemeClr>
                </a:solidFill>
                <a:latin typeface="Arial" panose="020B0604020202020204" pitchFamily="34" charset="0"/>
                <a:cs typeface="Arial" panose="020B0604020202020204" pitchFamily="34" charset="0"/>
              </a:rPr>
              <a:t>An Interface having at most one abstract method and zero or one or more than one concrete (default, static) method is called Functional Interface</a:t>
            </a:r>
            <a:r>
              <a:rPr lang="en-US" sz="2000" dirty="0" smtClean="0">
                <a:solidFill>
                  <a:schemeClr val="bg2">
                    <a:lumMod val="50000"/>
                  </a:schemeClr>
                </a:solidFill>
                <a:latin typeface="Arial" panose="020B0604020202020204" pitchFamily="34" charset="0"/>
                <a:cs typeface="Arial" panose="020B0604020202020204" pitchFamily="34" charset="0"/>
              </a:rPr>
              <a:t>.</a:t>
            </a:r>
            <a:endParaRPr lang="en-US" sz="2000" dirty="0">
              <a:solidFill>
                <a:schemeClr val="bg2">
                  <a:lumMod val="50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595362" y="4293752"/>
            <a:ext cx="4237558" cy="1706215"/>
          </a:xfrm>
          <a:prstGeom prst="rect">
            <a:avLst/>
          </a:prstGeom>
        </p:spPr>
      </p:pic>
    </p:spTree>
    <p:extLst>
      <p:ext uri="{BB962C8B-B14F-4D97-AF65-F5344CB8AC3E}">
        <p14:creationId xmlns:p14="http://schemas.microsoft.com/office/powerpoint/2010/main" val="3176594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Lambda Expression</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5324535"/>
          </a:xfrm>
          <a:prstGeom prst="rect">
            <a:avLst/>
          </a:prstGeom>
          <a:noFill/>
        </p:spPr>
        <p:txBody>
          <a:bodyPr wrap="square" rtlCol="0">
            <a:spAutoFit/>
          </a:bodyPr>
          <a:lstStyle/>
          <a:p>
            <a:r>
              <a:rPr lang="en-US" sz="2000" b="1" dirty="0">
                <a:solidFill>
                  <a:srgbClr val="1B6367"/>
                </a:solidFill>
                <a:latin typeface="Arial" panose="020B0604020202020204" pitchFamily="34" charset="0"/>
                <a:cs typeface="Arial" panose="020B0604020202020204" pitchFamily="34" charset="0"/>
              </a:rPr>
              <a:t>What is Lambda </a:t>
            </a:r>
            <a:r>
              <a:rPr lang="en-US" sz="2000" b="1" dirty="0" smtClean="0">
                <a:solidFill>
                  <a:srgbClr val="1B6367"/>
                </a:solidFill>
                <a:latin typeface="Arial" panose="020B0604020202020204" pitchFamily="34" charset="0"/>
                <a:cs typeface="Arial" panose="020B0604020202020204" pitchFamily="34" charset="0"/>
              </a:rPr>
              <a:t>Expression?</a:t>
            </a:r>
          </a:p>
          <a:p>
            <a:pPr marL="457200" indent="-457200">
              <a:lnSpc>
                <a:spcPct val="150000"/>
              </a:lnSpc>
              <a:buFont typeface="+mj-lt"/>
              <a:buAutoNum type="arabicPeriod"/>
            </a:pPr>
            <a:r>
              <a:rPr lang="en-US" sz="2000" dirty="0" smtClean="0">
                <a:solidFill>
                  <a:schemeClr val="bg2">
                    <a:lumMod val="50000"/>
                  </a:schemeClr>
                </a:solidFill>
                <a:latin typeface="Arial" panose="020B0604020202020204" pitchFamily="34" charset="0"/>
                <a:cs typeface="Arial" panose="020B0604020202020204" pitchFamily="34" charset="0"/>
              </a:rPr>
              <a:t>One </a:t>
            </a:r>
            <a:r>
              <a:rPr lang="en-US" sz="2000" dirty="0">
                <a:solidFill>
                  <a:schemeClr val="bg2">
                    <a:lumMod val="50000"/>
                  </a:schemeClr>
                </a:solidFill>
                <a:latin typeface="Arial" panose="020B0604020202020204" pitchFamily="34" charset="0"/>
                <a:cs typeface="Arial" panose="020B0604020202020204" pitchFamily="34" charset="0"/>
              </a:rPr>
              <a:t>of the important feature of Java </a:t>
            </a:r>
            <a:r>
              <a:rPr lang="en-US" sz="2000" dirty="0" smtClean="0">
                <a:solidFill>
                  <a:schemeClr val="bg2">
                    <a:lumMod val="50000"/>
                  </a:schemeClr>
                </a:solidFill>
                <a:latin typeface="Arial" panose="020B0604020202020204" pitchFamily="34" charset="0"/>
                <a:cs typeface="Arial" panose="020B0604020202020204" pitchFamily="34" charset="0"/>
              </a:rPr>
              <a:t>8.</a:t>
            </a:r>
          </a:p>
          <a:p>
            <a:pPr marL="457200" indent="-457200">
              <a:lnSpc>
                <a:spcPct val="150000"/>
              </a:lnSpc>
              <a:buFont typeface="+mj-lt"/>
              <a:buAutoNum type="arabicPeriod"/>
            </a:pPr>
            <a:r>
              <a:rPr lang="en-US" sz="2000" dirty="0" smtClean="0">
                <a:solidFill>
                  <a:schemeClr val="bg2">
                    <a:lumMod val="50000"/>
                  </a:schemeClr>
                </a:solidFill>
                <a:latin typeface="Arial" panose="020B0604020202020204" pitchFamily="34" charset="0"/>
                <a:cs typeface="Arial" panose="020B0604020202020204" pitchFamily="34" charset="0"/>
              </a:rPr>
              <a:t>Replacement </a:t>
            </a:r>
            <a:r>
              <a:rPr lang="en-US" sz="2000" dirty="0">
                <a:solidFill>
                  <a:schemeClr val="bg2">
                    <a:lumMod val="50000"/>
                  </a:schemeClr>
                </a:solidFill>
                <a:latin typeface="Arial" panose="020B0604020202020204" pitchFamily="34" charset="0"/>
                <a:cs typeface="Arial" panose="020B0604020202020204" pitchFamily="34" charset="0"/>
              </a:rPr>
              <a:t>of anonymous inner class.</a:t>
            </a:r>
          </a:p>
          <a:p>
            <a:pPr marL="457200" indent="-457200">
              <a:lnSpc>
                <a:spcPct val="150000"/>
              </a:lnSpc>
              <a:buFont typeface="+mj-lt"/>
              <a:buAutoNum type="arabicPeriod"/>
            </a:pPr>
            <a:r>
              <a:rPr lang="en-US" sz="2000" dirty="0" smtClean="0">
                <a:solidFill>
                  <a:schemeClr val="bg2">
                    <a:lumMod val="50000"/>
                  </a:schemeClr>
                </a:solidFill>
                <a:latin typeface="Arial" panose="020B0604020202020204" pitchFamily="34" charset="0"/>
                <a:cs typeface="Arial" panose="020B0604020202020204" pitchFamily="34" charset="0"/>
              </a:rPr>
              <a:t>Basically </a:t>
            </a:r>
            <a:r>
              <a:rPr lang="en-US" sz="2000" dirty="0">
                <a:solidFill>
                  <a:schemeClr val="bg2">
                    <a:lumMod val="50000"/>
                  </a:schemeClr>
                </a:solidFill>
                <a:latin typeface="Arial" panose="020B0604020202020204" pitchFamily="34" charset="0"/>
                <a:cs typeface="Arial" panose="020B0604020202020204" pitchFamily="34" charset="0"/>
              </a:rPr>
              <a:t>a function, which gives functional programming benefits.</a:t>
            </a:r>
          </a:p>
          <a:p>
            <a:pPr marL="457200" indent="-457200">
              <a:lnSpc>
                <a:spcPct val="150000"/>
              </a:lnSpc>
              <a:buFont typeface="+mj-lt"/>
              <a:buAutoNum type="arabicPeriod"/>
            </a:pPr>
            <a:r>
              <a:rPr lang="en-US" sz="2000" dirty="0" smtClean="0">
                <a:solidFill>
                  <a:schemeClr val="bg2">
                    <a:lumMod val="50000"/>
                  </a:schemeClr>
                </a:solidFill>
                <a:latin typeface="Arial" panose="020B0604020202020204" pitchFamily="34" charset="0"/>
                <a:cs typeface="Arial" panose="020B0604020202020204" pitchFamily="34" charset="0"/>
              </a:rPr>
              <a:t>Has </a:t>
            </a:r>
            <a:r>
              <a:rPr lang="en-US" sz="2000" dirty="0">
                <a:solidFill>
                  <a:schemeClr val="bg2">
                    <a:lumMod val="50000"/>
                  </a:schemeClr>
                </a:solidFill>
                <a:latin typeface="Arial" panose="020B0604020202020204" pitchFamily="34" charset="0"/>
                <a:cs typeface="Arial" panose="020B0604020202020204" pitchFamily="34" charset="0"/>
              </a:rPr>
              <a:t>the capability to return a method/behavior as a variable which can be </a:t>
            </a:r>
            <a:r>
              <a:rPr lang="en-US" sz="2000" dirty="0" smtClean="0">
                <a:solidFill>
                  <a:schemeClr val="bg2">
                    <a:lumMod val="50000"/>
                  </a:schemeClr>
                </a:solidFill>
                <a:latin typeface="Arial" panose="020B0604020202020204" pitchFamily="34" charset="0"/>
                <a:cs typeface="Arial" panose="020B0604020202020204" pitchFamily="34" charset="0"/>
              </a:rPr>
              <a:t>passed </a:t>
            </a:r>
            <a:r>
              <a:rPr lang="en-US" sz="2000" dirty="0">
                <a:solidFill>
                  <a:schemeClr val="bg2">
                    <a:lumMod val="50000"/>
                  </a:schemeClr>
                </a:solidFill>
                <a:latin typeface="Arial" panose="020B0604020202020204" pitchFamily="34" charset="0"/>
                <a:cs typeface="Arial" panose="020B0604020202020204" pitchFamily="34" charset="0"/>
              </a:rPr>
              <a:t>to another method or </a:t>
            </a:r>
            <a:r>
              <a:rPr lang="en-US" sz="2000" dirty="0" smtClean="0">
                <a:solidFill>
                  <a:schemeClr val="bg2">
                    <a:lumMod val="50000"/>
                  </a:schemeClr>
                </a:solidFill>
                <a:latin typeface="Arial" panose="020B0604020202020204" pitchFamily="34" charset="0"/>
                <a:cs typeface="Arial" panose="020B0604020202020204" pitchFamily="34" charset="0"/>
              </a:rPr>
              <a:t>lambda </a:t>
            </a:r>
            <a:r>
              <a:rPr lang="en-US" sz="2000" dirty="0">
                <a:solidFill>
                  <a:schemeClr val="bg2">
                    <a:lumMod val="50000"/>
                  </a:schemeClr>
                </a:solidFill>
                <a:latin typeface="Arial" panose="020B0604020202020204" pitchFamily="34" charset="0"/>
                <a:cs typeface="Arial" panose="020B0604020202020204" pitchFamily="34" charset="0"/>
              </a:rPr>
              <a:t>expression.</a:t>
            </a:r>
          </a:p>
          <a:p>
            <a:pPr marL="457200" indent="-457200">
              <a:lnSpc>
                <a:spcPct val="150000"/>
              </a:lnSpc>
              <a:buFont typeface="+mj-lt"/>
              <a:buAutoNum type="arabicPeriod"/>
            </a:pPr>
            <a:r>
              <a:rPr lang="en-US" sz="2000" dirty="0" smtClean="0">
                <a:solidFill>
                  <a:schemeClr val="bg2">
                    <a:lumMod val="50000"/>
                  </a:schemeClr>
                </a:solidFill>
                <a:latin typeface="Arial" panose="020B0604020202020204" pitchFamily="34" charset="0"/>
                <a:cs typeface="Arial" panose="020B0604020202020204" pitchFamily="34" charset="0"/>
              </a:rPr>
              <a:t>Helps </a:t>
            </a:r>
            <a:r>
              <a:rPr lang="en-US" sz="2000" dirty="0">
                <a:solidFill>
                  <a:schemeClr val="bg2">
                    <a:lumMod val="50000"/>
                  </a:schemeClr>
                </a:solidFill>
                <a:latin typeface="Arial" panose="020B0604020202020204" pitchFamily="34" charset="0"/>
                <a:cs typeface="Arial" panose="020B0604020202020204" pitchFamily="34" charset="0"/>
              </a:rPr>
              <a:t>to write more readable, maintainable and concise code.</a:t>
            </a:r>
          </a:p>
          <a:p>
            <a:pPr marL="457200" indent="-457200">
              <a:lnSpc>
                <a:spcPct val="150000"/>
              </a:lnSpc>
              <a:buFont typeface="+mj-lt"/>
              <a:buAutoNum type="arabicPeriod"/>
            </a:pPr>
            <a:r>
              <a:rPr lang="en-US" sz="2000" dirty="0" smtClean="0">
                <a:solidFill>
                  <a:schemeClr val="bg2">
                    <a:lumMod val="50000"/>
                  </a:schemeClr>
                </a:solidFill>
                <a:latin typeface="Arial" panose="020B0604020202020204" pitchFamily="34" charset="0"/>
                <a:cs typeface="Arial" panose="020B0604020202020204" pitchFamily="34" charset="0"/>
              </a:rPr>
              <a:t>Helps </a:t>
            </a:r>
            <a:r>
              <a:rPr lang="en-US" sz="2000" dirty="0">
                <a:solidFill>
                  <a:schemeClr val="bg2">
                    <a:lumMod val="50000"/>
                  </a:schemeClr>
                </a:solidFill>
                <a:latin typeface="Arial" panose="020B0604020202020204" pitchFamily="34" charset="0"/>
                <a:cs typeface="Arial" panose="020B0604020202020204" pitchFamily="34" charset="0"/>
              </a:rPr>
              <a:t>to use APIs very easily and effectively.</a:t>
            </a:r>
          </a:p>
          <a:p>
            <a:pPr marL="457200" indent="-457200">
              <a:lnSpc>
                <a:spcPct val="150000"/>
              </a:lnSpc>
              <a:buFont typeface="+mj-lt"/>
              <a:buAutoNum type="arabicPeriod"/>
            </a:pPr>
            <a:r>
              <a:rPr lang="en-US" sz="2000" dirty="0" smtClean="0">
                <a:solidFill>
                  <a:schemeClr val="bg2">
                    <a:lumMod val="50000"/>
                  </a:schemeClr>
                </a:solidFill>
                <a:latin typeface="Arial" panose="020B0604020202020204" pitchFamily="34" charset="0"/>
                <a:cs typeface="Arial" panose="020B0604020202020204" pitchFamily="34" charset="0"/>
              </a:rPr>
              <a:t>Enables </a:t>
            </a:r>
            <a:r>
              <a:rPr lang="en-US" sz="2000" dirty="0">
                <a:solidFill>
                  <a:schemeClr val="bg2">
                    <a:lumMod val="50000"/>
                  </a:schemeClr>
                </a:solidFill>
                <a:latin typeface="Arial" panose="020B0604020202020204" pitchFamily="34" charset="0"/>
                <a:cs typeface="Arial" panose="020B0604020202020204" pitchFamily="34" charset="0"/>
              </a:rPr>
              <a:t>parallel processing</a:t>
            </a:r>
            <a:r>
              <a:rPr lang="en-US" sz="2000" dirty="0" smtClean="0">
                <a:solidFill>
                  <a:schemeClr val="bg2">
                    <a:lumMod val="50000"/>
                  </a:schemeClr>
                </a:solidFill>
                <a:latin typeface="Arial" panose="020B0604020202020204" pitchFamily="34" charset="0"/>
                <a:cs typeface="Arial" panose="020B0604020202020204" pitchFamily="34" charset="0"/>
              </a:rPr>
              <a:t>.</a:t>
            </a:r>
          </a:p>
          <a:p>
            <a:endParaRPr lang="en-US" sz="2000" dirty="0">
              <a:solidFill>
                <a:schemeClr val="bg2">
                  <a:lumMod val="5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000" b="1" dirty="0">
                <a:solidFill>
                  <a:srgbClr val="2A989E"/>
                </a:solidFill>
                <a:latin typeface="Arial" panose="020B0604020202020204" pitchFamily="34" charset="0"/>
                <a:cs typeface="Arial" panose="020B0604020202020204" pitchFamily="34" charset="0"/>
              </a:rPr>
              <a:t>LISP (List Processing) is the first programming language which uses Lambda Expression</a:t>
            </a:r>
            <a:r>
              <a:rPr lang="en-US" sz="2000" b="1" dirty="0" smtClean="0">
                <a:solidFill>
                  <a:srgbClr val="2A989E"/>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v"/>
            </a:pPr>
            <a:endParaRPr lang="en-US" sz="2000" b="1" dirty="0">
              <a:solidFill>
                <a:schemeClr val="bg2">
                  <a:lumMod val="5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000" b="1" dirty="0" smtClean="0">
                <a:solidFill>
                  <a:srgbClr val="2A989E"/>
                </a:solidFill>
                <a:latin typeface="Arial" panose="020B0604020202020204" pitchFamily="34" charset="0"/>
                <a:cs typeface="Arial" panose="020B0604020202020204" pitchFamily="34" charset="0"/>
              </a:rPr>
              <a:t>Other </a:t>
            </a:r>
            <a:r>
              <a:rPr lang="en-US" sz="2000" b="1" dirty="0">
                <a:solidFill>
                  <a:srgbClr val="2A989E"/>
                </a:solidFill>
                <a:latin typeface="Arial" panose="020B0604020202020204" pitchFamily="34" charset="0"/>
                <a:cs typeface="Arial" panose="020B0604020202020204" pitchFamily="34" charset="0"/>
              </a:rPr>
              <a:t>Languages : C, C++, Objective C, C# .NET, SCALA, Ruby, Python. </a:t>
            </a:r>
          </a:p>
        </p:txBody>
      </p:sp>
    </p:spTree>
    <p:extLst>
      <p:ext uri="{BB962C8B-B14F-4D97-AF65-F5344CB8AC3E}">
        <p14:creationId xmlns:p14="http://schemas.microsoft.com/office/powerpoint/2010/main" val="2888767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Lambda Expression</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4585871"/>
          </a:xfrm>
          <a:prstGeom prst="rect">
            <a:avLst/>
          </a:prstGeom>
          <a:noFill/>
        </p:spPr>
        <p:txBody>
          <a:bodyPr wrap="square" rtlCol="0">
            <a:spAutoFit/>
          </a:bodyPr>
          <a:lstStyle/>
          <a:p>
            <a:r>
              <a:rPr lang="en-US" sz="2000" b="1" dirty="0" smtClean="0">
                <a:solidFill>
                  <a:srgbClr val="1B6367"/>
                </a:solidFill>
                <a:latin typeface="Arial" panose="020B0604020202020204" pitchFamily="34" charset="0"/>
                <a:cs typeface="Arial" panose="020B0604020202020204" pitchFamily="34" charset="0"/>
              </a:rPr>
              <a:t>How to write lambda expression?</a:t>
            </a:r>
          </a:p>
          <a:p>
            <a:endParaRPr lang="en-US" sz="1600" dirty="0" smtClean="0">
              <a:latin typeface="Arial" panose="020B0604020202020204" pitchFamily="34" charset="0"/>
              <a:cs typeface="Arial" panose="020B0604020202020204" pitchFamily="34" charset="0"/>
            </a:endParaRPr>
          </a:p>
          <a:p>
            <a:r>
              <a:rPr lang="en-US" sz="1600" b="1" dirty="0" smtClean="0">
                <a:solidFill>
                  <a:schemeClr val="bg2">
                    <a:lumMod val="50000"/>
                  </a:schemeClr>
                </a:solidFill>
                <a:latin typeface="Arial" panose="020B0604020202020204" pitchFamily="34" charset="0"/>
                <a:cs typeface="Arial" panose="020B0604020202020204" pitchFamily="34" charset="0"/>
              </a:rPr>
              <a:t>Case 1:	Method inside functional interface does not accept any parameter.</a:t>
            </a:r>
          </a:p>
          <a:p>
            <a:endParaRPr lang="en-US" sz="1600" dirty="0" smtClean="0">
              <a:solidFill>
                <a:schemeClr val="bg2">
                  <a:lumMod val="50000"/>
                </a:schemeClr>
              </a:solidFill>
              <a:latin typeface="Arial" panose="020B0604020202020204" pitchFamily="34" charset="0"/>
              <a:cs typeface="Arial" panose="020B0604020202020204" pitchFamily="34" charset="0"/>
            </a:endParaRPr>
          </a:p>
          <a:p>
            <a:r>
              <a:rPr lang="en-US" sz="1600" b="1" dirty="0" err="1">
                <a:solidFill>
                  <a:srgbClr val="1B6367"/>
                </a:solidFill>
                <a:latin typeface="Arial" panose="020B0604020202020204" pitchFamily="34" charset="0"/>
                <a:cs typeface="Arial" panose="020B0604020202020204" pitchFamily="34" charset="0"/>
              </a:rPr>
              <a:t>FunctionalInterfaceName</a:t>
            </a:r>
            <a:r>
              <a:rPr lang="en-US" sz="1600" dirty="0">
                <a:solidFill>
                  <a:schemeClr val="bg2">
                    <a:lumMod val="50000"/>
                  </a:schemeClr>
                </a:solidFill>
                <a:latin typeface="Arial" panose="020B0604020202020204" pitchFamily="34" charset="0"/>
                <a:cs typeface="Arial" panose="020B0604020202020204" pitchFamily="34" charset="0"/>
              </a:rPr>
              <a:t> </a:t>
            </a:r>
            <a:r>
              <a:rPr lang="en-US" sz="1600" b="1" dirty="0" err="1">
                <a:solidFill>
                  <a:srgbClr val="2A989E"/>
                </a:solidFill>
                <a:latin typeface="Arial" panose="020B0604020202020204" pitchFamily="34" charset="0"/>
                <a:cs typeface="Arial" panose="020B0604020202020204" pitchFamily="34" charset="0"/>
              </a:rPr>
              <a:t>referenceVariable</a:t>
            </a:r>
            <a:r>
              <a:rPr lang="en-US" sz="1600" dirty="0" smtClean="0">
                <a:solidFill>
                  <a:schemeClr val="bg2">
                    <a:lumMod val="50000"/>
                  </a:schemeClr>
                </a:solidFill>
                <a:latin typeface="Arial" panose="020B0604020202020204" pitchFamily="34" charset="0"/>
                <a:cs typeface="Arial" panose="020B0604020202020204" pitchFamily="34" charset="0"/>
              </a:rPr>
              <a:t> = </a:t>
            </a:r>
            <a:r>
              <a:rPr lang="en-US" sz="1600" b="1" dirty="0" smtClean="0">
                <a:solidFill>
                  <a:schemeClr val="bg2">
                    <a:lumMod val="50000"/>
                  </a:schemeClr>
                </a:solidFill>
                <a:latin typeface="Arial" panose="020B0604020202020204" pitchFamily="34" charset="0"/>
                <a:cs typeface="Arial" panose="020B0604020202020204" pitchFamily="34" charset="0"/>
              </a:rPr>
              <a:t>() -&gt; { piece of code needs to be executed}</a:t>
            </a:r>
          </a:p>
          <a:p>
            <a:endParaRPr lang="en-US" sz="1600" dirty="0" smtClean="0">
              <a:solidFill>
                <a:schemeClr val="bg2">
                  <a:lumMod val="50000"/>
                </a:schemeClr>
              </a:solidFill>
              <a:latin typeface="Arial" panose="020B0604020202020204" pitchFamily="34" charset="0"/>
              <a:cs typeface="Arial" panose="020B0604020202020204" pitchFamily="34" charset="0"/>
            </a:endParaRPr>
          </a:p>
          <a:p>
            <a:r>
              <a:rPr lang="en-US" sz="1600" i="1" dirty="0" smtClean="0">
                <a:solidFill>
                  <a:schemeClr val="bg2">
                    <a:lumMod val="50000"/>
                  </a:schemeClr>
                </a:solidFill>
                <a:latin typeface="Arial" panose="020B0604020202020204" pitchFamily="34" charset="0"/>
                <a:cs typeface="Arial" panose="020B0604020202020204" pitchFamily="34" charset="0"/>
              </a:rPr>
              <a:t>Invoking the lambda expression:</a:t>
            </a:r>
            <a:r>
              <a:rPr lang="en-US" sz="1600" dirty="0" smtClean="0">
                <a:solidFill>
                  <a:schemeClr val="bg2">
                    <a:lumMod val="50000"/>
                  </a:schemeClr>
                </a:solidFill>
                <a:latin typeface="Arial" panose="020B0604020202020204" pitchFamily="34" charset="0"/>
                <a:cs typeface="Arial" panose="020B0604020202020204" pitchFamily="34" charset="0"/>
              </a:rPr>
              <a:t>	</a:t>
            </a:r>
            <a:r>
              <a:rPr lang="en-US" sz="1600" b="1" dirty="0" err="1" smtClean="0">
                <a:solidFill>
                  <a:srgbClr val="2A989E"/>
                </a:solidFill>
                <a:latin typeface="Arial" panose="020B0604020202020204" pitchFamily="34" charset="0"/>
                <a:cs typeface="Arial" panose="020B0604020202020204" pitchFamily="34" charset="0"/>
              </a:rPr>
              <a:t>referenceVariable</a:t>
            </a:r>
            <a:r>
              <a:rPr lang="en-US" sz="1600" dirty="0" smtClean="0">
                <a:solidFill>
                  <a:schemeClr val="bg2">
                    <a:lumMod val="50000"/>
                  </a:schemeClr>
                </a:solidFill>
                <a:latin typeface="Arial" panose="020B0604020202020204" pitchFamily="34" charset="0"/>
                <a:cs typeface="Arial" panose="020B0604020202020204" pitchFamily="34" charset="0"/>
              </a:rPr>
              <a:t> </a:t>
            </a:r>
            <a:r>
              <a:rPr lang="en-US" sz="1600" b="1" dirty="0" smtClean="0">
                <a:solidFill>
                  <a:schemeClr val="bg2">
                    <a:lumMod val="50000"/>
                  </a:schemeClr>
                </a:solidFill>
                <a:latin typeface="Arial" panose="020B0604020202020204" pitchFamily="34" charset="0"/>
                <a:cs typeface="Arial" panose="020B0604020202020204" pitchFamily="34" charset="0"/>
              </a:rPr>
              <a:t>.</a:t>
            </a:r>
            <a:r>
              <a:rPr lang="en-US" sz="1600" b="1" dirty="0" err="1" smtClean="0">
                <a:solidFill>
                  <a:schemeClr val="bg2">
                    <a:lumMod val="50000"/>
                  </a:schemeClr>
                </a:solidFill>
                <a:latin typeface="Arial" panose="020B0604020202020204" pitchFamily="34" charset="0"/>
                <a:cs typeface="Arial" panose="020B0604020202020204" pitchFamily="34" charset="0"/>
              </a:rPr>
              <a:t>methodName</a:t>
            </a:r>
            <a:r>
              <a:rPr lang="en-US" sz="1600" dirty="0" smtClean="0">
                <a:solidFill>
                  <a:schemeClr val="bg2">
                    <a:lumMod val="50000"/>
                  </a:schemeClr>
                </a:solidFill>
                <a:latin typeface="Arial" panose="020B0604020202020204" pitchFamily="34" charset="0"/>
                <a:cs typeface="Arial" panose="020B0604020202020204" pitchFamily="34" charset="0"/>
              </a:rPr>
              <a:t>();</a:t>
            </a:r>
          </a:p>
          <a:p>
            <a:endParaRPr lang="en-US" sz="1600" dirty="0">
              <a:solidFill>
                <a:schemeClr val="bg2">
                  <a:lumMod val="50000"/>
                </a:schemeClr>
              </a:solidFill>
              <a:latin typeface="Arial" panose="020B0604020202020204" pitchFamily="34" charset="0"/>
              <a:cs typeface="Arial" panose="020B0604020202020204" pitchFamily="34" charset="0"/>
            </a:endParaRPr>
          </a:p>
          <a:p>
            <a:r>
              <a:rPr lang="en-US" sz="1600" b="1" dirty="0">
                <a:solidFill>
                  <a:schemeClr val="bg2">
                    <a:lumMod val="50000"/>
                  </a:schemeClr>
                </a:solidFill>
                <a:latin typeface="Arial" panose="020B0604020202020204" pitchFamily="34" charset="0"/>
                <a:cs typeface="Arial" panose="020B0604020202020204" pitchFamily="34" charset="0"/>
              </a:rPr>
              <a:t>Case </a:t>
            </a:r>
            <a:r>
              <a:rPr lang="en-US" sz="1600" b="1" dirty="0" smtClean="0">
                <a:solidFill>
                  <a:schemeClr val="bg2">
                    <a:lumMod val="50000"/>
                  </a:schemeClr>
                </a:solidFill>
                <a:latin typeface="Arial" panose="020B0604020202020204" pitchFamily="34" charset="0"/>
                <a:cs typeface="Arial" panose="020B0604020202020204" pitchFamily="34" charset="0"/>
              </a:rPr>
              <a:t>2:</a:t>
            </a:r>
            <a:r>
              <a:rPr lang="en-US" sz="1600" b="1" dirty="0">
                <a:solidFill>
                  <a:schemeClr val="bg2">
                    <a:lumMod val="50000"/>
                  </a:schemeClr>
                </a:solidFill>
                <a:latin typeface="Arial" panose="020B0604020202020204" pitchFamily="34" charset="0"/>
                <a:cs typeface="Arial" panose="020B0604020202020204" pitchFamily="34" charset="0"/>
              </a:rPr>
              <a:t>	Method inside functional interface </a:t>
            </a:r>
            <a:r>
              <a:rPr lang="en-US" sz="1600" b="1" dirty="0" smtClean="0">
                <a:solidFill>
                  <a:schemeClr val="bg2">
                    <a:lumMod val="50000"/>
                  </a:schemeClr>
                </a:solidFill>
                <a:latin typeface="Arial" panose="020B0604020202020204" pitchFamily="34" charset="0"/>
                <a:cs typeface="Arial" panose="020B0604020202020204" pitchFamily="34" charset="0"/>
              </a:rPr>
              <a:t>accepts parameter. Let’s assume it accepts two Strings as parameters.</a:t>
            </a:r>
            <a:endParaRPr lang="en-US" sz="1600" b="1" dirty="0">
              <a:solidFill>
                <a:schemeClr val="bg2">
                  <a:lumMod val="50000"/>
                </a:schemeClr>
              </a:solidFill>
              <a:latin typeface="Arial" panose="020B0604020202020204" pitchFamily="34" charset="0"/>
              <a:cs typeface="Arial" panose="020B0604020202020204" pitchFamily="34" charset="0"/>
            </a:endParaRPr>
          </a:p>
          <a:p>
            <a:endParaRPr lang="en-US" sz="1600" b="1" dirty="0" smtClean="0">
              <a:solidFill>
                <a:srgbClr val="1B6367"/>
              </a:solidFill>
              <a:latin typeface="Arial" panose="020B0604020202020204" pitchFamily="34" charset="0"/>
              <a:cs typeface="Arial" panose="020B0604020202020204" pitchFamily="34" charset="0"/>
            </a:endParaRPr>
          </a:p>
          <a:p>
            <a:r>
              <a:rPr lang="en-US" sz="1600" b="1" dirty="0" err="1" smtClean="0">
                <a:solidFill>
                  <a:srgbClr val="1B6367"/>
                </a:solidFill>
                <a:latin typeface="Arial" panose="020B0604020202020204" pitchFamily="34" charset="0"/>
                <a:cs typeface="Arial" panose="020B0604020202020204" pitchFamily="34" charset="0"/>
              </a:rPr>
              <a:t>FunctionalInterfaceName</a:t>
            </a:r>
            <a:r>
              <a:rPr lang="en-US" sz="1600" dirty="0" smtClean="0">
                <a:solidFill>
                  <a:schemeClr val="bg2">
                    <a:lumMod val="50000"/>
                  </a:schemeClr>
                </a:solidFill>
                <a:latin typeface="Arial" panose="020B0604020202020204" pitchFamily="34" charset="0"/>
                <a:cs typeface="Arial" panose="020B0604020202020204" pitchFamily="34" charset="0"/>
              </a:rPr>
              <a:t> </a:t>
            </a:r>
            <a:r>
              <a:rPr lang="en-US" sz="1600" b="1" dirty="0" err="1">
                <a:solidFill>
                  <a:srgbClr val="2A989E"/>
                </a:solidFill>
                <a:latin typeface="Arial" panose="020B0604020202020204" pitchFamily="34" charset="0"/>
                <a:cs typeface="Arial" panose="020B0604020202020204" pitchFamily="34" charset="0"/>
              </a:rPr>
              <a:t>referenceVariable</a:t>
            </a:r>
            <a:r>
              <a:rPr lang="en-US" sz="1600" dirty="0">
                <a:solidFill>
                  <a:srgbClr val="2A989E"/>
                </a:solidFill>
                <a:latin typeface="Arial" panose="020B0604020202020204" pitchFamily="34" charset="0"/>
                <a:cs typeface="Arial" panose="020B0604020202020204" pitchFamily="34" charset="0"/>
              </a:rPr>
              <a:t> </a:t>
            </a:r>
            <a:r>
              <a:rPr lang="en-US" sz="1600" dirty="0">
                <a:solidFill>
                  <a:schemeClr val="bg2">
                    <a:lumMod val="50000"/>
                  </a:schemeClr>
                </a:solidFill>
                <a:latin typeface="Arial" panose="020B0604020202020204" pitchFamily="34" charset="0"/>
                <a:cs typeface="Arial" panose="020B0604020202020204" pitchFamily="34" charset="0"/>
              </a:rPr>
              <a:t>= </a:t>
            </a:r>
            <a:r>
              <a:rPr lang="en-US" sz="1600" b="1" dirty="0" smtClean="0">
                <a:solidFill>
                  <a:schemeClr val="bg2">
                    <a:lumMod val="50000"/>
                  </a:schemeClr>
                </a:solidFill>
                <a:latin typeface="Arial" panose="020B0604020202020204" pitchFamily="34" charset="0"/>
                <a:cs typeface="Arial" panose="020B0604020202020204" pitchFamily="34" charset="0"/>
              </a:rPr>
              <a:t>(String s1, String s2) </a:t>
            </a:r>
            <a:r>
              <a:rPr lang="en-US" sz="1600" b="1" dirty="0">
                <a:solidFill>
                  <a:schemeClr val="bg2">
                    <a:lumMod val="50000"/>
                  </a:schemeClr>
                </a:solidFill>
                <a:latin typeface="Arial" panose="020B0604020202020204" pitchFamily="34" charset="0"/>
                <a:cs typeface="Arial" panose="020B0604020202020204" pitchFamily="34" charset="0"/>
              </a:rPr>
              <a:t>-&gt; { piece of code needs to be executed}</a:t>
            </a:r>
          </a:p>
          <a:p>
            <a:endParaRPr lang="en-US" sz="1600" dirty="0" smtClean="0">
              <a:solidFill>
                <a:schemeClr val="bg2">
                  <a:lumMod val="50000"/>
                </a:schemeClr>
              </a:solidFill>
              <a:latin typeface="Arial" panose="020B0604020202020204" pitchFamily="34" charset="0"/>
              <a:cs typeface="Arial" panose="020B0604020202020204" pitchFamily="34" charset="0"/>
            </a:endParaRPr>
          </a:p>
          <a:p>
            <a:r>
              <a:rPr lang="en-US" sz="1600" i="1" dirty="0">
                <a:solidFill>
                  <a:schemeClr val="bg2">
                    <a:lumMod val="50000"/>
                  </a:schemeClr>
                </a:solidFill>
                <a:latin typeface="Arial" panose="020B0604020202020204" pitchFamily="34" charset="0"/>
                <a:cs typeface="Arial" panose="020B0604020202020204" pitchFamily="34" charset="0"/>
              </a:rPr>
              <a:t>Invoking the lambda expression: </a:t>
            </a:r>
            <a:r>
              <a:rPr lang="en-US" sz="1600" dirty="0">
                <a:solidFill>
                  <a:schemeClr val="bg2">
                    <a:lumMod val="50000"/>
                  </a:schemeClr>
                </a:solidFill>
                <a:latin typeface="Arial" panose="020B0604020202020204" pitchFamily="34" charset="0"/>
                <a:cs typeface="Arial" panose="020B0604020202020204" pitchFamily="34" charset="0"/>
              </a:rPr>
              <a:t>	</a:t>
            </a:r>
            <a:r>
              <a:rPr lang="en-US" sz="1600" b="1" dirty="0" err="1" smtClean="0">
                <a:solidFill>
                  <a:srgbClr val="2A989E"/>
                </a:solidFill>
                <a:latin typeface="Arial" panose="020B0604020202020204" pitchFamily="34" charset="0"/>
                <a:cs typeface="Arial" panose="020B0604020202020204" pitchFamily="34" charset="0"/>
              </a:rPr>
              <a:t>referenceVariable</a:t>
            </a:r>
            <a:r>
              <a:rPr lang="en-US" sz="1600" b="1" dirty="0" smtClean="0">
                <a:solidFill>
                  <a:schemeClr val="bg2">
                    <a:lumMod val="50000"/>
                  </a:schemeClr>
                </a:solidFill>
                <a:latin typeface="Arial" panose="020B0604020202020204" pitchFamily="34" charset="0"/>
                <a:cs typeface="Arial" panose="020B0604020202020204" pitchFamily="34" charset="0"/>
              </a:rPr>
              <a:t> .</a:t>
            </a:r>
            <a:r>
              <a:rPr lang="en-US" sz="1600" b="1" dirty="0" err="1" smtClean="0">
                <a:solidFill>
                  <a:schemeClr val="bg2">
                    <a:lumMod val="50000"/>
                  </a:schemeClr>
                </a:solidFill>
                <a:latin typeface="Arial" panose="020B0604020202020204" pitchFamily="34" charset="0"/>
                <a:cs typeface="Arial" panose="020B0604020202020204" pitchFamily="34" charset="0"/>
              </a:rPr>
              <a:t>methodName</a:t>
            </a:r>
            <a:r>
              <a:rPr lang="en-US" sz="1600" b="1" dirty="0" smtClean="0">
                <a:solidFill>
                  <a:schemeClr val="bg2">
                    <a:lumMod val="50000"/>
                  </a:schemeClr>
                </a:solidFill>
                <a:latin typeface="Arial" panose="020B0604020202020204" pitchFamily="34" charset="0"/>
                <a:cs typeface="Arial" panose="020B0604020202020204" pitchFamily="34" charset="0"/>
              </a:rPr>
              <a:t>(s1, s2);</a:t>
            </a:r>
            <a:endParaRPr lang="en-US" sz="1600" b="1" dirty="0">
              <a:solidFill>
                <a:schemeClr val="bg2">
                  <a:lumMod val="50000"/>
                </a:schemeClr>
              </a:solidFill>
              <a:latin typeface="Arial" panose="020B0604020202020204" pitchFamily="34" charset="0"/>
              <a:cs typeface="Arial" panose="020B0604020202020204" pitchFamily="34" charset="0"/>
            </a:endParaRPr>
          </a:p>
          <a:p>
            <a:endParaRPr lang="en-US" sz="1600" dirty="0" smtClean="0">
              <a:solidFill>
                <a:schemeClr val="bg2">
                  <a:lumMod val="50000"/>
                </a:schemeClr>
              </a:solidFill>
              <a:latin typeface="Arial" panose="020B0604020202020204" pitchFamily="34" charset="0"/>
              <a:cs typeface="Arial" panose="020B0604020202020204" pitchFamily="34" charset="0"/>
            </a:endParaRPr>
          </a:p>
          <a:p>
            <a:endParaRPr lang="en-US" sz="1600" dirty="0" smtClean="0">
              <a:solidFill>
                <a:schemeClr val="bg2">
                  <a:lumMod val="50000"/>
                </a:schemeClr>
              </a:solidFill>
              <a:latin typeface="Arial" panose="020B0604020202020204" pitchFamily="34" charset="0"/>
              <a:cs typeface="Arial" panose="020B0604020202020204" pitchFamily="34" charset="0"/>
            </a:endParaRPr>
          </a:p>
          <a:p>
            <a:r>
              <a:rPr lang="en-US" sz="1600" b="1" dirty="0" smtClean="0">
                <a:solidFill>
                  <a:srgbClr val="2A989E"/>
                </a:solidFill>
                <a:latin typeface="Arial" panose="020B0604020202020204" pitchFamily="34" charset="0"/>
                <a:cs typeface="Arial" panose="020B0604020202020204" pitchFamily="34" charset="0"/>
              </a:rPr>
              <a:t>* In general { } contains the body of the method. </a:t>
            </a:r>
          </a:p>
          <a:p>
            <a:endParaRPr lang="en-US" sz="1600" b="1" dirty="0" smtClean="0">
              <a:solidFill>
                <a:srgbClr val="2A989E"/>
              </a:solidFill>
              <a:latin typeface="Arial" panose="020B0604020202020204" pitchFamily="34" charset="0"/>
              <a:cs typeface="Arial" panose="020B0604020202020204" pitchFamily="34" charset="0"/>
            </a:endParaRPr>
          </a:p>
          <a:p>
            <a:r>
              <a:rPr lang="en-US" sz="1600" b="1" dirty="0" smtClean="0">
                <a:solidFill>
                  <a:srgbClr val="2A989E"/>
                </a:solidFill>
                <a:latin typeface="Arial" panose="020B0604020202020204" pitchFamily="34" charset="0"/>
                <a:cs typeface="Arial" panose="020B0604020202020204" pitchFamily="34" charset="0"/>
              </a:rPr>
              <a:t>* </a:t>
            </a:r>
            <a:r>
              <a:rPr lang="en-US" sz="1600" b="1" dirty="0">
                <a:solidFill>
                  <a:srgbClr val="2A989E"/>
                </a:solidFill>
                <a:latin typeface="Arial" panose="020B0604020202020204" pitchFamily="34" charset="0"/>
                <a:cs typeface="Arial" panose="020B0604020202020204" pitchFamily="34" charset="0"/>
              </a:rPr>
              <a:t>For single line of code { } is not required</a:t>
            </a:r>
            <a:r>
              <a:rPr lang="en-US" sz="1600" b="1" dirty="0" smtClean="0">
                <a:solidFill>
                  <a:srgbClr val="2A989E"/>
                </a:solidFill>
                <a:latin typeface="Arial" panose="020B0604020202020204" pitchFamily="34" charset="0"/>
                <a:cs typeface="Arial" panose="020B0604020202020204" pitchFamily="34" charset="0"/>
              </a:rPr>
              <a:t>.</a:t>
            </a:r>
            <a:endParaRPr lang="en-US" sz="1600" b="1" dirty="0">
              <a:solidFill>
                <a:srgbClr val="2A989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12758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lumMod val="95000"/>
                    <a:lumOff val="5000"/>
                  </a:schemeClr>
                </a:solidFill>
                <a:latin typeface="Arial" panose="020B0604020202020204" pitchFamily="34" charset="0"/>
                <a:cs typeface="Arial" panose="020B0604020202020204" pitchFamily="34" charset="0"/>
              </a:rPr>
              <a:t>Lambda </a:t>
            </a:r>
            <a:r>
              <a:rPr lang="en-US" sz="4800" b="1" dirty="0" smtClean="0">
                <a:solidFill>
                  <a:schemeClr val="tx1">
                    <a:lumMod val="95000"/>
                    <a:lumOff val="5000"/>
                  </a:schemeClr>
                </a:solidFill>
                <a:latin typeface="Arial" panose="020B0604020202020204" pitchFamily="34" charset="0"/>
                <a:cs typeface="Arial" panose="020B0604020202020204" pitchFamily="34" charset="0"/>
              </a:rPr>
              <a:t>Expression – Type Inference</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4216539"/>
          </a:xfrm>
          <a:prstGeom prst="rect">
            <a:avLst/>
          </a:prstGeom>
          <a:noFill/>
        </p:spPr>
        <p:txBody>
          <a:bodyPr wrap="square" rtlCol="0">
            <a:spAutoFit/>
          </a:bodyPr>
          <a:lstStyle/>
          <a:p>
            <a:r>
              <a:rPr lang="en-US" sz="1600" b="1" dirty="0">
                <a:solidFill>
                  <a:schemeClr val="bg2">
                    <a:lumMod val="50000"/>
                  </a:schemeClr>
                </a:solidFill>
                <a:latin typeface="Arial" panose="020B0604020202020204" pitchFamily="34" charset="0"/>
                <a:cs typeface="Arial" panose="020B0604020202020204" pitchFamily="34" charset="0"/>
              </a:rPr>
              <a:t>Case 2:	Method inside functional interface accepts parameter. Let’s assume it accepts two Strings as parameters.</a:t>
            </a:r>
          </a:p>
          <a:p>
            <a:endParaRPr lang="en-US" b="1" dirty="0">
              <a:solidFill>
                <a:srgbClr val="1B6367"/>
              </a:solidFill>
              <a:latin typeface="Arial" panose="020B0604020202020204" pitchFamily="34" charset="0"/>
              <a:cs typeface="Arial" panose="020B0604020202020204" pitchFamily="34" charset="0"/>
            </a:endParaRPr>
          </a:p>
          <a:p>
            <a:r>
              <a:rPr lang="en-US" b="1" dirty="0" err="1">
                <a:solidFill>
                  <a:srgbClr val="1B6367"/>
                </a:solidFill>
                <a:latin typeface="Arial" panose="020B0604020202020204" pitchFamily="34" charset="0"/>
                <a:cs typeface="Arial" panose="020B0604020202020204" pitchFamily="34" charset="0"/>
              </a:rPr>
              <a:t>FunctionalInterfaceName</a:t>
            </a:r>
            <a:r>
              <a:rPr lang="en-US" dirty="0">
                <a:solidFill>
                  <a:schemeClr val="bg2">
                    <a:lumMod val="50000"/>
                  </a:schemeClr>
                </a:solidFill>
                <a:latin typeface="Arial" panose="020B0604020202020204" pitchFamily="34" charset="0"/>
                <a:cs typeface="Arial" panose="020B0604020202020204" pitchFamily="34" charset="0"/>
              </a:rPr>
              <a:t> </a:t>
            </a:r>
            <a:r>
              <a:rPr lang="en-US" b="1" dirty="0" err="1">
                <a:solidFill>
                  <a:srgbClr val="2A989E"/>
                </a:solidFill>
                <a:latin typeface="Arial" panose="020B0604020202020204" pitchFamily="34" charset="0"/>
                <a:cs typeface="Arial" panose="020B0604020202020204" pitchFamily="34" charset="0"/>
              </a:rPr>
              <a:t>referenceVariable</a:t>
            </a:r>
            <a:r>
              <a:rPr lang="en-US" dirty="0">
                <a:solidFill>
                  <a:srgbClr val="2A989E"/>
                </a:solidFill>
                <a:latin typeface="Arial" panose="020B0604020202020204" pitchFamily="34" charset="0"/>
                <a:cs typeface="Arial" panose="020B0604020202020204" pitchFamily="34" charset="0"/>
              </a:rPr>
              <a:t> </a:t>
            </a:r>
            <a:r>
              <a:rPr lang="en-US" dirty="0">
                <a:solidFill>
                  <a:schemeClr val="bg2">
                    <a:lumMod val="50000"/>
                  </a:schemeClr>
                </a:solidFill>
                <a:latin typeface="Arial" panose="020B0604020202020204" pitchFamily="34" charset="0"/>
                <a:cs typeface="Arial" panose="020B0604020202020204" pitchFamily="34" charset="0"/>
              </a:rPr>
              <a:t>= </a:t>
            </a:r>
            <a:r>
              <a:rPr lang="en-US" b="1" dirty="0">
                <a:solidFill>
                  <a:schemeClr val="bg2">
                    <a:lumMod val="50000"/>
                  </a:schemeClr>
                </a:solidFill>
                <a:latin typeface="Arial" panose="020B0604020202020204" pitchFamily="34" charset="0"/>
                <a:cs typeface="Arial" panose="020B0604020202020204" pitchFamily="34" charset="0"/>
              </a:rPr>
              <a:t>(String s1, String s2) -&gt; { piece of code needs to be executed}</a:t>
            </a:r>
          </a:p>
          <a:p>
            <a:endParaRPr lang="en-US" dirty="0">
              <a:solidFill>
                <a:schemeClr val="bg2">
                  <a:lumMod val="50000"/>
                </a:schemeClr>
              </a:solidFill>
              <a:latin typeface="Arial" panose="020B0604020202020204" pitchFamily="34" charset="0"/>
              <a:cs typeface="Arial" panose="020B0604020202020204" pitchFamily="34" charset="0"/>
            </a:endParaRPr>
          </a:p>
          <a:p>
            <a:r>
              <a:rPr lang="en-US" i="1" dirty="0">
                <a:solidFill>
                  <a:schemeClr val="bg2">
                    <a:lumMod val="50000"/>
                  </a:schemeClr>
                </a:solidFill>
                <a:latin typeface="Arial" panose="020B0604020202020204" pitchFamily="34" charset="0"/>
                <a:cs typeface="Arial" panose="020B0604020202020204" pitchFamily="34" charset="0"/>
              </a:rPr>
              <a:t>Invoking the lambda expression: </a:t>
            </a:r>
            <a:r>
              <a:rPr lang="en-US" dirty="0">
                <a:solidFill>
                  <a:schemeClr val="bg2">
                    <a:lumMod val="50000"/>
                  </a:schemeClr>
                </a:solidFill>
                <a:latin typeface="Arial" panose="020B0604020202020204" pitchFamily="34" charset="0"/>
                <a:cs typeface="Arial" panose="020B0604020202020204" pitchFamily="34" charset="0"/>
              </a:rPr>
              <a:t>	</a:t>
            </a:r>
            <a:r>
              <a:rPr lang="en-US" b="1" dirty="0" err="1">
                <a:solidFill>
                  <a:srgbClr val="2A989E"/>
                </a:solidFill>
                <a:latin typeface="Arial" panose="020B0604020202020204" pitchFamily="34" charset="0"/>
                <a:cs typeface="Arial" panose="020B0604020202020204" pitchFamily="34" charset="0"/>
              </a:rPr>
              <a:t>referenceVariable</a:t>
            </a:r>
            <a:r>
              <a:rPr lang="en-US" b="1" dirty="0">
                <a:solidFill>
                  <a:schemeClr val="bg2">
                    <a:lumMod val="50000"/>
                  </a:schemeClr>
                </a:solidFill>
                <a:latin typeface="Arial" panose="020B0604020202020204" pitchFamily="34" charset="0"/>
                <a:cs typeface="Arial" panose="020B0604020202020204" pitchFamily="34" charset="0"/>
              </a:rPr>
              <a:t> .</a:t>
            </a:r>
            <a:r>
              <a:rPr lang="en-US" b="1" dirty="0" err="1">
                <a:solidFill>
                  <a:schemeClr val="bg2">
                    <a:lumMod val="50000"/>
                  </a:schemeClr>
                </a:solidFill>
                <a:latin typeface="Arial" panose="020B0604020202020204" pitchFamily="34" charset="0"/>
                <a:cs typeface="Arial" panose="020B0604020202020204" pitchFamily="34" charset="0"/>
              </a:rPr>
              <a:t>methodName</a:t>
            </a:r>
            <a:r>
              <a:rPr lang="en-US" b="1" dirty="0">
                <a:solidFill>
                  <a:schemeClr val="bg2">
                    <a:lumMod val="50000"/>
                  </a:schemeClr>
                </a:solidFill>
                <a:latin typeface="Arial" panose="020B0604020202020204" pitchFamily="34" charset="0"/>
                <a:cs typeface="Arial" panose="020B0604020202020204" pitchFamily="34" charset="0"/>
              </a:rPr>
              <a:t>(s1, s2</a:t>
            </a:r>
            <a:r>
              <a:rPr lang="en-US" b="1" dirty="0" smtClean="0">
                <a:solidFill>
                  <a:schemeClr val="bg2">
                    <a:lumMod val="50000"/>
                  </a:schemeClr>
                </a:solidFill>
                <a:latin typeface="Arial" panose="020B0604020202020204" pitchFamily="34" charset="0"/>
                <a:cs typeface="Arial" panose="020B0604020202020204" pitchFamily="34" charset="0"/>
              </a:rPr>
              <a:t>);</a:t>
            </a:r>
          </a:p>
          <a:p>
            <a:endParaRPr lang="en-US" dirty="0">
              <a:solidFill>
                <a:schemeClr val="bg2">
                  <a:lumMod val="50000"/>
                </a:schemeClr>
              </a:solidFill>
              <a:latin typeface="Arial" panose="020B0604020202020204" pitchFamily="34" charset="0"/>
              <a:cs typeface="Arial" panose="020B0604020202020204" pitchFamily="34" charset="0"/>
            </a:endParaRPr>
          </a:p>
          <a:p>
            <a:endParaRPr lang="en-US" dirty="0" smtClean="0">
              <a:solidFill>
                <a:schemeClr val="bg2">
                  <a:lumMod val="50000"/>
                </a:schemeClr>
              </a:solidFill>
              <a:latin typeface="Arial" panose="020B0604020202020204" pitchFamily="34" charset="0"/>
              <a:cs typeface="Arial" panose="020B0604020202020204" pitchFamily="34" charset="0"/>
            </a:endParaRPr>
          </a:p>
          <a:p>
            <a:r>
              <a:rPr lang="en-US" b="1" i="1" dirty="0" smtClean="0">
                <a:solidFill>
                  <a:srgbClr val="1B6367"/>
                </a:solidFill>
                <a:latin typeface="Arial" panose="020B0604020202020204" pitchFamily="34" charset="0"/>
                <a:cs typeface="Arial" panose="020B0604020202020204" pitchFamily="34" charset="0"/>
              </a:rPr>
              <a:t>For this case, when the lambda expression is being defined, you can remove the type of the parameters as the expression gets this information from the method declared inside the functional interface by inferring it and hence this concept is known as Type Inference.</a:t>
            </a:r>
          </a:p>
          <a:p>
            <a:endParaRPr lang="en-US" dirty="0">
              <a:solidFill>
                <a:schemeClr val="bg2">
                  <a:lumMod val="50000"/>
                </a:schemeClr>
              </a:solidFill>
              <a:latin typeface="Arial" panose="020B0604020202020204" pitchFamily="34" charset="0"/>
              <a:cs typeface="Arial" panose="020B0604020202020204" pitchFamily="34" charset="0"/>
            </a:endParaRPr>
          </a:p>
          <a:p>
            <a:r>
              <a:rPr lang="en-US" b="1" dirty="0" err="1">
                <a:solidFill>
                  <a:srgbClr val="1B6367"/>
                </a:solidFill>
                <a:latin typeface="Arial" panose="020B0604020202020204" pitchFamily="34" charset="0"/>
                <a:cs typeface="Arial" panose="020B0604020202020204" pitchFamily="34" charset="0"/>
              </a:rPr>
              <a:t>FunctionalInterfaceName</a:t>
            </a:r>
            <a:r>
              <a:rPr lang="en-US" dirty="0">
                <a:solidFill>
                  <a:schemeClr val="bg2">
                    <a:lumMod val="50000"/>
                  </a:schemeClr>
                </a:solidFill>
                <a:latin typeface="Arial" panose="020B0604020202020204" pitchFamily="34" charset="0"/>
                <a:cs typeface="Arial" panose="020B0604020202020204" pitchFamily="34" charset="0"/>
              </a:rPr>
              <a:t> </a:t>
            </a:r>
            <a:r>
              <a:rPr lang="en-US" b="1" dirty="0" err="1">
                <a:solidFill>
                  <a:srgbClr val="2A989E"/>
                </a:solidFill>
                <a:latin typeface="Arial" panose="020B0604020202020204" pitchFamily="34" charset="0"/>
                <a:cs typeface="Arial" panose="020B0604020202020204" pitchFamily="34" charset="0"/>
              </a:rPr>
              <a:t>referenceVariable</a:t>
            </a:r>
            <a:r>
              <a:rPr lang="en-US" dirty="0">
                <a:solidFill>
                  <a:srgbClr val="2A989E"/>
                </a:solidFill>
                <a:latin typeface="Arial" panose="020B0604020202020204" pitchFamily="34" charset="0"/>
                <a:cs typeface="Arial" panose="020B0604020202020204" pitchFamily="34" charset="0"/>
              </a:rPr>
              <a:t> </a:t>
            </a:r>
            <a:r>
              <a:rPr lang="en-US" dirty="0">
                <a:solidFill>
                  <a:schemeClr val="bg2">
                    <a:lumMod val="50000"/>
                  </a:schemeClr>
                </a:solidFill>
                <a:latin typeface="Arial" panose="020B0604020202020204" pitchFamily="34" charset="0"/>
                <a:cs typeface="Arial" panose="020B0604020202020204" pitchFamily="34" charset="0"/>
              </a:rPr>
              <a:t>= </a:t>
            </a:r>
            <a:r>
              <a:rPr lang="en-US" b="1" dirty="0" smtClean="0">
                <a:solidFill>
                  <a:schemeClr val="bg2">
                    <a:lumMod val="50000"/>
                  </a:schemeClr>
                </a:solidFill>
                <a:latin typeface="Arial" panose="020B0604020202020204" pitchFamily="34" charset="0"/>
                <a:cs typeface="Arial" panose="020B0604020202020204" pitchFamily="34" charset="0"/>
              </a:rPr>
              <a:t>(s1</a:t>
            </a:r>
            <a:r>
              <a:rPr lang="en-US" b="1" dirty="0">
                <a:solidFill>
                  <a:schemeClr val="bg2">
                    <a:lumMod val="50000"/>
                  </a:schemeClr>
                </a:solidFill>
                <a:latin typeface="Arial" panose="020B0604020202020204" pitchFamily="34" charset="0"/>
                <a:cs typeface="Arial" panose="020B0604020202020204" pitchFamily="34" charset="0"/>
              </a:rPr>
              <a:t>, </a:t>
            </a:r>
            <a:r>
              <a:rPr lang="en-US" b="1" dirty="0" smtClean="0">
                <a:solidFill>
                  <a:schemeClr val="bg2">
                    <a:lumMod val="50000"/>
                  </a:schemeClr>
                </a:solidFill>
                <a:latin typeface="Arial" panose="020B0604020202020204" pitchFamily="34" charset="0"/>
                <a:cs typeface="Arial" panose="020B0604020202020204" pitchFamily="34" charset="0"/>
              </a:rPr>
              <a:t>s2</a:t>
            </a:r>
            <a:r>
              <a:rPr lang="en-US" b="1" dirty="0">
                <a:solidFill>
                  <a:schemeClr val="bg2">
                    <a:lumMod val="50000"/>
                  </a:schemeClr>
                </a:solidFill>
                <a:latin typeface="Arial" panose="020B0604020202020204" pitchFamily="34" charset="0"/>
                <a:cs typeface="Arial" panose="020B0604020202020204" pitchFamily="34" charset="0"/>
              </a:rPr>
              <a:t>) -&gt; { piece of code needs to be executed}</a:t>
            </a:r>
          </a:p>
          <a:p>
            <a:endParaRPr lang="en-US" dirty="0">
              <a:solidFill>
                <a:schemeClr val="bg2">
                  <a:lumMod val="50000"/>
                </a:schemeClr>
              </a:solidFill>
              <a:latin typeface="Arial" panose="020B0604020202020204" pitchFamily="34" charset="0"/>
              <a:cs typeface="Arial" panose="020B0604020202020204" pitchFamily="34" charset="0"/>
            </a:endParaRPr>
          </a:p>
          <a:p>
            <a:r>
              <a:rPr lang="en-US" i="1" dirty="0">
                <a:solidFill>
                  <a:schemeClr val="bg2">
                    <a:lumMod val="50000"/>
                  </a:schemeClr>
                </a:solidFill>
                <a:latin typeface="Arial" panose="020B0604020202020204" pitchFamily="34" charset="0"/>
                <a:cs typeface="Arial" panose="020B0604020202020204" pitchFamily="34" charset="0"/>
              </a:rPr>
              <a:t>Invoking the lambda expression: </a:t>
            </a:r>
            <a:r>
              <a:rPr lang="en-US" dirty="0">
                <a:solidFill>
                  <a:schemeClr val="bg2">
                    <a:lumMod val="50000"/>
                  </a:schemeClr>
                </a:solidFill>
                <a:latin typeface="Arial" panose="020B0604020202020204" pitchFamily="34" charset="0"/>
                <a:cs typeface="Arial" panose="020B0604020202020204" pitchFamily="34" charset="0"/>
              </a:rPr>
              <a:t>	</a:t>
            </a:r>
            <a:r>
              <a:rPr lang="en-US" b="1" dirty="0" err="1">
                <a:solidFill>
                  <a:srgbClr val="2A989E"/>
                </a:solidFill>
                <a:latin typeface="Arial" panose="020B0604020202020204" pitchFamily="34" charset="0"/>
                <a:cs typeface="Arial" panose="020B0604020202020204" pitchFamily="34" charset="0"/>
              </a:rPr>
              <a:t>referenceVariable</a:t>
            </a:r>
            <a:r>
              <a:rPr lang="en-US" b="1" dirty="0">
                <a:solidFill>
                  <a:schemeClr val="bg2">
                    <a:lumMod val="50000"/>
                  </a:schemeClr>
                </a:solidFill>
                <a:latin typeface="Arial" panose="020B0604020202020204" pitchFamily="34" charset="0"/>
                <a:cs typeface="Arial" panose="020B0604020202020204" pitchFamily="34" charset="0"/>
              </a:rPr>
              <a:t> .</a:t>
            </a:r>
            <a:r>
              <a:rPr lang="en-US" b="1" dirty="0" err="1">
                <a:solidFill>
                  <a:schemeClr val="bg2">
                    <a:lumMod val="50000"/>
                  </a:schemeClr>
                </a:solidFill>
                <a:latin typeface="Arial" panose="020B0604020202020204" pitchFamily="34" charset="0"/>
                <a:cs typeface="Arial" panose="020B0604020202020204" pitchFamily="34" charset="0"/>
              </a:rPr>
              <a:t>methodName</a:t>
            </a:r>
            <a:r>
              <a:rPr lang="en-US" b="1" dirty="0">
                <a:solidFill>
                  <a:schemeClr val="bg2">
                    <a:lumMod val="50000"/>
                  </a:schemeClr>
                </a:solidFill>
                <a:latin typeface="Arial" panose="020B0604020202020204" pitchFamily="34" charset="0"/>
                <a:cs typeface="Arial" panose="020B0604020202020204" pitchFamily="34" charset="0"/>
              </a:rPr>
              <a:t>(s1, s2</a:t>
            </a:r>
            <a:r>
              <a:rPr lang="en-US" b="1" dirty="0" smtClean="0">
                <a:solidFill>
                  <a:schemeClr val="bg2">
                    <a:lumMod val="50000"/>
                  </a:schemeClr>
                </a:solidFill>
                <a:latin typeface="Arial" panose="020B0604020202020204" pitchFamily="34" charset="0"/>
                <a:cs typeface="Arial" panose="020B0604020202020204" pitchFamily="34" charset="0"/>
              </a:rPr>
              <a:t>);</a:t>
            </a:r>
            <a:endParaRPr lang="en-US"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9905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lumMod val="95000"/>
                    <a:lumOff val="5000"/>
                  </a:schemeClr>
                </a:solidFill>
                <a:latin typeface="Arial" panose="020B0604020202020204" pitchFamily="34" charset="0"/>
                <a:cs typeface="Arial" panose="020B0604020202020204" pitchFamily="34" charset="0"/>
              </a:rPr>
              <a:t>Lambda Expression – </a:t>
            </a:r>
            <a:r>
              <a:rPr lang="en-US" sz="4800" b="1" dirty="0" smtClean="0">
                <a:solidFill>
                  <a:schemeClr val="tx1">
                    <a:lumMod val="95000"/>
                    <a:lumOff val="5000"/>
                  </a:schemeClr>
                </a:solidFill>
                <a:latin typeface="Arial" panose="020B0604020202020204" pitchFamily="34" charset="0"/>
                <a:cs typeface="Arial" panose="020B0604020202020204" pitchFamily="34" charset="0"/>
              </a:rPr>
              <a:t>Closure</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2805320"/>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Lambda Expression can access both class variables and local variables.</a:t>
            </a:r>
          </a:p>
          <a:p>
            <a:pPr marL="342900" indent="-342900">
              <a:lnSpc>
                <a:spcPct val="150000"/>
              </a:lnSpc>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Modification to any local variable is not allowed inside Lambda Expression since it becomes final in it's </a:t>
            </a:r>
            <a:r>
              <a:rPr lang="en-US" sz="2000" dirty="0" smtClean="0">
                <a:solidFill>
                  <a:schemeClr val="bg2">
                    <a:lumMod val="50000"/>
                  </a:schemeClr>
                </a:solidFill>
                <a:latin typeface="Arial" panose="020B0604020202020204" pitchFamily="34" charset="0"/>
                <a:cs typeface="Arial" panose="020B0604020202020204" pitchFamily="34" charset="0"/>
              </a:rPr>
              <a:t>declaration </a:t>
            </a:r>
            <a:r>
              <a:rPr lang="en-US" sz="2000" dirty="0">
                <a:solidFill>
                  <a:schemeClr val="bg2">
                    <a:lumMod val="50000"/>
                  </a:schemeClr>
                </a:solidFill>
                <a:latin typeface="Arial" panose="020B0604020202020204" pitchFamily="34" charset="0"/>
                <a:cs typeface="Arial" panose="020B0604020202020204" pitchFamily="34" charset="0"/>
              </a:rPr>
              <a:t>when it is being used inside Lambda Expression.</a:t>
            </a:r>
          </a:p>
          <a:p>
            <a:pPr marL="342900" indent="-342900">
              <a:lnSpc>
                <a:spcPct val="150000"/>
              </a:lnSpc>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But it can modify class variables.</a:t>
            </a:r>
          </a:p>
          <a:p>
            <a:pPr marL="342900" indent="-342900">
              <a:lnSpc>
                <a:spcPct val="150000"/>
              </a:lnSpc>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Prevention to modification of local variable is known as Closure as the value gets frozen inside Lambda </a:t>
            </a:r>
            <a:r>
              <a:rPr lang="en-US" sz="2000" dirty="0" smtClean="0">
                <a:solidFill>
                  <a:schemeClr val="bg2">
                    <a:lumMod val="50000"/>
                  </a:schemeClr>
                </a:solidFill>
                <a:latin typeface="Arial" panose="020B0604020202020204" pitchFamily="34" charset="0"/>
                <a:cs typeface="Arial" panose="020B0604020202020204" pitchFamily="34" charset="0"/>
              </a:rPr>
              <a:t>Expression.</a:t>
            </a:r>
          </a:p>
        </p:txBody>
      </p:sp>
      <p:pic>
        <p:nvPicPr>
          <p:cNvPr id="4" name="Picture 3"/>
          <p:cNvPicPr>
            <a:picLocks noChangeAspect="1"/>
          </p:cNvPicPr>
          <p:nvPr/>
        </p:nvPicPr>
        <p:blipFill>
          <a:blip r:embed="rId2"/>
          <a:stretch>
            <a:fillRect/>
          </a:stretch>
        </p:blipFill>
        <p:spPr>
          <a:xfrm>
            <a:off x="8066762" y="3294344"/>
            <a:ext cx="3766158" cy="3343220"/>
          </a:xfrm>
          <a:prstGeom prst="rect">
            <a:avLst/>
          </a:prstGeom>
        </p:spPr>
      </p:pic>
    </p:spTree>
    <p:extLst>
      <p:ext uri="{BB962C8B-B14F-4D97-AF65-F5344CB8AC3E}">
        <p14:creationId xmlns:p14="http://schemas.microsoft.com/office/powerpoint/2010/main" val="2039943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1114</Words>
  <Application>Microsoft Office PowerPoint</Application>
  <PresentationFormat>Widescreen</PresentationFormat>
  <Paragraphs>215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Footlight MT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Subhadeep Sen</dc:creator>
  <cp:lastModifiedBy>Subhadeep Sen</cp:lastModifiedBy>
  <cp:revision>162</cp:revision>
  <dcterms:created xsi:type="dcterms:W3CDTF">2018-11-03T18:54:10Z</dcterms:created>
  <dcterms:modified xsi:type="dcterms:W3CDTF">2018-11-07T10:07:56Z</dcterms:modified>
</cp:coreProperties>
</file>