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9" r:id="rId2"/>
    <p:sldId id="257" r:id="rId3"/>
    <p:sldId id="258" r:id="rId4"/>
    <p:sldId id="259" r:id="rId5"/>
    <p:sldId id="260" r:id="rId6"/>
    <p:sldId id="261" r:id="rId7"/>
    <p:sldId id="262" r:id="rId8"/>
    <p:sldId id="290" r:id="rId9"/>
    <p:sldId id="291" r:id="rId10"/>
    <p:sldId id="292" r:id="rId11"/>
    <p:sldId id="293" r:id="rId12"/>
    <p:sldId id="294" r:id="rId13"/>
    <p:sldId id="295" r:id="rId14"/>
    <p:sldId id="263" r:id="rId15"/>
    <p:sldId id="296" r:id="rId16"/>
    <p:sldId id="297" r:id="rId17"/>
    <p:sldId id="298" r:id="rId18"/>
    <p:sldId id="299" r:id="rId19"/>
    <p:sldId id="300" r:id="rId20"/>
    <p:sldId id="301" r:id="rId21"/>
    <p:sldId id="302" r:id="rId22"/>
    <p:sldId id="264" r:id="rId23"/>
    <p:sldId id="265" r:id="rId24"/>
    <p:sldId id="266" r:id="rId25"/>
    <p:sldId id="303" r:id="rId26"/>
    <p:sldId id="304" r:id="rId27"/>
    <p:sldId id="267" r:id="rId28"/>
    <p:sldId id="305" r:id="rId29"/>
    <p:sldId id="306" r:id="rId30"/>
    <p:sldId id="268" r:id="rId31"/>
    <p:sldId id="307" r:id="rId32"/>
    <p:sldId id="308" r:id="rId33"/>
    <p:sldId id="309" r:id="rId34"/>
    <p:sldId id="311" r:id="rId35"/>
    <p:sldId id="310" r:id="rId36"/>
    <p:sldId id="312" r:id="rId37"/>
    <p:sldId id="269" r:id="rId38"/>
    <p:sldId id="270" r:id="rId39"/>
    <p:sldId id="271" r:id="rId40"/>
    <p:sldId id="313" r:id="rId41"/>
    <p:sldId id="272" r:id="rId42"/>
    <p:sldId id="314" r:id="rId43"/>
    <p:sldId id="273" r:id="rId44"/>
    <p:sldId id="315" r:id="rId45"/>
    <p:sldId id="316" r:id="rId46"/>
    <p:sldId id="317" r:id="rId47"/>
    <p:sldId id="318" r:id="rId48"/>
    <p:sldId id="319" r:id="rId49"/>
    <p:sldId id="320" r:id="rId50"/>
    <p:sldId id="321" r:id="rId51"/>
    <p:sldId id="274" r:id="rId52"/>
    <p:sldId id="322" r:id="rId53"/>
    <p:sldId id="323" r:id="rId54"/>
    <p:sldId id="324" r:id="rId55"/>
    <p:sldId id="325" r:id="rId56"/>
    <p:sldId id="28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6367"/>
    <a:srgbClr val="2A989E"/>
    <a:srgbClr val="FFFFFF"/>
    <a:srgbClr val="D1FBF1"/>
    <a:srgbClr val="10C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14454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67172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119246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77B2-943C-44CF-8F45-6C8FDF1B56B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420462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D77B2-943C-44CF-8F45-6C8FDF1B56B9}" type="datetimeFigureOut">
              <a:rPr lang="en-US" smtClean="0"/>
              <a:t>11/7/2018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3431240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4D77B2-943C-44CF-8F45-6C8FDF1B56B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8203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4D77B2-943C-44CF-8F45-6C8FDF1B56B9}" type="datetimeFigureOut">
              <a:rPr lang="en-US" smtClean="0"/>
              <a:t>11/7/2018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259283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4D77B2-943C-44CF-8F45-6C8FDF1B56B9}" type="datetimeFigureOut">
              <a:rPr lang="en-US" smtClean="0"/>
              <a:t>11/7/2018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104213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D77B2-943C-44CF-8F45-6C8FDF1B56B9}" type="datetimeFigureOut">
              <a:rPr lang="en-US" smtClean="0"/>
              <a:t>11/7/2018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552439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D77B2-943C-44CF-8F45-6C8FDF1B56B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45974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D77B2-943C-44CF-8F45-6C8FDF1B56B9}" type="datetimeFigureOut">
              <a:rPr lang="en-US" smtClean="0"/>
              <a:t>11/7/2018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AF62A-9549-4E36-8D60-19C866E343E0}" type="slidenum">
              <a:rPr lang="en-US" smtClean="0"/>
              <a:t>‹#›</a:t>
            </a:fld>
            <a:endParaRPr lang="en-US"/>
          </a:p>
        </p:txBody>
      </p:sp>
    </p:spTree>
    <p:extLst>
      <p:ext uri="{BB962C8B-B14F-4D97-AF65-F5344CB8AC3E}">
        <p14:creationId xmlns:p14="http://schemas.microsoft.com/office/powerpoint/2010/main" val="318155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4D77B2-943C-44CF-8F45-6C8FDF1B56B9}" type="datetimeFigureOut">
              <a:rPr lang="en-US" smtClean="0"/>
              <a:t>11/7/2018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AF62A-9549-4E36-8D60-19C866E343E0}" type="slidenum">
              <a:rPr lang="en-US" smtClean="0"/>
              <a:t>‹#›</a:t>
            </a:fld>
            <a:endParaRPr lang="en-US"/>
          </a:p>
        </p:txBody>
      </p:sp>
    </p:spTree>
    <p:extLst>
      <p:ext uri="{BB962C8B-B14F-4D97-AF65-F5344CB8AC3E}">
        <p14:creationId xmlns:p14="http://schemas.microsoft.com/office/powerpoint/2010/main" val="2407986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Mongo</a:t>
            </a:r>
            <a:r>
              <a:rPr lang="en-US" sz="8800" b="1" dirty="0">
                <a:solidFill>
                  <a:srgbClr val="1B6367"/>
                </a:solidFill>
                <a:latin typeface="Footlight MT Light" panose="0204060206030A020304" pitchFamily="18" charset="0"/>
                <a:cs typeface="Arial" panose="020B0604020202020204" pitchFamily="34" charset="0"/>
              </a:rPr>
              <a:t> </a:t>
            </a:r>
            <a:r>
              <a:rPr lang="en-US" sz="8800" b="1" dirty="0" smtClean="0">
                <a:solidFill>
                  <a:srgbClr val="1B6367"/>
                </a:solidFill>
                <a:latin typeface="Footlight MT Light" panose="0204060206030A020304" pitchFamily="18" charset="0"/>
                <a:cs typeface="Arial" panose="020B0604020202020204" pitchFamily="34" charset="0"/>
              </a:rPr>
              <a:t>DB</a:t>
            </a:r>
          </a:p>
        </p:txBody>
      </p:sp>
    </p:spTree>
    <p:extLst>
      <p:ext uri="{BB962C8B-B14F-4D97-AF65-F5344CB8AC3E}">
        <p14:creationId xmlns:p14="http://schemas.microsoft.com/office/powerpoint/2010/main" val="2735277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93538"/>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Create and save a document in a collection: </a:t>
            </a:r>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save</a:t>
            </a:r>
            <a:r>
              <a:rPr lang="en-US" sz="2200" dirty="0" smtClean="0">
                <a:solidFill>
                  <a:srgbClr val="2A989E"/>
                </a:solidFill>
                <a:latin typeface="Arial" panose="020B0604020202020204" pitchFamily="34" charset="0"/>
                <a:cs typeface="Arial" panose="020B0604020202020204" pitchFamily="34" charset="0"/>
              </a:rPr>
              <a:t>(</a:t>
            </a:r>
            <a:r>
              <a:rPr lang="en-US" sz="2200" dirty="0" smtClean="0">
                <a:solidFill>
                  <a:schemeClr val="bg2">
                    <a:lumMod val="50000"/>
                  </a:schemeClr>
                </a:solidFill>
                <a:latin typeface="Arial" panose="020B0604020202020204" pitchFamily="34" charset="0"/>
                <a:cs typeface="Arial" panose="020B0604020202020204" pitchFamily="34" charset="0"/>
              </a:rPr>
              <a:t>document</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a:solidFill>
                  <a:schemeClr val="bg2">
                    <a:lumMod val="50000"/>
                  </a:schemeClr>
                </a:solidFill>
                <a:latin typeface="Arial" panose="020B0604020202020204" pitchFamily="34" charset="0"/>
                <a:cs typeface="Arial" panose="020B0604020202020204" pitchFamily="34" charset="0"/>
              </a:rPr>
              <a:t>var</a:t>
            </a:r>
            <a:r>
              <a:rPr lang="en-US" sz="2200" dirty="0">
                <a:solidFill>
                  <a:schemeClr val="bg2">
                    <a:lumMod val="50000"/>
                  </a:schemeClr>
                </a:solidFill>
                <a:latin typeface="Arial" panose="020B0604020202020204" pitchFamily="34" charset="0"/>
                <a:cs typeface="Arial" panose="020B0604020202020204" pitchFamily="34" charset="0"/>
              </a:rPr>
              <a:t> doc = {};</a:t>
            </a:r>
          </a:p>
          <a:p>
            <a:r>
              <a:rPr lang="en-US" sz="2200" dirty="0">
                <a:solidFill>
                  <a:schemeClr val="bg2">
                    <a:lumMod val="50000"/>
                  </a:schemeClr>
                </a:solidFill>
                <a:latin typeface="Arial" panose="020B0604020202020204" pitchFamily="34" charset="0"/>
                <a:cs typeface="Arial" panose="020B0604020202020204" pitchFamily="34" charset="0"/>
              </a:rPr>
              <a:t>doc.name = “John”;</a:t>
            </a:r>
          </a:p>
          <a:p>
            <a:r>
              <a:rPr lang="en-US" sz="2200" dirty="0" err="1">
                <a:solidFill>
                  <a:schemeClr val="bg2">
                    <a:lumMod val="50000"/>
                  </a:schemeClr>
                </a:solidFill>
                <a:latin typeface="Arial" panose="020B0604020202020204" pitchFamily="34" charset="0"/>
                <a:cs typeface="Arial" panose="020B0604020202020204" pitchFamily="34" charset="0"/>
              </a:rPr>
              <a:t>doc.age</a:t>
            </a:r>
            <a:r>
              <a:rPr lang="en-US" sz="2200" dirty="0">
                <a:solidFill>
                  <a:schemeClr val="bg2">
                    <a:lumMod val="50000"/>
                  </a:schemeClr>
                </a:solidFill>
                <a:latin typeface="Arial" panose="020B0604020202020204" pitchFamily="34" charset="0"/>
                <a:cs typeface="Arial" panose="020B0604020202020204" pitchFamily="34" charset="0"/>
              </a:rPr>
              <a:t> = 28;</a:t>
            </a:r>
          </a:p>
          <a:p>
            <a:r>
              <a:rPr lang="en-US" sz="2200" dirty="0" err="1">
                <a:solidFill>
                  <a:schemeClr val="bg2">
                    <a:lumMod val="50000"/>
                  </a:schemeClr>
                </a:solidFill>
                <a:latin typeface="Arial" panose="020B0604020202020204" pitchFamily="34" charset="0"/>
                <a:cs typeface="Arial" panose="020B0604020202020204" pitchFamily="34" charset="0"/>
              </a:rPr>
              <a:t>doc.tags</a:t>
            </a:r>
            <a:r>
              <a:rPr lang="en-US" sz="2200" dirty="0">
                <a:solidFill>
                  <a:schemeClr val="bg2">
                    <a:lumMod val="50000"/>
                  </a:schemeClr>
                </a:solidFill>
                <a:latin typeface="Arial" panose="020B0604020202020204" pitchFamily="34" charset="0"/>
                <a:cs typeface="Arial" panose="020B0604020202020204" pitchFamily="34" charset="0"/>
              </a:rPr>
              <a:t> = [“database”, “NoSQL”, “DBA”, “</a:t>
            </a:r>
            <a:r>
              <a:rPr lang="en-US" sz="2200" dirty="0" err="1">
                <a:solidFill>
                  <a:schemeClr val="bg2">
                    <a:lumMod val="50000"/>
                  </a:schemeClr>
                </a:solidFill>
                <a:latin typeface="Arial" panose="020B0604020202020204" pitchFamily="34" charset="0"/>
                <a:cs typeface="Arial" panose="020B0604020202020204" pitchFamily="34" charset="0"/>
              </a:rPr>
              <a:t>Dev</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err="1">
                <a:solidFill>
                  <a:schemeClr val="bg2">
                    <a:lumMod val="50000"/>
                  </a:schemeClr>
                </a:solidFill>
                <a:latin typeface="Arial" panose="020B0604020202020204" pitchFamily="34" charset="0"/>
                <a:cs typeface="Arial" panose="020B0604020202020204" pitchFamily="34" charset="0"/>
              </a:rPr>
              <a:t>doc.createdOn</a:t>
            </a:r>
            <a:r>
              <a:rPr lang="en-US" sz="2200" dirty="0">
                <a:solidFill>
                  <a:schemeClr val="bg2">
                    <a:lumMod val="50000"/>
                  </a:schemeClr>
                </a:solidFill>
                <a:latin typeface="Arial" panose="020B0604020202020204" pitchFamily="34" charset="0"/>
                <a:cs typeface="Arial" panose="020B0604020202020204" pitchFamily="34" charset="0"/>
              </a:rPr>
              <a:t> = new Date();</a:t>
            </a:r>
          </a:p>
          <a:p>
            <a:endParaRPr lang="en-US" sz="2200" dirty="0">
              <a:solidFill>
                <a:schemeClr val="bg2">
                  <a:lumMod val="50000"/>
                </a:schemeClr>
              </a:solidFill>
              <a:latin typeface="Arial" panose="020B0604020202020204" pitchFamily="34" charset="0"/>
              <a:cs typeface="Arial" panose="020B0604020202020204" pitchFamily="34" charset="0"/>
            </a:endParaRP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err="1">
                <a:solidFill>
                  <a:schemeClr val="bg2">
                    <a:lumMod val="50000"/>
                  </a:schemeClr>
                </a:solidFill>
                <a:latin typeface="Arial" panose="020B0604020202020204" pitchFamily="34" charset="0"/>
                <a:cs typeface="Arial" panose="020B0604020202020204" pitchFamily="34" charset="0"/>
              </a:rPr>
              <a:t>db.tempCollection.save</a:t>
            </a:r>
            <a:r>
              <a:rPr lang="en-US" sz="2200" b="1" dirty="0">
                <a:solidFill>
                  <a:schemeClr val="bg2">
                    <a:lumMod val="50000"/>
                  </a:schemeClr>
                </a:solidFill>
                <a:latin typeface="Arial" panose="020B0604020202020204" pitchFamily="34" charset="0"/>
                <a:cs typeface="Arial" panose="020B0604020202020204" pitchFamily="34" charset="0"/>
              </a:rPr>
              <a:t>(doc)</a:t>
            </a:r>
          </a:p>
          <a:p>
            <a:endParaRPr lang="en-US" sz="2200" b="1" dirty="0">
              <a:solidFill>
                <a:schemeClr val="bg2">
                  <a:lumMod val="50000"/>
                </a:schemeClr>
              </a:solidFill>
              <a:latin typeface="Arial" panose="020B0604020202020204" pitchFamily="34" charset="0"/>
              <a:cs typeface="Arial" panose="020B0604020202020204" pitchFamily="34" charset="0"/>
            </a:endParaRP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dirty="0">
                <a:solidFill>
                  <a:srgbClr val="2A989E"/>
                </a:solidFill>
                <a:latin typeface="Arial" panose="020B0604020202020204" pitchFamily="34" charset="0"/>
                <a:cs typeface="Arial" panose="020B0604020202020204" pitchFamily="34" charset="0"/>
              </a:rPr>
              <a:t>show collections</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displays the collection present in a database</a:t>
            </a:r>
            <a:endParaRPr lang="en-US" sz="22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902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847755"/>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Display all the Databases: </a:t>
            </a:r>
            <a:r>
              <a:rPr lang="en-US" sz="2200" dirty="0">
                <a:solidFill>
                  <a:srgbClr val="2A989E"/>
                </a:solidFill>
                <a:latin typeface="Arial" panose="020B0604020202020204" pitchFamily="34" charset="0"/>
                <a:cs typeface="Arial" panose="020B0604020202020204" pitchFamily="34" charset="0"/>
              </a:rPr>
              <a:t>show </a:t>
            </a:r>
            <a:r>
              <a:rPr lang="en-US" sz="2200" dirty="0" err="1">
                <a:solidFill>
                  <a:srgbClr val="2A989E"/>
                </a:solidFill>
                <a:latin typeface="Arial" panose="020B0604020202020204" pitchFamily="34" charset="0"/>
                <a:cs typeface="Arial" panose="020B0604020202020204" pitchFamily="34" charset="0"/>
              </a:rPr>
              <a:t>dbs</a:t>
            </a:r>
            <a:endParaRPr lang="en-US" sz="2200" dirty="0">
              <a:solidFill>
                <a:srgbClr val="2A989E"/>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Dropping a Database:  First you need to switch to that database (using use database_name) which you want to drop/delete. Then execute the following command: </a:t>
            </a:r>
            <a:r>
              <a:rPr lang="en-US" sz="2200" dirty="0" err="1">
                <a:solidFill>
                  <a:srgbClr val="2A989E"/>
                </a:solidFill>
                <a:latin typeface="Arial" panose="020B0604020202020204" pitchFamily="34" charset="0"/>
                <a:cs typeface="Arial" panose="020B0604020202020204" pitchFamily="34" charset="0"/>
              </a:rPr>
              <a:t>db.dropDatabase</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Creating collection with </a:t>
            </a:r>
            <a:r>
              <a:rPr lang="en-US" sz="2200" dirty="0" err="1">
                <a:solidFill>
                  <a:srgbClr val="2A989E"/>
                </a:solidFill>
                <a:latin typeface="Arial" panose="020B0604020202020204" pitchFamily="34" charset="0"/>
                <a:cs typeface="Arial" panose="020B0604020202020204" pitchFamily="34" charset="0"/>
              </a:rPr>
              <a:t>createCollection</a:t>
            </a:r>
            <a:r>
              <a:rPr lang="en-US" sz="2200" dirty="0">
                <a:solidFill>
                  <a:srgbClr val="2A989E"/>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method </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	Signature</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err="1">
                <a:solidFill>
                  <a:srgbClr val="2A989E"/>
                </a:solidFill>
                <a:latin typeface="Arial" panose="020B0604020202020204" pitchFamily="34" charset="0"/>
                <a:cs typeface="Arial" panose="020B0604020202020204" pitchFamily="34" charset="0"/>
              </a:rPr>
              <a:t>db.createCollection</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database_name, </a:t>
            </a:r>
            <a:r>
              <a:rPr lang="en-US" sz="2200" dirty="0" err="1">
                <a:solidFill>
                  <a:schemeClr val="bg2">
                    <a:lumMod val="50000"/>
                  </a:schemeClr>
                </a:solidFill>
                <a:latin typeface="Arial" panose="020B0604020202020204" pitchFamily="34" charset="0"/>
                <a:cs typeface="Arial" panose="020B0604020202020204" pitchFamily="34" charset="0"/>
              </a:rPr>
              <a:t>options_document</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First parameter is a String, which is the name of the database and second parameter is a document (JSON), which specifies the configuration (capped, </a:t>
            </a:r>
            <a:r>
              <a:rPr lang="en-US" sz="2200" dirty="0" err="1">
                <a:solidFill>
                  <a:schemeClr val="bg2">
                    <a:lumMod val="50000"/>
                  </a:schemeClr>
                </a:solidFill>
                <a:latin typeface="Arial" panose="020B0604020202020204" pitchFamily="34" charset="0"/>
                <a:cs typeface="Arial" panose="020B0604020202020204" pitchFamily="34" charset="0"/>
              </a:rPr>
              <a:t>autoIndexID</a:t>
            </a:r>
            <a:r>
              <a:rPr lang="en-US" sz="2200" dirty="0">
                <a:solidFill>
                  <a:schemeClr val="bg2">
                    <a:lumMod val="50000"/>
                  </a:schemeClr>
                </a:solidFill>
                <a:latin typeface="Arial" panose="020B0604020202020204" pitchFamily="34" charset="0"/>
                <a:cs typeface="Arial" panose="020B0604020202020204" pitchFamily="34" charset="0"/>
              </a:rPr>
              <a:t>, size, max).</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capped</a:t>
            </a:r>
            <a:r>
              <a:rPr lang="en-US" sz="2200" b="1" dirty="0">
                <a:solidFill>
                  <a:schemeClr val="bg2">
                    <a:lumMod val="50000"/>
                  </a:schemeClr>
                </a:solidFill>
                <a:latin typeface="Arial" panose="020B0604020202020204" pitchFamily="34" charset="0"/>
                <a:cs typeface="Arial" panose="020B0604020202020204" pitchFamily="34" charset="0"/>
              </a:rPr>
              <a:t>: true’</a:t>
            </a:r>
            <a:r>
              <a:rPr lang="en-US" sz="2200" dirty="0">
                <a:solidFill>
                  <a:schemeClr val="bg2">
                    <a:lumMod val="50000"/>
                  </a:schemeClr>
                </a:solidFill>
                <a:latin typeface="Arial" panose="020B0604020202020204" pitchFamily="34" charset="0"/>
                <a:cs typeface="Arial" panose="020B0604020202020204" pitchFamily="34" charset="0"/>
              </a:rPr>
              <a:t> will create capped collection, which means it will delete oldest entries when it will reach to it’s maximum size.</a:t>
            </a:r>
          </a:p>
          <a:p>
            <a:r>
              <a:rPr lang="en-US" sz="2200" dirty="0">
                <a:solidFill>
                  <a:schemeClr val="bg2">
                    <a:lumMod val="50000"/>
                  </a:schemeClr>
                </a:solidFill>
                <a:latin typeface="Arial" panose="020B0604020202020204" pitchFamily="34" charset="0"/>
                <a:cs typeface="Arial" panose="020B0604020202020204" pitchFamily="34" charset="0"/>
              </a:rPr>
              <a:t>For ‘capped: true’ you need to specify the </a:t>
            </a:r>
            <a:r>
              <a:rPr lang="en-US" sz="2200" dirty="0">
                <a:solidFill>
                  <a:srgbClr val="2A989E"/>
                </a:solidFill>
                <a:latin typeface="Arial" panose="020B0604020202020204" pitchFamily="34" charset="0"/>
                <a:cs typeface="Arial" panose="020B0604020202020204" pitchFamily="34" charset="0"/>
              </a:rPr>
              <a:t>size</a:t>
            </a:r>
            <a:r>
              <a:rPr lang="en-US" sz="2200" dirty="0">
                <a:solidFill>
                  <a:schemeClr val="bg2">
                    <a:lumMod val="50000"/>
                  </a:schemeClr>
                </a:solidFill>
                <a:latin typeface="Arial" panose="020B0604020202020204" pitchFamily="34" charset="0"/>
                <a:cs typeface="Arial" panose="020B0604020202020204" pitchFamily="34" charset="0"/>
              </a:rPr>
              <a:t> field (in bytes) as well.</a:t>
            </a:r>
          </a:p>
          <a:p>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autoIndexID</a:t>
            </a:r>
            <a:r>
              <a:rPr lang="en-US" sz="2200" b="1" dirty="0">
                <a:solidFill>
                  <a:schemeClr val="bg2">
                    <a:lumMod val="50000"/>
                  </a:schemeClr>
                </a:solidFill>
                <a:latin typeface="Arial" panose="020B0604020202020204" pitchFamily="34" charset="0"/>
                <a:cs typeface="Arial" panose="020B0604020202020204" pitchFamily="34" charset="0"/>
              </a:rPr>
              <a:t>: true’</a:t>
            </a:r>
            <a:r>
              <a:rPr lang="en-US" sz="2200" dirty="0">
                <a:solidFill>
                  <a:schemeClr val="bg2">
                    <a:lumMod val="50000"/>
                  </a:schemeClr>
                </a:solidFill>
                <a:latin typeface="Arial" panose="020B0604020202020204" pitchFamily="34" charset="0"/>
                <a:cs typeface="Arial" panose="020B0604020202020204" pitchFamily="34" charset="0"/>
              </a:rPr>
              <a:t> creates underscored Id, by default it is false.</a:t>
            </a:r>
          </a:p>
          <a:p>
            <a:r>
              <a:rPr lang="en-US" sz="2200" dirty="0">
                <a:solidFill>
                  <a:schemeClr val="bg2">
                    <a:lumMod val="50000"/>
                  </a:schemeClr>
                </a:solidFill>
                <a:latin typeface="Arial" panose="020B0604020202020204" pitchFamily="34" charset="0"/>
                <a:cs typeface="Arial" panose="020B0604020202020204" pitchFamily="34" charset="0"/>
              </a:rPr>
              <a:t>If you want to restrict the collection in terms of number of documents, then specify the </a:t>
            </a:r>
            <a:r>
              <a:rPr lang="en-US" sz="2200" dirty="0">
                <a:solidFill>
                  <a:srgbClr val="2A989E"/>
                </a:solidFill>
                <a:latin typeface="Arial" panose="020B0604020202020204" pitchFamily="34" charset="0"/>
                <a:cs typeface="Arial" panose="020B0604020202020204" pitchFamily="34" charset="0"/>
              </a:rPr>
              <a:t>max</a:t>
            </a:r>
            <a:r>
              <a:rPr lang="en-US" sz="2200" dirty="0">
                <a:solidFill>
                  <a:schemeClr val="bg2">
                    <a:lumMod val="50000"/>
                  </a:schemeClr>
                </a:solidFill>
                <a:latin typeface="Arial" panose="020B0604020202020204" pitchFamily="34" charset="0"/>
                <a:cs typeface="Arial" panose="020B0604020202020204" pitchFamily="34" charset="0"/>
              </a:rPr>
              <a:t> field.</a:t>
            </a:r>
          </a:p>
        </p:txBody>
      </p:sp>
    </p:spTree>
    <p:extLst>
      <p:ext uri="{BB962C8B-B14F-4D97-AF65-F5344CB8AC3E}">
        <p14:creationId xmlns:p14="http://schemas.microsoft.com/office/powerpoint/2010/main" val="87694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739519" y="793472"/>
            <a:ext cx="8712961" cy="6064528"/>
          </a:xfrm>
          <a:prstGeom prst="rect">
            <a:avLst/>
          </a:prstGeom>
        </p:spPr>
      </p:pic>
    </p:spTree>
    <p:extLst>
      <p:ext uri="{BB962C8B-B14F-4D97-AF65-F5344CB8AC3E}">
        <p14:creationId xmlns:p14="http://schemas.microsoft.com/office/powerpoint/2010/main" val="362286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154984"/>
          </a:xfrm>
          <a:prstGeom prst="rect">
            <a:avLst/>
          </a:prstGeom>
          <a:noFill/>
        </p:spPr>
        <p:txBody>
          <a:bodyPr wrap="square" rtlCol="0">
            <a:spAutoFit/>
          </a:bodyPr>
          <a:lstStyle/>
          <a:p>
            <a:r>
              <a:rPr lang="en-US" sz="2200" dirty="0" err="1">
                <a:solidFill>
                  <a:srgbClr val="2A989E"/>
                </a:solidFill>
                <a:latin typeface="Arial" panose="020B0604020202020204" pitchFamily="34" charset="0"/>
                <a:cs typeface="Arial" panose="020B0604020202020204" pitchFamily="34" charset="0"/>
              </a:rPr>
              <a:t>db.createCollection</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“articles”</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will create articles collection. Here we are not specifying optional parameter.</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Now execute </a:t>
            </a:r>
            <a:r>
              <a:rPr lang="en-US" sz="2200" dirty="0">
                <a:solidFill>
                  <a:srgbClr val="2A989E"/>
                </a:solidFill>
                <a:latin typeface="Arial" panose="020B0604020202020204" pitchFamily="34" charset="0"/>
                <a:cs typeface="Arial" panose="020B0604020202020204" pitchFamily="34" charset="0"/>
              </a:rPr>
              <a:t>show collections</a:t>
            </a:r>
            <a:r>
              <a:rPr lang="en-US" sz="2200" dirty="0">
                <a:solidFill>
                  <a:schemeClr val="bg2">
                    <a:lumMod val="50000"/>
                  </a:schemeClr>
                </a:solidFill>
                <a:latin typeface="Arial" panose="020B0604020202020204" pitchFamily="34" charset="0"/>
                <a:cs typeface="Arial" panose="020B0604020202020204" pitchFamily="34" charset="0"/>
              </a:rPr>
              <a:t> to verify whether the collection has been created or not.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a:solidFill>
                  <a:srgbClr val="2A989E"/>
                </a:solidFill>
                <a:latin typeface="Arial" panose="020B0604020202020204" pitchFamily="34" charset="0"/>
                <a:cs typeface="Arial" panose="020B0604020202020204" pitchFamily="34" charset="0"/>
              </a:rPr>
              <a:t>db.createCollection</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"blogs", {capped: true, size: 367900, max: 500}</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Dropping a collection: First switch to database and then check for the collections using </a:t>
            </a:r>
            <a:r>
              <a:rPr lang="en-US" sz="2200" dirty="0">
                <a:solidFill>
                  <a:srgbClr val="2A989E"/>
                </a:solidFill>
                <a:latin typeface="Arial" panose="020B0604020202020204" pitchFamily="34" charset="0"/>
                <a:cs typeface="Arial" panose="020B0604020202020204" pitchFamily="34" charset="0"/>
              </a:rPr>
              <a:t>show collections</a:t>
            </a:r>
            <a:r>
              <a:rPr lang="en-US" sz="2200" dirty="0">
                <a:solidFill>
                  <a:schemeClr val="bg2">
                    <a:lumMod val="50000"/>
                  </a:schemeClr>
                </a:solidFill>
                <a:latin typeface="Arial" panose="020B0604020202020204" pitchFamily="34" charset="0"/>
                <a:cs typeface="Arial" panose="020B0604020202020204" pitchFamily="34" charset="0"/>
              </a:rPr>
              <a:t> command.</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a:solidFill>
                  <a:srgbClr val="2A989E"/>
                </a:solidFill>
                <a:latin typeface="Arial" panose="020B0604020202020204" pitchFamily="34" charset="0"/>
                <a:cs typeface="Arial" panose="020B0604020202020204" pitchFamily="34" charset="0"/>
              </a:rPr>
              <a:t>.drop</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rgbClr val="2A989E"/>
                </a:solidFill>
                <a:latin typeface="Arial" panose="020B0604020202020204" pitchFamily="34" charset="0"/>
                <a:cs typeface="Arial" panose="020B0604020202020204" pitchFamily="34" charset="0"/>
              </a:rPr>
              <a:t>db</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blogs.</a:t>
            </a:r>
            <a:r>
              <a:rPr lang="en-US" sz="2200" dirty="0" err="1">
                <a:solidFill>
                  <a:srgbClr val="2A989E"/>
                </a:solidFill>
                <a:latin typeface="Arial" panose="020B0604020202020204" pitchFamily="34" charset="0"/>
                <a:cs typeface="Arial" panose="020B0604020202020204" pitchFamily="34" charset="0"/>
              </a:rPr>
              <a:t>drop</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will drop the collection blogs</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208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847755"/>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a:solidFill>
                  <a:srgbClr val="1B6367"/>
                </a:solidFill>
                <a:latin typeface="Arial" panose="020B0604020202020204" pitchFamily="34" charset="0"/>
                <a:cs typeface="Arial" panose="020B0604020202020204" pitchFamily="34" charset="0"/>
              </a:rPr>
              <a:t>Creating/Inserting a document in collection using javascript file</a:t>
            </a:r>
          </a:p>
          <a:p>
            <a:r>
              <a:rPr lang="en-US" sz="2200" b="1" dirty="0">
                <a:solidFill>
                  <a:schemeClr val="bg2">
                    <a:lumMod val="50000"/>
                  </a:schemeClr>
                </a:solidFill>
                <a:latin typeface="Arial" panose="020B0604020202020204" pitchFamily="34" charset="0"/>
                <a:cs typeface="Arial" panose="020B0604020202020204" pitchFamily="34" charset="0"/>
              </a:rPr>
              <a:t>Step 1: </a:t>
            </a:r>
            <a:r>
              <a:rPr lang="en-US" sz="2200" dirty="0">
                <a:solidFill>
                  <a:schemeClr val="bg2">
                    <a:lumMod val="50000"/>
                  </a:schemeClr>
                </a:solidFill>
                <a:latin typeface="Arial" panose="020B0604020202020204" pitchFamily="34" charset="0"/>
                <a:cs typeface="Arial" panose="020B0604020202020204" pitchFamily="34" charset="0"/>
              </a:rPr>
              <a:t>Create a javascript file with and save with a name studentsInfo.js and then paste </a:t>
            </a:r>
            <a:r>
              <a:rPr lang="en-US" sz="2200" dirty="0" smtClean="0">
                <a:solidFill>
                  <a:schemeClr val="bg2">
                    <a:lumMod val="50000"/>
                  </a:schemeClr>
                </a:solidFill>
                <a:latin typeface="Arial" panose="020B0604020202020204" pitchFamily="34" charset="0"/>
                <a:cs typeface="Arial" panose="020B0604020202020204" pitchFamily="34" charset="0"/>
              </a:rPr>
              <a:t>the below </a:t>
            </a:r>
            <a:r>
              <a:rPr lang="en-US" sz="2200" dirty="0">
                <a:solidFill>
                  <a:schemeClr val="bg2">
                    <a:lumMod val="50000"/>
                  </a:schemeClr>
                </a:solidFill>
                <a:latin typeface="Arial" panose="020B0604020202020204" pitchFamily="34" charset="0"/>
                <a:cs typeface="Arial" panose="020B0604020202020204" pitchFamily="34" charset="0"/>
              </a:rPr>
              <a:t>code in it </a:t>
            </a:r>
            <a:r>
              <a:rPr lang="en-US" sz="2200" dirty="0" smtClean="0">
                <a:solidFill>
                  <a:schemeClr val="bg2">
                    <a:lumMod val="50000"/>
                  </a:schemeClr>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insert</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name:{</a:t>
            </a:r>
            <a:r>
              <a:rPr lang="en-US" sz="2200" dirty="0" err="1">
                <a:solidFill>
                  <a:schemeClr val="bg2">
                    <a:lumMod val="50000"/>
                  </a:schemeClr>
                </a:solidFill>
                <a:latin typeface="Arial" panose="020B0604020202020204" pitchFamily="34" charset="0"/>
                <a:cs typeface="Arial" panose="020B0604020202020204" pitchFamily="34" charset="0"/>
              </a:rPr>
              <a:t>firstName</a:t>
            </a:r>
            <a:r>
              <a:rPr lang="en-US" sz="2200" dirty="0">
                <a:solidFill>
                  <a:schemeClr val="bg2">
                    <a:lumMod val="50000"/>
                  </a:schemeClr>
                </a:solidFill>
                <a:latin typeface="Arial" panose="020B0604020202020204" pitchFamily="34" charset="0"/>
                <a:cs typeface="Arial" panose="020B0604020202020204" pitchFamily="34" charset="0"/>
              </a:rPr>
              <a:t>:"John", </a:t>
            </a:r>
            <a:r>
              <a:rPr lang="en-US" sz="2200" dirty="0" err="1">
                <a:solidFill>
                  <a:schemeClr val="bg2">
                    <a:lumMod val="50000"/>
                  </a:schemeClr>
                </a:solidFill>
                <a:latin typeface="Arial" panose="020B0604020202020204" pitchFamily="34" charset="0"/>
                <a:cs typeface="Arial" panose="020B0604020202020204" pitchFamily="34" charset="0"/>
              </a:rPr>
              <a:t>lastName</a:t>
            </a:r>
            <a:r>
              <a:rPr lang="en-US" sz="2200" dirty="0">
                <a:solidFill>
                  <a:schemeClr val="bg2">
                    <a:lumMod val="50000"/>
                  </a:schemeClr>
                </a:solidFill>
                <a:latin typeface="Arial" panose="020B0604020202020204" pitchFamily="34" charset="0"/>
                <a:cs typeface="Arial" panose="020B0604020202020204" pitchFamily="34" charset="0"/>
              </a:rPr>
              <a:t>:"Doe"},</a:t>
            </a:r>
          </a:p>
          <a:p>
            <a:r>
              <a:rPr lang="en-US" sz="2200" dirty="0">
                <a:solidFill>
                  <a:schemeClr val="bg2">
                    <a:lumMod val="50000"/>
                  </a:schemeClr>
                </a:solidFill>
                <a:latin typeface="Arial" panose="020B0604020202020204" pitchFamily="34" charset="0"/>
                <a:cs typeface="Arial" panose="020B0604020202020204" pitchFamily="34" charset="0"/>
              </a:rPr>
              <a:t>		class:6,</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rollNo</a:t>
            </a:r>
            <a:r>
              <a:rPr lang="en-US" sz="2200" dirty="0">
                <a:solidFill>
                  <a:schemeClr val="bg2">
                    <a:lumMod val="50000"/>
                  </a:schemeClr>
                </a:solidFill>
                <a:latin typeface="Arial" panose="020B0604020202020204" pitchFamily="34" charset="0"/>
                <a:cs typeface="Arial" panose="020B0604020202020204" pitchFamily="34" charset="0"/>
              </a:rPr>
              <a:t>: 23,</a:t>
            </a:r>
          </a:p>
          <a:p>
            <a:r>
              <a:rPr lang="en-US" sz="2200" dirty="0">
                <a:solidFill>
                  <a:schemeClr val="bg2">
                    <a:lumMod val="50000"/>
                  </a:schemeClr>
                </a:solidFill>
                <a:latin typeface="Arial" panose="020B0604020202020204" pitchFamily="34" charset="0"/>
                <a:cs typeface="Arial" panose="020B0604020202020204" pitchFamily="34" charset="0"/>
              </a:rPr>
              <a:t>		subjects:["</a:t>
            </a:r>
            <a:r>
              <a:rPr lang="en-US" sz="2200" dirty="0" err="1">
                <a:solidFill>
                  <a:schemeClr val="bg2">
                    <a:lumMod val="50000"/>
                  </a:schemeClr>
                </a:solidFill>
                <a:latin typeface="Arial" panose="020B0604020202020204" pitchFamily="34" charset="0"/>
                <a:cs typeface="Arial" panose="020B0604020202020204" pitchFamily="34" charset="0"/>
              </a:rPr>
              <a:t>Maths</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Physics","English","Chemistry</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attendance: {</a:t>
            </a:r>
          </a:p>
          <a:p>
            <a:r>
              <a:rPr lang="en-US" sz="2200" dirty="0">
                <a:solidFill>
                  <a:schemeClr val="bg2">
                    <a:lumMod val="50000"/>
                  </a:schemeClr>
                </a:solidFill>
                <a:latin typeface="Arial" panose="020B0604020202020204" pitchFamily="34" charset="0"/>
                <a:cs typeface="Arial" panose="020B0604020202020204" pitchFamily="34" charset="0"/>
              </a:rPr>
              <a:t>			January: "90%",</a:t>
            </a:r>
          </a:p>
          <a:p>
            <a:r>
              <a:rPr lang="en-US" sz="2200" dirty="0">
                <a:solidFill>
                  <a:schemeClr val="bg2">
                    <a:lumMod val="50000"/>
                  </a:schemeClr>
                </a:solidFill>
                <a:latin typeface="Arial" panose="020B0604020202020204" pitchFamily="34" charset="0"/>
                <a:cs typeface="Arial" panose="020B0604020202020204" pitchFamily="34" charset="0"/>
              </a:rPr>
              <a:t>			February:"85%",</a:t>
            </a:r>
          </a:p>
          <a:p>
            <a:r>
              <a:rPr lang="en-US" sz="2200" dirty="0">
                <a:solidFill>
                  <a:schemeClr val="bg2">
                    <a:lumMod val="50000"/>
                  </a:schemeClr>
                </a:solidFill>
                <a:latin typeface="Arial" panose="020B0604020202020204" pitchFamily="34" charset="0"/>
                <a:cs typeface="Arial" panose="020B0604020202020204" pitchFamily="34" charset="0"/>
              </a:rPr>
              <a:t>			March:"98%"</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smtClean="0">
                <a:solidFill>
                  <a:srgbClr val="2A989E"/>
                </a:solidFill>
                <a:latin typeface="Arial" panose="020B0604020202020204" pitchFamily="34" charset="0"/>
                <a:cs typeface="Arial" panose="020B0604020202020204" pitchFamily="34" charset="0"/>
              </a:rPr>
              <a:t>)</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946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154984"/>
          </a:xfrm>
          <a:prstGeom prst="rect">
            <a:avLst/>
          </a:prstGeom>
          <a:noFill/>
        </p:spPr>
        <p:txBody>
          <a:bodyPr wrap="square" rtlCol="0">
            <a:spAutoFit/>
          </a:bodyPr>
          <a:lstStyle/>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insert</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name:{</a:t>
            </a:r>
            <a:r>
              <a:rPr lang="en-US" sz="2200" dirty="0" err="1">
                <a:solidFill>
                  <a:schemeClr val="bg2">
                    <a:lumMod val="50000"/>
                  </a:schemeClr>
                </a:solidFill>
                <a:latin typeface="Arial" panose="020B0604020202020204" pitchFamily="34" charset="0"/>
                <a:cs typeface="Arial" panose="020B0604020202020204" pitchFamily="34" charset="0"/>
              </a:rPr>
              <a:t>firstName</a:t>
            </a:r>
            <a:r>
              <a:rPr lang="en-US" sz="2200" dirty="0">
                <a:solidFill>
                  <a:schemeClr val="bg2">
                    <a:lumMod val="50000"/>
                  </a:schemeClr>
                </a:solidFill>
                <a:latin typeface="Arial" panose="020B0604020202020204" pitchFamily="34" charset="0"/>
                <a:cs typeface="Arial" panose="020B0604020202020204" pitchFamily="34" charset="0"/>
              </a:rPr>
              <a:t>:"Sunil", </a:t>
            </a:r>
            <a:r>
              <a:rPr lang="en-US" sz="2200" dirty="0" err="1">
                <a:solidFill>
                  <a:schemeClr val="bg2">
                    <a:lumMod val="50000"/>
                  </a:schemeClr>
                </a:solidFill>
                <a:latin typeface="Arial" panose="020B0604020202020204" pitchFamily="34" charset="0"/>
                <a:cs typeface="Arial" panose="020B0604020202020204" pitchFamily="34" charset="0"/>
              </a:rPr>
              <a:t>lastName</a:t>
            </a:r>
            <a:r>
              <a:rPr lang="en-US" sz="2200" dirty="0">
                <a:solidFill>
                  <a:schemeClr val="bg2">
                    <a:lumMod val="50000"/>
                  </a:schemeClr>
                </a:solidFill>
                <a:latin typeface="Arial" panose="020B0604020202020204" pitchFamily="34" charset="0"/>
                <a:cs typeface="Arial" panose="020B0604020202020204" pitchFamily="34" charset="0"/>
              </a:rPr>
              <a:t>:"Gupta"},</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rollNo</a:t>
            </a:r>
            <a:r>
              <a:rPr lang="en-US" sz="2200" dirty="0">
                <a:solidFill>
                  <a:schemeClr val="bg2">
                    <a:lumMod val="50000"/>
                  </a:schemeClr>
                </a:solidFill>
                <a:latin typeface="Arial" panose="020B0604020202020204" pitchFamily="34" charset="0"/>
                <a:cs typeface="Arial" panose="020B0604020202020204" pitchFamily="34" charset="0"/>
              </a:rPr>
              <a:t>: 24,</a:t>
            </a:r>
          </a:p>
          <a:p>
            <a:r>
              <a:rPr lang="en-US" sz="2200" dirty="0">
                <a:solidFill>
                  <a:schemeClr val="bg2">
                    <a:lumMod val="50000"/>
                  </a:schemeClr>
                </a:solidFill>
                <a:latin typeface="Arial" panose="020B0604020202020204" pitchFamily="34" charset="0"/>
                <a:cs typeface="Arial" panose="020B0604020202020204" pitchFamily="34" charset="0"/>
              </a:rPr>
              <a:t>		subjects:["</a:t>
            </a:r>
            <a:r>
              <a:rPr lang="en-US" sz="2200" dirty="0" err="1">
                <a:solidFill>
                  <a:schemeClr val="bg2">
                    <a:lumMod val="50000"/>
                  </a:schemeClr>
                </a:solidFill>
                <a:latin typeface="Arial" panose="020B0604020202020204" pitchFamily="34" charset="0"/>
                <a:cs typeface="Arial" panose="020B0604020202020204" pitchFamily="34" charset="0"/>
              </a:rPr>
              <a:t>Maths</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Physics","English","Chemistry</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attendance: {</a:t>
            </a:r>
          </a:p>
          <a:p>
            <a:r>
              <a:rPr lang="en-US" sz="2200" dirty="0">
                <a:solidFill>
                  <a:schemeClr val="bg2">
                    <a:lumMod val="50000"/>
                  </a:schemeClr>
                </a:solidFill>
                <a:latin typeface="Arial" panose="020B0604020202020204" pitchFamily="34" charset="0"/>
                <a:cs typeface="Arial" panose="020B0604020202020204" pitchFamily="34" charset="0"/>
              </a:rPr>
              <a:t>			January: "97%%",</a:t>
            </a:r>
          </a:p>
          <a:p>
            <a:r>
              <a:rPr lang="en-US" sz="2200" dirty="0">
                <a:solidFill>
                  <a:schemeClr val="bg2">
                    <a:lumMod val="50000"/>
                  </a:schemeClr>
                </a:solidFill>
                <a:latin typeface="Arial" panose="020B0604020202020204" pitchFamily="34" charset="0"/>
                <a:cs typeface="Arial" panose="020B0604020202020204" pitchFamily="34" charset="0"/>
              </a:rPr>
              <a:t>			February:"99%",</a:t>
            </a:r>
          </a:p>
          <a:p>
            <a:r>
              <a:rPr lang="en-US" sz="2200" dirty="0">
                <a:solidFill>
                  <a:schemeClr val="bg2">
                    <a:lumMod val="50000"/>
                  </a:schemeClr>
                </a:solidFill>
                <a:latin typeface="Arial" panose="020B0604020202020204" pitchFamily="34" charset="0"/>
                <a:cs typeface="Arial" panose="020B0604020202020204" pitchFamily="34" charset="0"/>
              </a:rPr>
              <a:t>			March:"100%"</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28887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154984"/>
          </a:xfrm>
          <a:prstGeom prst="rect">
            <a:avLst/>
          </a:prstGeom>
          <a:noFill/>
        </p:spPr>
        <p:txBody>
          <a:bodyPr wrap="square" rtlCol="0">
            <a:spAutoFit/>
          </a:bodyPr>
          <a:lstStyle/>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insert</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name:{</a:t>
            </a:r>
            <a:r>
              <a:rPr lang="en-US" sz="2200" dirty="0" err="1">
                <a:solidFill>
                  <a:schemeClr val="bg2">
                    <a:lumMod val="50000"/>
                  </a:schemeClr>
                </a:solidFill>
                <a:latin typeface="Arial" panose="020B0604020202020204" pitchFamily="34" charset="0"/>
                <a:cs typeface="Arial" panose="020B0604020202020204" pitchFamily="34" charset="0"/>
              </a:rPr>
              <a:t>firstName</a:t>
            </a:r>
            <a:r>
              <a:rPr lang="en-US" sz="2200" dirty="0">
                <a:solidFill>
                  <a:schemeClr val="bg2">
                    <a:lumMod val="50000"/>
                  </a:schemeClr>
                </a:solidFill>
                <a:latin typeface="Arial" panose="020B0604020202020204" pitchFamily="34" charset="0"/>
                <a:cs typeface="Arial" panose="020B0604020202020204" pitchFamily="34" charset="0"/>
              </a:rPr>
              <a:t>:"Jonny", </a:t>
            </a:r>
            <a:r>
              <a:rPr lang="en-US" sz="2200" dirty="0" err="1">
                <a:solidFill>
                  <a:schemeClr val="bg2">
                    <a:lumMod val="50000"/>
                  </a:schemeClr>
                </a:solidFill>
                <a:latin typeface="Arial" panose="020B0604020202020204" pitchFamily="34" charset="0"/>
                <a:cs typeface="Arial" panose="020B0604020202020204" pitchFamily="34" charset="0"/>
              </a:rPr>
              <a:t>lastName</a:t>
            </a:r>
            <a:r>
              <a:rPr lang="en-US" sz="2200" dirty="0">
                <a:solidFill>
                  <a:schemeClr val="bg2">
                    <a:lumMod val="50000"/>
                  </a:schemeClr>
                </a:solidFill>
                <a:latin typeface="Arial" panose="020B0604020202020204" pitchFamily="34" charset="0"/>
                <a:cs typeface="Arial" panose="020B0604020202020204" pitchFamily="34" charset="0"/>
              </a:rPr>
              <a:t>:"Jon"},</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rollNo</a:t>
            </a:r>
            <a:r>
              <a:rPr lang="en-US" sz="2200" dirty="0">
                <a:solidFill>
                  <a:schemeClr val="bg2">
                    <a:lumMod val="50000"/>
                  </a:schemeClr>
                </a:solidFill>
                <a:latin typeface="Arial" panose="020B0604020202020204" pitchFamily="34" charset="0"/>
                <a:cs typeface="Arial" panose="020B0604020202020204" pitchFamily="34" charset="0"/>
              </a:rPr>
              <a:t>: 27,</a:t>
            </a:r>
          </a:p>
          <a:p>
            <a:r>
              <a:rPr lang="en-US" sz="2200" dirty="0">
                <a:solidFill>
                  <a:schemeClr val="bg2">
                    <a:lumMod val="50000"/>
                  </a:schemeClr>
                </a:solidFill>
                <a:latin typeface="Arial" panose="020B0604020202020204" pitchFamily="34" charset="0"/>
                <a:cs typeface="Arial" panose="020B0604020202020204" pitchFamily="34" charset="0"/>
              </a:rPr>
              <a:t>		subjects:["</a:t>
            </a:r>
            <a:r>
              <a:rPr lang="en-US" sz="2200" dirty="0" err="1">
                <a:solidFill>
                  <a:schemeClr val="bg2">
                    <a:lumMod val="50000"/>
                  </a:schemeClr>
                </a:solidFill>
                <a:latin typeface="Arial" panose="020B0604020202020204" pitchFamily="34" charset="0"/>
                <a:cs typeface="Arial" panose="020B0604020202020204" pitchFamily="34" charset="0"/>
              </a:rPr>
              <a:t>Maths</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Physics","English","Chemistry</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attendance: {</a:t>
            </a:r>
          </a:p>
          <a:p>
            <a:r>
              <a:rPr lang="en-US" sz="2200" dirty="0">
                <a:solidFill>
                  <a:schemeClr val="bg2">
                    <a:lumMod val="50000"/>
                  </a:schemeClr>
                </a:solidFill>
                <a:latin typeface="Arial" panose="020B0604020202020204" pitchFamily="34" charset="0"/>
                <a:cs typeface="Arial" panose="020B0604020202020204" pitchFamily="34" charset="0"/>
              </a:rPr>
              <a:t>			January: "87%%",</a:t>
            </a:r>
          </a:p>
          <a:p>
            <a:r>
              <a:rPr lang="en-US" sz="2200" dirty="0">
                <a:solidFill>
                  <a:schemeClr val="bg2">
                    <a:lumMod val="50000"/>
                  </a:schemeClr>
                </a:solidFill>
                <a:latin typeface="Arial" panose="020B0604020202020204" pitchFamily="34" charset="0"/>
                <a:cs typeface="Arial" panose="020B0604020202020204" pitchFamily="34" charset="0"/>
              </a:rPr>
              <a:t>			February:"99%",</a:t>
            </a:r>
          </a:p>
          <a:p>
            <a:r>
              <a:rPr lang="en-US" sz="2200" dirty="0">
                <a:solidFill>
                  <a:schemeClr val="bg2">
                    <a:lumMod val="50000"/>
                  </a:schemeClr>
                </a:solidFill>
                <a:latin typeface="Arial" panose="020B0604020202020204" pitchFamily="34" charset="0"/>
                <a:cs typeface="Arial" panose="020B0604020202020204" pitchFamily="34" charset="0"/>
              </a:rPr>
              <a:t>			March:"100%"</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9401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708981"/>
          </a:xfrm>
          <a:prstGeom prst="rect">
            <a:avLst/>
          </a:prstGeom>
          <a:noFill/>
        </p:spPr>
        <p:txBody>
          <a:bodyPr wrap="square" rtlCol="0">
            <a:spAutoFit/>
          </a:bodyPr>
          <a:lstStyle/>
          <a:p>
            <a:r>
              <a:rPr lang="en-US" sz="2000" b="1" dirty="0">
                <a:solidFill>
                  <a:schemeClr val="bg2">
                    <a:lumMod val="50000"/>
                  </a:schemeClr>
                </a:solidFill>
                <a:latin typeface="Arial" panose="020B0604020202020204" pitchFamily="34" charset="0"/>
                <a:cs typeface="Arial" panose="020B0604020202020204" pitchFamily="34" charset="0"/>
              </a:rPr>
              <a:t>Step 2: </a:t>
            </a:r>
            <a:r>
              <a:rPr lang="en-US" sz="2000" dirty="0">
                <a:solidFill>
                  <a:schemeClr val="bg2">
                    <a:lumMod val="50000"/>
                  </a:schemeClr>
                </a:solidFill>
                <a:latin typeface="Arial" panose="020B0604020202020204" pitchFamily="34" charset="0"/>
                <a:cs typeface="Arial" panose="020B0604020202020204" pitchFamily="34" charset="0"/>
              </a:rPr>
              <a:t>And after saving the file. Load it in </a:t>
            </a:r>
            <a:r>
              <a:rPr lang="en-US" sz="2000" b="1" dirty="0">
                <a:solidFill>
                  <a:schemeClr val="bg2">
                    <a:lumMod val="50000"/>
                  </a:schemeClr>
                </a:solidFill>
                <a:latin typeface="Arial" panose="020B0604020202020204" pitchFamily="34" charset="0"/>
                <a:cs typeface="Arial" panose="020B0604020202020204" pitchFamily="34" charset="0"/>
              </a:rPr>
              <a:t>mongo shell </a:t>
            </a:r>
            <a:r>
              <a:rPr lang="en-US" sz="2000" dirty="0">
                <a:solidFill>
                  <a:schemeClr val="bg2">
                    <a:lumMod val="50000"/>
                  </a:schemeClr>
                </a:solidFill>
                <a:latin typeface="Arial" panose="020B0604020202020204" pitchFamily="34" charset="0"/>
                <a:cs typeface="Arial" panose="020B0604020202020204" pitchFamily="34" charset="0"/>
              </a:rPr>
              <a:t>with the below command:</a:t>
            </a:r>
          </a:p>
          <a:p>
            <a:r>
              <a:rPr lang="en-US" sz="2000" dirty="0">
                <a:solidFill>
                  <a:schemeClr val="bg2">
                    <a:lumMod val="50000"/>
                  </a:schemeClr>
                </a:solidFill>
                <a:latin typeface="Arial" panose="020B0604020202020204" pitchFamily="34" charset="0"/>
                <a:cs typeface="Arial" panose="020B0604020202020204" pitchFamily="34" charset="0"/>
              </a:rPr>
              <a:t>	&gt; </a:t>
            </a:r>
            <a:r>
              <a:rPr lang="en-US" sz="2000" b="1" dirty="0">
                <a:solidFill>
                  <a:srgbClr val="2A989E"/>
                </a:solidFill>
                <a:latin typeface="Arial" panose="020B0604020202020204" pitchFamily="34" charset="0"/>
                <a:cs typeface="Arial" panose="020B0604020202020204" pitchFamily="34" charset="0"/>
              </a:rPr>
              <a:t>load(</a:t>
            </a:r>
            <a:r>
              <a:rPr lang="en-US" sz="2000" b="1" dirty="0">
                <a:solidFill>
                  <a:schemeClr val="bg2">
                    <a:lumMod val="50000"/>
                  </a:schemeClr>
                </a:solidFill>
                <a:latin typeface="Arial" panose="020B0604020202020204" pitchFamily="34" charset="0"/>
                <a:cs typeface="Arial" panose="020B0604020202020204" pitchFamily="34" charset="0"/>
              </a:rPr>
              <a:t>“e:/studentsInfo.js"</a:t>
            </a:r>
            <a:r>
              <a:rPr lang="en-US" sz="2000" b="1" dirty="0">
                <a:solidFill>
                  <a:srgbClr val="2A989E"/>
                </a:solidFill>
                <a:latin typeface="Arial" panose="020B0604020202020204" pitchFamily="34" charset="0"/>
                <a:cs typeface="Arial" panose="020B0604020202020204" pitchFamily="34" charset="0"/>
              </a:rPr>
              <a:t>)</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//if everything works well it will return true.</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chemeClr val="bg2">
                    <a:lumMod val="50000"/>
                  </a:schemeClr>
                </a:solidFill>
                <a:latin typeface="Arial" panose="020B0604020202020204" pitchFamily="34" charset="0"/>
                <a:cs typeface="Arial" panose="020B0604020202020204" pitchFamily="34" charset="0"/>
              </a:rPr>
              <a:t>Step 3: Check the result with the below commands:</a:t>
            </a:r>
          </a:p>
          <a:p>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a:solidFill>
                  <a:srgbClr val="2A989E"/>
                </a:solidFill>
                <a:latin typeface="Arial" panose="020B0604020202020204" pitchFamily="34" charset="0"/>
                <a:cs typeface="Arial" panose="020B0604020202020204" pitchFamily="34" charset="0"/>
              </a:rPr>
              <a:t>show collections;</a:t>
            </a:r>
          </a:p>
          <a:p>
            <a:r>
              <a:rPr lang="en-US" sz="2000" dirty="0">
                <a:solidFill>
                  <a:schemeClr val="bg2">
                    <a:lumMod val="50000"/>
                  </a:schemeClr>
                </a:solidFill>
                <a:latin typeface="Arial" panose="020B0604020202020204" pitchFamily="34" charset="0"/>
                <a:cs typeface="Arial" panose="020B0604020202020204" pitchFamily="34" charset="0"/>
              </a:rPr>
              <a:t>	// this will list all the collections in database including the newly created </a:t>
            </a:r>
            <a:r>
              <a:rPr lang="en-US" sz="2000" b="1" dirty="0" err="1">
                <a:solidFill>
                  <a:schemeClr val="bg2">
                    <a:lumMod val="50000"/>
                  </a:schemeClr>
                </a:solidFill>
                <a:latin typeface="Arial" panose="020B0604020202020204" pitchFamily="34" charset="0"/>
                <a:cs typeface="Arial" panose="020B0604020202020204" pitchFamily="34" charset="0"/>
              </a:rPr>
              <a:t>studentInfo</a:t>
            </a:r>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().pretty()</a:t>
            </a:r>
            <a:r>
              <a:rPr lang="en-US" sz="2000" b="1" dirty="0">
                <a:solidFill>
                  <a:schemeClr val="bg2">
                    <a:lumMod val="50000"/>
                  </a:schemeClr>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	//this will be returning all the documents inserted into the above collection.</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Similarly, you can create an array of documents and insert that array using the following command: </a:t>
            </a:r>
          </a:p>
          <a:p>
            <a:r>
              <a:rPr lang="en-US" sz="2000" dirty="0">
                <a:solidFill>
                  <a:schemeClr val="bg2">
                    <a:lumMod val="50000"/>
                  </a:schemeClr>
                </a:solidFill>
                <a:latin typeface="Arial" panose="020B0604020202020204" pitchFamily="34" charset="0"/>
                <a:cs typeface="Arial" panose="020B0604020202020204" pitchFamily="34" charset="0"/>
              </a:rPr>
              <a:t>	Insert command: </a:t>
            </a:r>
            <a:r>
              <a:rPr lang="en-US" sz="2000" dirty="0" err="1">
                <a:solidFill>
                  <a:schemeClr val="bg2">
                    <a:lumMod val="50000"/>
                  </a:schemeClr>
                </a:solidFill>
                <a:latin typeface="Arial" panose="020B0604020202020204" pitchFamily="34" charset="0"/>
                <a:cs typeface="Arial" panose="020B0604020202020204" pitchFamily="34" charset="0"/>
              </a:rPr>
              <a:t>db.studentsInfoCollection.insert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studentsInfoArray</a:t>
            </a:r>
            <a:r>
              <a:rPr lang="en-US" sz="2000" dirty="0">
                <a:solidFill>
                  <a:schemeClr val="bg2">
                    <a:lumMod val="50000"/>
                  </a:schemeClr>
                </a:solidFill>
                <a:latin typeface="Arial" panose="020B0604020202020204" pitchFamily="34" charset="0"/>
                <a:cs typeface="Arial" panose="020B0604020202020204" pitchFamily="34" charset="0"/>
              </a:rPr>
              <a:t>); at the end of .</a:t>
            </a:r>
            <a:r>
              <a:rPr lang="en-US" sz="2000" dirty="0" err="1">
                <a:solidFill>
                  <a:schemeClr val="bg2">
                    <a:lumMod val="50000"/>
                  </a:schemeClr>
                </a:solidFill>
                <a:latin typeface="Arial" panose="020B0604020202020204" pitchFamily="34" charset="0"/>
                <a:cs typeface="Arial" panose="020B0604020202020204" pitchFamily="34" charset="0"/>
              </a:rPr>
              <a:t>js</a:t>
            </a:r>
            <a:r>
              <a:rPr lang="en-US" sz="2000" dirty="0">
                <a:solidFill>
                  <a:schemeClr val="bg2">
                    <a:lumMod val="50000"/>
                  </a:schemeClr>
                </a:solidFill>
                <a:latin typeface="Arial" panose="020B0604020202020204" pitchFamily="34" charset="0"/>
                <a:cs typeface="Arial" panose="020B0604020202020204" pitchFamily="34" charset="0"/>
              </a:rPr>
              <a:t> file</a:t>
            </a:r>
          </a:p>
          <a:p>
            <a:r>
              <a:rPr lang="en-US" sz="2000" dirty="0">
                <a:solidFill>
                  <a:schemeClr val="bg2">
                    <a:lumMod val="50000"/>
                  </a:schemeClr>
                </a:solidFill>
                <a:latin typeface="Arial" panose="020B0604020202020204" pitchFamily="34" charset="0"/>
                <a:cs typeface="Arial" panose="020B0604020202020204" pitchFamily="34" charset="0"/>
              </a:rPr>
              <a:t>	 &gt; </a:t>
            </a:r>
            <a:r>
              <a:rPr lang="en-US" sz="2000" b="1" dirty="0">
                <a:solidFill>
                  <a:srgbClr val="2A989E"/>
                </a:solidFill>
                <a:latin typeface="Arial" panose="020B0604020202020204" pitchFamily="34" charset="0"/>
                <a:cs typeface="Arial" panose="020B0604020202020204" pitchFamily="34" charset="0"/>
              </a:rPr>
              <a:t>load(</a:t>
            </a:r>
            <a:r>
              <a:rPr lang="en-US" sz="2000" b="1" dirty="0">
                <a:solidFill>
                  <a:schemeClr val="bg2">
                    <a:lumMod val="50000"/>
                  </a:schemeClr>
                </a:solidFill>
                <a:latin typeface="Arial" panose="020B0604020202020204" pitchFamily="34" charset="0"/>
                <a:cs typeface="Arial" panose="020B0604020202020204" pitchFamily="34" charset="0"/>
              </a:rPr>
              <a:t>“e:/studentsInfoArray.js"</a:t>
            </a:r>
            <a:r>
              <a:rPr lang="en-US" sz="2000" b="1" dirty="0">
                <a:solidFill>
                  <a:srgbClr val="2A989E"/>
                </a:solidFill>
                <a:latin typeface="Arial" panose="020B0604020202020204" pitchFamily="34" charset="0"/>
                <a:cs typeface="Arial" panose="020B0604020202020204" pitchFamily="34" charset="0"/>
              </a:rPr>
              <a:t>)</a:t>
            </a:r>
            <a:r>
              <a:rPr lang="en-US" sz="2000" b="1" dirty="0">
                <a:solidFill>
                  <a:schemeClr val="bg2">
                    <a:lumMod val="50000"/>
                  </a:schemeClr>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chemeClr val="bg2">
                    <a:lumMod val="50000"/>
                  </a:schemeClr>
                </a:solidFill>
                <a:latin typeface="Arial" panose="020B0604020202020204" pitchFamily="34" charset="0"/>
                <a:cs typeface="Arial" panose="020B0604020202020204" pitchFamily="34" charset="0"/>
              </a:rPr>
              <a:t>*** The </a:t>
            </a:r>
            <a:r>
              <a:rPr lang="en-US" sz="2000" b="1" dirty="0">
                <a:solidFill>
                  <a:srgbClr val="2A989E"/>
                </a:solidFill>
                <a:latin typeface="Arial" panose="020B0604020202020204" pitchFamily="34" charset="0"/>
                <a:cs typeface="Arial" panose="020B0604020202020204" pitchFamily="34" charset="0"/>
              </a:rPr>
              <a:t>load(</a:t>
            </a:r>
            <a:r>
              <a:rPr lang="en-US" sz="2000" b="1" dirty="0" err="1">
                <a:solidFill>
                  <a:schemeClr val="bg2">
                    <a:lumMod val="50000"/>
                  </a:schemeClr>
                </a:solidFill>
                <a:latin typeface="Arial" panose="020B0604020202020204" pitchFamily="34" charset="0"/>
                <a:cs typeface="Arial" panose="020B0604020202020204" pitchFamily="34" charset="0"/>
              </a:rPr>
              <a:t>pathOfTheFile</a:t>
            </a:r>
            <a:r>
              <a:rPr lang="en-US" sz="2000" b="1" dirty="0">
                <a:solidFill>
                  <a:srgbClr val="2A989E"/>
                </a:solidFill>
                <a:latin typeface="Arial" panose="020B0604020202020204" pitchFamily="34" charset="0"/>
                <a:cs typeface="Arial" panose="020B0604020202020204" pitchFamily="34" charset="0"/>
              </a:rPr>
              <a:t>)</a:t>
            </a:r>
            <a:r>
              <a:rPr lang="en-US" sz="2000" b="1" dirty="0">
                <a:solidFill>
                  <a:schemeClr val="bg2">
                    <a:lumMod val="50000"/>
                  </a:schemeClr>
                </a:solidFill>
                <a:latin typeface="Arial" panose="020B0604020202020204" pitchFamily="34" charset="0"/>
                <a:cs typeface="Arial" panose="020B0604020202020204" pitchFamily="34" charset="0"/>
              </a:rPr>
              <a:t> loads a .</a:t>
            </a:r>
            <a:r>
              <a:rPr lang="en-US" sz="2000" b="1" dirty="0" err="1">
                <a:solidFill>
                  <a:schemeClr val="bg2">
                    <a:lumMod val="50000"/>
                  </a:schemeClr>
                </a:solidFill>
                <a:latin typeface="Arial" panose="020B0604020202020204" pitchFamily="34" charset="0"/>
                <a:cs typeface="Arial" panose="020B0604020202020204" pitchFamily="34" charset="0"/>
              </a:rPr>
              <a:t>js</a:t>
            </a:r>
            <a:r>
              <a:rPr lang="en-US" sz="2000" b="1" dirty="0">
                <a:solidFill>
                  <a:schemeClr val="bg2">
                    <a:lumMod val="50000"/>
                  </a:schemeClr>
                </a:solidFill>
                <a:latin typeface="Arial" panose="020B0604020202020204" pitchFamily="34" charset="0"/>
                <a:cs typeface="Arial" panose="020B0604020202020204" pitchFamily="34" charset="0"/>
              </a:rPr>
              <a:t> file containing </a:t>
            </a:r>
            <a:r>
              <a:rPr lang="en-US" sz="2000" b="1" dirty="0" err="1">
                <a:solidFill>
                  <a:schemeClr val="bg2">
                    <a:lumMod val="50000"/>
                  </a:schemeClr>
                </a:solidFill>
                <a:latin typeface="Arial" panose="020B0604020202020204" pitchFamily="34" charset="0"/>
                <a:cs typeface="Arial" panose="020B0604020202020204" pitchFamily="34" charset="0"/>
              </a:rPr>
              <a:t>mongodb</a:t>
            </a:r>
            <a:r>
              <a:rPr lang="en-US" sz="2000" b="1" dirty="0">
                <a:solidFill>
                  <a:schemeClr val="bg2">
                    <a:lumMod val="50000"/>
                  </a:schemeClr>
                </a:solidFill>
                <a:latin typeface="Arial" panose="020B0604020202020204" pitchFamily="34" charset="0"/>
                <a:cs typeface="Arial" panose="020B0604020202020204" pitchFamily="34" charset="0"/>
              </a:rPr>
              <a:t> commands and documents for bulk operations</a:t>
            </a:r>
            <a:r>
              <a:rPr lang="en-US" sz="2000" b="1" dirty="0" smtClean="0">
                <a:solidFill>
                  <a:schemeClr val="bg2">
                    <a:lumMod val="50000"/>
                  </a:schemeClr>
                </a:solidFill>
                <a:latin typeface="Arial" panose="020B0604020202020204" pitchFamily="34" charset="0"/>
                <a:cs typeface="Arial" panose="020B0604020202020204" pitchFamily="34" charset="0"/>
              </a:rPr>
              <a:t>.</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13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786199"/>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a:solidFill>
                  <a:srgbClr val="1B6367"/>
                </a:solidFill>
                <a:latin typeface="Arial" panose="020B0604020202020204" pitchFamily="34" charset="0"/>
                <a:cs typeface="Arial" panose="020B0604020202020204" pitchFamily="34" charset="0"/>
              </a:rPr>
              <a:t>Reading Data / Querying </a:t>
            </a:r>
            <a:r>
              <a:rPr lang="en-US" sz="2200" b="1" dirty="0" smtClean="0">
                <a:solidFill>
                  <a:srgbClr val="1B6367"/>
                </a:solidFill>
                <a:latin typeface="Arial" panose="020B0604020202020204" pitchFamily="34" charset="0"/>
                <a:cs typeface="Arial" panose="020B0604020202020204" pitchFamily="34" charset="0"/>
              </a:rPr>
              <a:t>:</a:t>
            </a:r>
          </a:p>
          <a:p>
            <a:endParaRPr lang="en-US" sz="2000" b="1" dirty="0">
              <a:solidFill>
                <a:srgbClr val="1B6367"/>
              </a:solidFill>
              <a:latin typeface="Arial" panose="020B0604020202020204" pitchFamily="34" charset="0"/>
              <a:cs typeface="Arial" panose="020B0604020202020204" pitchFamily="34" charset="0"/>
            </a:endParaRP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().pretty()</a:t>
            </a:r>
            <a:r>
              <a:rPr lang="en-US" sz="2000" b="1" dirty="0" smtClean="0">
                <a:solidFill>
                  <a:schemeClr val="bg2">
                    <a:lumMod val="50000"/>
                  </a:schemeClr>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Returns all the documents in formatted way</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0]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Returns the first document where ‘0’ represents the document index</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().[0]</a:t>
            </a:r>
            <a:r>
              <a:rPr lang="en-US" sz="2000" b="1" dirty="0" smtClean="0">
                <a:solidFill>
                  <a:srgbClr val="1B6367"/>
                </a:solidFill>
                <a:latin typeface="Arial" panose="020B0604020202020204" pitchFamily="34" charset="0"/>
                <a:cs typeface="Arial" panose="020B0604020202020204" pitchFamily="34" charset="0"/>
              </a:rPr>
              <a:t>.</a:t>
            </a:r>
            <a:r>
              <a:rPr lang="en-US" sz="2000" b="1" dirty="0">
                <a:solidFill>
                  <a:srgbClr val="1B6367"/>
                </a:solidFill>
                <a:latin typeface="Arial" panose="020B0604020202020204" pitchFamily="34" charset="0"/>
                <a:cs typeface="Arial" panose="020B0604020202020204" pitchFamily="34" charset="0"/>
              </a:rPr>
              <a:t>key</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dirty="0">
                <a:solidFill>
                  <a:schemeClr val="bg2">
                    <a:lumMod val="50000"/>
                  </a:schemeClr>
                </a:solidFill>
                <a:latin typeface="Arial" panose="020B0604020202020204" pitchFamily="34" charset="0"/>
                <a:cs typeface="Arial" panose="020B0604020202020204" pitchFamily="34" charset="0"/>
              </a:rPr>
              <a:t>Returns the value associated with the mentioned key</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().[0]</a:t>
            </a:r>
            <a:r>
              <a:rPr lang="en-US" sz="2000" b="1" dirty="0" smtClean="0">
                <a:solidFill>
                  <a:srgbClr val="1B6367"/>
                </a:solidFill>
                <a:latin typeface="Arial" panose="020B0604020202020204" pitchFamily="34" charset="0"/>
                <a:cs typeface="Arial" panose="020B0604020202020204" pitchFamily="34" charset="0"/>
              </a:rPr>
              <a:t>._</a:t>
            </a:r>
            <a:r>
              <a:rPr lang="en-US" sz="2000" b="1" dirty="0">
                <a:solidFill>
                  <a:srgbClr val="1B6367"/>
                </a:solidFill>
                <a:latin typeface="Arial" panose="020B0604020202020204" pitchFamily="34" charset="0"/>
                <a:cs typeface="Arial" panose="020B0604020202020204" pitchFamily="34" charset="0"/>
              </a:rPr>
              <a:t>id</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dirty="0">
                <a:solidFill>
                  <a:schemeClr val="bg2">
                    <a:lumMod val="50000"/>
                  </a:schemeClr>
                </a:solidFill>
                <a:latin typeface="Arial" panose="020B0604020202020204" pitchFamily="34" charset="0"/>
                <a:cs typeface="Arial" panose="020B0604020202020204" pitchFamily="34" charset="0"/>
              </a:rPr>
              <a:t>Returns the object Id</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name.firstName</a:t>
            </a:r>
            <a:r>
              <a:rPr lang="en-US" sz="2000" b="1" dirty="0">
                <a:solidFill>
                  <a:schemeClr val="bg2">
                    <a:lumMod val="50000"/>
                  </a:schemeClr>
                </a:solidFill>
                <a:latin typeface="Arial" panose="020B0604020202020204" pitchFamily="34" charset="0"/>
                <a:cs typeface="Arial" panose="020B0604020202020204" pitchFamily="34" charset="0"/>
              </a:rPr>
              <a:t>” : “John”}</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dirty="0">
                <a:solidFill>
                  <a:schemeClr val="bg2">
                    <a:lumMod val="50000"/>
                  </a:schemeClr>
                </a:solidFill>
                <a:latin typeface="Arial" panose="020B0604020202020204" pitchFamily="34" charset="0"/>
                <a:cs typeface="Arial" panose="020B0604020202020204" pitchFamily="34" charset="0"/>
              </a:rPr>
              <a:t>Returns the document(s) whose first name is John in formatted way. You can write multiple parameters in the query object.</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27}</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$eq</a:t>
            </a:r>
            <a:r>
              <a:rPr lang="en-US" sz="2000" b="1" dirty="0">
                <a:solidFill>
                  <a:schemeClr val="bg2">
                    <a:lumMod val="50000"/>
                  </a:schemeClr>
                </a:solidFill>
                <a:latin typeface="Arial" panose="020B0604020202020204" pitchFamily="34" charset="0"/>
                <a:cs typeface="Arial" panose="020B0604020202020204" pitchFamily="34" charset="0"/>
              </a:rPr>
              <a:t>:27}}</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dirty="0">
                <a:solidFill>
                  <a:schemeClr val="bg2">
                    <a:lumMod val="50000"/>
                  </a:schemeClr>
                </a:solidFill>
                <a:latin typeface="Arial" panose="020B0604020202020204" pitchFamily="34" charset="0"/>
                <a:cs typeface="Arial" panose="020B0604020202020204" pitchFamily="34" charset="0"/>
              </a:rPr>
              <a:t>same as above. </a:t>
            </a:r>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eq</a:t>
            </a:r>
            <a:r>
              <a:rPr lang="en-US" sz="2000" dirty="0">
                <a:solidFill>
                  <a:schemeClr val="bg2">
                    <a:lumMod val="50000"/>
                  </a:schemeClr>
                </a:solidFill>
                <a:latin typeface="Arial" panose="020B0604020202020204" pitchFamily="34" charset="0"/>
                <a:cs typeface="Arial" panose="020B0604020202020204" pitchFamily="34" charset="0"/>
              </a:rPr>
              <a:t> is ‘equivalent’ operator</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name.firstName</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eq</a:t>
            </a:r>
            <a:r>
              <a:rPr lang="en-US" sz="2000" b="1" dirty="0">
                <a:solidFill>
                  <a:schemeClr val="bg2">
                    <a:lumMod val="50000"/>
                  </a:schemeClr>
                </a:solidFill>
                <a:latin typeface="Arial" panose="020B0604020202020204" pitchFamily="34" charset="0"/>
                <a:cs typeface="Arial" panose="020B0604020202020204" pitchFamily="34" charset="0"/>
              </a:rPr>
              <a:t>: “John”}}</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$lt</a:t>
            </a:r>
            <a:r>
              <a:rPr lang="en-US" sz="2000" b="1" dirty="0">
                <a:solidFill>
                  <a:schemeClr val="bg2">
                    <a:lumMod val="50000"/>
                  </a:schemeClr>
                </a:solidFill>
                <a:latin typeface="Arial" panose="020B0604020202020204" pitchFamily="34" charset="0"/>
                <a:cs typeface="Arial" panose="020B0604020202020204" pitchFamily="34" charset="0"/>
              </a:rPr>
              <a:t>:25}}</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same as above. </a:t>
            </a:r>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lt</a:t>
            </a:r>
            <a:r>
              <a:rPr lang="en-US" sz="2000" dirty="0">
                <a:solidFill>
                  <a:schemeClr val="bg2">
                    <a:lumMod val="50000"/>
                  </a:schemeClr>
                </a:solidFill>
                <a:latin typeface="Arial" panose="020B0604020202020204" pitchFamily="34" charset="0"/>
                <a:cs typeface="Arial" panose="020B0604020202020204" pitchFamily="34" charset="0"/>
              </a:rPr>
              <a:t> is ‘less than’ operator</a:t>
            </a:r>
            <a:endParaRPr lang="en-US" sz="2000" b="1"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$gt</a:t>
            </a:r>
            <a:r>
              <a:rPr lang="en-US" sz="2000" b="1" dirty="0">
                <a:solidFill>
                  <a:schemeClr val="bg2">
                    <a:lumMod val="50000"/>
                  </a:schemeClr>
                </a:solidFill>
                <a:latin typeface="Arial" panose="020B0604020202020204" pitchFamily="34" charset="0"/>
                <a:cs typeface="Arial" panose="020B0604020202020204" pitchFamily="34" charset="0"/>
              </a:rPr>
              <a:t>:25}}</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same as above. </a:t>
            </a:r>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gt</a:t>
            </a:r>
            <a:r>
              <a:rPr lang="en-US" sz="2000" b="1" i="1" dirty="0">
                <a:solidFill>
                  <a:srgbClr val="2A989E"/>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is ‘greater than’ </a:t>
            </a:r>
            <a:r>
              <a:rPr lang="en-US" sz="2000" dirty="0" smtClean="0">
                <a:solidFill>
                  <a:schemeClr val="bg2">
                    <a:lumMod val="50000"/>
                  </a:schemeClr>
                </a:solidFill>
                <a:latin typeface="Arial" panose="020B0604020202020204" pitchFamily="34" charset="0"/>
                <a:cs typeface="Arial" panose="020B0604020202020204" pitchFamily="34" charset="0"/>
              </a:rPr>
              <a:t>operator</a:t>
            </a:r>
            <a:endParaRPr lang="en-US" sz="2000"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6388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01205"/>
          </a:xfrm>
          <a:prstGeom prst="rect">
            <a:avLst/>
          </a:prstGeom>
          <a:noFill/>
        </p:spPr>
        <p:txBody>
          <a:bodyPr wrap="square" rtlCol="0">
            <a:spAutoFit/>
          </a:bodyPr>
          <a:lstStyle/>
          <a:p>
            <a:r>
              <a:rPr lang="en-US" sz="2000" b="1" dirty="0">
                <a:solidFill>
                  <a:srgbClr val="1B6367"/>
                </a:solidFill>
                <a:latin typeface="Arial" panose="020B0604020202020204" pitchFamily="34" charset="0"/>
                <a:cs typeface="Arial" panose="020B0604020202020204" pitchFamily="34" charset="0"/>
              </a:rPr>
              <a:t>Other Operators</a:t>
            </a:r>
            <a:r>
              <a:rPr lang="en-US" sz="2000" b="1" dirty="0" smtClean="0">
                <a:solidFill>
                  <a:srgbClr val="1B6367"/>
                </a:solidFill>
                <a:latin typeface="Arial" panose="020B0604020202020204" pitchFamily="34" charset="0"/>
                <a:cs typeface="Arial" panose="020B0604020202020204" pitchFamily="34" charset="0"/>
              </a:rPr>
              <a:t>:</a:t>
            </a:r>
          </a:p>
          <a:p>
            <a:endParaRPr lang="en-US" sz="2000" b="1" dirty="0">
              <a:solidFill>
                <a:srgbClr val="1B6367"/>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lte</a:t>
            </a:r>
            <a:r>
              <a:rPr lang="en-US" sz="2000" dirty="0">
                <a:solidFill>
                  <a:schemeClr val="bg2">
                    <a:lumMod val="50000"/>
                  </a:schemeClr>
                </a:solidFill>
                <a:latin typeface="Arial" panose="020B0604020202020204" pitchFamily="34" charset="0"/>
                <a:cs typeface="Arial" panose="020B0604020202020204" pitchFamily="34" charset="0"/>
              </a:rPr>
              <a:t> is ‘less than or equals’ to operator</a:t>
            </a:r>
          </a:p>
          <a:p>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$lte</a:t>
            </a:r>
            <a:r>
              <a:rPr lang="en-US" sz="2000" b="1" dirty="0">
                <a:solidFill>
                  <a:schemeClr val="bg2">
                    <a:lumMod val="50000"/>
                  </a:schemeClr>
                </a:solidFill>
                <a:latin typeface="Arial" panose="020B0604020202020204" pitchFamily="34" charset="0"/>
                <a:cs typeface="Arial" panose="020B0604020202020204" pitchFamily="34" charset="0"/>
              </a:rPr>
              <a:t>:25}}</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dirty="0">
              <a:solidFill>
                <a:srgbClr val="2A989E"/>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gte</a:t>
            </a:r>
            <a:r>
              <a:rPr lang="en-US" sz="2000" dirty="0">
                <a:solidFill>
                  <a:schemeClr val="bg2">
                    <a:lumMod val="50000"/>
                  </a:schemeClr>
                </a:solidFill>
                <a:latin typeface="Arial" panose="020B0604020202020204" pitchFamily="34" charset="0"/>
                <a:cs typeface="Arial" panose="020B0604020202020204" pitchFamily="34" charset="0"/>
              </a:rPr>
              <a:t> is ‘greater than or equals’ to operator</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$gte</a:t>
            </a:r>
            <a:r>
              <a:rPr lang="en-US" sz="2000" b="1" dirty="0">
                <a:solidFill>
                  <a:schemeClr val="bg2">
                    <a:lumMod val="50000"/>
                  </a:schemeClr>
                </a:solidFill>
                <a:latin typeface="Arial" panose="020B0604020202020204" pitchFamily="34" charset="0"/>
                <a:cs typeface="Arial" panose="020B0604020202020204" pitchFamily="34" charset="0"/>
              </a:rPr>
              <a:t>:25</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 )</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$ne</a:t>
            </a:r>
            <a:r>
              <a:rPr lang="en-US" sz="2000" dirty="0">
                <a:solidFill>
                  <a:schemeClr val="bg2">
                    <a:lumMod val="50000"/>
                  </a:schemeClr>
                </a:solidFill>
                <a:latin typeface="Arial" panose="020B0604020202020204" pitchFamily="34" charset="0"/>
                <a:cs typeface="Arial" panose="020B0604020202020204" pitchFamily="34" charset="0"/>
              </a:rPr>
              <a:t> is ‘not equal to’ operator. Returns all the documents except the mentioned value.</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smtClean="0">
                <a:solidFill>
                  <a:schemeClr val="bg2">
                    <a:lumMod val="50000"/>
                  </a:schemeClr>
                </a:solidFill>
                <a:latin typeface="Arial" panose="020B0604020202020204" pitchFamily="34" charset="0"/>
                <a:cs typeface="Arial" panose="020B0604020202020204" pitchFamily="34" charset="0"/>
              </a:rPr>
              <a:t> </a:t>
            </a:r>
            <a:r>
              <a:rPr lang="en-US" sz="2000" b="1" dirty="0" err="1" smtClean="0">
                <a:solidFill>
                  <a:srgbClr val="2A989E"/>
                </a:solidFill>
                <a:latin typeface="Arial" panose="020B0604020202020204" pitchFamily="34" charset="0"/>
                <a:cs typeface="Arial" panose="020B0604020202020204" pitchFamily="34" charset="0"/>
              </a:rPr>
              <a:t>db</a:t>
            </a:r>
            <a:r>
              <a:rPr lang="en-US" sz="2000" b="1" dirty="0" err="1" smtClean="0">
                <a:solidFill>
                  <a:schemeClr val="bg2">
                    <a:lumMod val="50000"/>
                  </a:schemeClr>
                </a:solidFill>
                <a:latin typeface="Arial" panose="020B0604020202020204" pitchFamily="34" charset="0"/>
                <a:cs typeface="Arial" panose="020B0604020202020204" pitchFamily="34" charset="0"/>
              </a:rPr>
              <a:t>.</a:t>
            </a:r>
            <a:r>
              <a:rPr lang="en-US" sz="2000" b="1" dirty="0" err="1" smtClean="0">
                <a:solidFill>
                  <a:srgbClr val="1B6367"/>
                </a:solidFill>
                <a:latin typeface="Arial" panose="020B0604020202020204" pitchFamily="34" charset="0"/>
                <a:cs typeface="Arial" panose="020B0604020202020204" pitchFamily="34" charset="0"/>
              </a:rPr>
              <a:t>studentInfo</a:t>
            </a:r>
            <a:r>
              <a:rPr lang="en-US" sz="2000" b="1" dirty="0" err="1" smtClean="0">
                <a:solidFill>
                  <a:schemeClr val="bg2">
                    <a:lumMod val="50000"/>
                  </a:schemeClr>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$ne</a:t>
            </a:r>
            <a:r>
              <a:rPr lang="en-US" sz="2000" b="1" dirty="0">
                <a:solidFill>
                  <a:schemeClr val="bg2">
                    <a:lumMod val="50000"/>
                  </a:schemeClr>
                </a:solidFill>
                <a:latin typeface="Arial" panose="020B0604020202020204" pitchFamily="34" charset="0"/>
                <a:cs typeface="Arial" panose="020B0604020202020204" pitchFamily="34" charset="0"/>
              </a:rPr>
              <a:t>:25</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 )</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$in</a:t>
            </a:r>
            <a:r>
              <a:rPr lang="en-US" sz="2000" dirty="0">
                <a:solidFill>
                  <a:schemeClr val="bg2">
                    <a:lumMod val="50000"/>
                  </a:schemeClr>
                </a:solidFill>
                <a:latin typeface="Arial" panose="020B0604020202020204" pitchFamily="34" charset="0"/>
                <a:cs typeface="Arial" panose="020B0604020202020204" pitchFamily="34" charset="0"/>
              </a:rPr>
              <a:t> is ‘in’ operator. Takes an array and checks for those values defined in the array.</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 </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$in</a:t>
            </a:r>
            <a:r>
              <a:rPr lang="en-US" sz="2000" b="1" dirty="0">
                <a:solidFill>
                  <a:schemeClr val="bg2">
                    <a:lumMod val="50000"/>
                  </a:schemeClr>
                </a:solidFill>
                <a:latin typeface="Arial" panose="020B0604020202020204" pitchFamily="34" charset="0"/>
                <a:cs typeface="Arial" panose="020B0604020202020204" pitchFamily="34" charset="0"/>
              </a:rPr>
              <a:t>:[25, 27, 29</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 )</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i="1" dirty="0">
                <a:solidFill>
                  <a:srgbClr val="2A989E"/>
                </a:solidFill>
                <a:latin typeface="Arial" panose="020B0604020202020204" pitchFamily="34" charset="0"/>
                <a:cs typeface="Arial" panose="020B0604020202020204" pitchFamily="34" charset="0"/>
              </a:rPr>
              <a:t>$</a:t>
            </a:r>
            <a:r>
              <a:rPr lang="en-US" sz="2000" b="1" i="1" dirty="0" err="1">
                <a:solidFill>
                  <a:srgbClr val="2A989E"/>
                </a:solidFill>
                <a:latin typeface="Arial" panose="020B0604020202020204" pitchFamily="34" charset="0"/>
                <a:cs typeface="Arial" panose="020B0604020202020204" pitchFamily="34" charset="0"/>
              </a:rPr>
              <a:t>nin</a:t>
            </a:r>
            <a:r>
              <a:rPr lang="en-US" sz="2000" dirty="0">
                <a:solidFill>
                  <a:schemeClr val="bg2">
                    <a:lumMod val="50000"/>
                  </a:schemeClr>
                </a:solidFill>
                <a:latin typeface="Arial" panose="020B0604020202020204" pitchFamily="34" charset="0"/>
                <a:cs typeface="Arial" panose="020B0604020202020204" pitchFamily="34" charset="0"/>
              </a:rPr>
              <a:t> is ‘not in’ operator. Takes an array and skips those values defined in the array.</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nin</a:t>
            </a:r>
            <a:r>
              <a:rPr lang="en-US" sz="2000" b="1" dirty="0">
                <a:solidFill>
                  <a:schemeClr val="bg2">
                    <a:lumMod val="50000"/>
                  </a:schemeClr>
                </a:solidFill>
                <a:latin typeface="Arial" panose="020B0604020202020204" pitchFamily="34" charset="0"/>
                <a:cs typeface="Arial" panose="020B0604020202020204" pitchFamily="34" charset="0"/>
              </a:rPr>
              <a:t>:[25, 27, 29</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 )</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rgbClr val="2A989E"/>
                </a:solidFill>
                <a:latin typeface="Arial" panose="020B0604020202020204" pitchFamily="34" charset="0"/>
                <a:cs typeface="Arial" panose="020B0604020202020204" pitchFamily="34" charset="0"/>
              </a:rPr>
              <a:t>$exists</a:t>
            </a:r>
            <a:r>
              <a:rPr lang="en-US" sz="2000" dirty="0">
                <a:solidFill>
                  <a:schemeClr val="bg2">
                    <a:lumMod val="50000"/>
                  </a:schemeClr>
                </a:solidFill>
                <a:latin typeface="Arial" panose="020B0604020202020204" pitchFamily="34" charset="0"/>
                <a:cs typeface="Arial" panose="020B0604020202020204" pitchFamily="34" charset="0"/>
              </a:rPr>
              <a:t> is ‘exists ’ operator. Checks for existence for a field and if exits then go for other operators</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smtClean="0">
                <a:solidFill>
                  <a:srgbClr val="2A989E"/>
                </a:solidFill>
                <a:latin typeface="Arial" panose="020B0604020202020204" pitchFamily="34" charset="0"/>
                <a:cs typeface="Arial" panose="020B0604020202020204" pitchFamily="34" charset="0"/>
              </a:rPr>
              <a:t>(</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rollNo</a:t>
            </a:r>
            <a:r>
              <a:rPr lang="en-US" sz="2000" b="1" dirty="0">
                <a:solidFill>
                  <a:schemeClr val="bg2">
                    <a:lumMod val="50000"/>
                  </a:schemeClr>
                </a:solidFill>
                <a:latin typeface="Arial" panose="020B0604020202020204" pitchFamily="34" charset="0"/>
                <a:cs typeface="Arial" panose="020B0604020202020204" pitchFamily="34" charset="0"/>
              </a:rPr>
              <a:t>” : {</a:t>
            </a:r>
            <a:r>
              <a:rPr lang="en-US" sz="2000" b="1" dirty="0">
                <a:solidFill>
                  <a:srgbClr val="2A989E"/>
                </a:solidFill>
                <a:latin typeface="Arial" panose="020B0604020202020204" pitchFamily="34" charset="0"/>
                <a:cs typeface="Arial" panose="020B0604020202020204" pitchFamily="34" charset="0"/>
              </a:rPr>
              <a:t>$exists</a:t>
            </a:r>
            <a:r>
              <a:rPr lang="en-US" sz="2000" b="1" dirty="0">
                <a:solidFill>
                  <a:schemeClr val="bg2">
                    <a:lumMod val="50000"/>
                  </a:schemeClr>
                </a:solidFill>
                <a:latin typeface="Arial" panose="020B0604020202020204" pitchFamily="34" charset="0"/>
                <a:cs typeface="Arial" panose="020B0604020202020204" pitchFamily="34" charset="0"/>
              </a:rPr>
              <a:t>: true, </a:t>
            </a:r>
            <a:r>
              <a:rPr lang="en-US" sz="2000" b="1" dirty="0">
                <a:solidFill>
                  <a:srgbClr val="2A989E"/>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nin</a:t>
            </a:r>
            <a:r>
              <a:rPr lang="en-US" sz="2000" b="1" dirty="0">
                <a:solidFill>
                  <a:schemeClr val="bg2">
                    <a:lumMod val="50000"/>
                  </a:schemeClr>
                </a:solidFill>
                <a:latin typeface="Arial" panose="020B0604020202020204" pitchFamily="34" charset="0"/>
                <a:cs typeface="Arial" panose="020B0604020202020204" pitchFamily="34" charset="0"/>
              </a:rPr>
              <a:t>:[25, 27, 29</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smtClean="0">
                <a:solidFill>
                  <a:srgbClr val="2A989E"/>
                </a:solidFill>
                <a:latin typeface="Arial" panose="020B0604020202020204" pitchFamily="34" charset="0"/>
                <a:cs typeface="Arial" panose="020B0604020202020204" pitchFamily="34" charset="0"/>
              </a:rPr>
              <a:t>)</a:t>
            </a:r>
            <a:r>
              <a:rPr lang="en-US" sz="2000" dirty="0" smtClean="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endParaRPr lang="en-US" sz="20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320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Introduction to RDBMS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409173"/>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Features of RDBMS/Advantages:</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stores data in tables in a structured form, hence significantly reduces iteration time.</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data persists in the form of rows and columns.</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primary key to define unique identification of rows.</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creates indexes for quicker data retrieval.</a:t>
            </a:r>
          </a:p>
          <a:p>
            <a:pPr marL="342900" indent="-342900">
              <a:buFont typeface="Arial" panose="020B0604020202020204" pitchFamily="34" charset="0"/>
              <a:buChar char="•"/>
            </a:pPr>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chemeClr val="bg2">
                    <a:lumMod val="50000"/>
                  </a:schemeClr>
                </a:solidFill>
                <a:latin typeface="Arial" panose="020B0604020202020204" pitchFamily="34" charset="0"/>
                <a:cs typeface="Arial" panose="020B0604020202020204" pitchFamily="34" charset="0"/>
              </a:rPr>
              <a:t>Disadvantages:</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Cost of setup is high.</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Static schema.</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Limited to storage (database sizes).</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Confusing to categorize complex data (files, images, audio etc.)</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Deals with only structured data, does not deal with semi-structured and unstructured data.</a:t>
            </a:r>
          </a:p>
          <a:p>
            <a:pPr marL="342900" indent="-342900">
              <a:spcAft>
                <a:spcPts val="500"/>
              </a:spcAft>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Scalability.</a:t>
            </a:r>
          </a:p>
        </p:txBody>
      </p:sp>
    </p:spTree>
    <p:extLst>
      <p:ext uri="{BB962C8B-B14F-4D97-AF65-F5344CB8AC3E}">
        <p14:creationId xmlns:p14="http://schemas.microsoft.com/office/powerpoint/2010/main" val="45691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093428"/>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a:solidFill>
                  <a:srgbClr val="1B6367"/>
                </a:solidFill>
                <a:latin typeface="Arial" panose="020B0604020202020204" pitchFamily="34" charset="0"/>
                <a:cs typeface="Arial" panose="020B0604020202020204" pitchFamily="34" charset="0"/>
              </a:rPr>
              <a:t>Updating Document: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update</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condition, </a:t>
            </a:r>
            <a:r>
              <a:rPr lang="en-US" sz="2000" dirty="0" err="1">
                <a:solidFill>
                  <a:schemeClr val="bg2">
                    <a:lumMod val="50000"/>
                  </a:schemeClr>
                </a:solidFill>
                <a:latin typeface="Arial" panose="020B0604020202020204" pitchFamily="34" charset="0"/>
                <a:cs typeface="Arial" panose="020B0604020202020204" pitchFamily="34" charset="0"/>
              </a:rPr>
              <a:t>field_needs_to_be_updated</a:t>
            </a:r>
            <a:r>
              <a:rPr lang="en-US" sz="2000" dirty="0">
                <a:solidFill>
                  <a:srgbClr val="2A989E"/>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dirty="0" err="1" smtClean="0">
                <a:solidFill>
                  <a:srgbClr val="2A989E"/>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update</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name.firstName</a:t>
            </a:r>
            <a:r>
              <a:rPr lang="en-US" sz="2000" dirty="0">
                <a:solidFill>
                  <a:schemeClr val="bg2">
                    <a:lumMod val="50000"/>
                  </a:schemeClr>
                </a:solidFill>
                <a:latin typeface="Arial" panose="020B0604020202020204" pitchFamily="34" charset="0"/>
                <a:cs typeface="Arial" panose="020B0604020202020204" pitchFamily="34" charset="0"/>
              </a:rPr>
              <a:t>” : “Sunil”}, {</a:t>
            </a:r>
            <a:r>
              <a:rPr lang="en-US" sz="2000" dirty="0">
                <a:solidFill>
                  <a:srgbClr val="2A989E"/>
                </a:solidFill>
                <a:latin typeface="Arial" panose="020B0604020202020204" pitchFamily="34" charset="0"/>
                <a:cs typeface="Arial" panose="020B0604020202020204" pitchFamily="34" charset="0"/>
              </a:rPr>
              <a:t>$set </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err="1">
                <a:solidFill>
                  <a:schemeClr val="bg2">
                    <a:lumMod val="50000"/>
                  </a:schemeClr>
                </a:solidFill>
                <a:latin typeface="Arial" panose="020B0604020202020204" pitchFamily="34" charset="0"/>
                <a:cs typeface="Arial" panose="020B0604020202020204" pitchFamily="34" charset="0"/>
              </a:rPr>
              <a:t>rollNo</a:t>
            </a:r>
            <a:r>
              <a:rPr lang="en-US" sz="2000" dirty="0">
                <a:solidFill>
                  <a:schemeClr val="bg2">
                    <a:lumMod val="50000"/>
                  </a:schemeClr>
                </a:solidFill>
                <a:latin typeface="Arial" panose="020B0604020202020204" pitchFamily="34" charset="0"/>
                <a:cs typeface="Arial" panose="020B0604020202020204" pitchFamily="34" charset="0"/>
              </a:rPr>
              <a:t>” : 30}}</a:t>
            </a:r>
            <a:r>
              <a:rPr lang="en-US" sz="2000" b="1" dirty="0">
                <a:solidFill>
                  <a:srgbClr val="2A989E"/>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update</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condition</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err="1">
                <a:solidFill>
                  <a:schemeClr val="bg2">
                    <a:lumMod val="50000"/>
                  </a:schemeClr>
                </a:solidFill>
                <a:latin typeface="Arial" panose="020B0604020202020204" pitchFamily="34" charset="0"/>
                <a:cs typeface="Arial" panose="020B0604020202020204" pitchFamily="34" charset="0"/>
              </a:rPr>
              <a:t>field_needs_to_be_updated</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err="1">
                <a:solidFill>
                  <a:schemeClr val="bg2">
                    <a:lumMod val="50000"/>
                  </a:schemeClr>
                </a:solidFill>
                <a:latin typeface="Arial" panose="020B0604020202020204" pitchFamily="34" charset="0"/>
                <a:cs typeface="Arial" panose="020B0604020202020204" pitchFamily="34" charset="0"/>
              </a:rPr>
              <a:t>condition_of_new_creation</a:t>
            </a:r>
            <a:r>
              <a:rPr lang="en-US" sz="2000" dirty="0">
                <a:solidFill>
                  <a:schemeClr val="bg2">
                    <a:lumMod val="50000"/>
                  </a:schemeClr>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dirty="0" err="1" smtClean="0">
                <a:solidFill>
                  <a:srgbClr val="2A989E"/>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update</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name.firstName</a:t>
            </a:r>
            <a:r>
              <a:rPr lang="en-US" sz="2000" dirty="0">
                <a:solidFill>
                  <a:schemeClr val="bg2">
                    <a:lumMod val="50000"/>
                  </a:schemeClr>
                </a:solidFill>
                <a:latin typeface="Arial" panose="020B0604020202020204" pitchFamily="34" charset="0"/>
                <a:cs typeface="Arial" panose="020B0604020202020204" pitchFamily="34" charset="0"/>
              </a:rPr>
              <a:t>” : “Sunil”}, {</a:t>
            </a:r>
            <a:r>
              <a:rPr lang="en-US" sz="2000" dirty="0">
                <a:solidFill>
                  <a:srgbClr val="2A989E"/>
                </a:solidFill>
                <a:latin typeface="Arial" panose="020B0604020202020204" pitchFamily="34" charset="0"/>
                <a:cs typeface="Arial" panose="020B0604020202020204" pitchFamily="34" charset="0"/>
              </a:rPr>
              <a:t>$set</a:t>
            </a:r>
            <a:r>
              <a:rPr lang="en-US" sz="2000" dirty="0">
                <a:solidFill>
                  <a:schemeClr val="bg2">
                    <a:lumMod val="50000"/>
                  </a:schemeClr>
                </a:solidFill>
                <a:latin typeface="Arial" panose="020B0604020202020204" pitchFamily="34" charset="0"/>
                <a:cs typeface="Arial" panose="020B0604020202020204" pitchFamily="34" charset="0"/>
              </a:rPr>
              <a:t> : {“</a:t>
            </a:r>
            <a:r>
              <a:rPr lang="en-US" sz="2000" dirty="0" err="1">
                <a:solidFill>
                  <a:schemeClr val="bg2">
                    <a:lumMod val="50000"/>
                  </a:schemeClr>
                </a:solidFill>
                <a:latin typeface="Arial" panose="020B0604020202020204" pitchFamily="34" charset="0"/>
                <a:cs typeface="Arial" panose="020B0604020202020204" pitchFamily="34" charset="0"/>
              </a:rPr>
              <a:t>rollNo</a:t>
            </a:r>
            <a:r>
              <a:rPr lang="en-US" sz="2000" dirty="0">
                <a:solidFill>
                  <a:schemeClr val="bg2">
                    <a:lumMod val="50000"/>
                  </a:schemeClr>
                </a:solidFill>
                <a:latin typeface="Arial" panose="020B0604020202020204" pitchFamily="34" charset="0"/>
                <a:cs typeface="Arial" panose="020B0604020202020204" pitchFamily="34" charset="0"/>
              </a:rPr>
              <a:t>” : 30}}, {</a:t>
            </a:r>
            <a:r>
              <a:rPr lang="en-US" sz="2000" dirty="0" err="1">
                <a:solidFill>
                  <a:srgbClr val="2A989E"/>
                </a:solidFill>
                <a:latin typeface="Arial" panose="020B0604020202020204" pitchFamily="34" charset="0"/>
                <a:cs typeface="Arial" panose="020B0604020202020204" pitchFamily="34" charset="0"/>
              </a:rPr>
              <a:t>upsert</a:t>
            </a:r>
            <a:r>
              <a:rPr lang="en-US" sz="2000" dirty="0">
                <a:solidFill>
                  <a:schemeClr val="bg2">
                    <a:lumMod val="50000"/>
                  </a:schemeClr>
                </a:solidFill>
                <a:latin typeface="Arial" panose="020B0604020202020204" pitchFamily="34" charset="0"/>
                <a:cs typeface="Arial" panose="020B0604020202020204" pitchFamily="34" charset="0"/>
              </a:rPr>
              <a:t>: true}</a:t>
            </a:r>
            <a:r>
              <a:rPr lang="en-US" sz="2000" b="1" dirty="0">
                <a:solidFill>
                  <a:srgbClr val="2A989E"/>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Here </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upsert</a:t>
            </a:r>
            <a:r>
              <a:rPr lang="en-US" sz="2000" b="1" dirty="0">
                <a:solidFill>
                  <a:schemeClr val="bg2">
                    <a:lumMod val="50000"/>
                  </a:schemeClr>
                </a:solidFill>
                <a:latin typeface="Arial" panose="020B0604020202020204" pitchFamily="34" charset="0"/>
                <a:cs typeface="Arial" panose="020B0604020202020204" pitchFamily="34" charset="0"/>
              </a:rPr>
              <a:t>: true’</a:t>
            </a:r>
            <a:r>
              <a:rPr lang="en-US" sz="2000" dirty="0">
                <a:solidFill>
                  <a:schemeClr val="bg2">
                    <a:lumMod val="50000"/>
                  </a:schemeClr>
                </a:solidFill>
                <a:latin typeface="Arial" panose="020B0604020202020204" pitchFamily="34" charset="0"/>
                <a:cs typeface="Arial" panose="020B0604020202020204" pitchFamily="34" charset="0"/>
              </a:rPr>
              <a:t> means, if it finds the match then it will update the document, otherwise it will create a new document. </a:t>
            </a:r>
            <a:r>
              <a:rPr lang="en-US" sz="2000" b="1" dirty="0">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upsert</a:t>
            </a:r>
            <a:r>
              <a:rPr lang="en-US" sz="2000" b="1" dirty="0">
                <a:solidFill>
                  <a:schemeClr val="bg2">
                    <a:lumMod val="50000"/>
                  </a:schemeClr>
                </a:solidFill>
                <a:latin typeface="Arial" panose="020B0604020202020204" pitchFamily="34" charset="0"/>
                <a:cs typeface="Arial" panose="020B0604020202020204" pitchFamily="34" charset="0"/>
              </a:rPr>
              <a:t>: false’</a:t>
            </a:r>
            <a:r>
              <a:rPr lang="en-US" sz="2000" dirty="0">
                <a:solidFill>
                  <a:schemeClr val="bg2">
                    <a:lumMod val="50000"/>
                  </a:schemeClr>
                </a:solidFill>
                <a:latin typeface="Arial" panose="020B0604020202020204" pitchFamily="34" charset="0"/>
                <a:cs typeface="Arial" panose="020B0604020202020204" pitchFamily="34" charset="0"/>
              </a:rPr>
              <a:t> will do neither.</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update</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condition</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err="1">
                <a:solidFill>
                  <a:schemeClr val="bg2">
                    <a:lumMod val="50000"/>
                  </a:schemeClr>
                </a:solidFill>
                <a:latin typeface="Arial" panose="020B0604020202020204" pitchFamily="34" charset="0"/>
                <a:cs typeface="Arial" panose="020B0604020202020204" pitchFamily="34" charset="0"/>
              </a:rPr>
              <a:t>field_needs_to_be_updated</a:t>
            </a:r>
            <a:r>
              <a:rPr lang="en-US" sz="2000" dirty="0">
                <a:solidFill>
                  <a:schemeClr val="bg2">
                    <a:lumMod val="50000"/>
                  </a:schemeClr>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dirty="0" err="1" smtClean="0">
                <a:solidFill>
                  <a:srgbClr val="2A989E"/>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update</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name.firstName</a:t>
            </a:r>
            <a:r>
              <a:rPr lang="en-US" sz="2000" dirty="0">
                <a:solidFill>
                  <a:schemeClr val="bg2">
                    <a:lumMod val="50000"/>
                  </a:schemeClr>
                </a:solidFill>
                <a:latin typeface="Arial" panose="020B0604020202020204" pitchFamily="34" charset="0"/>
                <a:cs typeface="Arial" panose="020B0604020202020204" pitchFamily="34" charset="0"/>
              </a:rPr>
              <a:t>” : “Sunil”}, {</a:t>
            </a:r>
            <a:r>
              <a:rPr lang="en-US" sz="2000" dirty="0">
                <a:solidFill>
                  <a:srgbClr val="2A989E"/>
                </a:solidFill>
                <a:latin typeface="Arial" panose="020B0604020202020204" pitchFamily="34" charset="0"/>
                <a:cs typeface="Arial" panose="020B0604020202020204" pitchFamily="34" charset="0"/>
              </a:rPr>
              <a:t>$set </a:t>
            </a:r>
            <a:r>
              <a:rPr lang="en-US" sz="2000" dirty="0">
                <a:solidFill>
                  <a:schemeClr val="bg2">
                    <a:lumMod val="50000"/>
                  </a:schemeClr>
                </a:solidFill>
                <a:latin typeface="Arial" panose="020B0604020202020204" pitchFamily="34" charset="0"/>
                <a:cs typeface="Arial" panose="020B0604020202020204" pitchFamily="34" charset="0"/>
              </a:rPr>
              <a:t>: {“subjects.1” : “Biology”}}</a:t>
            </a:r>
            <a:r>
              <a:rPr lang="en-US" sz="2000" b="1" dirty="0">
                <a:solidFill>
                  <a:srgbClr val="2A989E"/>
                </a:solidFill>
                <a:latin typeface="Arial" panose="020B0604020202020204" pitchFamily="34" charset="0"/>
                <a:cs typeface="Arial" panose="020B0604020202020204" pitchFamily="34" charset="0"/>
              </a:rPr>
              <a:t>)</a:t>
            </a:r>
          </a:p>
          <a:p>
            <a:r>
              <a:rPr lang="en-US" sz="2000" dirty="0">
                <a:solidFill>
                  <a:schemeClr val="bg2">
                    <a:lumMod val="50000"/>
                  </a:schemeClr>
                </a:solidFill>
                <a:latin typeface="Arial" panose="020B0604020202020204" pitchFamily="34" charset="0"/>
                <a:cs typeface="Arial" panose="020B0604020202020204" pitchFamily="34" charset="0"/>
              </a:rPr>
              <a:t>Here ‘subjects’ is an array and ‘subjects.1’ indicates the second field which will be updated here.</a:t>
            </a:r>
          </a:p>
        </p:txBody>
      </p:sp>
    </p:spTree>
    <p:extLst>
      <p:ext uri="{BB962C8B-B14F-4D97-AF65-F5344CB8AC3E}">
        <p14:creationId xmlns:p14="http://schemas.microsoft.com/office/powerpoint/2010/main" val="41887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MongoDB CRUD Operation</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708981"/>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a:solidFill>
                  <a:srgbClr val="1B6367"/>
                </a:solidFill>
                <a:latin typeface="Arial" panose="020B0604020202020204" pitchFamily="34" charset="0"/>
                <a:cs typeface="Arial" panose="020B0604020202020204" pitchFamily="34" charset="0"/>
              </a:rPr>
              <a:t>Deleting Document: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remove</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  removes all the documents.</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studentInfo</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remove</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remove</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condition</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 removes all the documents that match the condition</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studentInfo</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remove</a:t>
            </a:r>
            <a:r>
              <a:rPr lang="en-US" sz="2000" b="1"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name.firstName</a:t>
            </a:r>
            <a:r>
              <a:rPr lang="en-US" sz="2000" dirty="0">
                <a:solidFill>
                  <a:schemeClr val="bg2">
                    <a:lumMod val="50000"/>
                  </a:schemeClr>
                </a:solidFill>
                <a:latin typeface="Arial" panose="020B0604020202020204" pitchFamily="34" charset="0"/>
                <a:cs typeface="Arial" panose="020B0604020202020204" pitchFamily="34" charset="0"/>
              </a:rPr>
              <a:t>” : “Sunil”}</a:t>
            </a:r>
            <a:r>
              <a:rPr lang="en-US" sz="2000" b="1" dirty="0">
                <a:solidFill>
                  <a:srgbClr val="2A989E"/>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remove</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condition</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 --  removes all the documents that matches the condition (array). Here subjects is an array.</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studentInfo</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remove</a:t>
            </a:r>
            <a:r>
              <a:rPr lang="en-US" sz="2000" b="1"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subjects” : “</a:t>
            </a:r>
            <a:r>
              <a:rPr lang="en-US" sz="2000" dirty="0" err="1">
                <a:solidFill>
                  <a:schemeClr val="bg2">
                    <a:lumMod val="50000"/>
                  </a:schemeClr>
                </a:solidFill>
                <a:latin typeface="Arial" panose="020B0604020202020204" pitchFamily="34" charset="0"/>
                <a:cs typeface="Arial" panose="020B0604020202020204" pitchFamily="34" charset="0"/>
              </a:rPr>
              <a:t>Maths</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remove</a:t>
            </a:r>
            <a:r>
              <a:rPr lang="en-US" sz="2000" dirty="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condition</a:t>
            </a:r>
            <a:r>
              <a:rPr lang="en-US" sz="2000" dirty="0">
                <a:solidFill>
                  <a:schemeClr val="bg2">
                    <a:lumMod val="50000"/>
                  </a:schemeClr>
                </a:solidFill>
                <a:latin typeface="Arial" panose="020B0604020202020204" pitchFamily="34" charset="0"/>
                <a:cs typeface="Arial" panose="020B0604020202020204" pitchFamily="34" charset="0"/>
              </a:rPr>
              <a:t>, </a:t>
            </a:r>
            <a:r>
              <a:rPr lang="en-US" sz="2000" dirty="0" err="1">
                <a:solidFill>
                  <a:schemeClr val="bg2">
                    <a:lumMod val="50000"/>
                  </a:schemeClr>
                </a:solidFill>
                <a:latin typeface="Arial" panose="020B0604020202020204" pitchFamily="34" charset="0"/>
                <a:cs typeface="Arial" panose="020B0604020202020204" pitchFamily="34" charset="0"/>
              </a:rPr>
              <a:t>wants_to_remove_first_one</a:t>
            </a:r>
            <a:r>
              <a:rPr lang="en-US" sz="2000" dirty="0">
                <a:solidFill>
                  <a:srgbClr val="2A989E"/>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 removes the first document which matches the condition.</a:t>
            </a:r>
          </a:p>
          <a:p>
            <a:r>
              <a:rPr lang="en-US" sz="2000" dirty="0">
                <a:solidFill>
                  <a:schemeClr val="bg2">
                    <a:lumMod val="50000"/>
                  </a:schemeClr>
                </a:solidFill>
                <a:latin typeface="Arial" panose="020B0604020202020204" pitchFamily="34" charset="0"/>
                <a:cs typeface="Arial" panose="020B0604020202020204" pitchFamily="34" charset="0"/>
              </a:rPr>
              <a:t>	</a:t>
            </a:r>
            <a:r>
              <a:rPr lang="en-US" sz="2000" b="1"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studentInfo</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remove</a:t>
            </a:r>
            <a:r>
              <a:rPr lang="en-US" sz="2000" b="1" dirty="0" smtClean="0">
                <a:solidFill>
                  <a:srgbClr val="2A989E"/>
                </a:solidFill>
                <a:latin typeface="Arial" panose="020B0604020202020204" pitchFamily="34" charset="0"/>
                <a:cs typeface="Arial" panose="020B0604020202020204" pitchFamily="34" charset="0"/>
              </a:rPr>
              <a:t>(</a:t>
            </a:r>
            <a:r>
              <a:rPr lang="en-US" sz="2000" dirty="0" smtClean="0">
                <a:solidFill>
                  <a:schemeClr val="bg2">
                    <a:lumMod val="50000"/>
                  </a:schemeClr>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subjects” : “</a:t>
            </a:r>
            <a:r>
              <a:rPr lang="en-US" sz="2000" dirty="0" err="1">
                <a:solidFill>
                  <a:schemeClr val="bg2">
                    <a:lumMod val="50000"/>
                  </a:schemeClr>
                </a:solidFill>
                <a:latin typeface="Arial" panose="020B0604020202020204" pitchFamily="34" charset="0"/>
                <a:cs typeface="Arial" panose="020B0604020202020204" pitchFamily="34" charset="0"/>
              </a:rPr>
              <a:t>Maths</a:t>
            </a:r>
            <a:r>
              <a:rPr lang="en-US" sz="2000" dirty="0">
                <a:solidFill>
                  <a:schemeClr val="bg2">
                    <a:lumMod val="50000"/>
                  </a:schemeClr>
                </a:solidFill>
                <a:latin typeface="Arial" panose="020B0604020202020204" pitchFamily="34" charset="0"/>
                <a:cs typeface="Arial" panose="020B0604020202020204" pitchFamily="34" charset="0"/>
              </a:rPr>
              <a:t>”}, 1/true</a:t>
            </a:r>
            <a:r>
              <a:rPr lang="en-US" sz="2000" b="1" dirty="0">
                <a:solidFill>
                  <a:srgbClr val="2A989E"/>
                </a:solidFill>
                <a:latin typeface="Arial" panose="020B0604020202020204" pitchFamily="34" charset="0"/>
                <a:cs typeface="Arial" panose="020B0604020202020204" pitchFamily="34" charset="0"/>
              </a:rPr>
              <a:t>)</a:t>
            </a:r>
            <a:endParaRPr lang="en-US" sz="20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11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Performance Tuning with Indexes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632311"/>
          </a:xfrm>
          <a:prstGeom prst="rect">
            <a:avLst/>
          </a:prstGeom>
          <a:noFill/>
        </p:spPr>
        <p:txBody>
          <a:bodyPr wrap="square" rtlCol="0">
            <a:spAutoFit/>
          </a:bodyPr>
          <a:lstStyle/>
          <a:p>
            <a:r>
              <a:rPr lang="en-US" sz="2000" b="1" dirty="0">
                <a:solidFill>
                  <a:schemeClr val="bg2">
                    <a:lumMod val="50000"/>
                  </a:schemeClr>
                </a:solidFill>
                <a:latin typeface="Arial" panose="020B0604020202020204" pitchFamily="34" charset="0"/>
                <a:cs typeface="Arial" panose="020B0604020202020204" pitchFamily="34" charset="0"/>
              </a:rPr>
              <a:t> Creating an Index with </a:t>
            </a:r>
            <a:r>
              <a:rPr lang="en-US" sz="2000" b="1" dirty="0" err="1">
                <a:solidFill>
                  <a:srgbClr val="2A989E"/>
                </a:solidFill>
                <a:latin typeface="Arial" panose="020B0604020202020204" pitchFamily="34" charset="0"/>
                <a:cs typeface="Arial" panose="020B0604020202020204" pitchFamily="34" charset="0"/>
              </a:rPr>
              <a:t>createIndex</a:t>
            </a:r>
            <a:r>
              <a:rPr lang="en-US" sz="2000" b="1" dirty="0">
                <a:solidFill>
                  <a:schemeClr val="bg2">
                    <a:lumMod val="50000"/>
                  </a:schemeClr>
                </a:solidFill>
                <a:latin typeface="Arial" panose="020B0604020202020204" pitchFamily="34" charset="0"/>
                <a:cs typeface="Arial" panose="020B0604020202020204" pitchFamily="34" charset="0"/>
              </a:rPr>
              <a:t> method:</a:t>
            </a: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2A989E"/>
                </a:solidFill>
                <a:latin typeface="Arial" panose="020B0604020202020204" pitchFamily="34" charset="0"/>
                <a:cs typeface="Arial" panose="020B0604020202020204" pitchFamily="34" charset="0"/>
              </a:rPr>
              <a:t>createIndex</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field_name</a:t>
            </a:r>
            <a:r>
              <a:rPr lang="en-US" sz="2000" dirty="0">
                <a:solidFill>
                  <a:schemeClr val="bg2">
                    <a:lumMod val="50000"/>
                  </a:schemeClr>
                </a:solidFill>
                <a:latin typeface="Arial" panose="020B0604020202020204" pitchFamily="34" charset="0"/>
                <a:cs typeface="Arial" panose="020B0604020202020204" pitchFamily="34" charset="0"/>
              </a:rPr>
              <a:t>: 1/-1}</a:t>
            </a:r>
            <a:r>
              <a:rPr lang="en-US" sz="2000" dirty="0">
                <a:solidFill>
                  <a:srgbClr val="2A989E"/>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Here 1 means ascending order and -1 means descending order.</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studentInfo</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createIndex</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{“rollNo”:1}</a:t>
            </a:r>
            <a:r>
              <a:rPr lang="en-US" sz="2000" b="1" dirty="0">
                <a:solidFill>
                  <a:srgbClr val="2A989E"/>
                </a:solidFill>
                <a:latin typeface="Arial" panose="020B0604020202020204" pitchFamily="34" charset="0"/>
                <a:cs typeface="Arial" panose="020B0604020202020204" pitchFamily="34" charset="0"/>
              </a:rPr>
              <a:t>)</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dirty="0">
                <a:solidFill>
                  <a:schemeClr val="bg2">
                    <a:lumMod val="50000"/>
                  </a:schemeClr>
                </a:solidFill>
                <a:latin typeface="Arial" panose="020B0604020202020204" pitchFamily="34" charset="0"/>
                <a:cs typeface="Arial" panose="020B0604020202020204" pitchFamily="34" charset="0"/>
              </a:rPr>
              <a:t>Now execute the search query as </a:t>
            </a:r>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2A989E"/>
                </a:solidFill>
                <a:latin typeface="Arial" panose="020B0604020202020204" pitchFamily="34" charset="0"/>
                <a:cs typeface="Arial" panose="020B0604020202020204" pitchFamily="34" charset="0"/>
              </a:rPr>
              <a:t>find</a:t>
            </a:r>
            <a:r>
              <a:rPr lang="en-US" sz="2000" b="1" dirty="0">
                <a:solidFill>
                  <a:srgbClr val="2A989E"/>
                </a:solidFill>
                <a:latin typeface="Arial" panose="020B0604020202020204" pitchFamily="34" charset="0"/>
                <a:cs typeface="Arial" panose="020B0604020202020204" pitchFamily="34" charset="0"/>
              </a:rPr>
              <a:t>( </a:t>
            </a:r>
            <a:r>
              <a:rPr lang="en-US" sz="2000" b="1" dirty="0" smtClean="0">
                <a:solidFill>
                  <a:schemeClr val="bg2">
                    <a:lumMod val="50000"/>
                  </a:schemeClr>
                </a:solidFill>
                <a:latin typeface="Arial" panose="020B0604020202020204" pitchFamily="34" charset="0"/>
                <a:cs typeface="Arial" panose="020B0604020202020204" pitchFamily="34" charset="0"/>
              </a:rPr>
              <a:t>{“</a:t>
            </a:r>
            <a:r>
              <a:rPr lang="en-US" sz="2000" b="1" dirty="0" err="1">
                <a:solidFill>
                  <a:schemeClr val="bg2">
                    <a:lumMod val="50000"/>
                  </a:schemeClr>
                </a:solidFill>
                <a:latin typeface="Arial" panose="020B0604020202020204" pitchFamily="34" charset="0"/>
                <a:cs typeface="Arial" panose="020B0604020202020204" pitchFamily="34" charset="0"/>
              </a:rPr>
              <a:t>name.firstName</a:t>
            </a:r>
            <a:r>
              <a:rPr lang="en-US" sz="2000" b="1" dirty="0">
                <a:solidFill>
                  <a:schemeClr val="bg2">
                    <a:lumMod val="50000"/>
                  </a:schemeClr>
                </a:solidFill>
                <a:latin typeface="Arial" panose="020B0604020202020204" pitchFamily="34" charset="0"/>
                <a:cs typeface="Arial" panose="020B0604020202020204" pitchFamily="34" charset="0"/>
              </a:rPr>
              <a:t>” : “John”}</a:t>
            </a:r>
            <a:r>
              <a:rPr lang="en-US" sz="2000" b="1" dirty="0">
                <a:solidFill>
                  <a:srgbClr val="2A989E"/>
                </a:solidFill>
                <a:latin typeface="Arial" panose="020B0604020202020204" pitchFamily="34" charset="0"/>
                <a:cs typeface="Arial" panose="020B0604020202020204" pitchFamily="34" charset="0"/>
              </a:rPr>
              <a:t>)</a:t>
            </a:r>
            <a:r>
              <a:rPr lang="en-US" sz="2000" dirty="0">
                <a:solidFill>
                  <a:srgbClr val="2A989E"/>
                </a:solidFill>
                <a:latin typeface="Arial" panose="020B0604020202020204" pitchFamily="34" charset="0"/>
                <a:cs typeface="Arial" panose="020B0604020202020204" pitchFamily="34" charset="0"/>
              </a:rPr>
              <a:t>.</a:t>
            </a:r>
            <a:r>
              <a:rPr lang="en-US" sz="2000" b="1" dirty="0">
                <a:solidFill>
                  <a:srgbClr val="2A989E"/>
                </a:solidFill>
                <a:latin typeface="Arial" panose="020B0604020202020204" pitchFamily="34" charset="0"/>
                <a:cs typeface="Arial" panose="020B0604020202020204" pitchFamily="34" charset="0"/>
              </a:rPr>
              <a:t>pretty()</a:t>
            </a:r>
          </a:p>
          <a:p>
            <a:endParaRPr lang="en-US" sz="2000" b="1"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chemeClr val="bg2">
                    <a:lumMod val="50000"/>
                  </a:schemeClr>
                </a:solidFill>
                <a:latin typeface="Arial" panose="020B0604020202020204" pitchFamily="34" charset="0"/>
                <a:cs typeface="Arial" panose="020B0604020202020204" pitchFamily="34" charset="0"/>
              </a:rPr>
              <a:t>Finding the Index(s) </a:t>
            </a:r>
            <a:r>
              <a:rPr lang="en-US" sz="2000" b="1" dirty="0" err="1">
                <a:solidFill>
                  <a:srgbClr val="2A989E"/>
                </a:solidFill>
                <a:latin typeface="Arial" panose="020B0604020202020204" pitchFamily="34" charset="0"/>
                <a:cs typeface="Arial" panose="020B0604020202020204" pitchFamily="34" charset="0"/>
              </a:rPr>
              <a:t>getIndexes</a:t>
            </a:r>
            <a:r>
              <a:rPr lang="en-US" sz="2000" b="1" dirty="0">
                <a:solidFill>
                  <a:srgbClr val="2A989E"/>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using method:</a:t>
            </a: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smtClean="0">
                <a:solidFill>
                  <a:srgbClr val="2A989E"/>
                </a:solidFill>
                <a:latin typeface="Arial" panose="020B0604020202020204" pitchFamily="34" charset="0"/>
                <a:cs typeface="Arial" panose="020B0604020202020204" pitchFamily="34" charset="0"/>
              </a:rPr>
              <a:t>getIndexes</a:t>
            </a:r>
            <a:r>
              <a:rPr lang="en-US" sz="2000" dirty="0">
                <a:solidFill>
                  <a:srgbClr val="2A989E"/>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getIndexes</a:t>
            </a:r>
            <a:r>
              <a:rPr lang="en-US" sz="2000" b="1" dirty="0">
                <a:solidFill>
                  <a:srgbClr val="2A989E"/>
                </a:solidFill>
                <a:latin typeface="Arial" panose="020B0604020202020204" pitchFamily="34" charset="0"/>
                <a:cs typeface="Arial" panose="020B0604020202020204" pitchFamily="34" charset="0"/>
              </a:rPr>
              <a:t>() </a:t>
            </a:r>
            <a:r>
              <a:rPr lang="en-US" sz="2000" dirty="0">
                <a:solidFill>
                  <a:schemeClr val="bg2">
                    <a:lumMod val="50000"/>
                  </a:schemeClr>
                </a:solidFill>
                <a:latin typeface="Arial" panose="020B0604020202020204" pitchFamily="34" charset="0"/>
                <a:cs typeface="Arial" panose="020B0604020202020204" pitchFamily="34" charset="0"/>
              </a:rPr>
              <a:t>– return all the indexes for the specified collection</a:t>
            </a:r>
            <a:r>
              <a:rPr lang="en-US" sz="2000" dirty="0" smtClean="0">
                <a:solidFill>
                  <a:schemeClr val="bg2">
                    <a:lumMod val="50000"/>
                  </a:schemeClr>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dirty="0">
                <a:solidFill>
                  <a:schemeClr val="bg2">
                    <a:lumMod val="50000"/>
                  </a:schemeClr>
                </a:solidFill>
                <a:latin typeface="Arial" panose="020B0604020202020204" pitchFamily="34" charset="0"/>
                <a:cs typeface="Arial" panose="020B0604020202020204" pitchFamily="34" charset="0"/>
              </a:rPr>
              <a:t> Dropping an Index with </a:t>
            </a:r>
            <a:r>
              <a:rPr lang="en-US" sz="2000" b="1" dirty="0" err="1">
                <a:solidFill>
                  <a:srgbClr val="2A989E"/>
                </a:solidFill>
                <a:latin typeface="Arial" panose="020B0604020202020204" pitchFamily="34" charset="0"/>
                <a:cs typeface="Arial" panose="020B0604020202020204" pitchFamily="34" charset="0"/>
              </a:rPr>
              <a:t>dropIndex</a:t>
            </a:r>
            <a:r>
              <a:rPr lang="en-US" sz="2000" b="1" dirty="0">
                <a:solidFill>
                  <a:srgbClr val="2A989E"/>
                </a:solidFill>
                <a:latin typeface="Arial" panose="020B0604020202020204" pitchFamily="34" charset="0"/>
                <a:cs typeface="Arial" panose="020B0604020202020204" pitchFamily="34" charset="0"/>
              </a:rPr>
              <a:t> </a:t>
            </a:r>
            <a:r>
              <a:rPr lang="en-US" sz="2000" b="1" dirty="0">
                <a:solidFill>
                  <a:schemeClr val="bg2">
                    <a:lumMod val="50000"/>
                  </a:schemeClr>
                </a:solidFill>
                <a:latin typeface="Arial" panose="020B0604020202020204" pitchFamily="34" charset="0"/>
                <a:cs typeface="Arial" panose="020B0604020202020204" pitchFamily="34" charset="0"/>
              </a:rPr>
              <a:t>method:</a:t>
            </a:r>
          </a:p>
          <a:p>
            <a:r>
              <a:rPr lang="en-US" sz="2000" dirty="0" err="1">
                <a:solidFill>
                  <a:srgbClr val="2A989E"/>
                </a:solidFill>
                <a:latin typeface="Arial" panose="020B0604020202020204" pitchFamily="34" charset="0"/>
                <a:cs typeface="Arial" panose="020B0604020202020204" pitchFamily="34" charset="0"/>
              </a:rPr>
              <a:t>db</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a:solidFill>
                  <a:srgbClr val="1B6367"/>
                </a:solidFill>
                <a:latin typeface="Arial" panose="020B0604020202020204" pitchFamily="34" charset="0"/>
                <a:cs typeface="Arial" panose="020B0604020202020204" pitchFamily="34" charset="0"/>
              </a:rPr>
              <a:t>collection_name</a:t>
            </a:r>
            <a:r>
              <a:rPr lang="en-US" sz="2000" dirty="0" err="1">
                <a:solidFill>
                  <a:schemeClr val="bg2">
                    <a:lumMod val="50000"/>
                  </a:schemeClr>
                </a:solidFill>
                <a:latin typeface="Arial" panose="020B0604020202020204" pitchFamily="34" charset="0"/>
                <a:cs typeface="Arial" panose="020B0604020202020204" pitchFamily="34" charset="0"/>
              </a:rPr>
              <a:t>.</a:t>
            </a:r>
            <a:r>
              <a:rPr lang="en-US" sz="2000" dirty="0" err="1" smtClean="0">
                <a:solidFill>
                  <a:srgbClr val="2A989E"/>
                </a:solidFill>
                <a:latin typeface="Arial" panose="020B0604020202020204" pitchFamily="34" charset="0"/>
                <a:cs typeface="Arial" panose="020B0604020202020204" pitchFamily="34" charset="0"/>
              </a:rPr>
              <a:t>dropIndex</a:t>
            </a:r>
            <a:r>
              <a:rPr lang="en-US" sz="2000"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a:t>
            </a:r>
            <a:r>
              <a:rPr lang="en-US" sz="2000" dirty="0" err="1">
                <a:solidFill>
                  <a:schemeClr val="bg2">
                    <a:lumMod val="50000"/>
                  </a:schemeClr>
                </a:solidFill>
                <a:latin typeface="Arial" panose="020B0604020202020204" pitchFamily="34" charset="0"/>
                <a:cs typeface="Arial" panose="020B0604020202020204" pitchFamily="34" charset="0"/>
              </a:rPr>
              <a:t>index_field_name</a:t>
            </a:r>
            <a:r>
              <a:rPr lang="en-US" sz="2000" dirty="0">
                <a:solidFill>
                  <a:schemeClr val="bg2">
                    <a:lumMod val="50000"/>
                  </a:schemeClr>
                </a:solidFill>
                <a:latin typeface="Arial" panose="020B0604020202020204" pitchFamily="34" charset="0"/>
                <a:cs typeface="Arial" panose="020B0604020202020204" pitchFamily="34" charset="0"/>
              </a:rPr>
              <a:t>: 1/-1}</a:t>
            </a:r>
            <a:r>
              <a:rPr lang="en-US" sz="2000" dirty="0">
                <a:solidFill>
                  <a:srgbClr val="2A989E"/>
                </a:solidFill>
                <a:latin typeface="Arial" panose="020B0604020202020204" pitchFamily="34" charset="0"/>
                <a:cs typeface="Arial" panose="020B0604020202020204" pitchFamily="34" charset="0"/>
              </a:rPr>
              <a:t>)</a:t>
            </a:r>
          </a:p>
          <a:p>
            <a:endParaRPr lang="en-US" sz="2000" dirty="0">
              <a:solidFill>
                <a:schemeClr val="bg2">
                  <a:lumMod val="50000"/>
                </a:schemeClr>
              </a:solidFill>
              <a:latin typeface="Arial" panose="020B0604020202020204" pitchFamily="34" charset="0"/>
              <a:cs typeface="Arial" panose="020B0604020202020204" pitchFamily="34" charset="0"/>
            </a:endParaRPr>
          </a:p>
          <a:p>
            <a:r>
              <a:rPr lang="en-US" sz="2000" b="1" dirty="0" err="1">
                <a:solidFill>
                  <a:srgbClr val="2A989E"/>
                </a:solidFill>
                <a:latin typeface="Arial" panose="020B0604020202020204" pitchFamily="34" charset="0"/>
                <a:cs typeface="Arial" panose="020B0604020202020204" pitchFamily="34" charset="0"/>
              </a:rPr>
              <a:t>db</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a:solidFill>
                  <a:srgbClr val="1B6367"/>
                </a:solidFill>
                <a:latin typeface="Arial" panose="020B0604020202020204" pitchFamily="34" charset="0"/>
                <a:cs typeface="Arial" panose="020B0604020202020204" pitchFamily="34" charset="0"/>
              </a:rPr>
              <a:t>studentInfo</a:t>
            </a:r>
            <a:r>
              <a:rPr lang="en-US" sz="2000" b="1" dirty="0" err="1">
                <a:solidFill>
                  <a:schemeClr val="bg2">
                    <a:lumMod val="50000"/>
                  </a:schemeClr>
                </a:solidFill>
                <a:latin typeface="Arial" panose="020B0604020202020204" pitchFamily="34" charset="0"/>
                <a:cs typeface="Arial" panose="020B0604020202020204" pitchFamily="34" charset="0"/>
              </a:rPr>
              <a:t>.</a:t>
            </a:r>
            <a:r>
              <a:rPr lang="en-US" sz="2000" b="1" dirty="0" err="1" smtClean="0">
                <a:solidFill>
                  <a:srgbClr val="2A989E"/>
                </a:solidFill>
                <a:latin typeface="Arial" panose="020B0604020202020204" pitchFamily="34" charset="0"/>
                <a:cs typeface="Arial" panose="020B0604020202020204" pitchFamily="34" charset="0"/>
              </a:rPr>
              <a:t>dropIndex</a:t>
            </a:r>
            <a:r>
              <a:rPr lang="en-US" sz="2000" b="1" dirty="0">
                <a:solidFill>
                  <a:srgbClr val="2A989E"/>
                </a:solidFill>
                <a:latin typeface="Arial" panose="020B0604020202020204" pitchFamily="34" charset="0"/>
                <a:cs typeface="Arial" panose="020B0604020202020204" pitchFamily="34" charset="0"/>
              </a:rPr>
              <a:t>(</a:t>
            </a:r>
            <a:r>
              <a:rPr lang="en-US" sz="2000" dirty="0">
                <a:solidFill>
                  <a:schemeClr val="bg2">
                    <a:lumMod val="50000"/>
                  </a:schemeClr>
                </a:solidFill>
                <a:latin typeface="Arial" panose="020B0604020202020204" pitchFamily="34" charset="0"/>
                <a:cs typeface="Arial" panose="020B0604020202020204" pitchFamily="34" charset="0"/>
              </a:rPr>
              <a:t>{“rollNo”:1</a:t>
            </a:r>
            <a:r>
              <a:rPr lang="en-US" sz="2000" dirty="0" smtClean="0">
                <a:solidFill>
                  <a:schemeClr val="bg2">
                    <a:lumMod val="50000"/>
                  </a:schemeClr>
                </a:solidFill>
                <a:latin typeface="Arial" panose="020B0604020202020204" pitchFamily="34" charset="0"/>
                <a:cs typeface="Arial" panose="020B0604020202020204" pitchFamily="34" charset="0"/>
              </a:rPr>
              <a:t>}</a:t>
            </a:r>
            <a:r>
              <a:rPr lang="en-US" sz="2000" b="1" dirty="0" smtClean="0">
                <a:solidFill>
                  <a:srgbClr val="2A989E"/>
                </a:solidFill>
                <a:latin typeface="Arial" panose="020B0604020202020204" pitchFamily="34" charset="0"/>
                <a:cs typeface="Arial" panose="020B0604020202020204" pitchFamily="34" charset="0"/>
              </a:rPr>
              <a:t>)</a:t>
            </a:r>
            <a:endParaRPr lang="en-US" sz="20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098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err="1" smtClean="0">
                <a:solidFill>
                  <a:schemeClr val="tx1">
                    <a:lumMod val="95000"/>
                    <a:lumOff val="5000"/>
                  </a:schemeClr>
                </a:solidFill>
                <a:latin typeface="Arial" panose="020B0604020202020204" pitchFamily="34" charset="0"/>
                <a:cs typeface="Arial" panose="020B0604020202020204" pitchFamily="34" charset="0"/>
              </a:rPr>
              <a:t>ObjectId</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847755"/>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Mongo DB internally by default creates an object Id for every document which is similar to primary key in RDBMS. This object Id, created by Mongo DB, is a combination of host name, date and time, process Id (PID) and some incrementing number. It is Immutable, Unique, BSON </a:t>
            </a:r>
            <a:r>
              <a:rPr lang="en-US" sz="2200" dirty="0" err="1">
                <a:solidFill>
                  <a:schemeClr val="bg2">
                    <a:lumMod val="50000"/>
                  </a:schemeClr>
                </a:solidFill>
                <a:latin typeface="Arial" panose="020B0604020202020204" pitchFamily="34" charset="0"/>
                <a:cs typeface="Arial" panose="020B0604020202020204" pitchFamily="34" charset="0"/>
              </a:rPr>
              <a:t>datatype</a:t>
            </a:r>
            <a:r>
              <a:rPr lang="en-US" sz="2200" dirty="0">
                <a:solidFill>
                  <a:schemeClr val="bg2">
                    <a:lumMod val="50000"/>
                  </a:schemeClr>
                </a:solidFill>
                <a:latin typeface="Arial" panose="020B0604020202020204" pitchFamily="34" charset="0"/>
                <a:cs typeface="Arial" panose="020B0604020202020204" pitchFamily="34" charset="0"/>
              </a:rPr>
              <a:t>, 12 bytes value.</a:t>
            </a:r>
          </a:p>
          <a:p>
            <a:r>
              <a:rPr lang="en-US" sz="2200" dirty="0">
                <a:solidFill>
                  <a:schemeClr val="bg2">
                    <a:lumMod val="50000"/>
                  </a:schemeClr>
                </a:solidFill>
                <a:latin typeface="Arial" panose="020B0604020202020204" pitchFamily="34" charset="0"/>
                <a:cs typeface="Arial" panose="020B0604020202020204" pitchFamily="34" charset="0"/>
              </a:rPr>
              <a:t>You can also override this object Id by providing ‘</a:t>
            </a:r>
            <a:r>
              <a:rPr lang="en-US" sz="2200" dirty="0">
                <a:solidFill>
                  <a:srgbClr val="2A989E"/>
                </a:solidFill>
                <a:latin typeface="Arial" panose="020B0604020202020204" pitchFamily="34" charset="0"/>
                <a:cs typeface="Arial" panose="020B0604020202020204" pitchFamily="34" charset="0"/>
              </a:rPr>
              <a:t>_id</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rgbClr val="1B6367"/>
                </a:solidFill>
                <a:latin typeface="Arial" panose="020B0604020202020204" pitchFamily="34" charset="0"/>
                <a:cs typeface="Arial" panose="020B0604020202020204" pitchFamily="34" charset="0"/>
              </a:rPr>
              <a:t>id_value</a:t>
            </a:r>
            <a:r>
              <a:rPr lang="en-US" sz="2200" dirty="0">
                <a:solidFill>
                  <a:schemeClr val="bg2">
                    <a:lumMod val="50000"/>
                  </a:schemeClr>
                </a:solidFill>
                <a:latin typeface="Arial" panose="020B0604020202020204" pitchFamily="34" charset="0"/>
                <a:cs typeface="Arial" panose="020B0604020202020204" pitchFamily="34" charset="0"/>
              </a:rPr>
              <a:t>’ in your document as follows:</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insert</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1B6367"/>
                </a:solidFill>
                <a:latin typeface="Arial" panose="020B0604020202020204" pitchFamily="34" charset="0"/>
                <a:cs typeface="Arial" panose="020B0604020202020204" pitchFamily="34" charset="0"/>
              </a:rPr>
              <a:t>_id”: 001</a:t>
            </a:r>
            <a:r>
              <a:rPr lang="en-US" sz="2200" dirty="0">
                <a:solidFill>
                  <a:schemeClr val="bg2">
                    <a:lumMod val="50000"/>
                  </a:schemeClr>
                </a:solidFill>
                <a:latin typeface="Arial" panose="020B0604020202020204" pitchFamily="34" charset="0"/>
                <a:cs typeface="Arial" panose="020B0604020202020204" pitchFamily="34" charset="0"/>
              </a:rPr>
              <a:t>, “name”: John}</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pPr fontAlgn="t"/>
            <a:r>
              <a:rPr lang="en-US" sz="2200" b="1" dirty="0">
                <a:solidFill>
                  <a:srgbClr val="1B6367"/>
                </a:solidFill>
                <a:latin typeface="Arial" panose="020B0604020202020204" pitchFamily="34" charset="0"/>
                <a:cs typeface="Arial" panose="020B0604020202020204" pitchFamily="34" charset="0"/>
              </a:rPr>
              <a:t>Advantages:</a:t>
            </a:r>
            <a:endParaRPr lang="en-US" sz="2200" dirty="0">
              <a:solidFill>
                <a:srgbClr val="1B6367"/>
              </a:solidFill>
              <a:latin typeface="Arial" panose="020B0604020202020204" pitchFamily="34" charset="0"/>
              <a:cs typeface="Arial" panose="020B0604020202020204" pitchFamily="34" charset="0"/>
            </a:endParaRPr>
          </a:p>
          <a:p>
            <a:pPr fontAlgn="t"/>
            <a:r>
              <a:rPr lang="en-US" sz="2200" dirty="0">
                <a:solidFill>
                  <a:schemeClr val="bg2">
                    <a:lumMod val="50000"/>
                  </a:schemeClr>
                </a:solidFill>
                <a:latin typeface="Arial" panose="020B0604020202020204" pitchFamily="34" charset="0"/>
                <a:cs typeface="Arial" panose="020B0604020202020204" pitchFamily="34" charset="0"/>
              </a:rPr>
              <a:t>You retrieve the details of date-time, host name, process Id etc. from the </a:t>
            </a:r>
            <a:r>
              <a:rPr lang="en-US" sz="2200" dirty="0" err="1">
                <a:solidFill>
                  <a:schemeClr val="bg2">
                    <a:lumMod val="50000"/>
                  </a:schemeClr>
                </a:solidFill>
                <a:latin typeface="Arial" panose="020B0604020202020204" pitchFamily="34" charset="0"/>
                <a:cs typeface="Arial" panose="020B0604020202020204" pitchFamily="34" charset="0"/>
              </a:rPr>
              <a:t>mongoDB</a:t>
            </a:r>
            <a:r>
              <a:rPr lang="en-US" sz="2200" dirty="0">
                <a:solidFill>
                  <a:schemeClr val="bg2">
                    <a:lumMod val="50000"/>
                  </a:schemeClr>
                </a:solidFill>
                <a:latin typeface="Arial" panose="020B0604020202020204" pitchFamily="34" charset="0"/>
                <a:cs typeface="Arial" panose="020B0604020202020204" pitchFamily="34" charset="0"/>
              </a:rPr>
              <a:t> created object Id.</a:t>
            </a:r>
          </a:p>
          <a:p>
            <a:pPr fontAlgn="t"/>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()[0]</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_</a:t>
            </a:r>
            <a:r>
              <a:rPr lang="en-US" sz="2200" b="1" dirty="0" err="1">
                <a:solidFill>
                  <a:srgbClr val="2A989E"/>
                </a:solidFill>
                <a:latin typeface="Arial" panose="020B0604020202020204" pitchFamily="34" charset="0"/>
                <a:cs typeface="Arial" panose="020B0604020202020204" pitchFamily="34" charset="0"/>
              </a:rPr>
              <a:t>id.getTimestamp</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 -- returns the timestamp (in ISO format)</a:t>
            </a:r>
            <a:endParaRPr lang="en-US" sz="2200" b="1" dirty="0">
              <a:solidFill>
                <a:schemeClr val="bg2">
                  <a:lumMod val="50000"/>
                </a:schemeClr>
              </a:solidFill>
              <a:latin typeface="Arial" panose="020B0604020202020204" pitchFamily="34" charset="0"/>
              <a:cs typeface="Arial" panose="020B0604020202020204" pitchFamily="34" charset="0"/>
            </a:endParaRPr>
          </a:p>
          <a:p>
            <a:pPr fontAlgn="t"/>
            <a:endParaRPr lang="en-US" sz="2200" b="1" dirty="0" smtClean="0">
              <a:solidFill>
                <a:srgbClr val="1B6367"/>
              </a:solidFill>
              <a:latin typeface="Arial" panose="020B0604020202020204" pitchFamily="34" charset="0"/>
              <a:cs typeface="Arial" panose="020B0604020202020204" pitchFamily="34" charset="0"/>
            </a:endParaRPr>
          </a:p>
          <a:p>
            <a:pPr fontAlgn="t"/>
            <a:r>
              <a:rPr lang="en-US" sz="2200" b="1" dirty="0" smtClean="0">
                <a:solidFill>
                  <a:srgbClr val="1B6367"/>
                </a:solidFill>
                <a:latin typeface="Arial" panose="020B0604020202020204" pitchFamily="34" charset="0"/>
                <a:cs typeface="Arial" panose="020B0604020202020204" pitchFamily="34" charset="0"/>
              </a:rPr>
              <a:t>Disadvantages</a:t>
            </a:r>
            <a:r>
              <a:rPr lang="en-US" sz="2200" b="1" dirty="0">
                <a:solidFill>
                  <a:srgbClr val="1B6367"/>
                </a:solidFill>
                <a:latin typeface="Arial" panose="020B0604020202020204" pitchFamily="34" charset="0"/>
                <a:cs typeface="Arial" panose="020B0604020202020204" pitchFamily="34" charset="0"/>
              </a:rPr>
              <a:t>:</a:t>
            </a:r>
          </a:p>
          <a:p>
            <a:pPr fontAlgn="t"/>
            <a:r>
              <a:rPr lang="en-US" sz="2200" dirty="0">
                <a:solidFill>
                  <a:schemeClr val="bg2">
                    <a:lumMod val="50000"/>
                  </a:schemeClr>
                </a:solidFill>
                <a:latin typeface="Arial" panose="020B0604020202020204" pitchFamily="34" charset="0"/>
                <a:cs typeface="Arial" panose="020B0604020202020204" pitchFamily="34" charset="0"/>
              </a:rPr>
              <a:t>If you are creating your own object Id, then You will not be able to retrieve the above mentioned details.</a:t>
            </a:r>
          </a:p>
          <a:p>
            <a:pPr fontAlgn="t"/>
            <a:r>
              <a:rPr lang="en-US" sz="2200" dirty="0">
                <a:solidFill>
                  <a:schemeClr val="bg2">
                    <a:lumMod val="50000"/>
                  </a:schemeClr>
                </a:solidFill>
                <a:latin typeface="Arial" panose="020B0604020202020204" pitchFamily="34" charset="0"/>
                <a:cs typeface="Arial" panose="020B0604020202020204" pitchFamily="34" charset="0"/>
              </a:rPr>
              <a:t>The object Id is hard to remember because of it’s complexity and not very useful at the time of querying through URL (bookshop/</a:t>
            </a:r>
            <a:r>
              <a:rPr lang="en-US" sz="2200" dirty="0" err="1">
                <a:solidFill>
                  <a:schemeClr val="bg2">
                    <a:lumMod val="50000"/>
                  </a:schemeClr>
                </a:solidFill>
                <a:latin typeface="Arial" panose="020B0604020202020204" pitchFamily="34" charset="0"/>
                <a:cs typeface="Arial" panose="020B0604020202020204" pitchFamily="34" charset="0"/>
              </a:rPr>
              <a:t>booktype</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bookID</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objectId</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7854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Aggregation Framework</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001369"/>
          </a:xfrm>
          <a:prstGeom prst="rect">
            <a:avLst/>
          </a:prstGeom>
          <a:noFill/>
        </p:spPr>
        <p:txBody>
          <a:bodyPr wrap="square" rtlCol="0">
            <a:spAutoFit/>
          </a:bodyPr>
          <a:lstStyle/>
          <a:p>
            <a:r>
              <a:rPr lang="en-US" sz="2200" b="1" dirty="0" smtClean="0">
                <a:solidFill>
                  <a:srgbClr val="1B6367"/>
                </a:solidFill>
                <a:latin typeface="Arial" panose="020B0604020202020204" pitchFamily="34" charset="0"/>
                <a:cs typeface="Arial" panose="020B0604020202020204" pitchFamily="34" charset="0"/>
              </a:rPr>
              <a:t>What is Aggregation?</a:t>
            </a:r>
          </a:p>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Process date records (documents) and return results</a:t>
            </a:r>
          </a:p>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Group values from various documents in collection together</a:t>
            </a:r>
          </a:p>
          <a:p>
            <a:pPr marL="342900"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Performs various operations on the grouped data</a:t>
            </a:r>
          </a:p>
          <a:p>
            <a:endParaRPr lang="en-US" sz="2200" dirty="0" smtClean="0">
              <a:solidFill>
                <a:schemeClr val="bg2">
                  <a:lumMod val="50000"/>
                </a:schemeClr>
              </a:solidFill>
              <a:latin typeface="Arial" panose="020B0604020202020204" pitchFamily="34" charset="0"/>
              <a:cs typeface="Arial" panose="020B0604020202020204" pitchFamily="34" charset="0"/>
            </a:endParaRPr>
          </a:p>
          <a:p>
            <a:r>
              <a:rPr lang="en-US" sz="2200" b="1" dirty="0" smtClean="0">
                <a:solidFill>
                  <a:srgbClr val="2A989E"/>
                </a:solidFill>
                <a:latin typeface="Arial" panose="020B0604020202020204" pitchFamily="34" charset="0"/>
                <a:cs typeface="Arial" panose="020B0604020202020204" pitchFamily="34" charset="0"/>
              </a:rPr>
              <a:t>In RDBMS count(*) and group by are equivalent of mongo db aggregation.</a:t>
            </a:r>
          </a:p>
          <a:p>
            <a:endParaRPr lang="en-US" sz="2200" b="1" dirty="0" smtClean="0">
              <a:solidFill>
                <a:schemeClr val="bg2">
                  <a:lumMod val="50000"/>
                </a:schemeClr>
              </a:solidFill>
              <a:latin typeface="Arial" panose="020B0604020202020204" pitchFamily="34" charset="0"/>
              <a:cs typeface="Arial" panose="020B0604020202020204" pitchFamily="34" charset="0"/>
            </a:endParaRPr>
          </a:p>
          <a:p>
            <a:r>
              <a:rPr lang="en-US" sz="2200" b="1" dirty="0" smtClean="0">
                <a:solidFill>
                  <a:srgbClr val="1B6367"/>
                </a:solidFill>
                <a:latin typeface="Arial" panose="020B0604020202020204" pitchFamily="34" charset="0"/>
                <a:cs typeface="Arial" panose="020B0604020202020204" pitchFamily="34" charset="0"/>
              </a:rPr>
              <a:t>Aggregation method:</a:t>
            </a:r>
          </a:p>
          <a:p>
            <a:r>
              <a:rPr lang="en-US" sz="2200" b="1" dirty="0" smtClean="0">
                <a:solidFill>
                  <a:srgbClr val="2A989E"/>
                </a:solidFill>
                <a:latin typeface="Arial" panose="020B0604020202020204" pitchFamily="34" charset="0"/>
                <a:cs typeface="Arial" panose="020B0604020202020204" pitchFamily="34" charset="0"/>
              </a:rPr>
              <a:t>aggregate()</a:t>
            </a:r>
            <a:r>
              <a:rPr lang="en-US" sz="2200" b="1" dirty="0" smtClean="0">
                <a:solidFill>
                  <a:schemeClr val="bg2">
                    <a:lumMod val="50000"/>
                  </a:schemeClr>
                </a:solidFill>
                <a:latin typeface="Arial" panose="020B0604020202020204" pitchFamily="34" charset="0"/>
                <a:cs typeface="Arial" panose="020B0604020202020204" pitchFamily="34" charset="0"/>
              </a:rPr>
              <a:t> </a:t>
            </a:r>
            <a:r>
              <a:rPr lang="en-US" sz="2200" dirty="0" smtClean="0">
                <a:solidFill>
                  <a:schemeClr val="bg2">
                    <a:lumMod val="50000"/>
                  </a:schemeClr>
                </a:solidFill>
                <a:latin typeface="Arial" panose="020B0604020202020204" pitchFamily="34" charset="0"/>
                <a:cs typeface="Arial" panose="020B0604020202020204" pitchFamily="34" charset="0"/>
              </a:rPr>
              <a:t>method is used to perform aggregation on collection in mongo db. It takes ‘operation to be performed’ as parameter.</a:t>
            </a:r>
          </a:p>
          <a:p>
            <a:r>
              <a:rPr lang="en-US" sz="2200" dirty="0" smtClean="0">
                <a:solidFill>
                  <a:schemeClr val="bg2">
                    <a:lumMod val="50000"/>
                  </a:schemeClr>
                </a:solidFill>
                <a:latin typeface="Arial" panose="020B0604020202020204" pitchFamily="34" charset="0"/>
                <a:cs typeface="Arial" panose="020B0604020202020204" pitchFamily="34" charset="0"/>
              </a:rPr>
              <a:t>Parameters: </a:t>
            </a:r>
            <a:r>
              <a:rPr lang="en-US" sz="2200" b="1" dirty="0" smtClean="0">
                <a:solidFill>
                  <a:srgbClr val="2A989E"/>
                </a:solidFill>
                <a:latin typeface="Arial" panose="020B0604020202020204" pitchFamily="34" charset="0"/>
                <a:cs typeface="Arial" panose="020B0604020202020204" pitchFamily="34" charset="0"/>
              </a:rPr>
              <a:t>$sum</a:t>
            </a:r>
            <a:r>
              <a:rPr lang="en-US" sz="2200" dirty="0" smtClean="0">
                <a:solidFill>
                  <a:srgbClr val="2A989E"/>
                </a:solidFill>
                <a:latin typeface="Arial" panose="020B0604020202020204" pitchFamily="34" charset="0"/>
                <a:cs typeface="Arial" panose="020B0604020202020204" pitchFamily="34" charset="0"/>
              </a:rPr>
              <a:t>, </a:t>
            </a:r>
            <a:r>
              <a:rPr lang="en-US" sz="2200" b="1" dirty="0" smtClean="0">
                <a:solidFill>
                  <a:srgbClr val="2A989E"/>
                </a:solidFill>
                <a:latin typeface="Arial" panose="020B0604020202020204" pitchFamily="34" charset="0"/>
                <a:cs typeface="Arial" panose="020B0604020202020204" pitchFamily="34" charset="0"/>
              </a:rPr>
              <a:t>$</a:t>
            </a:r>
            <a:r>
              <a:rPr lang="en-US" sz="2200" b="1" dirty="0" err="1" smtClean="0">
                <a:solidFill>
                  <a:srgbClr val="2A989E"/>
                </a:solidFill>
                <a:latin typeface="Arial" panose="020B0604020202020204" pitchFamily="34" charset="0"/>
                <a:cs typeface="Arial" panose="020B0604020202020204" pitchFamily="34" charset="0"/>
              </a:rPr>
              <a:t>avg</a:t>
            </a:r>
            <a:r>
              <a:rPr lang="en-US" sz="2200" dirty="0" smtClean="0">
                <a:solidFill>
                  <a:srgbClr val="2A989E"/>
                </a:solidFill>
                <a:latin typeface="Arial" panose="020B0604020202020204" pitchFamily="34" charset="0"/>
                <a:cs typeface="Arial" panose="020B0604020202020204" pitchFamily="34" charset="0"/>
              </a:rPr>
              <a:t>, </a:t>
            </a:r>
            <a:r>
              <a:rPr lang="en-US" sz="2200" b="1" dirty="0" smtClean="0">
                <a:solidFill>
                  <a:srgbClr val="2A989E"/>
                </a:solidFill>
                <a:latin typeface="Arial" panose="020B0604020202020204" pitchFamily="34" charset="0"/>
                <a:cs typeface="Arial" panose="020B0604020202020204" pitchFamily="34" charset="0"/>
              </a:rPr>
              <a:t>$min</a:t>
            </a:r>
            <a:r>
              <a:rPr lang="en-US" sz="2200" dirty="0" smtClean="0">
                <a:solidFill>
                  <a:srgbClr val="2A989E"/>
                </a:solidFill>
                <a:latin typeface="Arial" panose="020B0604020202020204" pitchFamily="34" charset="0"/>
                <a:cs typeface="Arial" panose="020B0604020202020204" pitchFamily="34" charset="0"/>
              </a:rPr>
              <a:t>, </a:t>
            </a:r>
            <a:r>
              <a:rPr lang="en-US" sz="2200" b="1" dirty="0" smtClean="0">
                <a:solidFill>
                  <a:srgbClr val="2A989E"/>
                </a:solidFill>
                <a:latin typeface="Arial" panose="020B0604020202020204" pitchFamily="34" charset="0"/>
                <a:cs typeface="Arial" panose="020B0604020202020204" pitchFamily="34" charset="0"/>
              </a:rPr>
              <a:t>$max</a:t>
            </a:r>
            <a:r>
              <a:rPr lang="en-US" sz="2200" dirty="0" smtClean="0">
                <a:solidFill>
                  <a:srgbClr val="2A989E"/>
                </a:solidFill>
                <a:latin typeface="Arial" panose="020B0604020202020204" pitchFamily="34" charset="0"/>
                <a:cs typeface="Arial" panose="020B0604020202020204" pitchFamily="34" charset="0"/>
              </a:rPr>
              <a:t>, </a:t>
            </a:r>
            <a:r>
              <a:rPr lang="en-US" sz="2200" b="1" dirty="0" smtClean="0">
                <a:solidFill>
                  <a:srgbClr val="2A989E"/>
                </a:solidFill>
                <a:latin typeface="Arial" panose="020B0604020202020204" pitchFamily="34" charset="0"/>
                <a:cs typeface="Arial" panose="020B0604020202020204" pitchFamily="34" charset="0"/>
              </a:rPr>
              <a:t>$first</a:t>
            </a:r>
            <a:r>
              <a:rPr lang="en-US" sz="2200" dirty="0" smtClean="0">
                <a:solidFill>
                  <a:srgbClr val="2A989E"/>
                </a:solidFill>
                <a:latin typeface="Arial" panose="020B0604020202020204" pitchFamily="34" charset="0"/>
                <a:cs typeface="Arial" panose="020B0604020202020204" pitchFamily="34" charset="0"/>
              </a:rPr>
              <a:t>, </a:t>
            </a:r>
            <a:r>
              <a:rPr lang="en-US" sz="2200" b="1" dirty="0" smtClean="0">
                <a:solidFill>
                  <a:srgbClr val="2A989E"/>
                </a:solidFill>
                <a:latin typeface="Arial" panose="020B0604020202020204" pitchFamily="34" charset="0"/>
                <a:cs typeface="Arial" panose="020B0604020202020204" pitchFamily="34" charset="0"/>
              </a:rPr>
              <a:t>$last, $group</a:t>
            </a:r>
          </a:p>
          <a:p>
            <a:endParaRPr lang="en-US" sz="2200" b="1" dirty="0" smtClean="0">
              <a:solidFill>
                <a:schemeClr val="bg2">
                  <a:lumMod val="50000"/>
                </a:schemeClr>
              </a:solidFill>
              <a:latin typeface="Arial" panose="020B0604020202020204" pitchFamily="34" charset="0"/>
              <a:cs typeface="Arial" panose="020B0604020202020204" pitchFamily="34" charset="0"/>
            </a:endParaRPr>
          </a:p>
          <a:p>
            <a:r>
              <a:rPr lang="en-US" sz="2200" b="1" dirty="0" err="1" smtClean="0">
                <a:solidFill>
                  <a:srgbClr val="2A989E"/>
                </a:solidFill>
                <a:latin typeface="Arial" panose="020B0604020202020204" pitchFamily="34" charset="0"/>
                <a:cs typeface="Arial" panose="020B0604020202020204" pitchFamily="34" charset="0"/>
              </a:rPr>
              <a:t>db</a:t>
            </a:r>
            <a:r>
              <a:rPr lang="en-US" sz="2200" b="1" dirty="0" err="1" smtClean="0">
                <a:solidFill>
                  <a:schemeClr val="bg2">
                    <a:lumMod val="50000"/>
                  </a:schemeClr>
                </a:solidFill>
                <a:latin typeface="Arial" panose="020B0604020202020204" pitchFamily="34" charset="0"/>
                <a:cs typeface="Arial" panose="020B0604020202020204" pitchFamily="34" charset="0"/>
              </a:rPr>
              <a:t>.</a:t>
            </a:r>
            <a:r>
              <a:rPr lang="en-US" sz="2200" b="1" dirty="0" err="1" smtClean="0">
                <a:solidFill>
                  <a:srgbClr val="1B6367"/>
                </a:solidFill>
                <a:latin typeface="Arial" panose="020B0604020202020204" pitchFamily="34" charset="0"/>
                <a:cs typeface="Arial" panose="020B0604020202020204" pitchFamily="34" charset="0"/>
              </a:rPr>
              <a:t>collection_name</a:t>
            </a:r>
            <a:r>
              <a:rPr lang="en-US" sz="2200" b="1" dirty="0" err="1" smtClean="0">
                <a:solidFill>
                  <a:schemeClr val="bg2">
                    <a:lumMod val="50000"/>
                  </a:schemeClr>
                </a:solidFill>
                <a:latin typeface="Arial" panose="020B0604020202020204" pitchFamily="34" charset="0"/>
                <a:cs typeface="Arial" panose="020B0604020202020204" pitchFamily="34" charset="0"/>
              </a:rPr>
              <a:t>.</a:t>
            </a:r>
            <a:r>
              <a:rPr lang="en-US" sz="2200" b="1" dirty="0" err="1" smtClean="0">
                <a:solidFill>
                  <a:srgbClr val="2A989E"/>
                </a:solidFill>
                <a:latin typeface="Arial" panose="020B0604020202020204" pitchFamily="34" charset="0"/>
                <a:cs typeface="Arial" panose="020B0604020202020204" pitchFamily="34" charset="0"/>
              </a:rPr>
              <a:t>aggregate</a:t>
            </a:r>
            <a:r>
              <a:rPr lang="en-US" sz="2200" b="1" dirty="0" smtClean="0">
                <a:solidFill>
                  <a:srgbClr val="2A989E"/>
                </a:solidFill>
                <a:latin typeface="Arial" panose="020B0604020202020204" pitchFamily="34" charset="0"/>
                <a:cs typeface="Arial" panose="020B0604020202020204" pitchFamily="34" charset="0"/>
              </a:rPr>
              <a:t>(</a:t>
            </a:r>
            <a:r>
              <a:rPr lang="en-US" sz="2200" b="1" dirty="0" err="1" smtClean="0">
                <a:solidFill>
                  <a:schemeClr val="bg2">
                    <a:lumMod val="50000"/>
                  </a:schemeClr>
                </a:solidFill>
                <a:latin typeface="Arial" panose="020B0604020202020204" pitchFamily="34" charset="0"/>
                <a:cs typeface="Arial" panose="020B0604020202020204" pitchFamily="34" charset="0"/>
              </a:rPr>
              <a:t>paramter</a:t>
            </a:r>
            <a:r>
              <a:rPr lang="en-US" sz="2200" b="1" dirty="0" smtClean="0">
                <a:solidFill>
                  <a:srgbClr val="2A989E"/>
                </a:solidFill>
                <a:latin typeface="Arial" panose="020B0604020202020204" pitchFamily="34" charset="0"/>
                <a:cs typeface="Arial" panose="020B0604020202020204" pitchFamily="34" charset="0"/>
              </a:rPr>
              <a:t>)</a:t>
            </a:r>
            <a:endParaRPr lang="en-US" sz="2200" b="1"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462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Aggregation Framework</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832092"/>
          </a:xfrm>
          <a:prstGeom prst="rect">
            <a:avLst/>
          </a:prstGeom>
          <a:noFill/>
        </p:spPr>
        <p:txBody>
          <a:bodyPr wrap="square" rtlCol="0">
            <a:spAutoFit/>
          </a:bodyPr>
          <a:lstStyle/>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aggregate</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$group</a:t>
            </a:r>
            <a:r>
              <a:rPr lang="en-US" sz="2200" dirty="0">
                <a:solidFill>
                  <a:schemeClr val="bg2">
                    <a:lumMod val="50000"/>
                  </a:schemeClr>
                </a:solidFill>
                <a:latin typeface="Arial" panose="020B0604020202020204" pitchFamily="34" charset="0"/>
                <a:cs typeface="Arial" panose="020B0604020202020204" pitchFamily="34" charset="0"/>
              </a:rPr>
              <a:t>: {_id: "$</a:t>
            </a:r>
            <a:r>
              <a:rPr lang="en-US" sz="2200" dirty="0" err="1">
                <a:solidFill>
                  <a:schemeClr val="bg2">
                    <a:lumMod val="50000"/>
                  </a:schemeClr>
                </a:solidFill>
                <a:latin typeface="Arial" panose="020B0604020202020204" pitchFamily="34" charset="0"/>
                <a:cs typeface="Arial" panose="020B0604020202020204" pitchFamily="34" charset="0"/>
              </a:rPr>
              <a:t>name.firstName</a:t>
            </a:r>
            <a:r>
              <a:rPr lang="en-US" sz="2200" dirty="0">
                <a:solidFill>
                  <a:schemeClr val="bg2">
                    <a:lumMod val="50000"/>
                  </a:schemeClr>
                </a:solidFill>
                <a:latin typeface="Arial" panose="020B0604020202020204" pitchFamily="34" charset="0"/>
                <a:cs typeface="Arial" panose="020B0604020202020204" pitchFamily="34" charset="0"/>
              </a:rPr>
              <a:t>", total: {</a:t>
            </a:r>
            <a:r>
              <a:rPr lang="en-US" sz="2200" dirty="0">
                <a:solidFill>
                  <a:srgbClr val="2A989E"/>
                </a:solidFill>
                <a:latin typeface="Arial" panose="020B0604020202020204" pitchFamily="34" charset="0"/>
                <a:cs typeface="Arial" panose="020B0604020202020204" pitchFamily="34" charset="0"/>
              </a:rPr>
              <a:t>$sum</a:t>
            </a:r>
            <a:r>
              <a:rPr lang="en-US" sz="2200" dirty="0">
                <a:solidFill>
                  <a:schemeClr val="bg2">
                    <a:lumMod val="50000"/>
                  </a:schemeClr>
                </a:solidFill>
                <a:latin typeface="Arial" panose="020B0604020202020204" pitchFamily="34" charset="0"/>
                <a:cs typeface="Arial" panose="020B0604020202020204" pitchFamily="34" charset="0"/>
              </a:rPr>
              <a:t>:1}}}</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The above will result name as _id and total number of documents present with that name.</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Distinct method</a:t>
            </a:r>
            <a:r>
              <a:rPr lang="en-US" sz="2200" b="1" dirty="0" smtClean="0">
                <a:solidFill>
                  <a:srgbClr val="1B6367"/>
                </a:solidFill>
                <a:latin typeface="Arial" panose="020B0604020202020204" pitchFamily="34" charset="0"/>
                <a:cs typeface="Arial" panose="020B0604020202020204" pitchFamily="34" charset="0"/>
              </a:rPr>
              <a:t>:</a:t>
            </a:r>
            <a:endParaRPr lang="en-US" sz="2200" b="1" dirty="0">
              <a:solidFill>
                <a:srgbClr val="1B6367"/>
              </a:solidFill>
              <a:latin typeface="Arial" panose="020B0604020202020204" pitchFamily="34" charset="0"/>
              <a:cs typeface="Arial" panose="020B0604020202020204" pitchFamily="34" charset="0"/>
            </a:endParaRPr>
          </a:p>
          <a:p>
            <a:r>
              <a:rPr lang="en-US" sz="2200" b="1" dirty="0">
                <a:solidFill>
                  <a:srgbClr val="2A989E"/>
                </a:solidFill>
                <a:latin typeface="Arial" panose="020B0604020202020204" pitchFamily="34" charset="0"/>
                <a:cs typeface="Arial" panose="020B0604020202020204" pitchFamily="34" charset="0"/>
              </a:rPr>
              <a:t>distinct(</a:t>
            </a:r>
            <a:r>
              <a:rPr lang="en-US" sz="2200" dirty="0">
                <a:solidFill>
                  <a:schemeClr val="bg2">
                    <a:lumMod val="50000"/>
                  </a:schemeClr>
                </a:solidFill>
                <a:latin typeface="Arial" panose="020B0604020202020204" pitchFamily="34" charset="0"/>
                <a:cs typeface="Arial" panose="020B0604020202020204" pitchFamily="34" charset="0"/>
              </a:rPr>
              <a:t>parameter/condition</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method returns the distinct values for the given parameter.</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distinct</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name.firstName</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distinct</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“subjects"</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Count method:</a:t>
            </a:r>
          </a:p>
          <a:p>
            <a:r>
              <a:rPr lang="en-US" sz="2200" b="1" dirty="0">
                <a:solidFill>
                  <a:srgbClr val="2A989E"/>
                </a:solidFill>
                <a:latin typeface="Arial" panose="020B0604020202020204" pitchFamily="34" charset="0"/>
                <a:cs typeface="Arial" panose="020B0604020202020204" pitchFamily="34" charset="0"/>
              </a:rPr>
              <a:t>count()</a:t>
            </a:r>
            <a:r>
              <a:rPr lang="en-US" sz="2200" dirty="0">
                <a:solidFill>
                  <a:schemeClr val="bg2">
                    <a:lumMod val="50000"/>
                  </a:schemeClr>
                </a:solidFill>
                <a:latin typeface="Arial" panose="020B0604020202020204" pitchFamily="34" charset="0"/>
                <a:cs typeface="Arial" panose="020B0604020202020204" pitchFamily="34" charset="0"/>
              </a:rPr>
              <a:t> method returns the total number of documents. It can also be used with </a:t>
            </a:r>
            <a:r>
              <a:rPr lang="en-US" sz="2200" dirty="0">
                <a:solidFill>
                  <a:srgbClr val="2A989E"/>
                </a:solidFill>
                <a:latin typeface="Arial" panose="020B0604020202020204" pitchFamily="34" charset="0"/>
                <a:cs typeface="Arial" panose="020B0604020202020204" pitchFamily="34" charset="0"/>
              </a:rPr>
              <a:t>find()</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chemeClr val="bg2">
                    <a:lumMod val="50000"/>
                  </a:schemeClr>
                </a:solidFill>
                <a:latin typeface="Arial" panose="020B0604020202020204" pitchFamily="34" charset="0"/>
                <a:cs typeface="Arial" panose="020B0604020202020204" pitchFamily="34" charset="0"/>
              </a:rPr>
              <a:t>method.</a:t>
            </a:r>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count</a:t>
            </a:r>
            <a:r>
              <a:rPr lang="en-US" sz="2200" dirty="0">
                <a:solidFill>
                  <a:srgbClr val="2A989E"/>
                </a:solidFill>
                <a:latin typeface="Arial" panose="020B0604020202020204" pitchFamily="34" charset="0"/>
                <a:cs typeface="Arial" panose="020B0604020202020204" pitchFamily="34" charset="0"/>
              </a:rPr>
              <a:t>()</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name.firstName</a:t>
            </a:r>
            <a:r>
              <a:rPr lang="en-US" sz="2200" dirty="0">
                <a:solidFill>
                  <a:schemeClr val="bg2">
                    <a:lumMod val="50000"/>
                  </a:schemeClr>
                </a:solidFill>
                <a:latin typeface="Arial" panose="020B0604020202020204" pitchFamily="34" charset="0"/>
                <a:cs typeface="Arial" panose="020B0604020202020204" pitchFamily="34" charset="0"/>
              </a:rPr>
              <a:t>": "Jonny"}</a:t>
            </a:r>
            <a:r>
              <a:rPr lang="en-US" sz="2200" dirty="0">
                <a:solidFill>
                  <a:srgbClr val="2A989E"/>
                </a:solidFill>
                <a:latin typeface="Arial" panose="020B0604020202020204" pitchFamily="34" charset="0"/>
                <a:cs typeface="Arial" panose="020B0604020202020204" pitchFamily="34" charset="0"/>
              </a:rPr>
              <a:t>).count()</a:t>
            </a:r>
          </a:p>
        </p:txBody>
      </p:sp>
    </p:spTree>
    <p:extLst>
      <p:ext uri="{BB962C8B-B14F-4D97-AF65-F5344CB8AC3E}">
        <p14:creationId xmlns:p14="http://schemas.microsoft.com/office/powerpoint/2010/main" val="3634588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Aggregation Framework</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154984"/>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Sort method</a:t>
            </a:r>
            <a:r>
              <a:rPr lang="en-US" sz="2200" b="1" dirty="0" smtClean="0">
                <a:solidFill>
                  <a:srgbClr val="1B6367"/>
                </a:solidFill>
                <a:latin typeface="Arial" panose="020B0604020202020204" pitchFamily="34" charset="0"/>
                <a:cs typeface="Arial" panose="020B0604020202020204" pitchFamily="34" charset="0"/>
              </a:rPr>
              <a:t>:</a:t>
            </a:r>
            <a:endParaRPr lang="en-US" sz="2200" b="1" dirty="0">
              <a:solidFill>
                <a:srgbClr val="1B6367"/>
              </a:solidFill>
              <a:latin typeface="Arial" panose="020B0604020202020204" pitchFamily="34" charset="0"/>
              <a:cs typeface="Arial" panose="020B0604020202020204" pitchFamily="34" charset="0"/>
            </a:endParaRPr>
          </a:p>
          <a:p>
            <a:r>
              <a:rPr lang="en-US" sz="2200" dirty="0">
                <a:solidFill>
                  <a:srgbClr val="2A989E"/>
                </a:solidFill>
                <a:latin typeface="Arial" panose="020B0604020202020204" pitchFamily="34" charset="0"/>
                <a:cs typeface="Arial" panose="020B0604020202020204" pitchFamily="34" charset="0"/>
              </a:rPr>
              <a:t>sort(</a:t>
            </a:r>
            <a:r>
              <a:rPr lang="en-US" sz="2200" b="1" dirty="0" err="1">
                <a:solidFill>
                  <a:schemeClr val="bg2">
                    <a:lumMod val="50000"/>
                  </a:schemeClr>
                </a:solidFill>
                <a:latin typeface="Arial" panose="020B0604020202020204" pitchFamily="34" charset="0"/>
                <a:cs typeface="Arial" panose="020B0604020202020204" pitchFamily="34" charset="0"/>
              </a:rPr>
              <a:t>sorting_condition</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method can be used to sort the documents depending upon the given sorting condition. This method is used along with the </a:t>
            </a:r>
            <a:r>
              <a:rPr lang="en-US" sz="2200" dirty="0">
                <a:solidFill>
                  <a:srgbClr val="2A989E"/>
                </a:solidFill>
                <a:latin typeface="Arial" panose="020B0604020202020204" pitchFamily="34" charset="0"/>
                <a:cs typeface="Arial" panose="020B0604020202020204" pitchFamily="34" charset="0"/>
              </a:rPr>
              <a:t>find()</a:t>
            </a:r>
            <a:r>
              <a:rPr lang="en-US" sz="2200" dirty="0">
                <a:solidFill>
                  <a:schemeClr val="bg2">
                    <a:lumMod val="50000"/>
                  </a:schemeClr>
                </a:solidFill>
                <a:latin typeface="Arial" panose="020B0604020202020204" pitchFamily="34" charset="0"/>
                <a:cs typeface="Arial" panose="020B0604020202020204" pitchFamily="34" charset="0"/>
              </a:rPr>
              <a:t> method and the </a:t>
            </a:r>
            <a:r>
              <a:rPr lang="en-US" sz="2200" b="1" dirty="0" err="1">
                <a:solidFill>
                  <a:schemeClr val="bg2">
                    <a:lumMod val="50000"/>
                  </a:schemeClr>
                </a:solidFill>
                <a:latin typeface="Arial" panose="020B0604020202020204" pitchFamily="34" charset="0"/>
                <a:cs typeface="Arial" panose="020B0604020202020204" pitchFamily="34" charset="0"/>
              </a:rPr>
              <a:t>sorting_condition</a:t>
            </a:r>
            <a:r>
              <a:rPr lang="en-US" sz="2200" dirty="0">
                <a:solidFill>
                  <a:schemeClr val="bg2">
                    <a:lumMod val="50000"/>
                  </a:schemeClr>
                </a:solidFill>
                <a:latin typeface="Arial" panose="020B0604020202020204" pitchFamily="34" charset="0"/>
                <a:cs typeface="Arial" panose="020B0604020202020204" pitchFamily="34" charset="0"/>
              </a:rPr>
              <a:t> is a JSON object.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().sort(</a:t>
            </a:r>
            <a:r>
              <a:rPr lang="en-US" sz="2200" dirty="0">
                <a:solidFill>
                  <a:schemeClr val="bg2">
                    <a:lumMod val="50000"/>
                  </a:schemeClr>
                </a:solidFill>
                <a:latin typeface="Arial" panose="020B0604020202020204" pitchFamily="34" charset="0"/>
                <a:cs typeface="Arial" panose="020B0604020202020204" pitchFamily="34" charset="0"/>
              </a:rPr>
              <a:t>{"rollNo":1}</a:t>
            </a:r>
            <a:r>
              <a:rPr lang="en-US" sz="2200" dirty="0">
                <a:solidFill>
                  <a:srgbClr val="2A989E"/>
                </a:solidFill>
                <a:latin typeface="Arial" panose="020B0604020202020204" pitchFamily="34" charset="0"/>
                <a:cs typeface="Arial" panose="020B0604020202020204" pitchFamily="34" charset="0"/>
              </a:rPr>
              <a:t>).pretty()</a:t>
            </a:r>
            <a:r>
              <a:rPr lang="en-US" sz="2200" dirty="0">
                <a:solidFill>
                  <a:schemeClr val="bg2">
                    <a:lumMod val="50000"/>
                  </a:schemeClr>
                </a:solidFill>
                <a:latin typeface="Arial" panose="020B0604020202020204" pitchFamily="34" charset="0"/>
                <a:cs typeface="Arial" panose="020B0604020202020204" pitchFamily="34" charset="0"/>
              </a:rPr>
              <a:t> – Documents will be sorted based on roll no in ascending order (1 represents ascending order here)</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smtClean="0">
                <a:solidFill>
                  <a:srgbClr val="2A989E"/>
                </a:solidFill>
                <a:latin typeface="Arial" panose="020B0604020202020204" pitchFamily="34" charset="0"/>
                <a:cs typeface="Arial" panose="020B0604020202020204" pitchFamily="34" charset="0"/>
              </a:rPr>
              <a:t>db</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().sort(</a:t>
            </a:r>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dirty="0" err="1">
                <a:solidFill>
                  <a:schemeClr val="bg2">
                    <a:lumMod val="50000"/>
                  </a:schemeClr>
                </a:solidFill>
                <a:latin typeface="Arial" panose="020B0604020202020204" pitchFamily="34" charset="0"/>
                <a:cs typeface="Arial" panose="020B0604020202020204" pitchFamily="34" charset="0"/>
              </a:rPr>
              <a:t>name.firstName</a:t>
            </a:r>
            <a:r>
              <a:rPr lang="en-US" sz="2200" dirty="0">
                <a:solidFill>
                  <a:schemeClr val="bg2">
                    <a:lumMod val="50000"/>
                  </a:schemeClr>
                </a:solidFill>
                <a:latin typeface="Arial" panose="020B0604020202020204" pitchFamily="34" charset="0"/>
                <a:cs typeface="Arial" panose="020B0604020202020204" pitchFamily="34" charset="0"/>
              </a:rPr>
              <a:t>":-1}</a:t>
            </a:r>
            <a:r>
              <a:rPr lang="en-US" sz="2200" dirty="0">
                <a:solidFill>
                  <a:srgbClr val="2A989E"/>
                </a:solidFill>
                <a:latin typeface="Arial" panose="020B0604020202020204" pitchFamily="34" charset="0"/>
                <a:cs typeface="Arial" panose="020B0604020202020204" pitchFamily="34" charset="0"/>
              </a:rPr>
              <a:t>).pretty()</a:t>
            </a:r>
            <a:r>
              <a:rPr lang="en-US" sz="2200" dirty="0">
                <a:solidFill>
                  <a:schemeClr val="bg2">
                    <a:lumMod val="50000"/>
                  </a:schemeClr>
                </a:solidFill>
                <a:latin typeface="Arial" panose="020B0604020202020204" pitchFamily="34" charset="0"/>
                <a:cs typeface="Arial" panose="020B0604020202020204" pitchFamily="34" charset="0"/>
              </a:rPr>
              <a:t> – Documents will be sorted based on first name in descending order (-1 represents descending order here)</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err="1" smtClean="0">
                <a:solidFill>
                  <a:srgbClr val="2A989E"/>
                </a:solidFill>
                <a:latin typeface="Arial" panose="020B0604020202020204" pitchFamily="34" charset="0"/>
                <a:cs typeface="Arial" panose="020B0604020202020204" pitchFamily="34" charset="0"/>
              </a:rPr>
              <a:t>db</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().sort(</a:t>
            </a:r>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dirty="0" smtClean="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natural</a:t>
            </a:r>
            <a:r>
              <a:rPr lang="en-US" sz="2200" dirty="0">
                <a:solidFill>
                  <a:schemeClr val="bg2">
                    <a:lumMod val="50000"/>
                  </a:schemeClr>
                </a:solidFill>
                <a:latin typeface="Arial" panose="020B0604020202020204" pitchFamily="34" charset="0"/>
                <a:cs typeface="Arial" panose="020B0604020202020204" pitchFamily="34" charset="0"/>
              </a:rPr>
              <a:t>:1}</a:t>
            </a:r>
            <a:r>
              <a:rPr lang="en-US" sz="2200" dirty="0">
                <a:solidFill>
                  <a:srgbClr val="2A989E"/>
                </a:solidFill>
                <a:latin typeface="Arial" panose="020B0604020202020204" pitchFamily="34" charset="0"/>
                <a:cs typeface="Arial" panose="020B0604020202020204" pitchFamily="34" charset="0"/>
              </a:rPr>
              <a:t>).pretty()</a:t>
            </a:r>
            <a:r>
              <a:rPr lang="en-US" sz="2200" dirty="0">
                <a:solidFill>
                  <a:schemeClr val="bg2">
                    <a:lumMod val="50000"/>
                  </a:schemeClr>
                </a:solidFill>
                <a:latin typeface="Arial" panose="020B0604020202020204" pitchFamily="34" charset="0"/>
                <a:cs typeface="Arial" panose="020B0604020202020204" pitchFamily="34" charset="0"/>
              </a:rPr>
              <a:t> – Documents will be sorted in natural order</a:t>
            </a:r>
          </a:p>
        </p:txBody>
      </p:sp>
    </p:spTree>
    <p:extLst>
      <p:ext uri="{BB962C8B-B14F-4D97-AF65-F5344CB8AC3E}">
        <p14:creationId xmlns:p14="http://schemas.microsoft.com/office/powerpoint/2010/main" val="3783126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Data Modeling</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985706"/>
          </a:xfrm>
          <a:prstGeom prst="rect">
            <a:avLst/>
          </a:prstGeom>
          <a:noFill/>
        </p:spPr>
        <p:txBody>
          <a:bodyPr wrap="square" rtlCol="0">
            <a:spAutoFit/>
          </a:bodyPr>
          <a:lstStyle/>
          <a:p>
            <a:r>
              <a:rPr lang="en-US" sz="2200" dirty="0">
                <a:solidFill>
                  <a:srgbClr val="1B6367"/>
                </a:solidFill>
                <a:latin typeface="Arial" panose="020B0604020202020204" pitchFamily="34" charset="0"/>
                <a:cs typeface="Arial" panose="020B0604020202020204" pitchFamily="34" charset="0"/>
              </a:rPr>
              <a:t>Key of Data Modeling:</a:t>
            </a:r>
          </a:p>
          <a:p>
            <a:pPr marL="800100" lvl="1"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Structure </a:t>
            </a:r>
            <a:r>
              <a:rPr lang="en-US" sz="2200" dirty="0">
                <a:solidFill>
                  <a:schemeClr val="bg2">
                    <a:lumMod val="50000"/>
                  </a:schemeClr>
                </a:solidFill>
                <a:latin typeface="Arial" panose="020B0604020202020204" pitchFamily="34" charset="0"/>
                <a:cs typeface="Arial" panose="020B0604020202020204" pitchFamily="34" charset="0"/>
              </a:rPr>
              <a:t>of Documents</a:t>
            </a:r>
          </a:p>
          <a:p>
            <a:pPr marL="800100" lvl="1"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Relationship </a:t>
            </a:r>
            <a:r>
              <a:rPr lang="en-US" sz="2200" dirty="0">
                <a:solidFill>
                  <a:schemeClr val="bg2">
                    <a:lumMod val="50000"/>
                  </a:schemeClr>
                </a:solidFill>
                <a:latin typeface="Arial" panose="020B0604020202020204" pitchFamily="34" charset="0"/>
                <a:cs typeface="Arial" panose="020B0604020202020204" pitchFamily="34" charset="0"/>
              </a:rPr>
              <a:t>between data</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rgbClr val="1B6367"/>
                </a:solidFill>
                <a:latin typeface="Arial" panose="020B0604020202020204" pitchFamily="34" charset="0"/>
                <a:cs typeface="Arial" panose="020B0604020202020204" pitchFamily="34" charset="0"/>
              </a:rPr>
              <a:t>Tools to represent relationship:</a:t>
            </a:r>
          </a:p>
          <a:p>
            <a:pPr marL="800100" lvl="1"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References </a:t>
            </a:r>
            <a:r>
              <a:rPr lang="en-US" sz="2200" dirty="0">
                <a:solidFill>
                  <a:schemeClr val="bg2">
                    <a:lumMod val="50000"/>
                  </a:schemeClr>
                </a:solidFill>
                <a:latin typeface="Arial" panose="020B0604020202020204" pitchFamily="34" charset="0"/>
                <a:cs typeface="Arial" panose="020B0604020202020204" pitchFamily="34" charset="0"/>
              </a:rPr>
              <a:t>( Refers to other document in a collection. Concept of primary key and </a:t>
            </a:r>
            <a:r>
              <a:rPr lang="en-US" sz="2200" dirty="0" smtClean="0">
                <a:solidFill>
                  <a:schemeClr val="bg2">
                    <a:lumMod val="50000"/>
                  </a:schemeClr>
                </a:solidFill>
                <a:latin typeface="Arial" panose="020B0604020202020204" pitchFamily="34" charset="0"/>
                <a:cs typeface="Arial" panose="020B0604020202020204" pitchFamily="34" charset="0"/>
              </a:rPr>
              <a:t>foreign key </a:t>
            </a:r>
            <a:r>
              <a:rPr lang="en-US" sz="2200" dirty="0">
                <a:solidFill>
                  <a:schemeClr val="bg2">
                    <a:lumMod val="50000"/>
                  </a:schemeClr>
                </a:solidFill>
                <a:latin typeface="Arial" panose="020B0604020202020204" pitchFamily="34" charset="0"/>
                <a:cs typeface="Arial" panose="020B0604020202020204" pitchFamily="34" charset="0"/>
              </a:rPr>
              <a:t>in RDBMS)</a:t>
            </a:r>
          </a:p>
          <a:p>
            <a:pPr marL="800100" lvl="1" indent="-342900">
              <a:lnSpc>
                <a:spcPct val="150000"/>
              </a:lnSpc>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Embedded </a:t>
            </a:r>
            <a:r>
              <a:rPr lang="en-US" sz="2200" dirty="0">
                <a:solidFill>
                  <a:schemeClr val="bg2">
                    <a:lumMod val="50000"/>
                  </a:schemeClr>
                </a:solidFill>
                <a:latin typeface="Arial" panose="020B0604020202020204" pitchFamily="34" charset="0"/>
                <a:cs typeface="Arial" panose="020B0604020202020204" pitchFamily="34" charset="0"/>
              </a:rPr>
              <a:t>Data (Document inside another document)</a:t>
            </a:r>
          </a:p>
          <a:p>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2479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Data Modeling</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TextBox 4"/>
          <p:cNvSpPr txBox="1"/>
          <p:nvPr/>
        </p:nvSpPr>
        <p:spPr>
          <a:xfrm>
            <a:off x="359079" y="964504"/>
            <a:ext cx="11473841" cy="430887"/>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Data Modeling using References:</a:t>
            </a:r>
          </a:p>
        </p:txBody>
      </p:sp>
      <p:pic>
        <p:nvPicPr>
          <p:cNvPr id="3" name="Picture 2"/>
          <p:cNvPicPr>
            <a:picLocks noChangeAspect="1"/>
          </p:cNvPicPr>
          <p:nvPr/>
        </p:nvPicPr>
        <p:blipFill>
          <a:blip r:embed="rId2"/>
          <a:stretch>
            <a:fillRect/>
          </a:stretch>
        </p:blipFill>
        <p:spPr>
          <a:xfrm>
            <a:off x="1519192" y="1395391"/>
            <a:ext cx="9153614" cy="5267954"/>
          </a:xfrm>
          <a:prstGeom prst="rect">
            <a:avLst/>
          </a:prstGeom>
        </p:spPr>
      </p:pic>
    </p:spTree>
    <p:extLst>
      <p:ext uri="{BB962C8B-B14F-4D97-AF65-F5344CB8AC3E}">
        <p14:creationId xmlns:p14="http://schemas.microsoft.com/office/powerpoint/2010/main" val="4169477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Data Modeling</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 name="TextBox 4"/>
          <p:cNvSpPr txBox="1"/>
          <p:nvPr/>
        </p:nvSpPr>
        <p:spPr>
          <a:xfrm>
            <a:off x="359079" y="964504"/>
            <a:ext cx="11473841" cy="430887"/>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Data Modeling using Embedded Document:</a:t>
            </a:r>
          </a:p>
        </p:txBody>
      </p:sp>
      <p:pic>
        <p:nvPicPr>
          <p:cNvPr id="3" name="Picture 2"/>
          <p:cNvPicPr>
            <a:picLocks noChangeAspect="1"/>
          </p:cNvPicPr>
          <p:nvPr/>
        </p:nvPicPr>
        <p:blipFill>
          <a:blip r:embed="rId2"/>
          <a:stretch>
            <a:fillRect/>
          </a:stretch>
        </p:blipFill>
        <p:spPr>
          <a:xfrm>
            <a:off x="1584266" y="1516694"/>
            <a:ext cx="9023465" cy="5074708"/>
          </a:xfrm>
          <a:prstGeom prst="rect">
            <a:avLst/>
          </a:prstGeom>
        </p:spPr>
      </p:pic>
    </p:spTree>
    <p:extLst>
      <p:ext uri="{BB962C8B-B14F-4D97-AF65-F5344CB8AC3E}">
        <p14:creationId xmlns:p14="http://schemas.microsoft.com/office/powerpoint/2010/main" val="79746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Introduction to </a:t>
            </a:r>
            <a:r>
              <a:rPr lang="en-US" sz="4800" b="1" dirty="0" smtClean="0">
                <a:solidFill>
                  <a:schemeClr val="tx1">
                    <a:lumMod val="95000"/>
                    <a:lumOff val="5000"/>
                  </a:schemeClr>
                </a:solidFill>
                <a:latin typeface="Arial" panose="020B0604020202020204" pitchFamily="34" charset="0"/>
                <a:cs typeface="Arial" panose="020B0604020202020204" pitchFamily="34" charset="0"/>
              </a:rPr>
              <a:t>NoSQL</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816429"/>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NoSQL means Not only SQL, we are not going to use SQL</a:t>
            </a:r>
          </a:p>
          <a:p>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NoSQL is Non-relational database management system</a:t>
            </a:r>
          </a:p>
          <a:p>
            <a:endParaRPr lang="en-US" sz="2200" dirty="0">
              <a:solidFill>
                <a:schemeClr val="bg2">
                  <a:lumMod val="50000"/>
                </a:schemeClr>
              </a:solidFill>
              <a:latin typeface="Arial" panose="020B0604020202020204" pitchFamily="34" charset="0"/>
              <a:cs typeface="Arial" panose="020B0604020202020204" pitchFamily="34" charset="0"/>
            </a:endParaRP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i="1" dirty="0">
                <a:solidFill>
                  <a:srgbClr val="1B6367"/>
                </a:solidFill>
                <a:latin typeface="Arial" panose="020B0604020202020204" pitchFamily="34" charset="0"/>
                <a:cs typeface="Arial" panose="020B0604020202020204" pitchFamily="34" charset="0"/>
              </a:rPr>
              <a:t>Why NoSQL?</a:t>
            </a:r>
          </a:p>
          <a:p>
            <a:r>
              <a:rPr lang="en-US" sz="2200" dirty="0">
                <a:solidFill>
                  <a:schemeClr val="bg2">
                    <a:lumMod val="50000"/>
                  </a:schemeClr>
                </a:solidFill>
                <a:latin typeface="Arial" panose="020B0604020202020204" pitchFamily="34" charset="0"/>
                <a:cs typeface="Arial" panose="020B0604020202020204" pitchFamily="34" charset="0"/>
              </a:rPr>
              <a:t>Huge amount of data </a:t>
            </a:r>
            <a:r>
              <a:rPr lang="en-US" sz="2200" dirty="0">
                <a:solidFill>
                  <a:schemeClr val="bg2">
                    <a:lumMod val="50000"/>
                  </a:schemeClr>
                </a:solidFill>
                <a:latin typeface="Arial" panose="020B0604020202020204" pitchFamily="34" charset="0"/>
                <a:cs typeface="Arial" panose="020B0604020202020204" pitchFamily="34" charset="0"/>
                <a:sym typeface="Wingdings" panose="05000000000000000000" pitchFamily="2" charset="2"/>
              </a:rPr>
              <a:t></a:t>
            </a:r>
            <a:r>
              <a:rPr lang="en-US" sz="2200" dirty="0">
                <a:solidFill>
                  <a:schemeClr val="bg2">
                    <a:lumMod val="50000"/>
                  </a:schemeClr>
                </a:solidFill>
                <a:latin typeface="Arial" panose="020B0604020202020204" pitchFamily="34" charset="0"/>
                <a:cs typeface="Arial" panose="020B0604020202020204" pitchFamily="34" charset="0"/>
              </a:rPr>
              <a:t> Big Data (unstructured, semi-structured, Structured)</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RDBMS is mainly designed for structured data. But from the social networking sites, ecommerce sites, we are generating huge amount of unstructured data which is not supported by RDBMS and gives the origin of Big Data</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84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785104"/>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One-To-One (1:1) Relationship</a:t>
            </a: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One-To-Many (1:N) Relationship</a:t>
            </a: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Many-To-Many (M:N) Relationship</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In Mongo DB, relationship can be achieved using Referencing and Embedding documents</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2473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769441"/>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One-To-One (1:1) Relationship:</a:t>
            </a:r>
          </a:p>
          <a:p>
            <a:r>
              <a:rPr lang="en-US" sz="2200" dirty="0">
                <a:solidFill>
                  <a:schemeClr val="bg2">
                    <a:lumMod val="50000"/>
                  </a:schemeClr>
                </a:solidFill>
                <a:latin typeface="Arial" panose="020B0604020202020204" pitchFamily="34" charset="0"/>
                <a:cs typeface="Arial" panose="020B0604020202020204" pitchFamily="34" charset="0"/>
              </a:rPr>
              <a:t>In RDBMS, we can map one table to another table using the foreign key.</a:t>
            </a:r>
          </a:p>
        </p:txBody>
      </p:sp>
      <p:pic>
        <p:nvPicPr>
          <p:cNvPr id="5" name="Picture 4"/>
          <p:cNvPicPr>
            <a:picLocks noChangeAspect="1"/>
          </p:cNvPicPr>
          <p:nvPr/>
        </p:nvPicPr>
        <p:blipFill>
          <a:blip r:embed="rId2"/>
          <a:stretch>
            <a:fillRect/>
          </a:stretch>
        </p:blipFill>
        <p:spPr>
          <a:xfrm>
            <a:off x="2336299" y="2249922"/>
            <a:ext cx="7519400" cy="3737519"/>
          </a:xfrm>
          <a:prstGeom prst="rect">
            <a:avLst/>
          </a:prstGeom>
        </p:spPr>
      </p:pic>
    </p:spTree>
    <p:extLst>
      <p:ext uri="{BB962C8B-B14F-4D97-AF65-F5344CB8AC3E}">
        <p14:creationId xmlns:p14="http://schemas.microsoft.com/office/powerpoint/2010/main" val="1561319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smtClean="0">
                <a:solidFill>
                  <a:schemeClr val="bg2">
                    <a:lumMod val="50000"/>
                  </a:schemeClr>
                </a:solidFill>
                <a:latin typeface="Arial" panose="020B0604020202020204" pitchFamily="34" charset="0"/>
                <a:cs typeface="Arial" panose="020B0604020202020204" pitchFamily="34" charset="0"/>
              </a:rPr>
              <a:t>One-To-One (1:1) Relationship:</a:t>
            </a:r>
            <a:endParaRPr lang="en-US" sz="2200" b="1" dirty="0">
              <a:solidFill>
                <a:schemeClr val="bg2">
                  <a:lumMod val="50000"/>
                </a:schemeClr>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359079" y="2054101"/>
            <a:ext cx="3485008" cy="3064218"/>
          </a:xfrm>
          <a:prstGeom prst="rect">
            <a:avLst/>
          </a:prstGeom>
        </p:spPr>
      </p:pic>
      <p:pic>
        <p:nvPicPr>
          <p:cNvPr id="7" name="Picture 6"/>
          <p:cNvPicPr>
            <a:picLocks noChangeAspect="1"/>
          </p:cNvPicPr>
          <p:nvPr/>
        </p:nvPicPr>
        <p:blipFill>
          <a:blip r:embed="rId3"/>
          <a:stretch>
            <a:fillRect/>
          </a:stretch>
        </p:blipFill>
        <p:spPr>
          <a:xfrm>
            <a:off x="4863142" y="2054101"/>
            <a:ext cx="6969778" cy="3069045"/>
          </a:xfrm>
          <a:prstGeom prst="rect">
            <a:avLst/>
          </a:prstGeom>
        </p:spPr>
      </p:pic>
    </p:spTree>
    <p:extLst>
      <p:ext uri="{BB962C8B-B14F-4D97-AF65-F5344CB8AC3E}">
        <p14:creationId xmlns:p14="http://schemas.microsoft.com/office/powerpoint/2010/main" val="3176841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One-To-Many (1:N) Relationship:</a:t>
            </a:r>
          </a:p>
        </p:txBody>
      </p:sp>
      <p:pic>
        <p:nvPicPr>
          <p:cNvPr id="5" name="Picture 4"/>
          <p:cNvPicPr>
            <a:picLocks noChangeAspect="1"/>
          </p:cNvPicPr>
          <p:nvPr/>
        </p:nvPicPr>
        <p:blipFill>
          <a:blip r:embed="rId2"/>
          <a:stretch>
            <a:fillRect/>
          </a:stretch>
        </p:blipFill>
        <p:spPr>
          <a:xfrm>
            <a:off x="2236898" y="1620858"/>
            <a:ext cx="7718201" cy="4550928"/>
          </a:xfrm>
          <a:prstGeom prst="rect">
            <a:avLst/>
          </a:prstGeom>
        </p:spPr>
      </p:pic>
    </p:spTree>
    <p:extLst>
      <p:ext uri="{BB962C8B-B14F-4D97-AF65-F5344CB8AC3E}">
        <p14:creationId xmlns:p14="http://schemas.microsoft.com/office/powerpoint/2010/main" val="928348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One-To-Many (1:N) Relationship:</a:t>
            </a:r>
          </a:p>
        </p:txBody>
      </p:sp>
      <p:pic>
        <p:nvPicPr>
          <p:cNvPr id="4" name="Picture 3"/>
          <p:cNvPicPr>
            <a:picLocks noChangeAspect="1"/>
          </p:cNvPicPr>
          <p:nvPr/>
        </p:nvPicPr>
        <p:blipFill>
          <a:blip r:embed="rId2"/>
          <a:stretch>
            <a:fillRect/>
          </a:stretch>
        </p:blipFill>
        <p:spPr>
          <a:xfrm>
            <a:off x="359079" y="1709864"/>
            <a:ext cx="4371254" cy="4229100"/>
          </a:xfrm>
          <a:prstGeom prst="rect">
            <a:avLst/>
          </a:prstGeom>
        </p:spPr>
      </p:pic>
      <p:pic>
        <p:nvPicPr>
          <p:cNvPr id="8" name="Picture 7"/>
          <p:cNvPicPr>
            <a:picLocks noChangeAspect="1"/>
          </p:cNvPicPr>
          <p:nvPr/>
        </p:nvPicPr>
        <p:blipFill>
          <a:blip r:embed="rId3"/>
          <a:stretch>
            <a:fillRect/>
          </a:stretch>
        </p:blipFill>
        <p:spPr>
          <a:xfrm>
            <a:off x="5586608" y="1709864"/>
            <a:ext cx="6384097" cy="4229100"/>
          </a:xfrm>
          <a:prstGeom prst="rect">
            <a:avLst/>
          </a:prstGeom>
        </p:spPr>
      </p:pic>
    </p:spTree>
    <p:extLst>
      <p:ext uri="{BB962C8B-B14F-4D97-AF65-F5344CB8AC3E}">
        <p14:creationId xmlns:p14="http://schemas.microsoft.com/office/powerpoint/2010/main" val="194301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769441"/>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Many-To-Many (M:N) Relationship:</a:t>
            </a:r>
          </a:p>
          <a:p>
            <a:r>
              <a:rPr lang="en-US" sz="2200" dirty="0">
                <a:solidFill>
                  <a:schemeClr val="bg2">
                    <a:lumMod val="50000"/>
                  </a:schemeClr>
                </a:solidFill>
                <a:latin typeface="Arial" panose="020B0604020202020204" pitchFamily="34" charset="0"/>
                <a:cs typeface="Arial" panose="020B0604020202020204" pitchFamily="34" charset="0"/>
              </a:rPr>
              <a:t>In RDBMS, we can achieve this relationship using Joins and two-way foreign key.</a:t>
            </a:r>
          </a:p>
        </p:txBody>
      </p:sp>
      <p:pic>
        <p:nvPicPr>
          <p:cNvPr id="4" name="Picture 3"/>
          <p:cNvPicPr>
            <a:picLocks noChangeAspect="1"/>
          </p:cNvPicPr>
          <p:nvPr/>
        </p:nvPicPr>
        <p:blipFill>
          <a:blip r:embed="rId2"/>
          <a:stretch>
            <a:fillRect/>
          </a:stretch>
        </p:blipFill>
        <p:spPr>
          <a:xfrm>
            <a:off x="1755454" y="2530258"/>
            <a:ext cx="8681089" cy="2667001"/>
          </a:xfrm>
          <a:prstGeom prst="rect">
            <a:avLst/>
          </a:prstGeom>
        </p:spPr>
      </p:pic>
    </p:spTree>
    <p:extLst>
      <p:ext uri="{BB962C8B-B14F-4D97-AF65-F5344CB8AC3E}">
        <p14:creationId xmlns:p14="http://schemas.microsoft.com/office/powerpoint/2010/main" val="2604326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Relationship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Many-To-Many (M:N) </a:t>
            </a:r>
            <a:r>
              <a:rPr lang="en-US" sz="2200" b="1" dirty="0" smtClean="0">
                <a:solidFill>
                  <a:schemeClr val="bg2">
                    <a:lumMod val="50000"/>
                  </a:schemeClr>
                </a:solidFill>
                <a:latin typeface="Arial" panose="020B0604020202020204" pitchFamily="34" charset="0"/>
                <a:cs typeface="Arial" panose="020B0604020202020204" pitchFamily="34" charset="0"/>
              </a:rPr>
              <a:t>Relationship:</a:t>
            </a:r>
          </a:p>
        </p:txBody>
      </p:sp>
      <p:pic>
        <p:nvPicPr>
          <p:cNvPr id="5" name="Picture 4"/>
          <p:cNvPicPr>
            <a:picLocks noChangeAspect="1"/>
          </p:cNvPicPr>
          <p:nvPr/>
        </p:nvPicPr>
        <p:blipFill>
          <a:blip r:embed="rId2"/>
          <a:stretch>
            <a:fillRect/>
          </a:stretch>
        </p:blipFill>
        <p:spPr>
          <a:xfrm>
            <a:off x="2313139" y="1395391"/>
            <a:ext cx="7565720" cy="5197223"/>
          </a:xfrm>
          <a:prstGeom prst="rect">
            <a:avLst/>
          </a:prstGeom>
        </p:spPr>
      </p:pic>
    </p:spTree>
    <p:extLst>
      <p:ext uri="{BB962C8B-B14F-4D97-AF65-F5344CB8AC3E}">
        <p14:creationId xmlns:p14="http://schemas.microsoft.com/office/powerpoint/2010/main" val="1055004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User Role Management</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70646"/>
          </a:xfrm>
          <a:prstGeom prst="rect">
            <a:avLst/>
          </a:prstGeom>
          <a:noFill/>
        </p:spPr>
        <p:txBody>
          <a:bodyPr wrap="square" rtlCol="0">
            <a:spAutoFit/>
          </a:bodyPr>
          <a:lstStyle/>
          <a:p>
            <a:r>
              <a:rPr lang="en-US" sz="2200" b="1" dirty="0" err="1">
                <a:solidFill>
                  <a:srgbClr val="2A989E"/>
                </a:solidFill>
                <a:latin typeface="Arial" panose="020B0604020202020204" pitchFamily="34" charset="0"/>
                <a:cs typeface="Arial" panose="020B0604020202020204" pitchFamily="34" charset="0"/>
              </a:rPr>
              <a:t>db.getUsers</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 Returns all the users.</a:t>
            </a: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Creating User:</a:t>
            </a:r>
          </a:p>
          <a:p>
            <a:r>
              <a:rPr lang="en-US" sz="2200" b="1" dirty="0" err="1">
                <a:solidFill>
                  <a:srgbClr val="2A989E"/>
                </a:solidFill>
                <a:latin typeface="Arial" panose="020B0604020202020204" pitchFamily="34" charset="0"/>
                <a:cs typeface="Arial" panose="020B0604020202020204" pitchFamily="34" charset="0"/>
              </a:rPr>
              <a:t>db.createUser</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user</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userName</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rgbClr val="2A989E"/>
                </a:solidFill>
                <a:latin typeface="Arial" panose="020B0604020202020204" pitchFamily="34" charset="0"/>
                <a:cs typeface="Arial" panose="020B0604020202020204" pitchFamily="34" charset="0"/>
              </a:rPr>
              <a:t>pwd</a:t>
            </a:r>
            <a:r>
              <a:rPr lang="en-US" sz="2200" b="1" dirty="0">
                <a:solidFill>
                  <a:schemeClr val="bg2">
                    <a:lumMod val="50000"/>
                  </a:schemeClr>
                </a:solidFill>
                <a:latin typeface="Arial" panose="020B0604020202020204" pitchFamily="34" charset="0"/>
                <a:cs typeface="Arial" panose="020B0604020202020204" pitchFamily="34" charset="0"/>
              </a:rPr>
              <a:t>: password, </a:t>
            </a:r>
            <a:r>
              <a:rPr lang="en-US" sz="2200" b="1" dirty="0">
                <a:solidFill>
                  <a:srgbClr val="2A989E"/>
                </a:solidFill>
                <a:latin typeface="Arial" panose="020B0604020202020204" pitchFamily="34" charset="0"/>
                <a:cs typeface="Arial" panose="020B0604020202020204" pitchFamily="34" charset="0"/>
              </a:rPr>
              <a:t>roles</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role</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userRole</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db</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databaseName</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a:t>
            </a:r>
          </a:p>
          <a:p>
            <a:r>
              <a:rPr lang="en-US" sz="2200" dirty="0" err="1">
                <a:solidFill>
                  <a:srgbClr val="2A989E"/>
                </a:solidFill>
                <a:latin typeface="Arial" panose="020B0604020202020204" pitchFamily="34" charset="0"/>
                <a:cs typeface="Arial" panose="020B0604020202020204" pitchFamily="34" charset="0"/>
              </a:rPr>
              <a:t>db.createUser</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{user: "john", </a:t>
            </a:r>
            <a:r>
              <a:rPr lang="en-US" sz="2200" dirty="0" err="1">
                <a:solidFill>
                  <a:schemeClr val="bg2">
                    <a:lumMod val="50000"/>
                  </a:schemeClr>
                </a:solidFill>
                <a:latin typeface="Arial" panose="020B0604020202020204" pitchFamily="34" charset="0"/>
                <a:cs typeface="Arial" panose="020B0604020202020204" pitchFamily="34" charset="0"/>
              </a:rPr>
              <a:t>pwd</a:t>
            </a:r>
            <a:r>
              <a:rPr lang="en-US" sz="2200" dirty="0">
                <a:solidFill>
                  <a:schemeClr val="bg2">
                    <a:lumMod val="50000"/>
                  </a:schemeClr>
                </a:solidFill>
                <a:latin typeface="Arial" panose="020B0604020202020204" pitchFamily="34" charset="0"/>
                <a:cs typeface="Arial" panose="020B0604020202020204" pitchFamily="34" charset="0"/>
              </a:rPr>
              <a:t>: "john", roles: [{role: "</a:t>
            </a:r>
            <a:r>
              <a:rPr lang="en-US" sz="2200" dirty="0" err="1">
                <a:solidFill>
                  <a:schemeClr val="bg2">
                    <a:lumMod val="50000"/>
                  </a:schemeClr>
                </a:solidFill>
                <a:latin typeface="Arial" panose="020B0604020202020204" pitchFamily="34" charset="0"/>
                <a:cs typeface="Arial" panose="020B0604020202020204" pitchFamily="34" charset="0"/>
              </a:rPr>
              <a:t>userAdmin</a:t>
            </a:r>
            <a:r>
              <a:rPr lang="en-US" sz="2200" dirty="0">
                <a:solidFill>
                  <a:schemeClr val="bg2">
                    <a:lumMod val="50000"/>
                  </a:schemeClr>
                </a:solidFill>
                <a:latin typeface="Arial" panose="020B0604020202020204" pitchFamily="34" charset="0"/>
                <a:cs typeface="Arial" panose="020B0604020202020204" pitchFamily="34" charset="0"/>
              </a:rPr>
              <a:t>", db: "tempdb"}]}</a:t>
            </a:r>
            <a:r>
              <a:rPr lang="en-US" sz="2200" dirty="0">
                <a:solidFill>
                  <a:srgbClr val="2A989E"/>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You can verify it by executing </a:t>
            </a:r>
            <a:r>
              <a:rPr lang="en-US" sz="2200" dirty="0" err="1">
                <a:solidFill>
                  <a:srgbClr val="2A989E"/>
                </a:solidFill>
                <a:latin typeface="Arial" panose="020B0604020202020204" pitchFamily="34" charset="0"/>
                <a:cs typeface="Arial" panose="020B0604020202020204" pitchFamily="34" charset="0"/>
              </a:rPr>
              <a:t>db.getUser</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command.</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chemeClr val="bg2">
                    <a:lumMod val="50000"/>
                  </a:schemeClr>
                </a:solidFill>
                <a:latin typeface="Arial" panose="020B0604020202020204" pitchFamily="34" charset="0"/>
                <a:cs typeface="Arial" panose="020B0604020202020204" pitchFamily="34" charset="0"/>
              </a:rPr>
              <a:t>Starting MongoDB server with Authentication:</a:t>
            </a:r>
          </a:p>
          <a:p>
            <a:r>
              <a:rPr lang="en-US" sz="2200" dirty="0">
                <a:solidFill>
                  <a:schemeClr val="bg2">
                    <a:lumMod val="50000"/>
                  </a:schemeClr>
                </a:solidFill>
                <a:latin typeface="Arial" panose="020B0604020202020204" pitchFamily="34" charset="0"/>
                <a:cs typeface="Arial" panose="020B0604020202020204" pitchFamily="34" charset="0"/>
              </a:rPr>
              <a:t>You can start </a:t>
            </a:r>
            <a:r>
              <a:rPr lang="en-US" sz="2200" dirty="0" err="1">
                <a:solidFill>
                  <a:schemeClr val="bg2">
                    <a:lumMod val="50000"/>
                  </a:schemeClr>
                </a:solidFill>
                <a:latin typeface="Arial" panose="020B0604020202020204" pitchFamily="34" charset="0"/>
                <a:cs typeface="Arial" panose="020B0604020202020204" pitchFamily="34" charset="0"/>
              </a:rPr>
              <a:t>mongoDB</a:t>
            </a:r>
            <a:r>
              <a:rPr lang="en-US" sz="2200" dirty="0">
                <a:solidFill>
                  <a:schemeClr val="bg2">
                    <a:lumMod val="50000"/>
                  </a:schemeClr>
                </a:solidFill>
                <a:latin typeface="Arial" panose="020B0604020202020204" pitchFamily="34" charset="0"/>
                <a:cs typeface="Arial" panose="020B0604020202020204" pitchFamily="34" charset="0"/>
              </a:rPr>
              <a:t> server with authentication or with out authentication. Till now, we have started the server with out authentication.</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Without Authentication: </a:t>
            </a:r>
            <a:r>
              <a:rPr lang="en-US" sz="2200" b="1" dirty="0" err="1">
                <a:solidFill>
                  <a:schemeClr val="bg2">
                    <a:lumMod val="50000"/>
                  </a:schemeClr>
                </a:solidFill>
                <a:latin typeface="Arial" panose="020B0604020202020204" pitchFamily="34" charset="0"/>
                <a:cs typeface="Arial" panose="020B0604020202020204" pitchFamily="34" charset="0"/>
              </a:rPr>
              <a:t>mongod</a:t>
            </a:r>
            <a:r>
              <a:rPr lang="en-US" sz="2200" b="1" dirty="0">
                <a:solidFill>
                  <a:schemeClr val="bg2">
                    <a:lumMod val="50000"/>
                  </a:schemeClr>
                </a:solidFill>
                <a:latin typeface="Arial" panose="020B0604020202020204" pitchFamily="34" charset="0"/>
                <a:cs typeface="Arial" panose="020B0604020202020204" pitchFamily="34" charset="0"/>
              </a:rPr>
              <a:t> --config C:\mongodb\mongo.config --journal</a:t>
            </a:r>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With Authentication: </a:t>
            </a:r>
            <a:r>
              <a:rPr lang="en-US" sz="2200" b="1" dirty="0" err="1">
                <a:solidFill>
                  <a:schemeClr val="bg2">
                    <a:lumMod val="50000"/>
                  </a:schemeClr>
                </a:solidFill>
                <a:latin typeface="Arial" panose="020B0604020202020204" pitchFamily="34" charset="0"/>
                <a:cs typeface="Arial" panose="020B0604020202020204" pitchFamily="34" charset="0"/>
              </a:rPr>
              <a:t>mongod</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auth</a:t>
            </a:r>
            <a:r>
              <a:rPr lang="en-US" sz="2200" b="1" dirty="0">
                <a:solidFill>
                  <a:schemeClr val="bg2">
                    <a:lumMod val="50000"/>
                  </a:schemeClr>
                </a:solidFill>
                <a:latin typeface="Arial" panose="020B0604020202020204" pitchFamily="34" charset="0"/>
                <a:cs typeface="Arial" panose="020B0604020202020204" pitchFamily="34" charset="0"/>
              </a:rPr>
              <a:t> --config C:\mongodb\mongo.config –</a:t>
            </a:r>
            <a:r>
              <a:rPr lang="en-US" sz="2200" b="1" dirty="0" smtClean="0">
                <a:solidFill>
                  <a:schemeClr val="bg2">
                    <a:lumMod val="50000"/>
                  </a:schemeClr>
                </a:solidFill>
                <a:latin typeface="Arial" panose="020B0604020202020204" pitchFamily="34" charset="0"/>
                <a:cs typeface="Arial" panose="020B0604020202020204" pitchFamily="34" charset="0"/>
              </a:rPr>
              <a:t>journal</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3270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lumMod val="95000"/>
                    <a:lumOff val="5000"/>
                  </a:schemeClr>
                </a:solidFill>
                <a:latin typeface="Arial" panose="020B0604020202020204" pitchFamily="34" charset="0"/>
                <a:cs typeface="Arial" panose="020B0604020202020204" pitchFamily="34" charset="0"/>
              </a:rPr>
              <a:t>User Role Management</a:t>
            </a:r>
          </a:p>
        </p:txBody>
      </p:sp>
      <p:sp>
        <p:nvSpPr>
          <p:cNvPr id="3" name="TextBox 2"/>
          <p:cNvSpPr txBox="1"/>
          <p:nvPr/>
        </p:nvSpPr>
        <p:spPr>
          <a:xfrm>
            <a:off x="359079" y="964504"/>
            <a:ext cx="11473841" cy="5847755"/>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After starting the server in authentication mode, if you execute </a:t>
            </a:r>
            <a:r>
              <a:rPr lang="en-US" sz="2200" dirty="0">
                <a:solidFill>
                  <a:srgbClr val="2A989E"/>
                </a:solidFill>
                <a:latin typeface="Arial" panose="020B0604020202020204" pitchFamily="34" charset="0"/>
                <a:cs typeface="Arial" panose="020B0604020202020204" pitchFamily="34" charset="0"/>
              </a:rPr>
              <a:t>show </a:t>
            </a:r>
            <a:r>
              <a:rPr lang="en-US" sz="2200" dirty="0" err="1">
                <a:solidFill>
                  <a:srgbClr val="2A989E"/>
                </a:solidFill>
                <a:latin typeface="Arial" panose="020B0604020202020204" pitchFamily="34" charset="0"/>
                <a:cs typeface="Arial" panose="020B0604020202020204" pitchFamily="34" charset="0"/>
              </a:rPr>
              <a:t>dbs</a:t>
            </a:r>
            <a:r>
              <a:rPr lang="en-US" sz="2200" dirty="0">
                <a:solidFill>
                  <a:schemeClr val="bg2">
                    <a:lumMod val="50000"/>
                  </a:schemeClr>
                </a:solidFill>
                <a:latin typeface="Arial" panose="020B0604020202020204" pitchFamily="34" charset="0"/>
                <a:cs typeface="Arial" panose="020B0604020202020204" pitchFamily="34" charset="0"/>
              </a:rPr>
              <a:t> command on mongo shell you will get an error message instead of getting the list of the databases.</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b="1" i="1" dirty="0">
                <a:solidFill>
                  <a:schemeClr val="bg2">
                    <a:lumMod val="50000"/>
                  </a:schemeClr>
                </a:solidFill>
                <a:latin typeface="Arial" panose="020B0604020202020204" pitchFamily="34" charset="0"/>
                <a:cs typeface="Arial" panose="020B0604020202020204" pitchFamily="34" charset="0"/>
              </a:rPr>
              <a:t>"</a:t>
            </a:r>
            <a:r>
              <a:rPr lang="en-US" sz="2200" b="1" i="1" dirty="0" err="1">
                <a:solidFill>
                  <a:schemeClr val="bg2">
                    <a:lumMod val="50000"/>
                  </a:schemeClr>
                </a:solidFill>
                <a:latin typeface="Arial" panose="020B0604020202020204" pitchFamily="34" charset="0"/>
                <a:cs typeface="Arial" panose="020B0604020202020204" pitchFamily="34" charset="0"/>
              </a:rPr>
              <a:t>errmsg</a:t>
            </a:r>
            <a:r>
              <a:rPr lang="en-US" sz="2200" b="1" i="1" dirty="0">
                <a:solidFill>
                  <a:schemeClr val="bg2">
                    <a:lumMod val="50000"/>
                  </a:schemeClr>
                </a:solidFill>
                <a:latin typeface="Arial" panose="020B0604020202020204" pitchFamily="34" charset="0"/>
                <a:cs typeface="Arial" panose="020B0604020202020204" pitchFamily="34" charset="0"/>
              </a:rPr>
              <a:t>" : "not authorized on admin to execute command { listDatabases:1.0, $db: \"admin\" }",</a:t>
            </a:r>
          </a:p>
          <a:p>
            <a:r>
              <a:rPr lang="en-US" sz="2200" b="1" i="1" dirty="0">
                <a:solidFill>
                  <a:schemeClr val="bg2">
                    <a:lumMod val="50000"/>
                  </a:schemeClr>
                </a:solidFill>
                <a:latin typeface="Arial" panose="020B0604020202020204" pitchFamily="34" charset="0"/>
                <a:cs typeface="Arial" panose="020B0604020202020204" pitchFamily="34" charset="0"/>
              </a:rPr>
              <a:t> "code" : 13,</a:t>
            </a:r>
          </a:p>
          <a:p>
            <a:r>
              <a:rPr lang="en-US" sz="2200" b="1" i="1" dirty="0">
                <a:solidFill>
                  <a:schemeClr val="bg2">
                    <a:lumMod val="50000"/>
                  </a:schemeClr>
                </a:solidFill>
                <a:latin typeface="Arial" panose="020B0604020202020204" pitchFamily="34" charset="0"/>
                <a:cs typeface="Arial" panose="020B0604020202020204" pitchFamily="34" charset="0"/>
              </a:rPr>
              <a:t> "</a:t>
            </a:r>
            <a:r>
              <a:rPr lang="en-US" sz="2200" b="1" i="1" dirty="0" err="1">
                <a:solidFill>
                  <a:schemeClr val="bg2">
                    <a:lumMod val="50000"/>
                  </a:schemeClr>
                </a:solidFill>
                <a:latin typeface="Arial" panose="020B0604020202020204" pitchFamily="34" charset="0"/>
                <a:cs typeface="Arial" panose="020B0604020202020204" pitchFamily="34" charset="0"/>
              </a:rPr>
              <a:t>codeName</a:t>
            </a:r>
            <a:r>
              <a:rPr lang="en-US" sz="2200" b="1" i="1" dirty="0">
                <a:solidFill>
                  <a:schemeClr val="bg2">
                    <a:lumMod val="50000"/>
                  </a:schemeClr>
                </a:solidFill>
                <a:latin typeface="Arial" panose="020B0604020202020204" pitchFamily="34" charset="0"/>
                <a:cs typeface="Arial" panose="020B0604020202020204" pitchFamily="34" charset="0"/>
              </a:rPr>
              <a:t>" : "Unauthorized“</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Now to access the databases you need to authorize yourself before you execute any command.</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Connecting to Database with Authentication Details:</a:t>
            </a:r>
          </a:p>
          <a:p>
            <a:r>
              <a:rPr lang="en-US" sz="2200" dirty="0">
                <a:solidFill>
                  <a:schemeClr val="bg2">
                    <a:lumMod val="50000"/>
                  </a:schemeClr>
                </a:solidFill>
                <a:latin typeface="Arial" panose="020B0604020202020204" pitchFamily="34" charset="0"/>
                <a:cs typeface="Arial" panose="020B0604020202020204" pitchFamily="34" charset="0"/>
              </a:rPr>
              <a:t>First switch to the database you want to access using </a:t>
            </a:r>
            <a:r>
              <a:rPr lang="en-US" sz="2200" b="1" dirty="0">
                <a:solidFill>
                  <a:srgbClr val="2A989E"/>
                </a:solidFill>
                <a:latin typeface="Arial" panose="020B0604020202020204" pitchFamily="34" charset="0"/>
                <a:cs typeface="Arial" panose="020B0604020202020204" pitchFamily="34" charset="0"/>
              </a:rPr>
              <a:t>use</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1B6367"/>
                </a:solidFill>
                <a:latin typeface="Arial" panose="020B0604020202020204" pitchFamily="34" charset="0"/>
                <a:cs typeface="Arial" panose="020B0604020202020204" pitchFamily="34" charset="0"/>
              </a:rPr>
              <a:t>database_name</a:t>
            </a:r>
            <a:r>
              <a:rPr lang="en-US" sz="2200" dirty="0">
                <a:solidFill>
                  <a:schemeClr val="bg2">
                    <a:lumMod val="50000"/>
                  </a:schemeClr>
                </a:solidFill>
                <a:latin typeface="Arial" panose="020B0604020202020204" pitchFamily="34" charset="0"/>
                <a:cs typeface="Arial" panose="020B0604020202020204" pitchFamily="34" charset="0"/>
              </a:rPr>
              <a:t> command and then execute the following method on </a:t>
            </a:r>
            <a:r>
              <a:rPr lang="en-US" sz="2200" b="1" dirty="0">
                <a:solidFill>
                  <a:srgbClr val="2A989E"/>
                </a:solidFill>
                <a:latin typeface="Arial" panose="020B0604020202020204" pitchFamily="34" charset="0"/>
                <a:cs typeface="Arial" panose="020B0604020202020204" pitchFamily="34" charset="0"/>
              </a:rPr>
              <a:t>db</a:t>
            </a:r>
            <a:r>
              <a:rPr lang="en-US" sz="2200" dirty="0">
                <a:solidFill>
                  <a:schemeClr val="bg2">
                    <a:lumMod val="50000"/>
                  </a:schemeClr>
                </a:solidFill>
                <a:latin typeface="Arial" panose="020B0604020202020204" pitchFamily="34" charset="0"/>
                <a:cs typeface="Arial" panose="020B0604020202020204" pitchFamily="34" charset="0"/>
              </a:rPr>
              <a:t> reference by providing the credentials to authenticate yourself.</a:t>
            </a:r>
          </a:p>
          <a:p>
            <a:r>
              <a:rPr lang="en-US" sz="2200" b="1" dirty="0" err="1">
                <a:solidFill>
                  <a:srgbClr val="2A989E"/>
                </a:solidFill>
                <a:latin typeface="Arial" panose="020B0604020202020204" pitchFamily="34" charset="0"/>
                <a:cs typeface="Arial" panose="020B0604020202020204" pitchFamily="34" charset="0"/>
              </a:rPr>
              <a:t>db.auth</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username, password</a:t>
            </a:r>
            <a:r>
              <a:rPr lang="en-US" sz="2200" b="1" dirty="0">
                <a:solidFill>
                  <a:srgbClr val="2A989E"/>
                </a:solidFill>
                <a:latin typeface="Arial" panose="020B0604020202020204" pitchFamily="34" charset="0"/>
                <a:cs typeface="Arial" panose="020B0604020202020204" pitchFamily="34" charset="0"/>
              </a:rPr>
              <a:t>)</a:t>
            </a:r>
          </a:p>
          <a:p>
            <a:r>
              <a:rPr lang="en-US" sz="2200" b="1" dirty="0" err="1">
                <a:solidFill>
                  <a:srgbClr val="2A989E"/>
                </a:solidFill>
                <a:latin typeface="Arial" panose="020B0604020202020204" pitchFamily="34" charset="0"/>
                <a:cs typeface="Arial" panose="020B0604020202020204" pitchFamily="34" charset="0"/>
              </a:rPr>
              <a:t>db.auth</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“john”, “john”</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 Upon successful authentication you will see 1 on the console</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431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Regular Expression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832092"/>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Regular expression is used to match pattern in a strings. </a:t>
            </a: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Regular expression is used to search for a pattern or word in any string.</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Regular Expression Operator:</a:t>
            </a:r>
          </a:p>
          <a:p>
            <a:r>
              <a:rPr lang="en-US" sz="2200" b="1" dirty="0">
                <a:solidFill>
                  <a:srgbClr val="2A989E"/>
                </a:solidFill>
                <a:latin typeface="Arial" panose="020B0604020202020204" pitchFamily="34" charset="0"/>
                <a:cs typeface="Arial" panose="020B0604020202020204" pitchFamily="34" charset="0"/>
              </a:rPr>
              <a:t>$regex:</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1B6367"/>
                </a:solidFill>
                <a:latin typeface="Arial" panose="020B0604020202020204" pitchFamily="34" charset="0"/>
                <a:cs typeface="Arial" panose="020B0604020202020204" pitchFamily="34" charset="0"/>
              </a:rPr>
              <a:t>operator</a:t>
            </a:r>
          </a:p>
          <a:p>
            <a:r>
              <a:rPr lang="en-US" sz="2200" b="1" dirty="0" err="1">
                <a:solidFill>
                  <a:srgbClr val="2A989E"/>
                </a:solidFill>
                <a:latin typeface="Arial" panose="020B0604020202020204" pitchFamily="34" charset="0"/>
                <a:cs typeface="Arial" panose="020B0604020202020204" pitchFamily="34" charset="0"/>
              </a:rPr>
              <a:t>db</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1B6367"/>
                </a:solidFill>
                <a:latin typeface="Arial" panose="020B0604020202020204" pitchFamily="34" charset="0"/>
                <a:cs typeface="Arial" panose="020B0604020202020204" pitchFamily="34" charset="0"/>
              </a:rPr>
              <a:t>collection_name</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{key : {</a:t>
            </a:r>
            <a:r>
              <a:rPr lang="en-US" sz="2200" b="1" dirty="0">
                <a:solidFill>
                  <a:srgbClr val="2A989E"/>
                </a:solidFill>
                <a:latin typeface="Arial" panose="020B0604020202020204" pitchFamily="34" charset="0"/>
                <a:cs typeface="Arial" panose="020B0604020202020204" pitchFamily="34" charset="0"/>
              </a:rPr>
              <a:t>$regex</a:t>
            </a:r>
            <a:r>
              <a:rPr lang="en-US" sz="2200" b="1" dirty="0">
                <a:solidFill>
                  <a:schemeClr val="bg2">
                    <a:lumMod val="50000"/>
                  </a:schemeClr>
                </a:solidFill>
                <a:latin typeface="Arial" panose="020B0604020202020204" pitchFamily="34" charset="0"/>
                <a:cs typeface="Arial" panose="020B0604020202020204" pitchFamily="34" charset="0"/>
              </a:rPr>
              <a:t>: value}}</a:t>
            </a:r>
            <a:r>
              <a:rPr lang="en-US" sz="2200" b="1" dirty="0">
                <a:solidFill>
                  <a:srgbClr val="2A989E"/>
                </a:solidFill>
                <a:latin typeface="Arial" panose="020B0604020202020204" pitchFamily="34" charset="0"/>
                <a:cs typeface="Arial" panose="020B0604020202020204" pitchFamily="34" charset="0"/>
              </a:rPr>
              <a:t>)</a:t>
            </a: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b="1"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name.firstName</a:t>
            </a:r>
            <a:r>
              <a:rPr lang="en-US" sz="2200" b="1" dirty="0">
                <a:solidFill>
                  <a:schemeClr val="bg2">
                    <a:lumMod val="50000"/>
                  </a:schemeClr>
                </a:solidFill>
                <a:latin typeface="Arial" panose="020B0604020202020204" pitchFamily="34" charset="0"/>
                <a:cs typeface="Arial" panose="020B0604020202020204" pitchFamily="34" charset="0"/>
              </a:rPr>
              <a:t>” : {</a:t>
            </a:r>
            <a:r>
              <a:rPr lang="en-US" sz="2200" b="1" dirty="0">
                <a:solidFill>
                  <a:srgbClr val="2A989E"/>
                </a:solidFill>
                <a:latin typeface="Arial" panose="020B0604020202020204" pitchFamily="34" charset="0"/>
                <a:cs typeface="Arial" panose="020B0604020202020204" pitchFamily="34" charset="0"/>
              </a:rPr>
              <a:t>$regex</a:t>
            </a:r>
            <a:r>
              <a:rPr lang="en-US" sz="2200" b="1" dirty="0">
                <a:solidFill>
                  <a:schemeClr val="bg2">
                    <a:lumMod val="50000"/>
                  </a:schemeClr>
                </a:solidFill>
                <a:latin typeface="Arial" panose="020B0604020202020204" pitchFamily="34" charset="0"/>
                <a:cs typeface="Arial" panose="020B0604020202020204" pitchFamily="34" charset="0"/>
              </a:rPr>
              <a:t>: “John”}}</a:t>
            </a:r>
            <a:r>
              <a:rPr lang="en-US" sz="2200" b="1" dirty="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pretty()</a:t>
            </a: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Alternate way to write regular expression without </a:t>
            </a:r>
            <a:r>
              <a:rPr lang="en-US" sz="2200" b="1" dirty="0">
                <a:solidFill>
                  <a:srgbClr val="1B6367"/>
                </a:solidFill>
                <a:latin typeface="Arial" panose="020B0604020202020204" pitchFamily="34" charset="0"/>
                <a:cs typeface="Arial" panose="020B0604020202020204" pitchFamily="34" charset="0"/>
              </a:rPr>
              <a:t>$regex</a:t>
            </a:r>
            <a:r>
              <a:rPr lang="en-US" sz="2200" dirty="0">
                <a:solidFill>
                  <a:schemeClr val="bg2">
                    <a:lumMod val="50000"/>
                  </a:schemeClr>
                </a:solidFill>
                <a:latin typeface="Arial" panose="020B0604020202020204" pitchFamily="34" charset="0"/>
                <a:cs typeface="Arial" panose="020B0604020202020204" pitchFamily="34" charset="0"/>
              </a:rPr>
              <a:t> operator</a:t>
            </a:r>
          </a:p>
          <a:p>
            <a:r>
              <a:rPr lang="en-US" sz="2200" b="1"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name.firstName</a:t>
            </a:r>
            <a:r>
              <a:rPr lang="en-US" sz="2200" b="1" dirty="0">
                <a:solidFill>
                  <a:schemeClr val="bg2">
                    <a:lumMod val="50000"/>
                  </a:schemeClr>
                </a:solidFill>
                <a:latin typeface="Arial" panose="020B0604020202020204" pitchFamily="34" charset="0"/>
                <a:cs typeface="Arial" panose="020B0604020202020204" pitchFamily="34" charset="0"/>
              </a:rPr>
              <a:t>” : /John</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smtClean="0">
                <a:solidFill>
                  <a:srgbClr val="2A989E"/>
                </a:solidFill>
                <a:latin typeface="Arial" panose="020B0604020202020204" pitchFamily="34" charset="0"/>
                <a:cs typeface="Arial" panose="020B0604020202020204" pitchFamily="34" charset="0"/>
              </a:rPr>
              <a:t>)</a:t>
            </a:r>
            <a:r>
              <a:rPr lang="en-US" sz="2200" dirty="0" smtClean="0">
                <a:solidFill>
                  <a:srgbClr val="2A989E"/>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pretty()</a:t>
            </a:r>
            <a:endParaRPr lang="en-US" sz="2200" b="1" dirty="0">
              <a:solidFill>
                <a:schemeClr val="bg2">
                  <a:lumMod val="50000"/>
                </a:schemeClr>
              </a:solidFill>
              <a:latin typeface="Arial" panose="020B0604020202020204" pitchFamily="34" charset="0"/>
              <a:cs typeface="Arial" panose="020B0604020202020204" pitchFamily="34" charset="0"/>
            </a:endParaRP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Name starts with ‘S’ : </a:t>
            </a:r>
            <a:r>
              <a:rPr lang="en-US" sz="2200" b="1"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smtClean="0">
                <a:solidFill>
                  <a:srgbClr val="2A989E"/>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name.firstName</a:t>
            </a:r>
            <a:r>
              <a:rPr lang="en-US" sz="2200" b="1" dirty="0">
                <a:solidFill>
                  <a:schemeClr val="bg2">
                    <a:lumMod val="50000"/>
                  </a:schemeClr>
                </a:solidFill>
                <a:latin typeface="Arial" panose="020B0604020202020204" pitchFamily="34" charset="0"/>
                <a:cs typeface="Arial" panose="020B0604020202020204" pitchFamily="34" charset="0"/>
              </a:rPr>
              <a:t>” : /^S</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smtClean="0">
                <a:solidFill>
                  <a:srgbClr val="2A989E"/>
                </a:solidFill>
                <a:latin typeface="Arial" panose="020B0604020202020204" pitchFamily="34" charset="0"/>
                <a:cs typeface="Arial" panose="020B0604020202020204" pitchFamily="34" charset="0"/>
              </a:rPr>
              <a:t>)</a:t>
            </a:r>
            <a:r>
              <a:rPr lang="en-US" sz="2200" dirty="0" smtClean="0">
                <a:solidFill>
                  <a:srgbClr val="2A989E"/>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pretty()</a:t>
            </a:r>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Name ends with ‘n’ : </a:t>
            </a:r>
            <a:r>
              <a:rPr lang="en-US" sz="2200" b="1"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studentInfo</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smtClean="0">
                <a:solidFill>
                  <a:srgbClr val="2A989E"/>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name.firstName</a:t>
            </a:r>
            <a:r>
              <a:rPr lang="en-US" sz="2200" b="1" dirty="0">
                <a:solidFill>
                  <a:schemeClr val="bg2">
                    <a:lumMod val="50000"/>
                  </a:schemeClr>
                </a:solidFill>
                <a:latin typeface="Arial" panose="020B0604020202020204" pitchFamily="34" charset="0"/>
                <a:cs typeface="Arial" panose="020B0604020202020204" pitchFamily="34" charset="0"/>
              </a:rPr>
              <a:t>” : /n</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smtClean="0">
                <a:solidFill>
                  <a:srgbClr val="2A989E"/>
                </a:solidFill>
                <a:latin typeface="Arial" panose="020B0604020202020204" pitchFamily="34" charset="0"/>
                <a:cs typeface="Arial" panose="020B0604020202020204" pitchFamily="34" charset="0"/>
              </a:rPr>
              <a:t>)</a:t>
            </a:r>
            <a:r>
              <a:rPr lang="en-US" sz="2200" dirty="0" smtClean="0">
                <a:solidFill>
                  <a:srgbClr val="2A989E"/>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pretty()</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679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Features of NoSQL Databases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93538"/>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Stores large volume of structured, semi-structured and unstructured data</a:t>
            </a: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High performance, high scalability and high availability</a:t>
            </a: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Quick iteration</a:t>
            </a: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Supported by Object Oriented Programming that is easy to use and flexible</a:t>
            </a: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Dynamic schemas</a:t>
            </a: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Auto-</a:t>
            </a:r>
            <a:r>
              <a:rPr lang="en-US" sz="2200" dirty="0" err="1">
                <a:solidFill>
                  <a:schemeClr val="bg2">
                    <a:lumMod val="50000"/>
                  </a:schemeClr>
                </a:solidFill>
                <a:latin typeface="Arial" panose="020B0604020202020204" pitchFamily="34" charset="0"/>
                <a:cs typeface="Arial" panose="020B0604020202020204" pitchFamily="34" charset="0"/>
              </a:rPr>
              <a:t>sharding</a:t>
            </a: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Replication</a:t>
            </a:r>
          </a:p>
        </p:txBody>
      </p:sp>
    </p:spTree>
    <p:extLst>
      <p:ext uri="{BB962C8B-B14F-4D97-AF65-F5344CB8AC3E}">
        <p14:creationId xmlns:p14="http://schemas.microsoft.com/office/powerpoint/2010/main" val="2577456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Regular Expression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462213"/>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Matching with case insensitive:</a:t>
            </a:r>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2A989E"/>
                </a:solidFill>
                <a:latin typeface="Arial" panose="020B0604020202020204" pitchFamily="34" charset="0"/>
                <a:cs typeface="Arial" panose="020B0604020202020204" pitchFamily="34" charset="0"/>
              </a:rPr>
              <a:t>$options</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1B6367"/>
                </a:solidFill>
                <a:latin typeface="Arial" panose="020B0604020202020204" pitchFamily="34" charset="0"/>
                <a:cs typeface="Arial" panose="020B0604020202020204" pitchFamily="34" charset="0"/>
              </a:rPr>
              <a:t>value</a:t>
            </a:r>
          </a:p>
          <a:p>
            <a:r>
              <a:rPr lang="en-US" sz="2200" b="1" dirty="0" err="1">
                <a:solidFill>
                  <a:srgbClr val="2A989E"/>
                </a:solidFill>
                <a:latin typeface="Arial" panose="020B0604020202020204" pitchFamily="34" charset="0"/>
                <a:cs typeface="Arial" panose="020B0604020202020204" pitchFamily="34" charset="0"/>
              </a:rPr>
              <a:t>db</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1B6367"/>
                </a:solidFill>
                <a:latin typeface="Arial" panose="020B0604020202020204" pitchFamily="34" charset="0"/>
                <a:cs typeface="Arial" panose="020B0604020202020204" pitchFamily="34" charset="0"/>
              </a:rPr>
              <a:t>collection_name</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key : </a:t>
            </a:r>
            <a:r>
              <a:rPr lang="en-US" sz="2200" b="1" dirty="0">
                <a:solidFill>
                  <a:srgbClr val="2A989E"/>
                </a:solidFill>
                <a:latin typeface="Arial" panose="020B0604020202020204" pitchFamily="34" charset="0"/>
                <a:cs typeface="Arial" panose="020B0604020202020204" pitchFamily="34" charset="0"/>
              </a:rPr>
              <a:t>{$regex</a:t>
            </a:r>
            <a:r>
              <a:rPr lang="en-US" sz="2200" b="1" dirty="0">
                <a:solidFill>
                  <a:schemeClr val="bg2">
                    <a:lumMod val="50000"/>
                  </a:schemeClr>
                </a:solidFill>
                <a:latin typeface="Arial" panose="020B0604020202020204" pitchFamily="34" charset="0"/>
                <a:cs typeface="Arial" panose="020B0604020202020204" pitchFamily="34" charset="0"/>
              </a:rPr>
              <a:t>: value, </a:t>
            </a:r>
            <a:r>
              <a:rPr lang="en-US" sz="2200" b="1" dirty="0">
                <a:solidFill>
                  <a:srgbClr val="2A989E"/>
                </a:solidFill>
                <a:latin typeface="Arial" panose="020B0604020202020204" pitchFamily="34" charset="0"/>
                <a:cs typeface="Arial" panose="020B0604020202020204" pitchFamily="34" charset="0"/>
              </a:rPr>
              <a:t>$options</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i</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Here ‘</a:t>
            </a:r>
            <a:r>
              <a:rPr lang="en-US" sz="2200" dirty="0" err="1">
                <a:solidFill>
                  <a:schemeClr val="bg2">
                    <a:lumMod val="50000"/>
                  </a:schemeClr>
                </a:solidFill>
                <a:latin typeface="Arial" panose="020B0604020202020204" pitchFamily="34" charset="0"/>
                <a:cs typeface="Arial" panose="020B0604020202020204" pitchFamily="34" charset="0"/>
              </a:rPr>
              <a:t>i</a:t>
            </a:r>
            <a:r>
              <a:rPr lang="en-US" sz="2200" dirty="0">
                <a:solidFill>
                  <a:schemeClr val="bg2">
                    <a:lumMod val="50000"/>
                  </a:schemeClr>
                </a:solidFill>
                <a:latin typeface="Arial" panose="020B0604020202020204" pitchFamily="34" charset="0"/>
                <a:cs typeface="Arial" panose="020B0604020202020204" pitchFamily="34" charset="0"/>
              </a:rPr>
              <a:t>’ means insensitive. There are more values that we can pass to this option operator.</a:t>
            </a: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Name ends with ‘n’ or ‘N’ : </a:t>
            </a:r>
          </a:p>
          <a:p>
            <a:r>
              <a:rPr lang="en-US" sz="2200" b="1" dirty="0" smtClean="0">
                <a:solidFill>
                  <a:srgbClr val="2A989E"/>
                </a:solidFill>
                <a:latin typeface="Arial" panose="020B0604020202020204" pitchFamily="34" charset="0"/>
                <a:cs typeface="Arial" panose="020B0604020202020204" pitchFamily="34" charset="0"/>
              </a:rPr>
              <a:t>	</a:t>
            </a:r>
            <a:r>
              <a:rPr lang="en-US" sz="2200" b="1" dirty="0" err="1" smtClean="0">
                <a:solidFill>
                  <a:srgbClr val="2A989E"/>
                </a:solidFill>
                <a:latin typeface="Arial" panose="020B0604020202020204" pitchFamily="34" charset="0"/>
                <a:cs typeface="Arial" panose="020B0604020202020204" pitchFamily="34" charset="0"/>
              </a:rPr>
              <a:t>db</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1B6367"/>
                </a:solidFill>
                <a:latin typeface="Arial" panose="020B0604020202020204" pitchFamily="34" charset="0"/>
                <a:cs typeface="Arial" panose="020B0604020202020204" pitchFamily="34" charset="0"/>
              </a:rPr>
              <a:t>studentInfo</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b="1" dirty="0" err="1" smtClean="0">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name.firstName</a:t>
            </a:r>
            <a:r>
              <a:rPr lang="en-US" sz="2200" b="1" dirty="0">
                <a:solidFill>
                  <a:schemeClr val="bg2">
                    <a:lumMod val="50000"/>
                  </a:schemeClr>
                </a:solidFill>
                <a:latin typeface="Arial" panose="020B0604020202020204" pitchFamily="34" charset="0"/>
                <a:cs typeface="Arial" panose="020B0604020202020204" pitchFamily="34" charset="0"/>
              </a:rPr>
              <a:t>” : {</a:t>
            </a:r>
            <a:r>
              <a:rPr lang="en-US" sz="2200" b="1" dirty="0">
                <a:solidFill>
                  <a:srgbClr val="2A989E"/>
                </a:solidFill>
                <a:latin typeface="Arial" panose="020B0604020202020204" pitchFamily="34" charset="0"/>
                <a:cs typeface="Arial" panose="020B0604020202020204" pitchFamily="34" charset="0"/>
              </a:rPr>
              <a:t>$regex</a:t>
            </a:r>
            <a:r>
              <a:rPr lang="en-US" sz="2200" b="1" dirty="0">
                <a:solidFill>
                  <a:schemeClr val="bg2">
                    <a:lumMod val="50000"/>
                  </a:schemeClr>
                </a:solidFill>
                <a:latin typeface="Arial" panose="020B0604020202020204" pitchFamily="34" charset="0"/>
                <a:cs typeface="Arial" panose="020B0604020202020204" pitchFamily="34" charset="0"/>
              </a:rPr>
              <a:t>: /N$/, </a:t>
            </a:r>
            <a:r>
              <a:rPr lang="en-US" sz="2200" b="1" dirty="0">
                <a:solidFill>
                  <a:srgbClr val="2A989E"/>
                </a:solidFill>
                <a:latin typeface="Arial" panose="020B0604020202020204" pitchFamily="34" charset="0"/>
                <a:cs typeface="Arial" panose="020B0604020202020204" pitchFamily="34" charset="0"/>
              </a:rPr>
              <a:t>$options</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i</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pretty</a:t>
            </a:r>
            <a:r>
              <a:rPr lang="en-US" sz="2200" b="1" dirty="0" smtClean="0">
                <a:solidFill>
                  <a:srgbClr val="2A989E"/>
                </a:solidFill>
                <a:latin typeface="Arial" panose="020B0604020202020204" pitchFamily="34" charset="0"/>
                <a:cs typeface="Arial" panose="020B0604020202020204" pitchFamily="34" charset="0"/>
              </a:rPr>
              <a:t>()</a:t>
            </a:r>
            <a:endParaRPr lang="en-US" sz="22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726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Map Reduce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509200"/>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It is one of the popular feature of mongo db.</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What is map-reduce?</a:t>
            </a:r>
          </a:p>
          <a:p>
            <a:r>
              <a:rPr lang="en-US" sz="2200" dirty="0">
                <a:solidFill>
                  <a:schemeClr val="bg2">
                    <a:lumMod val="50000"/>
                  </a:schemeClr>
                </a:solidFill>
                <a:latin typeface="Arial" panose="020B0604020202020204" pitchFamily="34" charset="0"/>
                <a:cs typeface="Arial" panose="020B0604020202020204" pitchFamily="34" charset="0"/>
              </a:rPr>
              <a:t>Map-reduce is a data processing paradigm for condensing large volumes of data into useful aggregated results.</a:t>
            </a:r>
          </a:p>
          <a:p>
            <a:r>
              <a:rPr lang="en-US" sz="2200" dirty="0">
                <a:solidFill>
                  <a:schemeClr val="bg2">
                    <a:lumMod val="50000"/>
                  </a:schemeClr>
                </a:solidFill>
                <a:latin typeface="Arial" panose="020B0604020202020204" pitchFamily="34" charset="0"/>
                <a:cs typeface="Arial" panose="020B0604020202020204" pitchFamily="34" charset="0"/>
              </a:rPr>
              <a:t>There are two functions, mapper and reducer. </a:t>
            </a:r>
          </a:p>
          <a:p>
            <a:r>
              <a:rPr lang="en-US" sz="2200" dirty="0">
                <a:solidFill>
                  <a:schemeClr val="bg2">
                    <a:lumMod val="50000"/>
                  </a:schemeClr>
                </a:solidFill>
                <a:latin typeface="Arial" panose="020B0604020202020204" pitchFamily="34" charset="0"/>
                <a:cs typeface="Arial" panose="020B0604020202020204" pitchFamily="34" charset="0"/>
              </a:rPr>
              <a:t>For map-reduce operations,  MongoDB provides the </a:t>
            </a:r>
            <a:r>
              <a:rPr lang="en-US" sz="2200" b="1" dirty="0" err="1">
                <a:solidFill>
                  <a:srgbClr val="2A989E"/>
                </a:solidFill>
                <a:latin typeface="Arial" panose="020B0604020202020204" pitchFamily="34" charset="0"/>
                <a:cs typeface="Arial" panose="020B0604020202020204" pitchFamily="34" charset="0"/>
              </a:rPr>
              <a:t>mapReduce</a:t>
            </a:r>
            <a:r>
              <a:rPr lang="en-US" sz="2200" dirty="0">
                <a:solidFill>
                  <a:schemeClr val="bg2">
                    <a:lumMod val="50000"/>
                  </a:schemeClr>
                </a:solidFill>
                <a:latin typeface="Arial" panose="020B0604020202020204" pitchFamily="34" charset="0"/>
                <a:cs typeface="Arial" panose="020B0604020202020204" pitchFamily="34" charset="0"/>
              </a:rPr>
              <a:t> database command.</a:t>
            </a:r>
          </a:p>
          <a:p>
            <a:r>
              <a:rPr lang="en-US" sz="2200" b="1" dirty="0" err="1">
                <a:solidFill>
                  <a:srgbClr val="2A989E"/>
                </a:solidFill>
                <a:latin typeface="Arial" panose="020B0604020202020204" pitchFamily="34" charset="0"/>
                <a:cs typeface="Arial" panose="020B0604020202020204" pitchFamily="34" charset="0"/>
              </a:rPr>
              <a:t>db</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1B6367"/>
                </a:solidFill>
                <a:latin typeface="Arial" panose="020B0604020202020204" pitchFamily="34" charset="0"/>
                <a:cs typeface="Arial" panose="020B0604020202020204" pitchFamily="34" charset="0"/>
              </a:rPr>
              <a:t>collection_name</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mapReduce</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mapperFunction</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chemeClr val="bg2">
                    <a:lumMod val="50000"/>
                  </a:schemeClr>
                </a:solidFill>
                <a:latin typeface="Arial" panose="020B0604020202020204" pitchFamily="34" charset="0"/>
                <a:cs typeface="Arial" panose="020B0604020202020204" pitchFamily="34" charset="0"/>
              </a:rPr>
              <a:t>reducerFunction</a:t>
            </a:r>
            <a:r>
              <a:rPr lang="en-US" sz="2200" b="1" dirty="0">
                <a:solidFill>
                  <a:schemeClr val="bg2">
                    <a:lumMod val="50000"/>
                  </a:schemeClr>
                </a:solidFill>
                <a:latin typeface="Arial" panose="020B0604020202020204" pitchFamily="34" charset="0"/>
                <a:cs typeface="Arial" panose="020B0604020202020204" pitchFamily="34" charset="0"/>
              </a:rPr>
              <a:t>(){}</a:t>
            </a:r>
            <a:r>
              <a:rPr lang="en-US" sz="2200" b="1" dirty="0">
                <a:solidFill>
                  <a:srgbClr val="2A989E"/>
                </a:solidFill>
                <a:latin typeface="Arial" panose="020B0604020202020204" pitchFamily="34" charset="0"/>
                <a:cs typeface="Arial" panose="020B0604020202020204" pitchFamily="34" charset="0"/>
              </a:rPr>
              <a:t>)</a:t>
            </a:r>
          </a:p>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loadDetails</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mapReduce</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b="1" dirty="0">
                <a:solidFill>
                  <a:schemeClr val="bg2">
                    <a:lumMod val="50000"/>
                  </a:schemeClr>
                </a:solidFill>
                <a:latin typeface="Arial" panose="020B0604020202020204" pitchFamily="34" charset="0"/>
                <a:cs typeface="Arial" panose="020B0604020202020204" pitchFamily="34" charset="0"/>
              </a:rPr>
              <a:t>mapper</a:t>
            </a:r>
            <a:r>
              <a:rPr lang="en-US" sz="2200" dirty="0">
                <a:solidFill>
                  <a:schemeClr val="bg2">
                    <a:lumMod val="50000"/>
                  </a:schemeClr>
                </a:solidFill>
                <a:latin typeface="Arial" panose="020B0604020202020204" pitchFamily="34" charset="0"/>
                <a:cs typeface="Arial" panose="020B0604020202020204" pitchFamily="34" charset="0"/>
              </a:rPr>
              <a:t>] 	          function() {</a:t>
            </a:r>
            <a:r>
              <a:rPr lang="en-US" sz="2200" dirty="0">
                <a:solidFill>
                  <a:srgbClr val="2A989E"/>
                </a:solidFill>
                <a:latin typeface="Arial" panose="020B0604020202020204" pitchFamily="34" charset="0"/>
                <a:cs typeface="Arial" panose="020B0604020202020204" pitchFamily="34" charset="0"/>
              </a:rPr>
              <a:t>emit(</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rgbClr val="2A989E"/>
                </a:solidFill>
                <a:latin typeface="Arial" panose="020B0604020202020204" pitchFamily="34" charset="0"/>
                <a:cs typeface="Arial" panose="020B0604020202020204" pitchFamily="34" charset="0"/>
              </a:rPr>
              <a:t>this</a:t>
            </a:r>
            <a:r>
              <a:rPr lang="en-US" sz="2200" dirty="0" err="1">
                <a:solidFill>
                  <a:schemeClr val="bg2">
                    <a:lumMod val="50000"/>
                  </a:schemeClr>
                </a:solidFill>
                <a:latin typeface="Arial" panose="020B0604020202020204" pitchFamily="34" charset="0"/>
                <a:cs typeface="Arial" panose="020B0604020202020204" pitchFamily="34" charset="0"/>
              </a:rPr>
              <a:t>.emp_id</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rgbClr val="2A989E"/>
                </a:solidFill>
                <a:latin typeface="Arial" panose="020B0604020202020204" pitchFamily="34" charset="0"/>
                <a:cs typeface="Arial" panose="020B0604020202020204" pitchFamily="34" charset="0"/>
              </a:rPr>
              <a:t>this</a:t>
            </a:r>
            <a:r>
              <a:rPr lang="en-US" sz="2200" dirty="0" err="1">
                <a:solidFill>
                  <a:schemeClr val="bg2">
                    <a:lumMod val="50000"/>
                  </a:schemeClr>
                </a:solidFill>
                <a:latin typeface="Arial" panose="020B0604020202020204" pitchFamily="34" charset="0"/>
                <a:cs typeface="Arial" panose="020B0604020202020204" pitchFamily="34" charset="0"/>
              </a:rPr>
              <a:t>.loanAmount</a:t>
            </a:r>
            <a:r>
              <a:rPr lang="en-US" sz="2200" dirty="0">
                <a:solidFill>
                  <a:schemeClr val="bg2">
                    <a:lumMod val="50000"/>
                  </a:schemeClr>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b="1" dirty="0">
                <a:solidFill>
                  <a:schemeClr val="bg2">
                    <a:lumMod val="50000"/>
                  </a:schemeClr>
                </a:solidFill>
                <a:latin typeface="Arial" panose="020B0604020202020204" pitchFamily="34" charset="0"/>
                <a:cs typeface="Arial" panose="020B0604020202020204" pitchFamily="34" charset="0"/>
              </a:rPr>
              <a:t>reducer</a:t>
            </a:r>
            <a:r>
              <a:rPr lang="en-US" sz="2200" dirty="0">
                <a:solidFill>
                  <a:schemeClr val="bg2">
                    <a:lumMod val="50000"/>
                  </a:schemeClr>
                </a:solidFill>
                <a:latin typeface="Arial" panose="020B0604020202020204" pitchFamily="34" charset="0"/>
                <a:cs typeface="Arial" panose="020B0604020202020204" pitchFamily="34" charset="0"/>
              </a:rPr>
              <a:t>] 	          function(key, values) {return </a:t>
            </a:r>
            <a:r>
              <a:rPr lang="en-US" sz="2200" dirty="0" err="1">
                <a:solidFill>
                  <a:srgbClr val="2A989E"/>
                </a:solidFill>
                <a:latin typeface="Arial" panose="020B0604020202020204" pitchFamily="34" charset="0"/>
                <a:cs typeface="Arial" panose="020B0604020202020204" pitchFamily="34" charset="0"/>
              </a:rPr>
              <a:t>Array.sum</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values</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b="1" dirty="0">
                <a:solidFill>
                  <a:schemeClr val="bg2">
                    <a:lumMod val="50000"/>
                  </a:schemeClr>
                </a:solidFill>
                <a:latin typeface="Arial" panose="020B0604020202020204" pitchFamily="34" charset="0"/>
                <a:cs typeface="Arial" panose="020B0604020202020204" pitchFamily="34" charset="0"/>
              </a:rPr>
              <a:t>query</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query</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loanStatus</a:t>
            </a:r>
            <a:r>
              <a:rPr lang="en-US" sz="2200" dirty="0">
                <a:solidFill>
                  <a:schemeClr val="bg2">
                    <a:lumMod val="50000"/>
                  </a:schemeClr>
                </a:solidFill>
                <a:latin typeface="Arial" panose="020B0604020202020204" pitchFamily="34" charset="0"/>
                <a:cs typeface="Arial" panose="020B0604020202020204" pitchFamily="34" charset="0"/>
              </a:rPr>
              <a:t>: “Active”},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b="1" dirty="0">
                <a:solidFill>
                  <a:schemeClr val="bg2">
                    <a:lumMod val="50000"/>
                  </a:schemeClr>
                </a:solidFill>
                <a:latin typeface="Arial" panose="020B0604020202020204" pitchFamily="34" charset="0"/>
                <a:cs typeface="Arial" panose="020B0604020202020204" pitchFamily="34" charset="0"/>
              </a:rPr>
              <a:t>out</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out</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TotalLoan</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rgbClr val="2A989E"/>
                </a:solidFill>
                <a:latin typeface="Arial" panose="020B0604020202020204" pitchFamily="34" charset="0"/>
                <a:cs typeface="Arial" panose="020B0604020202020204" pitchFamily="34" charset="0"/>
              </a:rPr>
              <a:t>)</a:t>
            </a:r>
            <a:endParaRPr lang="en-US" sz="2200" dirty="0">
              <a:solidFill>
                <a:srgbClr val="2A989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2502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Map Reduce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832092"/>
          </a:xfrm>
          <a:prstGeom prst="rect">
            <a:avLst/>
          </a:prstGeom>
          <a:noFill/>
        </p:spPr>
        <p:txBody>
          <a:bodyPr wrap="square" rtlCol="0">
            <a:spAutoFit/>
          </a:bodyPr>
          <a:lstStyle/>
          <a:p>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loadDetails</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mapReduce</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function() {</a:t>
            </a:r>
            <a:r>
              <a:rPr lang="en-US" sz="2200" dirty="0" smtClean="0">
                <a:solidFill>
                  <a:srgbClr val="2A989E"/>
                </a:solidFill>
                <a:latin typeface="Arial" panose="020B0604020202020204" pitchFamily="34" charset="0"/>
                <a:cs typeface="Arial" panose="020B0604020202020204" pitchFamily="34" charset="0"/>
              </a:rPr>
              <a:t>emit(</a:t>
            </a:r>
            <a:r>
              <a:rPr lang="en-US" sz="2200" dirty="0" err="1" smtClean="0">
                <a:solidFill>
                  <a:schemeClr val="bg2">
                    <a:lumMod val="50000"/>
                  </a:schemeClr>
                </a:solidFill>
                <a:latin typeface="Arial" panose="020B0604020202020204" pitchFamily="34" charset="0"/>
                <a:cs typeface="Arial" panose="020B0604020202020204" pitchFamily="34" charset="0"/>
              </a:rPr>
              <a:t>this.emp_id</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this.loanAmount</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function(key, values) {return</a:t>
            </a:r>
            <a:r>
              <a:rPr lang="en-US" sz="2200" dirty="0">
                <a:solidFill>
                  <a:srgbClr val="1B6367"/>
                </a:solidFill>
                <a:latin typeface="Arial" panose="020B0604020202020204" pitchFamily="34" charset="0"/>
                <a:cs typeface="Arial" panose="020B0604020202020204" pitchFamily="34" charset="0"/>
              </a:rPr>
              <a:t> </a:t>
            </a:r>
            <a:r>
              <a:rPr lang="en-US" sz="2200" dirty="0" err="1">
                <a:solidFill>
                  <a:srgbClr val="2A989E"/>
                </a:solidFill>
                <a:latin typeface="Arial" panose="020B0604020202020204" pitchFamily="34" charset="0"/>
                <a:cs typeface="Arial" panose="020B0604020202020204" pitchFamily="34" charset="0"/>
              </a:rPr>
              <a:t>Array.sum</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values</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query</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loanStatus</a:t>
            </a:r>
            <a:r>
              <a:rPr lang="en-US" sz="2200" dirty="0">
                <a:solidFill>
                  <a:schemeClr val="bg2">
                    <a:lumMod val="50000"/>
                  </a:schemeClr>
                </a:solidFill>
                <a:latin typeface="Arial" panose="020B0604020202020204" pitchFamily="34" charset="0"/>
                <a:cs typeface="Arial" panose="020B0604020202020204" pitchFamily="34" charset="0"/>
              </a:rPr>
              <a:t>: “Active”},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out</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TotalLoan</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sort</a:t>
            </a:r>
            <a:r>
              <a:rPr lang="en-US" sz="2200" dirty="0">
                <a:solidFill>
                  <a:schemeClr val="bg2">
                    <a:lumMod val="50000"/>
                  </a:schemeClr>
                </a:solidFill>
                <a:latin typeface="Arial" panose="020B0604020202020204" pitchFamily="34" charset="0"/>
                <a:cs typeface="Arial" panose="020B0604020202020204" pitchFamily="34" charset="0"/>
              </a:rPr>
              <a:t>: document</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limit</a:t>
            </a:r>
            <a:r>
              <a:rPr lang="en-US" sz="2200" dirty="0">
                <a:solidFill>
                  <a:schemeClr val="bg2">
                    <a:lumMod val="50000"/>
                  </a:schemeClr>
                </a:solidFill>
                <a:latin typeface="Arial" panose="020B0604020202020204" pitchFamily="34" charset="0"/>
                <a:cs typeface="Arial" panose="020B0604020202020204" pitchFamily="34" charset="0"/>
              </a:rPr>
              <a:t>: number</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a:solidFill>
                  <a:srgbClr val="2A989E"/>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After executing the above command, you can get the output document as ‘</a:t>
            </a:r>
            <a:r>
              <a:rPr lang="en-US" sz="2200" dirty="0" err="1">
                <a:solidFill>
                  <a:schemeClr val="bg2">
                    <a:lumMod val="50000"/>
                  </a:schemeClr>
                </a:solidFill>
                <a:latin typeface="Arial" panose="020B0604020202020204" pitchFamily="34" charset="0"/>
                <a:cs typeface="Arial" panose="020B0604020202020204" pitchFamily="34" charset="0"/>
              </a:rPr>
              <a:t>TotalLoan</a:t>
            </a:r>
            <a:r>
              <a:rPr lang="en-US" sz="2200" dirty="0">
                <a:solidFill>
                  <a:schemeClr val="bg2">
                    <a:lumMod val="50000"/>
                  </a:schemeClr>
                </a:solidFill>
                <a:latin typeface="Arial" panose="020B0604020202020204" pitchFamily="34" charset="0"/>
                <a:cs typeface="Arial" panose="020B0604020202020204" pitchFamily="34" charset="0"/>
              </a:rPr>
              <a:t>’ which is mentioned for the ‘out’ key. </a:t>
            </a:r>
            <a:r>
              <a:rPr lang="en-US" sz="2200" b="1" dirty="0" err="1">
                <a:solidFill>
                  <a:srgbClr val="2A989E"/>
                </a:solidFill>
                <a:latin typeface="Arial" panose="020B0604020202020204" pitchFamily="34" charset="0"/>
                <a:cs typeface="Arial" panose="020B0604020202020204" pitchFamily="34" charset="0"/>
              </a:rPr>
              <a:t>db</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1B6367"/>
                </a:solidFill>
                <a:latin typeface="Arial" panose="020B0604020202020204" pitchFamily="34" charset="0"/>
                <a:cs typeface="Arial" panose="020B0604020202020204" pitchFamily="34" charset="0"/>
              </a:rPr>
              <a:t>TotalLoan</a:t>
            </a:r>
            <a:r>
              <a:rPr lang="en-US" sz="2200" b="1" dirty="0" err="1">
                <a:solidFill>
                  <a:schemeClr val="bg2">
                    <a:lumMod val="50000"/>
                  </a:schemeClr>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find</a:t>
            </a:r>
            <a:r>
              <a:rPr lang="en-US" sz="2200" b="1" dirty="0">
                <a:solidFill>
                  <a:srgbClr val="2A989E"/>
                </a:solidFill>
                <a:latin typeface="Arial" panose="020B0604020202020204" pitchFamily="34" charset="0"/>
                <a:cs typeface="Arial" panose="020B0604020202020204" pitchFamily="34" charset="0"/>
              </a:rPr>
              <a:t>().pretty()</a:t>
            </a:r>
            <a:r>
              <a:rPr lang="en-US" sz="2200" dirty="0">
                <a:solidFill>
                  <a:schemeClr val="bg2">
                    <a:lumMod val="50000"/>
                  </a:schemeClr>
                </a:solidFill>
                <a:latin typeface="Arial" panose="020B0604020202020204" pitchFamily="34" charset="0"/>
                <a:cs typeface="Arial" panose="020B0604020202020204" pitchFamily="34" charset="0"/>
              </a:rPr>
              <a:t> will display the result.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You can directly get the result by appending find() function at the end of the command.</a:t>
            </a:r>
          </a:p>
        </p:txBody>
      </p:sp>
    </p:spTree>
    <p:extLst>
      <p:ext uri="{BB962C8B-B14F-4D97-AF65-F5344CB8AC3E}">
        <p14:creationId xmlns:p14="http://schemas.microsoft.com/office/powerpoint/2010/main" val="1255316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509200"/>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What is Replication?</a:t>
            </a:r>
          </a:p>
          <a:p>
            <a:r>
              <a:rPr lang="en-US" sz="2200" dirty="0">
                <a:solidFill>
                  <a:schemeClr val="bg2">
                    <a:lumMod val="50000"/>
                  </a:schemeClr>
                </a:solidFill>
                <a:latin typeface="Arial" panose="020B0604020202020204" pitchFamily="34" charset="0"/>
                <a:cs typeface="Arial" panose="020B0604020202020204" pitchFamily="34" charset="0"/>
              </a:rPr>
              <a:t>In general, Replication means creating the same(identical) of anything.</a:t>
            </a:r>
          </a:p>
          <a:p>
            <a:r>
              <a:rPr lang="en-US" sz="2200" dirty="0">
                <a:solidFill>
                  <a:schemeClr val="bg2">
                    <a:lumMod val="50000"/>
                  </a:schemeClr>
                </a:solidFill>
                <a:latin typeface="Arial" panose="020B0604020202020204" pitchFamily="34" charset="0"/>
                <a:cs typeface="Arial" panose="020B0604020202020204" pitchFamily="34" charset="0"/>
              </a:rPr>
              <a:t>Here in Mongo DB, We deals with data. So, we will be creating the replica of same data.</a:t>
            </a:r>
          </a:p>
          <a:p>
            <a:r>
              <a:rPr lang="en-US" sz="2200" dirty="0">
                <a:solidFill>
                  <a:schemeClr val="bg2">
                    <a:lumMod val="50000"/>
                  </a:schemeClr>
                </a:solidFill>
                <a:latin typeface="Arial" panose="020B0604020202020204" pitchFamily="34" charset="0"/>
                <a:cs typeface="Arial" panose="020B0604020202020204" pitchFamily="34" charset="0"/>
              </a:rPr>
              <a:t>Replica(s) is/are also known as Secondary data (copy of primary data). Replicas are all together called as Replica Set (a set of replica data).</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b="1" dirty="0">
                <a:solidFill>
                  <a:srgbClr val="1B6367"/>
                </a:solidFill>
                <a:latin typeface="Arial" panose="020B0604020202020204" pitchFamily="34" charset="0"/>
                <a:cs typeface="Arial" panose="020B0604020202020204" pitchFamily="34" charset="0"/>
              </a:rPr>
              <a:t>Why do we need Replication?</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Basically the need of replication is to make the data available all the time.</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Data Availability.</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Load Balancing.</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Disaster Recovery.</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Reporting.</a:t>
            </a:r>
          </a:p>
          <a:p>
            <a:pPr marL="342900" indent="-342900">
              <a:lnSpc>
                <a:spcPct val="150000"/>
              </a:lnSpc>
              <a:buFont typeface="Wingdings" panose="05000000000000000000" pitchFamily="2" charset="2"/>
              <a:buChar char="Ø"/>
            </a:pPr>
            <a:r>
              <a:rPr lang="en-US" sz="2200" dirty="0">
                <a:solidFill>
                  <a:schemeClr val="bg2">
                    <a:lumMod val="50000"/>
                  </a:schemeClr>
                </a:solidFill>
                <a:latin typeface="Arial" panose="020B0604020202020204" pitchFamily="34" charset="0"/>
                <a:cs typeface="Arial" panose="020B0604020202020204" pitchFamily="34" charset="0"/>
              </a:rPr>
              <a:t>Backup</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7654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1785104"/>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Replication Architecture:</a:t>
            </a:r>
          </a:p>
          <a:p>
            <a:r>
              <a:rPr lang="en-US" sz="2200" dirty="0">
                <a:solidFill>
                  <a:schemeClr val="bg2">
                    <a:lumMod val="50000"/>
                  </a:schemeClr>
                </a:solidFill>
                <a:latin typeface="Arial" panose="020B0604020202020204" pitchFamily="34" charset="0"/>
                <a:cs typeface="Arial" panose="020B0604020202020204" pitchFamily="34" charset="0"/>
              </a:rPr>
              <a:t>Client has no access to perform write operation to secondary nodes (databases). Client can only perform write operation to primary node (database). The primary node maintains a log, from which the secondary nodes update themselves. The secondary nodes also communicate with each other through a process called Heartbeat.</a:t>
            </a:r>
          </a:p>
        </p:txBody>
      </p:sp>
      <p:pic>
        <p:nvPicPr>
          <p:cNvPr id="4" name="Picture 3"/>
          <p:cNvPicPr>
            <a:picLocks noChangeAspect="1"/>
          </p:cNvPicPr>
          <p:nvPr/>
        </p:nvPicPr>
        <p:blipFill>
          <a:blip r:embed="rId2"/>
          <a:stretch>
            <a:fillRect/>
          </a:stretch>
        </p:blipFill>
        <p:spPr>
          <a:xfrm>
            <a:off x="2628899" y="2749608"/>
            <a:ext cx="6934200" cy="3724275"/>
          </a:xfrm>
          <a:prstGeom prst="rect">
            <a:avLst/>
          </a:prstGeom>
        </p:spPr>
      </p:pic>
    </p:spTree>
    <p:extLst>
      <p:ext uri="{BB962C8B-B14F-4D97-AF65-F5344CB8AC3E}">
        <p14:creationId xmlns:p14="http://schemas.microsoft.com/office/powerpoint/2010/main" val="140024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462213"/>
          </a:xfrm>
          <a:prstGeom prst="rect">
            <a:avLst/>
          </a:prstGeom>
          <a:noFill/>
        </p:spPr>
        <p:txBody>
          <a:bodyPr wrap="square" rtlCol="0">
            <a:spAutoFit/>
          </a:bodyPr>
          <a:lstStyle/>
          <a:p>
            <a:r>
              <a:rPr lang="en-US" sz="2200" b="1" dirty="0">
                <a:solidFill>
                  <a:schemeClr val="bg2">
                    <a:lumMod val="50000"/>
                  </a:schemeClr>
                </a:solidFill>
                <a:latin typeface="Arial" panose="020B0604020202020204" pitchFamily="34" charset="0"/>
                <a:cs typeface="Arial" panose="020B0604020202020204" pitchFamily="34" charset="0"/>
              </a:rPr>
              <a:t>Understanding Heartbeat and Arbiter:</a:t>
            </a:r>
          </a:p>
          <a:p>
            <a:r>
              <a:rPr lang="en-US" sz="2200" dirty="0">
                <a:solidFill>
                  <a:schemeClr val="bg2">
                    <a:lumMod val="50000"/>
                  </a:schemeClr>
                </a:solidFill>
                <a:latin typeface="Arial" panose="020B0604020202020204" pitchFamily="34" charset="0"/>
                <a:cs typeface="Arial" panose="020B0604020202020204" pitchFamily="34" charset="0"/>
              </a:rPr>
              <a:t>Heartbeat is a process of communication between two or more secondary nodes (secondary databases) to keep them alive and update.</a:t>
            </a:r>
          </a:p>
          <a:p>
            <a:r>
              <a:rPr lang="en-US" sz="2200" dirty="0">
                <a:solidFill>
                  <a:schemeClr val="bg2">
                    <a:lumMod val="50000"/>
                  </a:schemeClr>
                </a:solidFill>
                <a:latin typeface="Arial" panose="020B0604020202020204" pitchFamily="34" charset="0"/>
                <a:cs typeface="Arial" panose="020B0604020202020204" pitchFamily="34" charset="0"/>
              </a:rPr>
              <a:t>Arbiter is a Mongo DB instance without any data or simply a data-node without any data. The purpose of keeping this node is to help selecting the secondary node among multiple nodes when the primary node is down. Arbiter also communicates with other nodes through heartbeat.</a:t>
            </a:r>
          </a:p>
        </p:txBody>
      </p:sp>
      <p:pic>
        <p:nvPicPr>
          <p:cNvPr id="5" name="Picture 4"/>
          <p:cNvPicPr>
            <a:picLocks noChangeAspect="1"/>
          </p:cNvPicPr>
          <p:nvPr/>
        </p:nvPicPr>
        <p:blipFill>
          <a:blip r:embed="rId2"/>
          <a:stretch>
            <a:fillRect/>
          </a:stretch>
        </p:blipFill>
        <p:spPr>
          <a:xfrm>
            <a:off x="3192571" y="3224811"/>
            <a:ext cx="5330580" cy="3448768"/>
          </a:xfrm>
          <a:prstGeom prst="rect">
            <a:avLst/>
          </a:prstGeom>
        </p:spPr>
      </p:pic>
    </p:spTree>
    <p:extLst>
      <p:ext uri="{BB962C8B-B14F-4D97-AF65-F5344CB8AC3E}">
        <p14:creationId xmlns:p14="http://schemas.microsoft.com/office/powerpoint/2010/main" val="495087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477875"/>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Since client cannot perform write operation when the primary node is down, mongo db needs to choose a primary node from the replica set. This process is know as election. At time of election Arbiter plays an important role if there is tie</a:t>
            </a:r>
            <a:r>
              <a:rPr lang="en-US" sz="2200" dirty="0" smtClean="0">
                <a:solidFill>
                  <a:schemeClr val="bg2">
                    <a:lumMod val="50000"/>
                  </a:schemeClr>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dirty="0">
                <a:solidFill>
                  <a:srgbClr val="1B6367"/>
                </a:solidFill>
                <a:latin typeface="Arial" panose="020B0604020202020204" pitchFamily="34" charset="0"/>
                <a:cs typeface="Arial" panose="020B0604020202020204" pitchFamily="34" charset="0"/>
              </a:rPr>
              <a:t>Factors for choosing Primary from the secondary nodes:</a:t>
            </a:r>
          </a:p>
          <a:p>
            <a:r>
              <a:rPr lang="en-US" sz="2200" dirty="0">
                <a:solidFill>
                  <a:schemeClr val="bg2">
                    <a:lumMod val="50000"/>
                  </a:schemeClr>
                </a:solidFill>
                <a:latin typeface="Arial" panose="020B0604020202020204" pitchFamily="34" charset="0"/>
                <a:cs typeface="Arial" panose="020B0604020202020204" pitchFamily="34" charset="0"/>
              </a:rPr>
              <a:t>All the nodes (primary and secondary) communicate with each other through heartbeat. Each node sends heartbeat to other connected nodes in every 2 seconds and expect response in every 10 seconds. If it finds that the primary node is not responding on heartbeat then the secondary nodes go for election to become the primary node and the primary node becomes secondary node.</a:t>
            </a:r>
          </a:p>
        </p:txBody>
      </p:sp>
      <p:pic>
        <p:nvPicPr>
          <p:cNvPr id="6" name="Picture 5"/>
          <p:cNvPicPr>
            <a:picLocks noChangeAspect="1"/>
          </p:cNvPicPr>
          <p:nvPr/>
        </p:nvPicPr>
        <p:blipFill>
          <a:blip r:embed="rId2"/>
          <a:stretch>
            <a:fillRect/>
          </a:stretch>
        </p:blipFill>
        <p:spPr>
          <a:xfrm>
            <a:off x="5571925" y="4283901"/>
            <a:ext cx="6260995" cy="2275967"/>
          </a:xfrm>
          <a:prstGeom prst="rect">
            <a:avLst/>
          </a:prstGeom>
        </p:spPr>
      </p:pic>
    </p:spTree>
    <p:extLst>
      <p:ext uri="{BB962C8B-B14F-4D97-AF65-F5344CB8AC3E}">
        <p14:creationId xmlns:p14="http://schemas.microsoft.com/office/powerpoint/2010/main" val="3500456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509200"/>
          </a:xfrm>
          <a:prstGeom prst="rect">
            <a:avLst/>
          </a:prstGeom>
          <a:noFill/>
        </p:spPr>
        <p:txBody>
          <a:bodyPr wrap="square" rtlCol="0">
            <a:spAutoFit/>
          </a:bodyPr>
          <a:lstStyle/>
          <a:p>
            <a:r>
              <a:rPr lang="en-US" sz="2200" dirty="0">
                <a:solidFill>
                  <a:srgbClr val="1B6367"/>
                </a:solidFill>
                <a:latin typeface="Arial" panose="020B0604020202020204" pitchFamily="34" charset="0"/>
                <a:cs typeface="Arial" panose="020B0604020202020204" pitchFamily="34" charset="0"/>
              </a:rPr>
              <a:t>S</a:t>
            </a:r>
            <a:r>
              <a:rPr lang="en-US" sz="2200" b="1" dirty="0">
                <a:solidFill>
                  <a:srgbClr val="1B6367"/>
                </a:solidFill>
                <a:latin typeface="Arial" panose="020B0604020202020204" pitchFamily="34" charset="0"/>
                <a:cs typeface="Arial" panose="020B0604020202020204" pitchFamily="34" charset="0"/>
              </a:rPr>
              <a:t>etting Single Node Replica Set:</a:t>
            </a:r>
          </a:p>
          <a:p>
            <a:r>
              <a:rPr lang="en-US" sz="2200" b="1" dirty="0" err="1">
                <a:solidFill>
                  <a:srgbClr val="2A989E"/>
                </a:solidFill>
                <a:latin typeface="Arial" panose="020B0604020202020204" pitchFamily="34" charset="0"/>
                <a:cs typeface="Arial" panose="020B0604020202020204" pitchFamily="34" charset="0"/>
              </a:rPr>
              <a:t>mongod</a:t>
            </a:r>
            <a:r>
              <a:rPr lang="en-US" sz="2200" b="1" dirty="0">
                <a:solidFill>
                  <a:srgbClr val="2A989E"/>
                </a:solidFill>
                <a:latin typeface="Arial" panose="020B0604020202020204" pitchFamily="34" charset="0"/>
                <a:cs typeface="Arial" panose="020B0604020202020204" pitchFamily="34" charset="0"/>
              </a:rPr>
              <a:t> --</a:t>
            </a:r>
            <a:r>
              <a:rPr lang="en-US" sz="2200" b="1" dirty="0" err="1">
                <a:solidFill>
                  <a:srgbClr val="2A989E"/>
                </a:solidFill>
                <a:latin typeface="Arial" panose="020B0604020202020204" pitchFamily="34" charset="0"/>
                <a:cs typeface="Arial" panose="020B0604020202020204" pitchFamily="34" charset="0"/>
              </a:rPr>
              <a:t>replSet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rgbClr val="1B6367"/>
                </a:solidFill>
                <a:latin typeface="Arial" panose="020B0604020202020204" pitchFamily="34" charset="0"/>
                <a:cs typeface="Arial" panose="020B0604020202020204" pitchFamily="34" charset="0"/>
              </a:rPr>
              <a:t>replicaDB</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dbpath</a:t>
            </a:r>
            <a:r>
              <a:rPr lang="en-US" sz="2200" b="1" dirty="0">
                <a:solidFill>
                  <a:schemeClr val="bg2">
                    <a:lumMod val="50000"/>
                  </a:schemeClr>
                </a:solidFill>
                <a:latin typeface="Arial" panose="020B0604020202020204" pitchFamily="34" charset="0"/>
                <a:cs typeface="Arial" panose="020B0604020202020204" pitchFamily="34" charset="0"/>
              </a:rPr>
              <a:t> C:\mongodb\data\db1</a:t>
            </a:r>
          </a:p>
          <a:p>
            <a:r>
              <a:rPr lang="en-US" sz="2200" dirty="0">
                <a:solidFill>
                  <a:schemeClr val="bg2">
                    <a:lumMod val="50000"/>
                  </a:schemeClr>
                </a:solidFill>
                <a:latin typeface="Arial" panose="020B0604020202020204" pitchFamily="34" charset="0"/>
                <a:cs typeface="Arial" panose="020B0604020202020204" pitchFamily="34" charset="0"/>
              </a:rPr>
              <a:t>Here </a:t>
            </a:r>
            <a:r>
              <a:rPr lang="en-US" sz="2200" b="1" dirty="0" err="1">
                <a:solidFill>
                  <a:srgbClr val="2A989E"/>
                </a:solidFill>
                <a:latin typeface="Arial" panose="020B0604020202020204" pitchFamily="34" charset="0"/>
                <a:cs typeface="Arial" panose="020B0604020202020204" pitchFamily="34" charset="0"/>
              </a:rPr>
              <a:t>replSet</a:t>
            </a:r>
            <a:r>
              <a:rPr lang="en-US" sz="2200" dirty="0">
                <a:solidFill>
                  <a:srgbClr val="2A989E"/>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is the mongo db command to start the server with replica set feature.</a:t>
            </a:r>
          </a:p>
          <a:p>
            <a:r>
              <a:rPr lang="en-US" sz="2200" dirty="0">
                <a:solidFill>
                  <a:schemeClr val="bg2">
                    <a:lumMod val="50000"/>
                  </a:schemeClr>
                </a:solidFill>
                <a:latin typeface="Arial" panose="020B0604020202020204" pitchFamily="34" charset="0"/>
                <a:cs typeface="Arial" panose="020B0604020202020204" pitchFamily="34" charset="0"/>
              </a:rPr>
              <a:t>After starting the server, you will see the following message on the console.</a:t>
            </a:r>
          </a:p>
          <a:p>
            <a:r>
              <a:rPr lang="en-US" sz="2200" dirty="0">
                <a:solidFill>
                  <a:schemeClr val="bg2">
                    <a:lumMod val="50000"/>
                  </a:schemeClr>
                </a:solidFill>
                <a:latin typeface="Arial" panose="020B0604020202020204" pitchFamily="34" charset="0"/>
                <a:cs typeface="Arial" panose="020B0604020202020204" pitchFamily="34" charset="0"/>
              </a:rPr>
              <a:t>{ replication: { </a:t>
            </a:r>
            <a:r>
              <a:rPr lang="en-US" sz="2200" dirty="0" err="1">
                <a:solidFill>
                  <a:schemeClr val="bg2">
                    <a:lumMod val="50000"/>
                  </a:schemeClr>
                </a:solidFill>
                <a:latin typeface="Arial" panose="020B0604020202020204" pitchFamily="34" charset="0"/>
                <a:cs typeface="Arial" panose="020B0604020202020204" pitchFamily="34" charset="0"/>
              </a:rPr>
              <a:t>replSet</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replicaDB</a:t>
            </a:r>
            <a:r>
              <a:rPr lang="en-US" sz="2200" dirty="0">
                <a:solidFill>
                  <a:schemeClr val="bg2">
                    <a:lumMod val="50000"/>
                  </a:schemeClr>
                </a:solidFill>
                <a:latin typeface="Arial" panose="020B0604020202020204" pitchFamily="34" charset="0"/>
                <a:cs typeface="Arial" panose="020B0604020202020204" pitchFamily="34" charset="0"/>
              </a:rPr>
              <a:t>" }, storage: { </a:t>
            </a:r>
            <a:r>
              <a:rPr lang="en-US" sz="2200" dirty="0" err="1">
                <a:solidFill>
                  <a:schemeClr val="bg2">
                    <a:lumMod val="50000"/>
                  </a:schemeClr>
                </a:solidFill>
                <a:latin typeface="Arial" panose="020B0604020202020204" pitchFamily="34" charset="0"/>
                <a:cs typeface="Arial" panose="020B0604020202020204" pitchFamily="34" charset="0"/>
              </a:rPr>
              <a:t>dbPath</a:t>
            </a:r>
            <a:r>
              <a:rPr lang="en-US" sz="2200" dirty="0">
                <a:solidFill>
                  <a:schemeClr val="bg2">
                    <a:lumMod val="50000"/>
                  </a:schemeClr>
                </a:solidFill>
                <a:latin typeface="Arial" panose="020B0604020202020204" pitchFamily="34" charset="0"/>
                <a:cs typeface="Arial" panose="020B0604020202020204" pitchFamily="34" charset="0"/>
              </a:rPr>
              <a:t>: "C:\mongodb\data\db1" } }</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Now run the mongo shell and type the following command.</a:t>
            </a:r>
          </a:p>
          <a:p>
            <a:r>
              <a:rPr lang="en-US" sz="2200" b="1" dirty="0" err="1">
                <a:solidFill>
                  <a:srgbClr val="2A989E"/>
                </a:solidFill>
                <a:latin typeface="Arial" panose="020B0604020202020204" pitchFamily="34" charset="0"/>
                <a:cs typeface="Arial" panose="020B0604020202020204" pitchFamily="34" charset="0"/>
              </a:rPr>
              <a:t>rs.status</a:t>
            </a:r>
            <a:r>
              <a:rPr lang="en-US" sz="2200" b="1" dirty="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 will return the status of replica set.</a:t>
            </a:r>
          </a:p>
          <a:p>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"info" : "run </a:t>
            </a:r>
            <a:r>
              <a:rPr lang="en-US" sz="2200" dirty="0" err="1">
                <a:solidFill>
                  <a:schemeClr val="bg2">
                    <a:lumMod val="50000"/>
                  </a:schemeClr>
                </a:solidFill>
                <a:latin typeface="Arial" panose="020B0604020202020204" pitchFamily="34" charset="0"/>
                <a:cs typeface="Arial" panose="020B0604020202020204" pitchFamily="34" charset="0"/>
              </a:rPr>
              <a:t>rs.initiate</a:t>
            </a:r>
            <a:r>
              <a:rPr lang="en-US" sz="2200" dirty="0">
                <a:solidFill>
                  <a:schemeClr val="bg2">
                    <a:lumMod val="50000"/>
                  </a:schemeClr>
                </a:solidFill>
                <a:latin typeface="Arial" panose="020B0604020202020204" pitchFamily="34" charset="0"/>
                <a:cs typeface="Arial" panose="020B0604020202020204" pitchFamily="34" charset="0"/>
              </a:rPr>
              <a:t>(...) if not yet done for the set",</a:t>
            </a:r>
          </a:p>
          <a:p>
            <a:r>
              <a:rPr lang="en-US" sz="2200" dirty="0">
                <a:solidFill>
                  <a:schemeClr val="bg2">
                    <a:lumMod val="50000"/>
                  </a:schemeClr>
                </a:solidFill>
                <a:latin typeface="Arial" panose="020B0604020202020204" pitchFamily="34" charset="0"/>
                <a:cs typeface="Arial" panose="020B0604020202020204" pitchFamily="34" charset="0"/>
              </a:rPr>
              <a:t>        "ok" : 0,</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errmsg</a:t>
            </a:r>
            <a:r>
              <a:rPr lang="en-US" sz="2200" dirty="0">
                <a:solidFill>
                  <a:schemeClr val="bg2">
                    <a:lumMod val="50000"/>
                  </a:schemeClr>
                </a:solidFill>
                <a:latin typeface="Arial" panose="020B0604020202020204" pitchFamily="34" charset="0"/>
                <a:cs typeface="Arial" panose="020B0604020202020204" pitchFamily="34" charset="0"/>
              </a:rPr>
              <a:t>" : "no </a:t>
            </a:r>
            <a:r>
              <a:rPr lang="en-US" sz="2200" dirty="0" err="1">
                <a:solidFill>
                  <a:schemeClr val="bg2">
                    <a:lumMod val="50000"/>
                  </a:schemeClr>
                </a:solidFill>
                <a:latin typeface="Arial" panose="020B0604020202020204" pitchFamily="34" charset="0"/>
                <a:cs typeface="Arial" panose="020B0604020202020204" pitchFamily="34" charset="0"/>
              </a:rPr>
              <a:t>replset</a:t>
            </a:r>
            <a:r>
              <a:rPr lang="en-US" sz="2200" dirty="0">
                <a:solidFill>
                  <a:schemeClr val="bg2">
                    <a:lumMod val="50000"/>
                  </a:schemeClr>
                </a:solidFill>
                <a:latin typeface="Arial" panose="020B0604020202020204" pitchFamily="34" charset="0"/>
                <a:cs typeface="Arial" panose="020B0604020202020204" pitchFamily="34" charset="0"/>
              </a:rPr>
              <a:t> config has been received",</a:t>
            </a:r>
          </a:p>
          <a:p>
            <a:r>
              <a:rPr lang="en-US" sz="2200" dirty="0">
                <a:solidFill>
                  <a:schemeClr val="bg2">
                    <a:lumMod val="50000"/>
                  </a:schemeClr>
                </a:solidFill>
                <a:latin typeface="Arial" panose="020B0604020202020204" pitchFamily="34" charset="0"/>
                <a:cs typeface="Arial" panose="020B0604020202020204" pitchFamily="34" charset="0"/>
              </a:rPr>
              <a:t>        "code" : 94,</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codeName</a:t>
            </a:r>
            <a:r>
              <a:rPr lang="en-US" sz="2200" dirty="0">
                <a:solidFill>
                  <a:schemeClr val="bg2">
                    <a:lumMod val="50000"/>
                  </a:schemeClr>
                </a:solidFill>
                <a:latin typeface="Arial" panose="020B0604020202020204" pitchFamily="34" charset="0"/>
                <a:cs typeface="Arial" panose="020B0604020202020204" pitchFamily="34" charset="0"/>
              </a:rPr>
              <a:t>" : "</a:t>
            </a:r>
            <a:r>
              <a:rPr lang="en-US" sz="2200" dirty="0" err="1">
                <a:solidFill>
                  <a:schemeClr val="bg2">
                    <a:lumMod val="50000"/>
                  </a:schemeClr>
                </a:solidFill>
                <a:latin typeface="Arial" panose="020B0604020202020204" pitchFamily="34" charset="0"/>
                <a:cs typeface="Arial" panose="020B0604020202020204" pitchFamily="34" charset="0"/>
              </a:rPr>
              <a:t>NotYetInitialized</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This means no primary node is selected till now.</a:t>
            </a:r>
          </a:p>
        </p:txBody>
      </p:sp>
    </p:spTree>
    <p:extLst>
      <p:ext uri="{BB962C8B-B14F-4D97-AF65-F5344CB8AC3E}">
        <p14:creationId xmlns:p14="http://schemas.microsoft.com/office/powerpoint/2010/main" val="2879470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139321"/>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To select the primary node run the following command.</a:t>
            </a:r>
          </a:p>
          <a:p>
            <a:r>
              <a:rPr lang="en-US" sz="2200" b="1" dirty="0" err="1">
                <a:solidFill>
                  <a:srgbClr val="2A989E"/>
                </a:solidFill>
                <a:latin typeface="Arial" panose="020B0604020202020204" pitchFamily="34" charset="0"/>
                <a:cs typeface="Arial" panose="020B0604020202020204" pitchFamily="34" charset="0"/>
              </a:rPr>
              <a:t>rs.initiate</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 will initiate the replica set and make your current node as primary node. you will the console prompt has been changed to </a:t>
            </a:r>
            <a:r>
              <a:rPr lang="en-US" sz="2200" b="1" dirty="0" err="1">
                <a:solidFill>
                  <a:srgbClr val="1B6367"/>
                </a:solidFill>
                <a:latin typeface="Arial" panose="020B0604020202020204" pitchFamily="34" charset="0"/>
                <a:cs typeface="Arial" panose="020B0604020202020204" pitchFamily="34" charset="0"/>
              </a:rPr>
              <a:t>replicaDB:PRIMARY</a:t>
            </a:r>
            <a:endParaRPr lang="en-US" sz="2200" b="1" dirty="0">
              <a:solidFill>
                <a:srgbClr val="1B6367"/>
              </a:solidFill>
              <a:latin typeface="Arial" panose="020B0604020202020204" pitchFamily="34" charset="0"/>
              <a:cs typeface="Arial" panose="020B0604020202020204" pitchFamily="34" charset="0"/>
            </a:endParaRPr>
          </a:p>
          <a:p>
            <a:endParaRPr lang="en-US" sz="2200" b="1"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Now run </a:t>
            </a:r>
            <a:r>
              <a:rPr lang="en-US" sz="2200" b="1" dirty="0" err="1">
                <a:solidFill>
                  <a:srgbClr val="2A989E"/>
                </a:solidFill>
                <a:latin typeface="Arial" panose="020B0604020202020204" pitchFamily="34" charset="0"/>
                <a:cs typeface="Arial" panose="020B0604020202020204" pitchFamily="34" charset="0"/>
              </a:rPr>
              <a:t>rs.status</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and you will be able to see the status of your current node (which is now primary)</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Since we do not have multiple servers as we are using laptop, let us run multiple instances of the same server on different ports.</a:t>
            </a:r>
          </a:p>
        </p:txBody>
      </p:sp>
    </p:spTree>
    <p:extLst>
      <p:ext uri="{BB962C8B-B14F-4D97-AF65-F5344CB8AC3E}">
        <p14:creationId xmlns:p14="http://schemas.microsoft.com/office/powerpoint/2010/main" val="41326262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509200"/>
          </a:xfrm>
          <a:prstGeom prst="rect">
            <a:avLst/>
          </a:prstGeom>
          <a:noFill/>
        </p:spPr>
        <p:txBody>
          <a:bodyPr wrap="square" rtlCol="0">
            <a:spAutoFit/>
          </a:bodyPr>
          <a:lstStyle/>
          <a:p>
            <a:r>
              <a:rPr lang="en-US" sz="2200" dirty="0">
                <a:solidFill>
                  <a:srgbClr val="1B6367"/>
                </a:solidFill>
                <a:latin typeface="Arial" panose="020B0604020202020204" pitchFamily="34" charset="0"/>
                <a:cs typeface="Arial" panose="020B0604020202020204" pitchFamily="34" charset="0"/>
              </a:rPr>
              <a:t>S</a:t>
            </a:r>
            <a:r>
              <a:rPr lang="en-US" sz="2200" b="1" dirty="0">
                <a:solidFill>
                  <a:srgbClr val="1B6367"/>
                </a:solidFill>
                <a:latin typeface="Arial" panose="020B0604020202020204" pitchFamily="34" charset="0"/>
                <a:cs typeface="Arial" panose="020B0604020202020204" pitchFamily="34" charset="0"/>
              </a:rPr>
              <a:t>etting Multi Node Replica Set:</a:t>
            </a:r>
            <a:endParaRPr lang="en-US" sz="2200" dirty="0">
              <a:solidFill>
                <a:srgbClr val="1B6367"/>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Since we do not have multiple servers as we are using laptop, let us run multiple instances of the same server on different ports. So, we are going to run 3 instances and will make one of them as primary and to that we will be adding 2 instances as secondary.</a:t>
            </a:r>
          </a:p>
          <a:p>
            <a:endParaRPr lang="en-US" sz="2200" b="1" dirty="0" smtClean="0">
              <a:solidFill>
                <a:schemeClr val="bg2">
                  <a:lumMod val="50000"/>
                </a:schemeClr>
              </a:solidFill>
              <a:latin typeface="Arial" panose="020B0604020202020204" pitchFamily="34" charset="0"/>
              <a:cs typeface="Arial" panose="020B0604020202020204" pitchFamily="34" charset="0"/>
            </a:endParaRPr>
          </a:p>
          <a:p>
            <a:r>
              <a:rPr lang="en-US" sz="2200" b="1" i="1" dirty="0" smtClean="0">
                <a:solidFill>
                  <a:srgbClr val="1B6367"/>
                </a:solidFill>
                <a:latin typeface="Arial" panose="020B0604020202020204" pitchFamily="34" charset="0"/>
                <a:cs typeface="Arial" panose="020B0604020202020204" pitchFamily="34" charset="0"/>
              </a:rPr>
              <a:t>Instance </a:t>
            </a:r>
            <a:r>
              <a:rPr lang="en-US" sz="2200" b="1" i="1" dirty="0">
                <a:solidFill>
                  <a:srgbClr val="1B6367"/>
                </a:solidFill>
                <a:latin typeface="Arial" panose="020B0604020202020204" pitchFamily="34" charset="0"/>
                <a:cs typeface="Arial" panose="020B0604020202020204" pitchFamily="34" charset="0"/>
              </a:rPr>
              <a:t>One:</a:t>
            </a:r>
            <a:r>
              <a:rPr lang="en-US" sz="2200" b="1" dirty="0">
                <a:solidFill>
                  <a:schemeClr val="bg2">
                    <a:lumMod val="50000"/>
                  </a:schemeClr>
                </a:solidFill>
                <a:latin typeface="Arial" panose="020B0604020202020204" pitchFamily="34" charset="0"/>
                <a:cs typeface="Arial" panose="020B0604020202020204" pitchFamily="34" charset="0"/>
              </a:rPr>
              <a:t>	</a:t>
            </a:r>
            <a:endParaRPr lang="en-US" sz="2200" b="1" dirty="0" smtClean="0">
              <a:solidFill>
                <a:schemeClr val="bg2">
                  <a:lumMod val="50000"/>
                </a:schemeClr>
              </a:solidFill>
              <a:latin typeface="Arial" panose="020B0604020202020204" pitchFamily="34" charset="0"/>
              <a:cs typeface="Arial" panose="020B0604020202020204" pitchFamily="34" charset="0"/>
            </a:endParaRPr>
          </a:p>
          <a:p>
            <a:r>
              <a:rPr lang="en-US" sz="2200" b="1" dirty="0" err="1">
                <a:solidFill>
                  <a:srgbClr val="2A989E"/>
                </a:solidFill>
                <a:latin typeface="Arial" panose="020B0604020202020204" pitchFamily="34" charset="0"/>
                <a:cs typeface="Arial" panose="020B0604020202020204" pitchFamily="34" charset="0"/>
              </a:rPr>
              <a:t>mongod</a:t>
            </a:r>
            <a:r>
              <a:rPr lang="en-US" sz="2200" b="1" dirty="0">
                <a:solidFill>
                  <a:srgbClr val="2A989E"/>
                </a:solidFill>
                <a:latin typeface="Arial" panose="020B0604020202020204" pitchFamily="34" charset="0"/>
                <a:cs typeface="Arial" panose="020B0604020202020204" pitchFamily="34" charset="0"/>
              </a:rPr>
              <a:t> --</a:t>
            </a:r>
            <a:r>
              <a:rPr lang="en-US" sz="2200" b="1" dirty="0" err="1">
                <a:solidFill>
                  <a:srgbClr val="2A989E"/>
                </a:solidFill>
                <a:latin typeface="Arial" panose="020B0604020202020204" pitchFamily="34" charset="0"/>
                <a:cs typeface="Arial" panose="020B0604020202020204" pitchFamily="34" charset="0"/>
              </a:rPr>
              <a:t>replSet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rgbClr val="1B6367"/>
                </a:solidFill>
                <a:latin typeface="Arial" panose="020B0604020202020204" pitchFamily="34" charset="0"/>
                <a:cs typeface="Arial" panose="020B0604020202020204" pitchFamily="34" charset="0"/>
              </a:rPr>
              <a:t>replicaDB</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dbpath</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C:\mongodb\data\db [on default port]</a:t>
            </a:r>
          </a:p>
          <a:p>
            <a:r>
              <a:rPr lang="en-US" sz="2200" dirty="0" smtClean="0">
                <a:solidFill>
                  <a:srgbClr val="2A989E"/>
                </a:solidFill>
                <a:latin typeface="Arial" panose="020B0604020202020204" pitchFamily="34" charset="0"/>
                <a:cs typeface="Arial" panose="020B0604020202020204" pitchFamily="34" charset="0"/>
              </a:rPr>
              <a:t>mongo</a:t>
            </a:r>
            <a:endParaRPr lang="en-US" sz="2200" dirty="0">
              <a:solidFill>
                <a:srgbClr val="2A989E"/>
              </a:solidFill>
              <a:latin typeface="Arial" panose="020B0604020202020204" pitchFamily="34" charset="0"/>
              <a:cs typeface="Arial" panose="020B0604020202020204" pitchFamily="34" charset="0"/>
            </a:endParaRP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i="1" dirty="0">
                <a:solidFill>
                  <a:srgbClr val="1B6367"/>
                </a:solidFill>
                <a:latin typeface="Arial" panose="020B0604020202020204" pitchFamily="34" charset="0"/>
                <a:cs typeface="Arial" panose="020B0604020202020204" pitchFamily="34" charset="0"/>
              </a:rPr>
              <a:t>Instance Two:</a:t>
            </a:r>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b="1" dirty="0" err="1">
                <a:solidFill>
                  <a:srgbClr val="2A989E"/>
                </a:solidFill>
                <a:latin typeface="Arial" panose="020B0604020202020204" pitchFamily="34" charset="0"/>
                <a:cs typeface="Arial" panose="020B0604020202020204" pitchFamily="34" charset="0"/>
              </a:rPr>
              <a:t>mongod</a:t>
            </a:r>
            <a:r>
              <a:rPr lang="en-US" sz="2200" b="1" dirty="0">
                <a:solidFill>
                  <a:srgbClr val="2A989E"/>
                </a:solidFill>
                <a:latin typeface="Arial" panose="020B0604020202020204" pitchFamily="34" charset="0"/>
                <a:cs typeface="Arial" panose="020B0604020202020204" pitchFamily="34" charset="0"/>
              </a:rPr>
              <a:t> --</a:t>
            </a:r>
            <a:r>
              <a:rPr lang="en-US" sz="2200" b="1" dirty="0" err="1">
                <a:solidFill>
                  <a:srgbClr val="2A989E"/>
                </a:solidFill>
                <a:latin typeface="Arial" panose="020B0604020202020204" pitchFamily="34" charset="0"/>
                <a:cs typeface="Arial" panose="020B0604020202020204" pitchFamily="34" charset="0"/>
              </a:rPr>
              <a:t>replSet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rgbClr val="1B6367"/>
                </a:solidFill>
                <a:latin typeface="Arial" panose="020B0604020202020204" pitchFamily="34" charset="0"/>
                <a:cs typeface="Arial" panose="020B0604020202020204" pitchFamily="34" charset="0"/>
              </a:rPr>
              <a:t>replicaDB</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dbpath</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C:\mongodb\data\db1 </a:t>
            </a:r>
            <a:r>
              <a:rPr lang="en-US" sz="2200" dirty="0">
                <a:solidFill>
                  <a:srgbClr val="2A989E"/>
                </a:solidFill>
                <a:latin typeface="Arial" panose="020B0604020202020204" pitchFamily="34" charset="0"/>
                <a:cs typeface="Arial" panose="020B0604020202020204" pitchFamily="34" charset="0"/>
              </a:rPr>
              <a:t>--port</a:t>
            </a:r>
            <a:r>
              <a:rPr lang="en-US" sz="2200" dirty="0">
                <a:solidFill>
                  <a:schemeClr val="bg2">
                    <a:lumMod val="50000"/>
                  </a:schemeClr>
                </a:solidFill>
                <a:latin typeface="Arial" panose="020B0604020202020204" pitchFamily="34" charset="0"/>
                <a:cs typeface="Arial" panose="020B0604020202020204" pitchFamily="34" charset="0"/>
              </a:rPr>
              <a:t> 27018 [on port 27018]</a:t>
            </a:r>
          </a:p>
          <a:p>
            <a:r>
              <a:rPr lang="en-US" sz="2200" dirty="0">
                <a:solidFill>
                  <a:srgbClr val="2A989E"/>
                </a:solidFill>
                <a:latin typeface="Arial" panose="020B0604020202020204" pitchFamily="34" charset="0"/>
                <a:cs typeface="Arial" panose="020B0604020202020204" pitchFamily="34" charset="0"/>
              </a:rPr>
              <a:t>mongo </a:t>
            </a:r>
            <a:r>
              <a:rPr lang="en-US" sz="2200" dirty="0" smtClean="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port</a:t>
            </a:r>
            <a:r>
              <a:rPr lang="en-US" sz="2200" dirty="0">
                <a:solidFill>
                  <a:schemeClr val="bg2">
                    <a:lumMod val="50000"/>
                  </a:schemeClr>
                </a:solidFill>
                <a:latin typeface="Arial" panose="020B0604020202020204" pitchFamily="34" charset="0"/>
                <a:cs typeface="Arial" panose="020B0604020202020204" pitchFamily="34" charset="0"/>
              </a:rPr>
              <a:t> 27018</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b="1" i="1" dirty="0">
                <a:solidFill>
                  <a:srgbClr val="1B6367"/>
                </a:solidFill>
                <a:latin typeface="Arial" panose="020B0604020202020204" pitchFamily="34" charset="0"/>
                <a:cs typeface="Arial" panose="020B0604020202020204" pitchFamily="34" charset="0"/>
              </a:rPr>
              <a:t>Instance Three:</a:t>
            </a:r>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b="1" dirty="0" err="1">
                <a:solidFill>
                  <a:srgbClr val="2A989E"/>
                </a:solidFill>
                <a:latin typeface="Arial" panose="020B0604020202020204" pitchFamily="34" charset="0"/>
                <a:cs typeface="Arial" panose="020B0604020202020204" pitchFamily="34" charset="0"/>
              </a:rPr>
              <a:t>mongod</a:t>
            </a:r>
            <a:r>
              <a:rPr lang="en-US" sz="2200" b="1" dirty="0">
                <a:solidFill>
                  <a:srgbClr val="2A989E"/>
                </a:solidFill>
                <a:latin typeface="Arial" panose="020B0604020202020204" pitchFamily="34" charset="0"/>
                <a:cs typeface="Arial" panose="020B0604020202020204" pitchFamily="34" charset="0"/>
              </a:rPr>
              <a:t> --</a:t>
            </a:r>
            <a:r>
              <a:rPr lang="en-US" sz="2200" b="1" dirty="0" err="1">
                <a:solidFill>
                  <a:srgbClr val="2A989E"/>
                </a:solidFill>
                <a:latin typeface="Arial" panose="020B0604020202020204" pitchFamily="34" charset="0"/>
                <a:cs typeface="Arial" panose="020B0604020202020204" pitchFamily="34" charset="0"/>
              </a:rPr>
              <a:t>replSet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err="1">
                <a:solidFill>
                  <a:srgbClr val="1B6367"/>
                </a:solidFill>
                <a:latin typeface="Arial" panose="020B0604020202020204" pitchFamily="34" charset="0"/>
                <a:cs typeface="Arial" panose="020B0604020202020204" pitchFamily="34" charset="0"/>
              </a:rPr>
              <a:t>replicaDB</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rgbClr val="2A989E"/>
                </a:solidFill>
                <a:latin typeface="Arial" panose="020B0604020202020204" pitchFamily="34" charset="0"/>
                <a:cs typeface="Arial" panose="020B0604020202020204" pitchFamily="34" charset="0"/>
              </a:rPr>
              <a:t>dbpath</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C:\mongodb\data\db2 </a:t>
            </a:r>
            <a:r>
              <a:rPr lang="en-US" sz="2200" dirty="0">
                <a:solidFill>
                  <a:srgbClr val="2A989E"/>
                </a:solidFill>
                <a:latin typeface="Arial" panose="020B0604020202020204" pitchFamily="34" charset="0"/>
                <a:cs typeface="Arial" panose="020B0604020202020204" pitchFamily="34" charset="0"/>
              </a:rPr>
              <a:t>--port</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27019 [on port 27019]</a:t>
            </a:r>
          </a:p>
          <a:p>
            <a:r>
              <a:rPr lang="en-US" sz="2200" dirty="0">
                <a:solidFill>
                  <a:srgbClr val="2A989E"/>
                </a:solidFill>
                <a:latin typeface="Arial" panose="020B0604020202020204" pitchFamily="34" charset="0"/>
                <a:cs typeface="Arial" panose="020B0604020202020204" pitchFamily="34" charset="0"/>
              </a:rPr>
              <a:t>mongo </a:t>
            </a:r>
            <a:r>
              <a:rPr lang="en-US" sz="2200" dirty="0" smtClean="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port</a:t>
            </a:r>
            <a:r>
              <a:rPr lang="en-US" sz="2200" dirty="0">
                <a:solidFill>
                  <a:schemeClr val="bg2">
                    <a:lumMod val="50000"/>
                  </a:schemeClr>
                </a:solidFill>
                <a:latin typeface="Arial" panose="020B0604020202020204" pitchFamily="34" charset="0"/>
                <a:cs typeface="Arial" panose="020B0604020202020204" pitchFamily="34" charset="0"/>
              </a:rPr>
              <a:t> 27019</a:t>
            </a:r>
          </a:p>
        </p:txBody>
      </p:sp>
    </p:spTree>
    <p:extLst>
      <p:ext uri="{BB962C8B-B14F-4D97-AF65-F5344CB8AC3E}">
        <p14:creationId xmlns:p14="http://schemas.microsoft.com/office/powerpoint/2010/main" val="361841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Types of NoSQL Databases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3477875"/>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There are four types of NoSQL Databases.</a:t>
            </a:r>
          </a:p>
          <a:p>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b="1" dirty="0">
                <a:solidFill>
                  <a:srgbClr val="2A989E"/>
                </a:solidFill>
                <a:latin typeface="Arial" panose="020B0604020202020204" pitchFamily="34" charset="0"/>
                <a:cs typeface="Arial" panose="020B0604020202020204" pitchFamily="34" charset="0"/>
              </a:rPr>
              <a:t>Key- value stores : </a:t>
            </a:r>
            <a:r>
              <a:rPr lang="en-US" sz="2200" dirty="0" err="1">
                <a:solidFill>
                  <a:schemeClr val="bg2">
                    <a:lumMod val="50000"/>
                  </a:schemeClr>
                </a:solidFill>
                <a:latin typeface="Arial" panose="020B0604020202020204" pitchFamily="34" charset="0"/>
                <a:cs typeface="Arial" panose="020B0604020202020204" pitchFamily="34" charset="0"/>
              </a:rPr>
              <a:t>Redis</a:t>
            </a:r>
            <a:r>
              <a:rPr lang="en-US" sz="2200" dirty="0">
                <a:solidFill>
                  <a:schemeClr val="bg2">
                    <a:lumMod val="50000"/>
                  </a:schemeClr>
                </a:solidFill>
                <a:latin typeface="Arial" panose="020B0604020202020204" pitchFamily="34" charset="0"/>
                <a:cs typeface="Arial" panose="020B0604020202020204" pitchFamily="34" charset="0"/>
              </a:rPr>
              <a:t>, Dynamo, </a:t>
            </a:r>
            <a:r>
              <a:rPr lang="en-US" sz="2200" dirty="0" err="1" smtClean="0">
                <a:solidFill>
                  <a:schemeClr val="bg2">
                    <a:lumMod val="50000"/>
                  </a:schemeClr>
                </a:solidFill>
                <a:latin typeface="Arial" panose="020B0604020202020204" pitchFamily="34" charset="0"/>
                <a:cs typeface="Arial" panose="020B0604020202020204" pitchFamily="34" charset="0"/>
              </a:rPr>
              <a:t>Riak</a:t>
            </a:r>
            <a:r>
              <a:rPr lang="en-US" sz="2200" dirty="0" smtClean="0">
                <a:solidFill>
                  <a:schemeClr val="bg2">
                    <a:lumMod val="50000"/>
                  </a:schemeClr>
                </a:solidFill>
                <a:latin typeface="Arial" panose="020B0604020202020204" pitchFamily="34" charset="0"/>
                <a:cs typeface="Arial" panose="020B0604020202020204" pitchFamily="34" charset="0"/>
              </a:rPr>
              <a:t> [stores </a:t>
            </a:r>
            <a:r>
              <a:rPr lang="en-US" sz="2200" dirty="0">
                <a:solidFill>
                  <a:schemeClr val="bg2">
                    <a:lumMod val="50000"/>
                  </a:schemeClr>
                </a:solidFill>
                <a:latin typeface="Arial" panose="020B0604020202020204" pitchFamily="34" charset="0"/>
                <a:cs typeface="Arial" panose="020B0604020202020204" pitchFamily="34" charset="0"/>
              </a:rPr>
              <a:t>data in key-value pair]</a:t>
            </a:r>
          </a:p>
          <a:p>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b="1" dirty="0">
                <a:solidFill>
                  <a:srgbClr val="2A989E"/>
                </a:solidFill>
                <a:latin typeface="Arial" panose="020B0604020202020204" pitchFamily="34" charset="0"/>
                <a:cs typeface="Arial" panose="020B0604020202020204" pitchFamily="34" charset="0"/>
              </a:rPr>
              <a:t>Column-oriented : </a:t>
            </a:r>
            <a:r>
              <a:rPr lang="en-US" sz="2200" dirty="0" err="1">
                <a:solidFill>
                  <a:schemeClr val="bg2">
                    <a:lumMod val="50000"/>
                  </a:schemeClr>
                </a:solidFill>
                <a:latin typeface="Arial" panose="020B0604020202020204" pitchFamily="34" charset="0"/>
                <a:cs typeface="Arial" panose="020B0604020202020204" pitchFamily="34" charset="0"/>
              </a:rPr>
              <a:t>BigTable</a:t>
            </a:r>
            <a:r>
              <a:rPr lang="en-US" sz="2200" dirty="0">
                <a:solidFill>
                  <a:schemeClr val="bg2">
                    <a:lumMod val="50000"/>
                  </a:schemeClr>
                </a:solidFill>
                <a:latin typeface="Arial" panose="020B0604020202020204" pitchFamily="34" charset="0"/>
                <a:cs typeface="Arial" panose="020B0604020202020204" pitchFamily="34" charset="0"/>
              </a:rPr>
              <a:t>, Cassandra, </a:t>
            </a:r>
            <a:r>
              <a:rPr lang="en-US" sz="2200" dirty="0" err="1" smtClean="0">
                <a:solidFill>
                  <a:schemeClr val="bg2">
                    <a:lumMod val="50000"/>
                  </a:schemeClr>
                </a:solidFill>
                <a:latin typeface="Arial" panose="020B0604020202020204" pitchFamily="34" charset="0"/>
                <a:cs typeface="Arial" panose="020B0604020202020204" pitchFamily="34" charset="0"/>
              </a:rPr>
              <a:t>SimpleDB</a:t>
            </a:r>
            <a:r>
              <a:rPr lang="en-US" sz="2200" dirty="0" smtClean="0">
                <a:solidFill>
                  <a:schemeClr val="bg2">
                    <a:lumMod val="50000"/>
                  </a:schemeClr>
                </a:solidFill>
                <a:latin typeface="Arial" panose="020B0604020202020204" pitchFamily="34" charset="0"/>
                <a:cs typeface="Arial" panose="020B0604020202020204" pitchFamily="34" charset="0"/>
              </a:rPr>
              <a:t> [stores </a:t>
            </a:r>
            <a:r>
              <a:rPr lang="en-US" sz="2200" dirty="0">
                <a:solidFill>
                  <a:schemeClr val="bg2">
                    <a:lumMod val="50000"/>
                  </a:schemeClr>
                </a:solidFill>
                <a:latin typeface="Arial" panose="020B0604020202020204" pitchFamily="34" charset="0"/>
                <a:cs typeface="Arial" panose="020B0604020202020204" pitchFamily="34" charset="0"/>
              </a:rPr>
              <a:t>data in columnar fashion]</a:t>
            </a:r>
          </a:p>
          <a:p>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b="1" dirty="0">
                <a:solidFill>
                  <a:srgbClr val="2A989E"/>
                </a:solidFill>
                <a:latin typeface="Arial" panose="020B0604020202020204" pitchFamily="34" charset="0"/>
                <a:cs typeface="Arial" panose="020B0604020202020204" pitchFamily="34" charset="0"/>
              </a:rPr>
              <a:t>Graph : </a:t>
            </a:r>
            <a:r>
              <a:rPr lang="en-US" sz="2200" dirty="0" err="1">
                <a:solidFill>
                  <a:schemeClr val="bg2">
                    <a:lumMod val="50000"/>
                  </a:schemeClr>
                </a:solidFill>
                <a:latin typeface="Arial" panose="020B0604020202020204" pitchFamily="34" charset="0"/>
                <a:cs typeface="Arial" panose="020B0604020202020204" pitchFamily="34" charset="0"/>
              </a:rPr>
              <a:t>OrientDB</a:t>
            </a:r>
            <a:r>
              <a:rPr lang="en-US" sz="2200" dirty="0">
                <a:solidFill>
                  <a:schemeClr val="bg2">
                    <a:lumMod val="50000"/>
                  </a:schemeClr>
                </a:solidFill>
                <a:latin typeface="Arial" panose="020B0604020202020204" pitchFamily="34" charset="0"/>
                <a:cs typeface="Arial" panose="020B0604020202020204" pitchFamily="34" charset="0"/>
              </a:rPr>
              <a:t>, Neo4J, </a:t>
            </a:r>
            <a:r>
              <a:rPr lang="en-US" sz="2200" dirty="0" smtClean="0">
                <a:solidFill>
                  <a:schemeClr val="bg2">
                    <a:lumMod val="50000"/>
                  </a:schemeClr>
                </a:solidFill>
                <a:latin typeface="Arial" panose="020B0604020202020204" pitchFamily="34" charset="0"/>
                <a:cs typeface="Arial" panose="020B0604020202020204" pitchFamily="34" charset="0"/>
              </a:rPr>
              <a:t>Titan</a:t>
            </a:r>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chemeClr val="bg2">
                    <a:lumMod val="50000"/>
                  </a:schemeClr>
                </a:solidFill>
                <a:latin typeface="Arial" panose="020B0604020202020204" pitchFamily="34" charset="0"/>
                <a:cs typeface="Arial" panose="020B0604020202020204" pitchFamily="34" charset="0"/>
              </a:rPr>
              <a:t>[stores </a:t>
            </a:r>
            <a:r>
              <a:rPr lang="en-US" sz="2200" dirty="0">
                <a:solidFill>
                  <a:schemeClr val="bg2">
                    <a:lumMod val="50000"/>
                  </a:schemeClr>
                </a:solidFill>
                <a:latin typeface="Arial" panose="020B0604020202020204" pitchFamily="34" charset="0"/>
                <a:cs typeface="Arial" panose="020B0604020202020204" pitchFamily="34" charset="0"/>
              </a:rPr>
              <a:t>data in graphical manner]</a:t>
            </a:r>
          </a:p>
          <a:p>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b="1" dirty="0">
                <a:solidFill>
                  <a:srgbClr val="2A989E"/>
                </a:solidFill>
                <a:latin typeface="Arial" panose="020B0604020202020204" pitchFamily="34" charset="0"/>
                <a:cs typeface="Arial" panose="020B0604020202020204" pitchFamily="34" charset="0"/>
              </a:rPr>
              <a:t>Document-oriented : </a:t>
            </a:r>
            <a:r>
              <a:rPr lang="en-US" sz="2200" dirty="0">
                <a:solidFill>
                  <a:schemeClr val="bg2">
                    <a:lumMod val="50000"/>
                  </a:schemeClr>
                </a:solidFill>
                <a:latin typeface="Arial" panose="020B0604020202020204" pitchFamily="34" charset="0"/>
                <a:cs typeface="Arial" panose="020B0604020202020204" pitchFamily="34" charset="0"/>
              </a:rPr>
              <a:t>MongoDB, </a:t>
            </a:r>
            <a:r>
              <a:rPr lang="en-US" sz="2200" dirty="0" err="1" smtClean="0">
                <a:solidFill>
                  <a:schemeClr val="bg2">
                    <a:lumMod val="50000"/>
                  </a:schemeClr>
                </a:solidFill>
                <a:latin typeface="Arial" panose="020B0604020202020204" pitchFamily="34" charset="0"/>
                <a:cs typeface="Arial" panose="020B0604020202020204" pitchFamily="34" charset="0"/>
              </a:rPr>
              <a:t>CouchDB</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stores data in the form of  document (JSON</a:t>
            </a:r>
            <a:r>
              <a:rPr lang="en-US" sz="2200" dirty="0" smtClean="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48115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Replication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832092"/>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After executing all the commands three instances will be started. Execute </a:t>
            </a:r>
            <a:r>
              <a:rPr lang="en-US" sz="2200" b="1" dirty="0" err="1">
                <a:solidFill>
                  <a:srgbClr val="2A989E"/>
                </a:solidFill>
                <a:latin typeface="Arial" panose="020B0604020202020204" pitchFamily="34" charset="0"/>
                <a:cs typeface="Arial" panose="020B0604020202020204" pitchFamily="34" charset="0"/>
              </a:rPr>
              <a:t>rs.status</a:t>
            </a:r>
            <a:r>
              <a:rPr lang="en-US" sz="2200" b="1" dirty="0">
                <a:solidFill>
                  <a:srgbClr val="2A989E"/>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command in each console to check whether there already a primary node or not. If there is no primary node then make one of them as primary node by executing </a:t>
            </a:r>
            <a:r>
              <a:rPr lang="en-US" sz="2200" b="1" dirty="0" err="1">
                <a:solidFill>
                  <a:srgbClr val="2A989E"/>
                </a:solidFill>
                <a:latin typeface="Arial" panose="020B0604020202020204" pitchFamily="34" charset="0"/>
                <a:cs typeface="Arial" panose="020B0604020202020204" pitchFamily="34" charset="0"/>
              </a:rPr>
              <a:t>rs.initiate</a:t>
            </a:r>
            <a:r>
              <a:rPr lang="en-US" sz="2200" b="1" dirty="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command and verify it with </a:t>
            </a:r>
            <a:r>
              <a:rPr lang="en-US" sz="2200" b="1" dirty="0" err="1">
                <a:solidFill>
                  <a:srgbClr val="2A989E"/>
                </a:solidFill>
                <a:latin typeface="Arial" panose="020B0604020202020204" pitchFamily="34" charset="0"/>
                <a:cs typeface="Arial" panose="020B0604020202020204" pitchFamily="34" charset="0"/>
              </a:rPr>
              <a:t>rs.status</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command.</a:t>
            </a:r>
          </a:p>
          <a:p>
            <a:r>
              <a:rPr lang="en-US" sz="2200" dirty="0">
                <a:solidFill>
                  <a:schemeClr val="bg2">
                    <a:lumMod val="50000"/>
                  </a:schemeClr>
                </a:solidFill>
                <a:latin typeface="Arial" panose="020B0604020202020204" pitchFamily="34" charset="0"/>
                <a:cs typeface="Arial" panose="020B0604020202020204" pitchFamily="34" charset="0"/>
              </a:rPr>
              <a:t>Now get the host name from the other two nodes (running instances) by executing </a:t>
            </a:r>
            <a:r>
              <a:rPr lang="en-US" sz="2200" b="1" dirty="0" err="1">
                <a:solidFill>
                  <a:srgbClr val="2A989E"/>
                </a:solidFill>
                <a:latin typeface="Arial" panose="020B0604020202020204" pitchFamily="34" charset="0"/>
                <a:cs typeface="Arial" panose="020B0604020202020204" pitchFamily="34" charset="0"/>
              </a:rPr>
              <a:t>db.hostInfo</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command. Add the host names (of other running node instances) to the primary node by executing </a:t>
            </a:r>
            <a:r>
              <a:rPr lang="en-US" sz="2200" b="1" dirty="0" err="1">
                <a:solidFill>
                  <a:srgbClr val="2A989E"/>
                </a:solidFill>
                <a:latin typeface="Arial" panose="020B0604020202020204" pitchFamily="34" charset="0"/>
                <a:cs typeface="Arial" panose="020B0604020202020204" pitchFamily="34" charset="0"/>
              </a:rPr>
              <a:t>rs.add</a:t>
            </a:r>
            <a:r>
              <a:rPr lang="en-US" sz="2200" b="1" dirty="0">
                <a:solidFill>
                  <a:srgbClr val="2A989E"/>
                </a:solidFill>
                <a:latin typeface="Arial" panose="020B0604020202020204" pitchFamily="34" charset="0"/>
                <a:cs typeface="Arial" panose="020B0604020202020204" pitchFamily="34" charset="0"/>
              </a:rPr>
              <a:t>(</a:t>
            </a:r>
            <a:r>
              <a:rPr lang="en-US" sz="2200" b="1" dirty="0" err="1">
                <a:solidFill>
                  <a:schemeClr val="bg2">
                    <a:lumMod val="50000"/>
                  </a:schemeClr>
                </a:solidFill>
                <a:latin typeface="Arial" panose="020B0604020202020204" pitchFamily="34" charset="0"/>
                <a:cs typeface="Arial" panose="020B0604020202020204" pitchFamily="34" charset="0"/>
              </a:rPr>
              <a:t>host_name</a:t>
            </a:r>
            <a:r>
              <a:rPr lang="en-US" sz="2200" b="1"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command.</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Example: (Assuming instance running on port default port is the primary node)</a:t>
            </a:r>
          </a:p>
          <a:p>
            <a:r>
              <a:rPr lang="en-US" sz="2200" dirty="0" err="1">
                <a:solidFill>
                  <a:schemeClr val="bg2">
                    <a:lumMod val="50000"/>
                  </a:schemeClr>
                </a:solidFill>
                <a:latin typeface="Arial" panose="020B0604020202020204" pitchFamily="34" charset="0"/>
                <a:cs typeface="Arial" panose="020B0604020202020204" pitchFamily="34" charset="0"/>
              </a:rPr>
              <a:t>replicaDB:PRIMARY</a:t>
            </a:r>
            <a:r>
              <a:rPr lang="en-US" sz="2200" dirty="0">
                <a:solidFill>
                  <a:schemeClr val="bg2">
                    <a:lumMod val="50000"/>
                  </a:schemeClr>
                </a:solidFill>
                <a:latin typeface="Arial" panose="020B0604020202020204" pitchFamily="34" charset="0"/>
                <a:cs typeface="Arial" panose="020B0604020202020204" pitchFamily="34" charset="0"/>
              </a:rPr>
              <a:t>&gt; </a:t>
            </a:r>
            <a:r>
              <a:rPr lang="en-US" sz="2200" dirty="0" err="1">
                <a:solidFill>
                  <a:schemeClr val="bg2">
                    <a:lumMod val="50000"/>
                  </a:schemeClr>
                </a:solidFill>
                <a:latin typeface="Arial" panose="020B0604020202020204" pitchFamily="34" charset="0"/>
                <a:cs typeface="Arial" panose="020B0604020202020204" pitchFamily="34" charset="0"/>
              </a:rPr>
              <a:t>rs.add</a:t>
            </a:r>
            <a:r>
              <a:rPr lang="en-US" sz="2200" dirty="0">
                <a:solidFill>
                  <a:schemeClr val="bg2">
                    <a:lumMod val="50000"/>
                  </a:schemeClr>
                </a:solidFill>
                <a:latin typeface="Arial" panose="020B0604020202020204" pitchFamily="34" charset="0"/>
                <a:cs typeface="Arial" panose="020B0604020202020204" pitchFamily="34" charset="0"/>
              </a:rPr>
              <a:t>("localhost:27018")</a:t>
            </a:r>
          </a:p>
          <a:p>
            <a:r>
              <a:rPr lang="en-US" sz="2200" dirty="0" err="1">
                <a:solidFill>
                  <a:schemeClr val="bg2">
                    <a:lumMod val="50000"/>
                  </a:schemeClr>
                </a:solidFill>
                <a:latin typeface="Arial" panose="020B0604020202020204" pitchFamily="34" charset="0"/>
                <a:cs typeface="Arial" panose="020B0604020202020204" pitchFamily="34" charset="0"/>
              </a:rPr>
              <a:t>replicaDB:PRIMARY</a:t>
            </a:r>
            <a:r>
              <a:rPr lang="en-US" sz="2200" dirty="0">
                <a:solidFill>
                  <a:schemeClr val="bg2">
                    <a:lumMod val="50000"/>
                  </a:schemeClr>
                </a:solidFill>
                <a:latin typeface="Arial" panose="020B0604020202020204" pitchFamily="34" charset="0"/>
                <a:cs typeface="Arial" panose="020B0604020202020204" pitchFamily="34" charset="0"/>
              </a:rPr>
              <a:t>&gt; </a:t>
            </a:r>
            <a:r>
              <a:rPr lang="en-US" sz="2200" dirty="0" err="1">
                <a:solidFill>
                  <a:schemeClr val="bg2">
                    <a:lumMod val="50000"/>
                  </a:schemeClr>
                </a:solidFill>
                <a:latin typeface="Arial" panose="020B0604020202020204" pitchFamily="34" charset="0"/>
                <a:cs typeface="Arial" panose="020B0604020202020204" pitchFamily="34" charset="0"/>
              </a:rPr>
              <a:t>rs.add</a:t>
            </a:r>
            <a:r>
              <a:rPr lang="en-US" sz="2200" dirty="0">
                <a:solidFill>
                  <a:schemeClr val="bg2">
                    <a:lumMod val="50000"/>
                  </a:schemeClr>
                </a:solidFill>
                <a:latin typeface="Arial" panose="020B0604020202020204" pitchFamily="34" charset="0"/>
                <a:cs typeface="Arial" panose="020B0604020202020204" pitchFamily="34" charset="0"/>
              </a:rPr>
              <a:t>("localhost:27019")</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Now run </a:t>
            </a:r>
            <a:r>
              <a:rPr lang="en-US" sz="2200" b="1" dirty="0" err="1">
                <a:solidFill>
                  <a:srgbClr val="2A989E"/>
                </a:solidFill>
                <a:latin typeface="Arial" panose="020B0604020202020204" pitchFamily="34" charset="0"/>
                <a:cs typeface="Arial" panose="020B0604020202020204" pitchFamily="34" charset="0"/>
              </a:rPr>
              <a:t>rs.status</a:t>
            </a:r>
            <a:r>
              <a:rPr lang="en-US" sz="2200" b="1" dirty="0">
                <a:solidFill>
                  <a:srgbClr val="2A989E"/>
                </a:solidFill>
                <a:latin typeface="Arial" panose="020B0604020202020204" pitchFamily="34" charset="0"/>
                <a:cs typeface="Arial" panose="020B0604020202020204" pitchFamily="34" charset="0"/>
              </a:rPr>
              <a:t>()</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on</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any of the consoles and you will see Primary node (on default port), Secondary node (on port 27018) and Secondary node (on port 27019)</a:t>
            </a:r>
          </a:p>
        </p:txBody>
      </p:sp>
    </p:spTree>
    <p:extLst>
      <p:ext uri="{BB962C8B-B14F-4D97-AF65-F5344CB8AC3E}">
        <p14:creationId xmlns:p14="http://schemas.microsoft.com/office/powerpoint/2010/main" val="1365435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Sharding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70646"/>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What is Sharding?</a:t>
            </a:r>
          </a:p>
          <a:p>
            <a:r>
              <a:rPr lang="en-US" sz="2200" dirty="0">
                <a:solidFill>
                  <a:schemeClr val="bg2">
                    <a:lumMod val="50000"/>
                  </a:schemeClr>
                </a:solidFill>
                <a:latin typeface="Arial" panose="020B0604020202020204" pitchFamily="34" charset="0"/>
                <a:cs typeface="Arial" panose="020B0604020202020204" pitchFamily="34" charset="0"/>
              </a:rPr>
              <a:t>Sharding is a method for distributing data across multiple machines.</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To support deployment with very large data sets and with very high throughput.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Suppose we have a data set deployed into a single server. Now data set is increasing in size day by day, so we will have to increase the server capacity. It can be done by adding more RAM, HDD, CPU capacity etc. But it is very much costly. This is known as vertical scaling since we are increasing the system (server) capacity by adding items to the existing one vertically. So whenever we face the problem of out of system capacity, again we will have to upgrade the system. </a:t>
            </a:r>
          </a:p>
          <a:p>
            <a:r>
              <a:rPr lang="en-US" sz="2200" dirty="0">
                <a:solidFill>
                  <a:schemeClr val="bg2">
                    <a:lumMod val="50000"/>
                  </a:schemeClr>
                </a:solidFill>
                <a:latin typeface="Arial" panose="020B0604020202020204" pitchFamily="34" charset="0"/>
                <a:cs typeface="Arial" panose="020B0604020202020204" pitchFamily="34" charset="0"/>
              </a:rPr>
              <a:t>There is another way to solve this out of capacity problem by Horizontal scaling. In horizontal scaling, instead of putting more RAM, HDD etc. we add a new server along with the existing one and that data set will be shared among them and it is cost effective.</a:t>
            </a:r>
          </a:p>
          <a:p>
            <a:r>
              <a:rPr lang="en-US" sz="2200" dirty="0">
                <a:solidFill>
                  <a:schemeClr val="bg2">
                    <a:lumMod val="50000"/>
                  </a:schemeClr>
                </a:solidFill>
                <a:latin typeface="Arial" panose="020B0604020202020204" pitchFamily="34" charset="0"/>
                <a:cs typeface="Arial" panose="020B0604020202020204" pitchFamily="34" charset="0"/>
              </a:rPr>
              <a:t>Mongo DB supports Horizontal scaling through Sharding</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09064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Sharding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4" name="Picture 2" descr="https://i.stack.imgur.com/On3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00" y="885400"/>
            <a:ext cx="478155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614793" y="2683897"/>
            <a:ext cx="6248400" cy="2943225"/>
          </a:xfrm>
          <a:prstGeom prst="rect">
            <a:avLst/>
          </a:prstGeom>
        </p:spPr>
      </p:pic>
    </p:spTree>
    <p:extLst>
      <p:ext uri="{BB962C8B-B14F-4D97-AF65-F5344CB8AC3E}">
        <p14:creationId xmlns:p14="http://schemas.microsoft.com/office/powerpoint/2010/main" val="3152660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Sharding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493538"/>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Sharded Cluster:</a:t>
            </a:r>
          </a:p>
          <a:p>
            <a:r>
              <a:rPr lang="en-US" sz="2200" dirty="0">
                <a:solidFill>
                  <a:schemeClr val="bg2">
                    <a:lumMod val="50000"/>
                  </a:schemeClr>
                </a:solidFill>
                <a:latin typeface="Arial" panose="020B0604020202020204" pitchFamily="34" charset="0"/>
                <a:cs typeface="Arial" panose="020B0604020202020204" pitchFamily="34" charset="0"/>
              </a:rPr>
              <a:t>	</a:t>
            </a:r>
            <a:endParaRPr lang="en-US" sz="2200" dirty="0" smtClean="0">
              <a:solidFill>
                <a:schemeClr val="bg2">
                  <a:lumMod val="50000"/>
                </a:schemeClr>
              </a:solidFill>
              <a:latin typeface="Arial" panose="020B0604020202020204" pitchFamily="34" charset="0"/>
              <a:cs typeface="Arial" panose="020B0604020202020204" pitchFamily="34" charset="0"/>
            </a:endParaRPr>
          </a:p>
          <a:p>
            <a:r>
              <a:rPr lang="en-US" sz="2200" dirty="0" smtClean="0">
                <a:solidFill>
                  <a:schemeClr val="bg2">
                    <a:lumMod val="50000"/>
                  </a:schemeClr>
                </a:solidFill>
                <a:latin typeface="Arial" panose="020B0604020202020204" pitchFamily="34" charset="0"/>
                <a:cs typeface="Arial" panose="020B0604020202020204" pitchFamily="34" charset="0"/>
              </a:rPr>
              <a:t>Components </a:t>
            </a:r>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rgbClr val="2A989E"/>
                </a:solidFill>
                <a:latin typeface="Arial" panose="020B0604020202020204" pitchFamily="34" charset="0"/>
                <a:cs typeface="Arial" panose="020B0604020202020204" pitchFamily="34" charset="0"/>
              </a:rPr>
              <a:t>Shard</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is a sub-set of data and each shard is a replica set. One sharded cluster can 	</a:t>
            </a:r>
            <a:r>
              <a:rPr lang="en-US" sz="2200" dirty="0" smtClean="0">
                <a:solidFill>
                  <a:schemeClr val="bg2">
                    <a:lumMod val="50000"/>
                  </a:schemeClr>
                </a:solidFill>
                <a:latin typeface="Arial" panose="020B0604020202020204" pitchFamily="34" charset="0"/>
                <a:cs typeface="Arial" panose="020B0604020202020204" pitchFamily="34" charset="0"/>
              </a:rPr>
              <a:t>	contain </a:t>
            </a:r>
            <a:r>
              <a:rPr lang="en-US" sz="2200" dirty="0">
                <a:solidFill>
                  <a:schemeClr val="bg2">
                    <a:lumMod val="50000"/>
                  </a:schemeClr>
                </a:solidFill>
                <a:latin typeface="Arial" panose="020B0604020202020204" pitchFamily="34" charset="0"/>
                <a:cs typeface="Arial" panose="020B0604020202020204" pitchFamily="34" charset="0"/>
              </a:rPr>
              <a:t>multiple shards</a:t>
            </a:r>
            <a:r>
              <a:rPr lang="en-US" sz="2200" dirty="0" smtClean="0">
                <a:solidFill>
                  <a:schemeClr val="bg2">
                    <a:lumMod val="50000"/>
                  </a:schemeClr>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rgbClr val="2A989E"/>
                </a:solidFill>
                <a:latin typeface="Arial" panose="020B0604020202020204" pitchFamily="34" charset="0"/>
                <a:cs typeface="Arial" panose="020B0604020202020204" pitchFamily="34" charset="0"/>
              </a:rPr>
              <a:t>Router(mongos</a:t>
            </a:r>
            <a:r>
              <a:rPr lang="en-US" sz="2200" dirty="0">
                <a:solidFill>
                  <a:srgbClr val="2A989E"/>
                </a:solidFill>
                <a:latin typeface="Arial" panose="020B0604020202020204" pitchFamily="34" charset="0"/>
                <a:cs typeface="Arial" panose="020B0604020202020204" pitchFamily="34" charset="0"/>
              </a:rPr>
              <a:t>):</a:t>
            </a:r>
            <a:r>
              <a:rPr lang="en-US" sz="2200" dirty="0">
                <a:solidFill>
                  <a:schemeClr val="bg2">
                    <a:lumMod val="50000"/>
                  </a:schemeClr>
                </a:solidFill>
                <a:latin typeface="Arial" panose="020B0604020202020204" pitchFamily="34" charset="0"/>
                <a:cs typeface="Arial" panose="020B0604020202020204" pitchFamily="34" charset="0"/>
              </a:rPr>
              <a:t>  is a query router for sharded cluster</a:t>
            </a:r>
            <a:r>
              <a:rPr lang="en-US" sz="2200" dirty="0" smtClean="0">
                <a:solidFill>
                  <a:schemeClr val="bg2">
                    <a:lumMod val="50000"/>
                  </a:schemeClr>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rgbClr val="2A989E"/>
                </a:solidFill>
                <a:latin typeface="Arial" panose="020B0604020202020204" pitchFamily="34" charset="0"/>
                <a:cs typeface="Arial" panose="020B0604020202020204" pitchFamily="34" charset="0"/>
              </a:rPr>
              <a:t>Config </a:t>
            </a:r>
            <a:r>
              <a:rPr lang="en-US" sz="2200" dirty="0">
                <a:solidFill>
                  <a:srgbClr val="2A989E"/>
                </a:solidFill>
                <a:latin typeface="Arial" panose="020B0604020202020204" pitchFamily="34" charset="0"/>
                <a:cs typeface="Arial" panose="020B0604020202020204" pitchFamily="34" charset="0"/>
              </a:rPr>
              <a:t>servers:</a:t>
            </a:r>
            <a:r>
              <a:rPr lang="en-US" sz="2200" dirty="0">
                <a:solidFill>
                  <a:schemeClr val="bg2">
                    <a:lumMod val="50000"/>
                  </a:schemeClr>
                </a:solidFill>
                <a:latin typeface="Arial" panose="020B0604020202020204" pitchFamily="34" charset="0"/>
                <a:cs typeface="Arial" panose="020B0604020202020204" pitchFamily="34" charset="0"/>
              </a:rPr>
              <a:t> stores the metadata about shards and configuration settings along </a:t>
            </a:r>
            <a:r>
              <a:rPr lang="en-US" sz="2200" dirty="0" smtClean="0">
                <a:solidFill>
                  <a:schemeClr val="bg2">
                    <a:lumMod val="50000"/>
                  </a:schemeClr>
                </a:solidFill>
                <a:latin typeface="Arial" panose="020B0604020202020204" pitchFamily="34" charset="0"/>
                <a:cs typeface="Arial" panose="020B0604020202020204" pitchFamily="34" charset="0"/>
              </a:rPr>
              <a:t>			  with </a:t>
            </a:r>
            <a:r>
              <a:rPr lang="en-US" sz="2200" dirty="0">
                <a:solidFill>
                  <a:schemeClr val="bg2">
                    <a:lumMod val="50000"/>
                  </a:schemeClr>
                </a:solidFill>
                <a:latin typeface="Arial" panose="020B0604020202020204" pitchFamily="34" charset="0"/>
                <a:cs typeface="Arial" panose="020B0604020202020204" pitchFamily="34" charset="0"/>
              </a:rPr>
              <a:t>the mongos </a:t>
            </a:r>
            <a:r>
              <a:rPr lang="en-US" sz="2200" dirty="0" smtClean="0">
                <a:solidFill>
                  <a:schemeClr val="bg2">
                    <a:lumMod val="50000"/>
                  </a:schemeClr>
                </a:solidFill>
                <a:latin typeface="Arial" panose="020B0604020202020204" pitchFamily="34" charset="0"/>
                <a:cs typeface="Arial" panose="020B0604020202020204" pitchFamily="34" charset="0"/>
              </a:rPr>
              <a:t>configuration.</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smtClean="0">
                <a:solidFill>
                  <a:schemeClr val="bg2">
                    <a:lumMod val="50000"/>
                  </a:schemeClr>
                </a:solidFill>
                <a:latin typeface="Arial" panose="020B0604020202020204" pitchFamily="34" charset="0"/>
                <a:cs typeface="Arial" panose="020B0604020202020204" pitchFamily="34" charset="0"/>
              </a:rPr>
              <a:t>		  It </a:t>
            </a:r>
            <a:r>
              <a:rPr lang="en-US" sz="2200" dirty="0">
                <a:solidFill>
                  <a:schemeClr val="bg2">
                    <a:lumMod val="50000"/>
                  </a:schemeClr>
                </a:solidFill>
                <a:latin typeface="Arial" panose="020B0604020202020204" pitchFamily="34" charset="0"/>
                <a:cs typeface="Arial" panose="020B0604020202020204" pitchFamily="34" charset="0"/>
              </a:rPr>
              <a:t>also contains keys (known as shard key) which must be present 			</a:t>
            </a:r>
            <a:r>
              <a:rPr lang="en-US" sz="2200" dirty="0" smtClean="0">
                <a:solidFill>
                  <a:schemeClr val="bg2">
                    <a:lumMod val="50000"/>
                  </a:schemeClr>
                </a:solidFill>
                <a:latin typeface="Arial" panose="020B0604020202020204" pitchFamily="34" charset="0"/>
                <a:cs typeface="Arial" panose="020B0604020202020204" pitchFamily="34" charset="0"/>
              </a:rPr>
              <a:t>  in </a:t>
            </a:r>
            <a:r>
              <a:rPr lang="en-US" sz="2200" dirty="0">
                <a:solidFill>
                  <a:schemeClr val="bg2">
                    <a:lumMod val="50000"/>
                  </a:schemeClr>
                </a:solidFill>
                <a:latin typeface="Arial" panose="020B0604020202020204" pitchFamily="34" charset="0"/>
                <a:cs typeface="Arial" panose="020B0604020202020204" pitchFamily="34" charset="0"/>
              </a:rPr>
              <a:t>all shards to identify a particular shard. This key contains a 				</a:t>
            </a:r>
            <a:r>
              <a:rPr lang="en-US" sz="2200" dirty="0" smtClean="0">
                <a:solidFill>
                  <a:schemeClr val="bg2">
                    <a:lumMod val="50000"/>
                  </a:schemeClr>
                </a:solidFill>
                <a:latin typeface="Arial" panose="020B0604020202020204" pitchFamily="34" charset="0"/>
                <a:cs typeface="Arial" panose="020B0604020202020204" pitchFamily="34" charset="0"/>
              </a:rPr>
              <a:t>  range</a:t>
            </a:r>
            <a:r>
              <a:rPr lang="en-US" sz="2200" dirty="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0537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Sharding in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30887"/>
          </a:xfrm>
          <a:prstGeom prst="rect">
            <a:avLst/>
          </a:prstGeom>
          <a:noFill/>
        </p:spPr>
        <p:txBody>
          <a:bodyPr wrap="square" rtlCol="0">
            <a:spAutoFit/>
          </a:bodyPr>
          <a:lstStyle/>
          <a:p>
            <a:r>
              <a:rPr lang="en-US" sz="2200" b="1" dirty="0">
                <a:solidFill>
                  <a:srgbClr val="1B6367"/>
                </a:solidFill>
                <a:latin typeface="Arial" panose="020B0604020202020204" pitchFamily="34" charset="0"/>
                <a:cs typeface="Arial" panose="020B0604020202020204" pitchFamily="34" charset="0"/>
              </a:rPr>
              <a:t>Sharding Architecture:</a:t>
            </a:r>
          </a:p>
        </p:txBody>
      </p:sp>
      <p:pic>
        <p:nvPicPr>
          <p:cNvPr id="4" name="Picture 3"/>
          <p:cNvPicPr>
            <a:picLocks noChangeAspect="1"/>
          </p:cNvPicPr>
          <p:nvPr/>
        </p:nvPicPr>
        <p:blipFill>
          <a:blip r:embed="rId2"/>
          <a:stretch>
            <a:fillRect/>
          </a:stretch>
        </p:blipFill>
        <p:spPr>
          <a:xfrm>
            <a:off x="2444728" y="1709864"/>
            <a:ext cx="7077075" cy="4972050"/>
          </a:xfrm>
          <a:prstGeom prst="rect">
            <a:avLst/>
          </a:prstGeom>
        </p:spPr>
      </p:pic>
    </p:spTree>
    <p:extLst>
      <p:ext uri="{BB962C8B-B14F-4D97-AF65-F5344CB8AC3E}">
        <p14:creationId xmlns:p14="http://schemas.microsoft.com/office/powerpoint/2010/main" val="29806847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Files</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9667266"/>
              </p:ext>
            </p:extLst>
          </p:nvPr>
        </p:nvGraphicFramePr>
        <p:xfrm>
          <a:off x="9390680" y="2924442"/>
          <a:ext cx="2192619" cy="1271801"/>
        </p:xfrm>
        <a:graphic>
          <a:graphicData uri="http://schemas.openxmlformats.org/presentationml/2006/ole">
            <mc:AlternateContent xmlns:mc="http://schemas.openxmlformats.org/markup-compatibility/2006">
              <mc:Choice xmlns:v="urn:schemas-microsoft-com:vml" Requires="v">
                <p:oleObj spid="_x0000_s1092" name="Packager Shell Object" showAsIcon="1" r:id="rId3" imgW="843120" imgH="488520" progId="Package">
                  <p:embed/>
                </p:oleObj>
              </mc:Choice>
              <mc:Fallback>
                <p:oleObj name="Packager Shell Object" showAsIcon="1" r:id="rId3" imgW="843120" imgH="488520" progId="Package">
                  <p:embed/>
                  <p:pic>
                    <p:nvPicPr>
                      <p:cNvPr id="0" name=""/>
                      <p:cNvPicPr/>
                      <p:nvPr/>
                    </p:nvPicPr>
                    <p:blipFill>
                      <a:blip r:embed="rId4"/>
                      <a:stretch>
                        <a:fillRect/>
                      </a:stretch>
                    </p:blipFill>
                    <p:spPr>
                      <a:xfrm>
                        <a:off x="9390680" y="2924442"/>
                        <a:ext cx="2192619" cy="127180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91532316"/>
              </p:ext>
            </p:extLst>
          </p:nvPr>
        </p:nvGraphicFramePr>
        <p:xfrm>
          <a:off x="5125991" y="2774974"/>
          <a:ext cx="2108830" cy="1421269"/>
        </p:xfrm>
        <a:graphic>
          <a:graphicData uri="http://schemas.openxmlformats.org/presentationml/2006/ole">
            <mc:AlternateContent xmlns:mc="http://schemas.openxmlformats.org/markup-compatibility/2006">
              <mc:Choice xmlns:v="urn:schemas-microsoft-com:vml" Requires="v">
                <p:oleObj spid="_x0000_s1093" name="Packager Shell Object" showAsIcon="1" r:id="rId5" imgW="725400" imgH="488520" progId="Package">
                  <p:embed/>
                </p:oleObj>
              </mc:Choice>
              <mc:Fallback>
                <p:oleObj name="Packager Shell Object" showAsIcon="1" r:id="rId5" imgW="725400" imgH="488520" progId="Package">
                  <p:embed/>
                  <p:pic>
                    <p:nvPicPr>
                      <p:cNvPr id="0" name=""/>
                      <p:cNvPicPr/>
                      <p:nvPr/>
                    </p:nvPicPr>
                    <p:blipFill>
                      <a:blip r:embed="rId6"/>
                      <a:stretch>
                        <a:fillRect/>
                      </a:stretch>
                    </p:blipFill>
                    <p:spPr>
                      <a:xfrm>
                        <a:off x="5125991" y="2774974"/>
                        <a:ext cx="2108830" cy="142126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47297287"/>
              </p:ext>
            </p:extLst>
          </p:nvPr>
        </p:nvGraphicFramePr>
        <p:xfrm>
          <a:off x="542150" y="2924443"/>
          <a:ext cx="2427982" cy="1271800"/>
        </p:xfrm>
        <a:graphic>
          <a:graphicData uri="http://schemas.openxmlformats.org/presentationml/2006/ole">
            <mc:AlternateContent xmlns:mc="http://schemas.openxmlformats.org/markup-compatibility/2006">
              <mc:Choice xmlns:v="urn:schemas-microsoft-com:vml" Requires="v">
                <p:oleObj spid="_x0000_s1094" name="Packager Shell Object" showAsIcon="1" r:id="rId7" imgW="933840" imgH="488520" progId="Package">
                  <p:embed/>
                </p:oleObj>
              </mc:Choice>
              <mc:Fallback>
                <p:oleObj name="Packager Shell Object" showAsIcon="1" r:id="rId7" imgW="933840" imgH="488520" progId="Package">
                  <p:embed/>
                  <p:pic>
                    <p:nvPicPr>
                      <p:cNvPr id="0" name=""/>
                      <p:cNvPicPr/>
                      <p:nvPr/>
                    </p:nvPicPr>
                    <p:blipFill>
                      <a:blip r:embed="rId8"/>
                      <a:stretch>
                        <a:fillRect/>
                      </a:stretch>
                    </p:blipFill>
                    <p:spPr>
                      <a:xfrm>
                        <a:off x="542150" y="2924443"/>
                        <a:ext cx="2427982" cy="12718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spTree>
    <p:extLst>
      <p:ext uri="{BB962C8B-B14F-4D97-AF65-F5344CB8AC3E}">
        <p14:creationId xmlns:p14="http://schemas.microsoft.com/office/powerpoint/2010/main" val="2128901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6085" y="433758"/>
            <a:ext cx="11298477" cy="5974915"/>
          </a:xfrm>
          <a:prstGeom prst="rect">
            <a:avLst/>
          </a:prstGeom>
          <a:solidFill>
            <a:schemeClr val="bg1"/>
          </a:solidFill>
          <a:ln w="889000">
            <a:solidFill>
              <a:srgbClr val="10C0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37323" y="2697940"/>
            <a:ext cx="6096000" cy="1446550"/>
          </a:xfrm>
          <a:prstGeom prst="rect">
            <a:avLst/>
          </a:prstGeom>
        </p:spPr>
        <p:txBody>
          <a:bodyPr>
            <a:spAutoFit/>
          </a:bodyPr>
          <a:lstStyle/>
          <a:p>
            <a:pPr algn="ctr"/>
            <a:r>
              <a:rPr lang="en-US" sz="8800" b="1" dirty="0" smtClean="0">
                <a:solidFill>
                  <a:srgbClr val="1B6367"/>
                </a:solidFill>
                <a:latin typeface="Footlight MT Light" panose="0204060206030A020304" pitchFamily="18" charset="0"/>
                <a:cs typeface="Arial" panose="020B0604020202020204" pitchFamily="34" charset="0"/>
              </a:rPr>
              <a:t>Thank You</a:t>
            </a:r>
            <a:endParaRPr lang="en-US" sz="8800" b="1" dirty="0">
              <a:solidFill>
                <a:srgbClr val="1B6367"/>
              </a:solidFill>
              <a:latin typeface="Footlight MT Light" panose="0204060206030A020304" pitchFamily="18" charset="0"/>
              <a:cs typeface="Arial" panose="020B0604020202020204" pitchFamily="34" charset="0"/>
            </a:endParaRPr>
          </a:p>
        </p:txBody>
      </p:sp>
    </p:spTree>
    <p:extLst>
      <p:ext uri="{BB962C8B-B14F-4D97-AF65-F5344CB8AC3E}">
        <p14:creationId xmlns:p14="http://schemas.microsoft.com/office/powerpoint/2010/main" val="150651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Difference Between RDBMS &amp;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03934" y="1152394"/>
            <a:ext cx="10784132" cy="5060515"/>
          </a:xfrm>
          <a:prstGeom prst="rect">
            <a:avLst/>
          </a:prstGeom>
        </p:spPr>
      </p:pic>
    </p:spTree>
    <p:extLst>
      <p:ext uri="{BB962C8B-B14F-4D97-AF65-F5344CB8AC3E}">
        <p14:creationId xmlns:p14="http://schemas.microsoft.com/office/powerpoint/2010/main" val="175384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5170646"/>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Creating new database: </a:t>
            </a:r>
            <a:r>
              <a:rPr lang="en-US" sz="2200" dirty="0" smtClean="0">
                <a:solidFill>
                  <a:srgbClr val="2A989E"/>
                </a:solidFill>
                <a:latin typeface="Arial" panose="020B0604020202020204" pitchFamily="34" charset="0"/>
                <a:cs typeface="Arial" panose="020B0604020202020204" pitchFamily="34" charset="0"/>
              </a:rPr>
              <a:t>use</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smtClean="0">
                <a:solidFill>
                  <a:srgbClr val="1B6367"/>
                </a:solidFill>
                <a:latin typeface="Arial" panose="020B0604020202020204" pitchFamily="34" charset="0"/>
                <a:cs typeface="Arial" panose="020B0604020202020204" pitchFamily="34" charset="0"/>
              </a:rPr>
              <a:t>database_name</a:t>
            </a:r>
          </a:p>
          <a:p>
            <a:pPr lvl="1"/>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b="1" dirty="0" smtClean="0">
                <a:solidFill>
                  <a:schemeClr val="bg2">
                    <a:lumMod val="50000"/>
                  </a:schemeClr>
                </a:solidFill>
                <a:latin typeface="Arial" panose="020B0604020202020204" pitchFamily="34" charset="0"/>
                <a:cs typeface="Arial" panose="020B0604020202020204" pitchFamily="34" charset="0"/>
              </a:rPr>
              <a:t>use tempdb</a:t>
            </a:r>
            <a:r>
              <a:rPr lang="en-US" sz="2200" dirty="0" smtClean="0">
                <a:solidFill>
                  <a:schemeClr val="bg2">
                    <a:lumMod val="50000"/>
                  </a:schemeClr>
                </a:solidFill>
                <a:latin typeface="Arial" panose="020B0604020202020204" pitchFamily="34" charset="0"/>
                <a:cs typeface="Arial" panose="020B0604020202020204" pitchFamily="34" charset="0"/>
              </a:rPr>
              <a:t>’ command will create a database, named tempdb. After executing the command you will get the following message: “switched to db tempdb”, that means </a:t>
            </a:r>
            <a:r>
              <a:rPr lang="en-US" sz="2200" b="1" dirty="0" smtClean="0">
                <a:solidFill>
                  <a:schemeClr val="bg2">
                    <a:lumMod val="50000"/>
                  </a:schemeClr>
                </a:solidFill>
                <a:latin typeface="Arial" panose="020B0604020202020204" pitchFamily="34" charset="0"/>
                <a:cs typeface="Arial" panose="020B0604020202020204" pitchFamily="34" charset="0"/>
              </a:rPr>
              <a:t>db</a:t>
            </a:r>
            <a:r>
              <a:rPr lang="en-US" sz="2200" dirty="0" smtClean="0">
                <a:solidFill>
                  <a:schemeClr val="bg2">
                    <a:lumMod val="50000"/>
                  </a:schemeClr>
                </a:solidFill>
                <a:latin typeface="Arial" panose="020B0604020202020204" pitchFamily="34" charset="0"/>
                <a:cs typeface="Arial" panose="020B0604020202020204" pitchFamily="34" charset="0"/>
              </a:rPr>
              <a:t> will start pointing to tempdb database where ‘</a:t>
            </a:r>
            <a:r>
              <a:rPr lang="en-US" sz="2200" b="1" dirty="0" smtClean="0">
                <a:solidFill>
                  <a:schemeClr val="bg2">
                    <a:lumMod val="50000"/>
                  </a:schemeClr>
                </a:solidFill>
                <a:latin typeface="Arial" panose="020B0604020202020204" pitchFamily="34" charset="0"/>
                <a:cs typeface="Arial" panose="020B0604020202020204" pitchFamily="34" charset="0"/>
              </a:rPr>
              <a:t>db</a:t>
            </a:r>
            <a:r>
              <a:rPr lang="en-US" sz="2200" dirty="0" smtClean="0">
                <a:solidFill>
                  <a:schemeClr val="bg2">
                    <a:lumMod val="50000"/>
                  </a:schemeClr>
                </a:solidFill>
                <a:latin typeface="Arial" panose="020B0604020202020204" pitchFamily="34" charset="0"/>
                <a:cs typeface="Arial" panose="020B0604020202020204" pitchFamily="34" charset="0"/>
              </a:rPr>
              <a:t>’ holds the current reference. If the database already exits then it will only switch to that, will not create a new.</a:t>
            </a:r>
          </a:p>
          <a:p>
            <a:endParaRPr lang="en-US" sz="2200" dirty="0" smtClean="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Creating a collection (Table in RDBMS): </a:t>
            </a:r>
            <a:r>
              <a:rPr lang="en-US" sz="2200" dirty="0" smtClean="0">
                <a:solidFill>
                  <a:srgbClr val="2A989E"/>
                </a:solidFill>
                <a:latin typeface="Arial" panose="020B0604020202020204" pitchFamily="34" charset="0"/>
                <a:cs typeface="Arial" panose="020B0604020202020204" pitchFamily="34" charset="0"/>
              </a:rPr>
              <a:t>db</a:t>
            </a:r>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dirty="0" smtClean="0">
                <a:solidFill>
                  <a:srgbClr val="1B6367"/>
                </a:solidFill>
                <a:latin typeface="Arial" panose="020B0604020202020204" pitchFamily="34" charset="0"/>
                <a:cs typeface="Arial" panose="020B0604020202020204" pitchFamily="34" charset="0"/>
              </a:rPr>
              <a:t>collection_name</a:t>
            </a:r>
          </a:p>
          <a:p>
            <a:pPr lvl="1"/>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b="1" dirty="0" err="1" smtClean="0">
                <a:solidFill>
                  <a:schemeClr val="bg2">
                    <a:lumMod val="50000"/>
                  </a:schemeClr>
                </a:solidFill>
                <a:latin typeface="Arial" panose="020B0604020202020204" pitchFamily="34" charset="0"/>
                <a:cs typeface="Arial" panose="020B0604020202020204" pitchFamily="34" charset="0"/>
              </a:rPr>
              <a:t>db.tempCollection</a:t>
            </a:r>
            <a:r>
              <a:rPr lang="en-US" sz="2200" dirty="0" smtClean="0">
                <a:solidFill>
                  <a:schemeClr val="bg2">
                    <a:lumMod val="50000"/>
                  </a:schemeClr>
                </a:solidFill>
                <a:latin typeface="Arial" panose="020B0604020202020204" pitchFamily="34" charset="0"/>
                <a:cs typeface="Arial" panose="020B0604020202020204" pitchFamily="34" charset="0"/>
              </a:rPr>
              <a:t>’ will create a collection, named </a:t>
            </a:r>
            <a:r>
              <a:rPr lang="en-US" sz="2200" dirty="0" err="1" smtClean="0">
                <a:solidFill>
                  <a:schemeClr val="bg2">
                    <a:lumMod val="50000"/>
                  </a:schemeClr>
                </a:solidFill>
                <a:latin typeface="Arial" panose="020B0604020202020204" pitchFamily="34" charset="0"/>
                <a:cs typeface="Arial" panose="020B0604020202020204" pitchFamily="34" charset="0"/>
              </a:rPr>
              <a:t>tempCollection</a:t>
            </a:r>
            <a:endParaRPr lang="en-US" sz="2200" dirty="0" smtClean="0">
              <a:solidFill>
                <a:schemeClr val="bg2">
                  <a:lumMod val="50000"/>
                </a:schemeClr>
              </a:solidFill>
              <a:latin typeface="Arial" panose="020B0604020202020204" pitchFamily="34" charset="0"/>
              <a:cs typeface="Arial" panose="020B0604020202020204" pitchFamily="34" charset="0"/>
            </a:endParaRPr>
          </a:p>
          <a:p>
            <a:endParaRPr lang="en-US" sz="2200" dirty="0" smtClean="0">
              <a:solidFill>
                <a:schemeClr val="bg2">
                  <a:lumMod val="50000"/>
                </a:schemeClr>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200" dirty="0" smtClean="0">
                <a:solidFill>
                  <a:schemeClr val="bg2">
                    <a:lumMod val="50000"/>
                  </a:schemeClr>
                </a:solidFill>
                <a:latin typeface="Arial" panose="020B0604020202020204" pitchFamily="34" charset="0"/>
                <a:cs typeface="Arial" panose="020B0604020202020204" pitchFamily="34" charset="0"/>
              </a:rPr>
              <a:t>Inserting data into collection: </a:t>
            </a:r>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smtClean="0">
                <a:solidFill>
                  <a:schemeClr val="bg2">
                    <a:lumMod val="50000"/>
                  </a:schemeClr>
                </a:solidFill>
                <a:latin typeface="Arial" panose="020B0604020202020204" pitchFamily="34" charset="0"/>
                <a:cs typeface="Arial" panose="020B0604020202020204" pitchFamily="34" charset="0"/>
              </a:rPr>
              <a:t>.</a:t>
            </a:r>
            <a:r>
              <a:rPr lang="en-US" sz="2200" dirty="0" err="1" smtClean="0">
                <a:solidFill>
                  <a:srgbClr val="2A989E"/>
                </a:solidFill>
                <a:latin typeface="Arial" panose="020B0604020202020204" pitchFamily="34" charset="0"/>
                <a:cs typeface="Arial" panose="020B0604020202020204" pitchFamily="34" charset="0"/>
              </a:rPr>
              <a:t>insert</a:t>
            </a:r>
            <a:r>
              <a:rPr lang="en-US" sz="2200" dirty="0" smtClean="0">
                <a:solidFill>
                  <a:srgbClr val="2A989E"/>
                </a:solidFill>
                <a:latin typeface="Arial" panose="020B0604020202020204" pitchFamily="34" charset="0"/>
                <a:cs typeface="Arial" panose="020B0604020202020204" pitchFamily="34" charset="0"/>
              </a:rPr>
              <a:t>(</a:t>
            </a:r>
            <a:r>
              <a:rPr lang="en-US" sz="2200" dirty="0" err="1" smtClean="0">
                <a:solidFill>
                  <a:schemeClr val="bg2">
                    <a:lumMod val="50000"/>
                  </a:schemeClr>
                </a:solidFill>
                <a:latin typeface="Arial" panose="020B0604020202020204" pitchFamily="34" charset="0"/>
                <a:cs typeface="Arial" panose="020B0604020202020204" pitchFamily="34" charset="0"/>
              </a:rPr>
              <a:t>JSON_Data</a:t>
            </a:r>
            <a:r>
              <a:rPr lang="en-US" sz="2200" dirty="0" smtClean="0">
                <a:solidFill>
                  <a:srgbClr val="2A989E"/>
                </a:solidFill>
                <a:latin typeface="Arial" panose="020B0604020202020204" pitchFamily="34" charset="0"/>
                <a:cs typeface="Arial" panose="020B0604020202020204" pitchFamily="34" charset="0"/>
              </a:rPr>
              <a:t>)</a:t>
            </a:r>
          </a:p>
          <a:p>
            <a:pPr lvl="1"/>
            <a:r>
              <a:rPr lang="en-US" sz="2200" dirty="0" smtClean="0">
                <a:solidFill>
                  <a:schemeClr val="bg2">
                    <a:lumMod val="50000"/>
                  </a:schemeClr>
                </a:solidFill>
                <a:latin typeface="Arial" panose="020B0604020202020204" pitchFamily="34" charset="0"/>
                <a:cs typeface="Arial" panose="020B0604020202020204" pitchFamily="34" charset="0"/>
              </a:rPr>
              <a:t>‘</a:t>
            </a:r>
            <a:r>
              <a:rPr lang="en-US" sz="2200" b="1" dirty="0" err="1" smtClean="0">
                <a:solidFill>
                  <a:schemeClr val="bg2">
                    <a:lumMod val="50000"/>
                  </a:schemeClr>
                </a:solidFill>
                <a:latin typeface="Arial" panose="020B0604020202020204" pitchFamily="34" charset="0"/>
                <a:cs typeface="Arial" panose="020B0604020202020204" pitchFamily="34" charset="0"/>
              </a:rPr>
              <a:t>db.tempCollection.insert</a:t>
            </a:r>
            <a:r>
              <a:rPr lang="en-US" sz="2200" b="1" dirty="0" smtClean="0">
                <a:solidFill>
                  <a:schemeClr val="bg2">
                    <a:lumMod val="50000"/>
                  </a:schemeClr>
                </a:solidFill>
                <a:latin typeface="Arial" panose="020B0604020202020204" pitchFamily="34" charset="0"/>
                <a:cs typeface="Arial" panose="020B0604020202020204" pitchFamily="34" charset="0"/>
              </a:rPr>
              <a:t>({name: "</a:t>
            </a:r>
            <a:r>
              <a:rPr lang="en-US" sz="2200" b="1" dirty="0" err="1" smtClean="0">
                <a:solidFill>
                  <a:schemeClr val="bg2">
                    <a:lumMod val="50000"/>
                  </a:schemeClr>
                </a:solidFill>
                <a:latin typeface="Arial" panose="020B0604020202020204" pitchFamily="34" charset="0"/>
                <a:cs typeface="Arial" panose="020B0604020202020204" pitchFamily="34" charset="0"/>
              </a:rPr>
              <a:t>mongodb</a:t>
            </a:r>
            <a:r>
              <a:rPr lang="en-US" sz="2200" b="1" dirty="0" smtClean="0">
                <a:solidFill>
                  <a:schemeClr val="bg2">
                    <a:lumMod val="50000"/>
                  </a:schemeClr>
                </a:solidFill>
                <a:latin typeface="Arial" panose="020B0604020202020204" pitchFamily="34" charset="0"/>
                <a:cs typeface="Arial" panose="020B0604020202020204" pitchFamily="34" charset="0"/>
              </a:rPr>
              <a:t>", category: "</a:t>
            </a:r>
            <a:r>
              <a:rPr lang="en-US" sz="2200" b="1" dirty="0" err="1" smtClean="0">
                <a:solidFill>
                  <a:schemeClr val="bg2">
                    <a:lumMod val="50000"/>
                  </a:schemeClr>
                </a:solidFill>
                <a:latin typeface="Arial" panose="020B0604020202020204" pitchFamily="34" charset="0"/>
                <a:cs typeface="Arial" panose="020B0604020202020204" pitchFamily="34" charset="0"/>
              </a:rPr>
              <a:t>nosql</a:t>
            </a:r>
            <a:r>
              <a:rPr lang="en-US" sz="2200" b="1" dirty="0" smtClean="0">
                <a:solidFill>
                  <a:schemeClr val="bg2">
                    <a:lumMod val="50000"/>
                  </a:schemeClr>
                </a:solidFill>
                <a:latin typeface="Arial" panose="020B0604020202020204" pitchFamily="34" charset="0"/>
                <a:cs typeface="Arial" panose="020B0604020202020204" pitchFamily="34" charset="0"/>
              </a:rPr>
              <a:t>", tags: ["</a:t>
            </a:r>
            <a:r>
              <a:rPr lang="en-US" sz="2200" b="1" dirty="0" err="1" smtClean="0">
                <a:solidFill>
                  <a:schemeClr val="bg2">
                    <a:lumMod val="50000"/>
                  </a:schemeClr>
                </a:solidFill>
                <a:latin typeface="Arial" panose="020B0604020202020204" pitchFamily="34" charset="0"/>
                <a:cs typeface="Arial" panose="020B0604020202020204" pitchFamily="34" charset="0"/>
              </a:rPr>
              <a:t>nosql</a:t>
            </a:r>
            <a:r>
              <a:rPr lang="en-US" sz="2200" b="1" dirty="0" smtClean="0">
                <a:solidFill>
                  <a:schemeClr val="bg2">
                    <a:lumMod val="50000"/>
                  </a:schemeClr>
                </a:solidFill>
                <a:latin typeface="Arial" panose="020B0604020202020204" pitchFamily="34" charset="0"/>
                <a:cs typeface="Arial" panose="020B0604020202020204" pitchFamily="34" charset="0"/>
              </a:rPr>
              <a:t>", "db", "</a:t>
            </a:r>
            <a:r>
              <a:rPr lang="en-US" sz="2200" b="1" dirty="0" err="1" smtClean="0">
                <a:solidFill>
                  <a:schemeClr val="bg2">
                    <a:lumMod val="50000"/>
                  </a:schemeClr>
                </a:solidFill>
                <a:latin typeface="Arial" panose="020B0604020202020204" pitchFamily="34" charset="0"/>
                <a:cs typeface="Arial" panose="020B0604020202020204" pitchFamily="34" charset="0"/>
              </a:rPr>
              <a:t>bigdata</a:t>
            </a:r>
            <a:r>
              <a:rPr lang="en-US" sz="2200" b="1" dirty="0" smtClean="0">
                <a:solidFill>
                  <a:schemeClr val="bg2">
                    <a:lumMod val="50000"/>
                  </a:schemeClr>
                </a:solidFill>
                <a:latin typeface="Arial" panose="020B0604020202020204" pitchFamily="34" charset="0"/>
                <a:cs typeface="Arial" panose="020B0604020202020204" pitchFamily="34" charset="0"/>
              </a:rPr>
              <a:t>"]})</a:t>
            </a:r>
            <a:r>
              <a:rPr lang="en-US" sz="2200" dirty="0" smtClean="0">
                <a:solidFill>
                  <a:schemeClr val="bg2">
                    <a:lumMod val="50000"/>
                  </a:schemeClr>
                </a:solidFill>
                <a:latin typeface="Arial" panose="020B0604020202020204" pitchFamily="34" charset="0"/>
                <a:cs typeface="Arial" panose="020B0604020202020204" pitchFamily="34" charset="0"/>
              </a:rPr>
              <a:t>’ will insert the specified JSON data into </a:t>
            </a:r>
            <a:r>
              <a:rPr lang="en-US" sz="2200" dirty="0" err="1" smtClean="0">
                <a:solidFill>
                  <a:schemeClr val="bg2">
                    <a:lumMod val="50000"/>
                  </a:schemeClr>
                </a:solidFill>
                <a:latin typeface="Arial" panose="020B0604020202020204" pitchFamily="34" charset="0"/>
                <a:cs typeface="Arial" panose="020B0604020202020204" pitchFamily="34" charset="0"/>
              </a:rPr>
              <a:t>tempCollection</a:t>
            </a:r>
            <a:r>
              <a:rPr lang="en-US" sz="2200" dirty="0" smtClean="0">
                <a:solidFill>
                  <a:schemeClr val="bg2">
                    <a:lumMod val="50000"/>
                  </a:schemeClr>
                </a:solidFill>
                <a:latin typeface="Arial" panose="020B0604020202020204" pitchFamily="34" charset="0"/>
                <a:cs typeface="Arial" panose="020B0604020202020204" pitchFamily="34" charset="0"/>
              </a:rPr>
              <a:t>. </a:t>
            </a:r>
          </a:p>
          <a:p>
            <a:pPr lvl="1"/>
            <a:endParaRPr lang="en-US" sz="2200" dirty="0" smtClean="0">
              <a:solidFill>
                <a:schemeClr val="bg2">
                  <a:lumMod val="50000"/>
                </a:schemeClr>
              </a:solidFill>
              <a:latin typeface="Arial" panose="020B0604020202020204" pitchFamily="34" charset="0"/>
              <a:cs typeface="Arial" panose="020B0604020202020204" pitchFamily="34" charset="0"/>
            </a:endParaRPr>
          </a:p>
          <a:p>
            <a:pPr lvl="1"/>
            <a:r>
              <a:rPr lang="en-US" sz="2200" dirty="0" smtClean="0">
                <a:solidFill>
                  <a:schemeClr val="bg2">
                    <a:lumMod val="50000"/>
                  </a:schemeClr>
                </a:solidFill>
                <a:latin typeface="Arial" panose="020B0604020202020204" pitchFamily="34" charset="0"/>
                <a:cs typeface="Arial" panose="020B0604020202020204" pitchFamily="34" charset="0"/>
              </a:rPr>
              <a:t>On successful insertion you will get the following message: “</a:t>
            </a:r>
            <a:r>
              <a:rPr lang="en-US" sz="2200" dirty="0" err="1" smtClean="0">
                <a:solidFill>
                  <a:schemeClr val="bg2">
                    <a:lumMod val="50000"/>
                  </a:schemeClr>
                </a:solidFill>
                <a:latin typeface="Arial" panose="020B0604020202020204" pitchFamily="34" charset="0"/>
                <a:cs typeface="Arial" panose="020B0604020202020204" pitchFamily="34" charset="0"/>
              </a:rPr>
              <a:t>WriteResult</a:t>
            </a:r>
            <a:r>
              <a:rPr lang="en-US" sz="2200" dirty="0" smtClean="0">
                <a:solidFill>
                  <a:schemeClr val="bg2">
                    <a:lumMod val="50000"/>
                  </a:schemeClr>
                </a:solidFill>
                <a:latin typeface="Arial" panose="020B0604020202020204" pitchFamily="34" charset="0"/>
                <a:cs typeface="Arial" panose="020B0604020202020204" pitchFamily="34" charset="0"/>
              </a:rPr>
              <a:t>({ "</a:t>
            </a:r>
            <a:r>
              <a:rPr lang="en-US" sz="2200" dirty="0" err="1" smtClean="0">
                <a:solidFill>
                  <a:schemeClr val="bg2">
                    <a:lumMod val="50000"/>
                  </a:schemeClr>
                </a:solidFill>
                <a:latin typeface="Arial" panose="020B0604020202020204" pitchFamily="34" charset="0"/>
                <a:cs typeface="Arial" panose="020B0604020202020204" pitchFamily="34" charset="0"/>
              </a:rPr>
              <a:t>nInserted</a:t>
            </a:r>
            <a:r>
              <a:rPr lang="en-US" sz="2200" dirty="0" smtClean="0">
                <a:solidFill>
                  <a:schemeClr val="bg2">
                    <a:lumMod val="50000"/>
                  </a:schemeClr>
                </a:solidFill>
                <a:latin typeface="Arial" panose="020B0604020202020204" pitchFamily="34" charset="0"/>
                <a:cs typeface="Arial" panose="020B0604020202020204" pitchFamily="34" charset="0"/>
              </a:rPr>
              <a:t>" : 1 })”</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262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2123658"/>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Retrieving data from collection: </a:t>
            </a:r>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a:t>
            </a:r>
          </a:p>
          <a:p>
            <a:r>
              <a:rPr lang="en-US" sz="2200" b="1" dirty="0" err="1">
                <a:solidFill>
                  <a:schemeClr val="bg2">
                    <a:lumMod val="50000"/>
                  </a:schemeClr>
                </a:solidFill>
                <a:latin typeface="Arial" panose="020B0604020202020204" pitchFamily="34" charset="0"/>
                <a:cs typeface="Arial" panose="020B0604020202020204" pitchFamily="34" charset="0"/>
              </a:rPr>
              <a:t>db.tempCollection.find</a:t>
            </a:r>
            <a:r>
              <a:rPr lang="en-US" sz="2200" b="1" dirty="0">
                <a:solidFill>
                  <a:schemeClr val="bg2">
                    <a:lumMod val="50000"/>
                  </a:schemeClr>
                </a:solidFill>
                <a:latin typeface="Arial" panose="020B0604020202020204" pitchFamily="34" charset="0"/>
                <a:cs typeface="Arial" panose="020B0604020202020204" pitchFamily="34" charset="0"/>
              </a:rPr>
              <a:t>() </a:t>
            </a:r>
            <a:r>
              <a:rPr lang="en-US" sz="2200" dirty="0">
                <a:solidFill>
                  <a:schemeClr val="bg2">
                    <a:lumMod val="50000"/>
                  </a:schemeClr>
                </a:solidFill>
                <a:latin typeface="Arial" panose="020B0604020202020204" pitchFamily="34" charset="0"/>
                <a:cs typeface="Arial" panose="020B0604020202020204" pitchFamily="34" charset="0"/>
              </a:rPr>
              <a:t>will return all the documents from the specified collection along with the </a:t>
            </a:r>
            <a:r>
              <a:rPr lang="en-US" sz="2200" dirty="0" err="1">
                <a:solidFill>
                  <a:schemeClr val="bg2">
                    <a:lumMod val="50000"/>
                  </a:schemeClr>
                </a:solidFill>
                <a:latin typeface="Arial" panose="020B0604020202020204" pitchFamily="34" charset="0"/>
                <a:cs typeface="Arial" panose="020B0604020202020204" pitchFamily="34" charset="0"/>
              </a:rPr>
              <a:t>mongodb</a:t>
            </a:r>
            <a:r>
              <a:rPr lang="en-US" sz="2200" dirty="0">
                <a:solidFill>
                  <a:schemeClr val="bg2">
                    <a:lumMod val="50000"/>
                  </a:schemeClr>
                </a:solidFill>
                <a:latin typeface="Arial" panose="020B0604020202020204" pitchFamily="34" charset="0"/>
                <a:cs typeface="Arial" panose="020B0604020202020204" pitchFamily="34" charset="0"/>
              </a:rPr>
              <a:t> created object Id</a:t>
            </a:r>
            <a:r>
              <a:rPr lang="en-US" sz="2200" dirty="0" smtClean="0">
                <a:solidFill>
                  <a:schemeClr val="bg2">
                    <a:lumMod val="50000"/>
                  </a:schemeClr>
                </a:solidFill>
                <a:latin typeface="Arial" panose="020B0604020202020204" pitchFamily="34" charset="0"/>
                <a:cs typeface="Arial" panose="020B0604020202020204" pitchFamily="34" charset="0"/>
              </a:rPr>
              <a:t>.</a:t>
            </a:r>
          </a:p>
          <a:p>
            <a:endParaRPr lang="en-US" sz="2200" dirty="0">
              <a:solidFill>
                <a:schemeClr val="bg2">
                  <a:lumMod val="50000"/>
                </a:schemeClr>
              </a:solidFill>
              <a:latin typeface="Arial" panose="020B0604020202020204" pitchFamily="34" charset="0"/>
              <a:cs typeface="Arial" panose="020B0604020202020204" pitchFamily="34" charset="0"/>
            </a:endParaRPr>
          </a:p>
          <a:p>
            <a:r>
              <a:rPr lang="en-US" sz="2200" dirty="0">
                <a:solidFill>
                  <a:schemeClr val="bg2">
                    <a:lumMod val="50000"/>
                  </a:schemeClr>
                </a:solidFill>
                <a:latin typeface="Arial" panose="020B0604020202020204" pitchFamily="34" charset="0"/>
                <a:cs typeface="Arial" panose="020B0604020202020204" pitchFamily="34" charset="0"/>
              </a:rPr>
              <a:t>{ "_id" : </a:t>
            </a:r>
            <a:r>
              <a:rPr lang="en-US" sz="2200" dirty="0" err="1">
                <a:solidFill>
                  <a:schemeClr val="bg2">
                    <a:lumMod val="50000"/>
                  </a:schemeClr>
                </a:solidFill>
                <a:latin typeface="Arial" panose="020B0604020202020204" pitchFamily="34" charset="0"/>
                <a:cs typeface="Arial" panose="020B0604020202020204" pitchFamily="34" charset="0"/>
              </a:rPr>
              <a:t>ObjectId</a:t>
            </a:r>
            <a:r>
              <a:rPr lang="en-US" sz="2200" dirty="0">
                <a:solidFill>
                  <a:schemeClr val="bg2">
                    <a:lumMod val="50000"/>
                  </a:schemeClr>
                </a:solidFill>
                <a:latin typeface="Arial" panose="020B0604020202020204" pitchFamily="34" charset="0"/>
                <a:cs typeface="Arial" panose="020B0604020202020204" pitchFamily="34" charset="0"/>
              </a:rPr>
              <a:t>("5b1c22983be2d66c8733cc78"), "name" : "</a:t>
            </a:r>
            <a:r>
              <a:rPr lang="en-US" sz="2200" dirty="0" err="1">
                <a:solidFill>
                  <a:schemeClr val="bg2">
                    <a:lumMod val="50000"/>
                  </a:schemeClr>
                </a:solidFill>
                <a:latin typeface="Arial" panose="020B0604020202020204" pitchFamily="34" charset="0"/>
                <a:cs typeface="Arial" panose="020B0604020202020204" pitchFamily="34" charset="0"/>
              </a:rPr>
              <a:t>mongodb</a:t>
            </a:r>
            <a:r>
              <a:rPr lang="en-US" sz="2200" dirty="0">
                <a:solidFill>
                  <a:schemeClr val="bg2">
                    <a:lumMod val="50000"/>
                  </a:schemeClr>
                </a:solidFill>
                <a:latin typeface="Arial" panose="020B0604020202020204" pitchFamily="34" charset="0"/>
                <a:cs typeface="Arial" panose="020B0604020202020204" pitchFamily="34" charset="0"/>
              </a:rPr>
              <a:t>", "category"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nosql</a:t>
            </a:r>
            <a:r>
              <a:rPr lang="en-US" sz="2200" dirty="0">
                <a:solidFill>
                  <a:schemeClr val="bg2">
                    <a:lumMod val="50000"/>
                  </a:schemeClr>
                </a:solidFill>
                <a:latin typeface="Arial" panose="020B0604020202020204" pitchFamily="34" charset="0"/>
                <a:cs typeface="Arial" panose="020B0604020202020204" pitchFamily="34" charset="0"/>
              </a:rPr>
              <a:t>", "tags" : [ "</a:t>
            </a:r>
            <a:r>
              <a:rPr lang="en-US" sz="2200" dirty="0" err="1">
                <a:solidFill>
                  <a:schemeClr val="bg2">
                    <a:lumMod val="50000"/>
                  </a:schemeClr>
                </a:solidFill>
                <a:latin typeface="Arial" panose="020B0604020202020204" pitchFamily="34" charset="0"/>
                <a:cs typeface="Arial" panose="020B0604020202020204" pitchFamily="34" charset="0"/>
              </a:rPr>
              <a:t>nosql</a:t>
            </a:r>
            <a:r>
              <a:rPr lang="en-US" sz="2200" dirty="0">
                <a:solidFill>
                  <a:schemeClr val="bg2">
                    <a:lumMod val="50000"/>
                  </a:schemeClr>
                </a:solidFill>
                <a:latin typeface="Arial" panose="020B0604020202020204" pitchFamily="34" charset="0"/>
                <a:cs typeface="Arial" panose="020B0604020202020204" pitchFamily="34" charset="0"/>
              </a:rPr>
              <a:t>", "db", "</a:t>
            </a:r>
            <a:r>
              <a:rPr lang="en-US" sz="2200" dirty="0" err="1">
                <a:solidFill>
                  <a:schemeClr val="bg2">
                    <a:lumMod val="50000"/>
                  </a:schemeClr>
                </a:solidFill>
                <a:latin typeface="Arial" panose="020B0604020202020204" pitchFamily="34" charset="0"/>
                <a:cs typeface="Arial" panose="020B0604020202020204" pitchFamily="34" charset="0"/>
              </a:rPr>
              <a:t>bigdata</a:t>
            </a:r>
            <a:r>
              <a:rPr lang="en-US" sz="2200" dirty="0">
                <a:solidFill>
                  <a:schemeClr val="bg2">
                    <a:lumMod val="50000"/>
                  </a:schemeClr>
                </a:solidFill>
                <a:latin typeface="Arial" panose="020B0604020202020204" pitchFamily="34" charset="0"/>
                <a:cs typeface="Arial" panose="020B0604020202020204" pitchFamily="34" charset="0"/>
              </a:rPr>
              <a:t>" ] </a:t>
            </a:r>
            <a:r>
              <a:rPr lang="en-US" sz="2200" dirty="0" smtClean="0">
                <a:solidFill>
                  <a:schemeClr val="bg2">
                    <a:lumMod val="50000"/>
                  </a:schemeClr>
                </a:solidFill>
                <a:latin typeface="Arial" panose="020B0604020202020204" pitchFamily="34" charset="0"/>
                <a:cs typeface="Arial" panose="020B0604020202020204" pitchFamily="34" charset="0"/>
              </a:rPr>
              <a:t>}</a:t>
            </a:r>
            <a:endParaRPr lang="en-US" sz="22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407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739036"/>
          </a:xfrm>
          <a:prstGeom prst="rect">
            <a:avLst/>
          </a:prstGeom>
          <a:solidFill>
            <a:srgbClr val="10C096"/>
          </a:solidFill>
          <a:ln>
            <a:noFill/>
          </a:ln>
          <a:effectLst>
            <a:outerShdw blurRad="44450" dist="27940" dir="5400000" algn="ctr">
              <a:srgbClr val="000000">
                <a:alpha val="32000"/>
              </a:srgbClr>
            </a:outerShdw>
            <a:reflection blurRad="6350" stA="50000" endA="300" endPos="38500" dist="508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chemeClr val="tx1">
                    <a:lumMod val="95000"/>
                    <a:lumOff val="5000"/>
                  </a:schemeClr>
                </a:solidFill>
                <a:latin typeface="Arial" panose="020B0604020202020204" pitchFamily="34" charset="0"/>
                <a:cs typeface="Arial" panose="020B0604020202020204" pitchFamily="34" charset="0"/>
              </a:rPr>
              <a:t>Basics of MongoDB</a:t>
            </a:r>
            <a:endParaRPr lang="en-US" sz="48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 name="TextBox 2"/>
          <p:cNvSpPr txBox="1"/>
          <p:nvPr/>
        </p:nvSpPr>
        <p:spPr>
          <a:xfrm>
            <a:off x="359079" y="964504"/>
            <a:ext cx="11473841" cy="4154984"/>
          </a:xfrm>
          <a:prstGeom prst="rect">
            <a:avLst/>
          </a:prstGeom>
          <a:noFill/>
        </p:spPr>
        <p:txBody>
          <a:bodyPr wrap="square" rtlCol="0">
            <a:spAutoFit/>
          </a:bodyPr>
          <a:lstStyle/>
          <a:p>
            <a:r>
              <a:rPr lang="en-US" sz="2200" dirty="0">
                <a:solidFill>
                  <a:schemeClr val="bg2">
                    <a:lumMod val="50000"/>
                  </a:schemeClr>
                </a:solidFill>
                <a:latin typeface="Arial" panose="020B0604020202020204" pitchFamily="34" charset="0"/>
                <a:cs typeface="Arial" panose="020B0604020202020204" pitchFamily="34" charset="0"/>
              </a:rPr>
              <a:t>Retrieving data from collection in formatted way: </a:t>
            </a:r>
            <a:r>
              <a:rPr lang="en-US" sz="2200" dirty="0" err="1">
                <a:solidFill>
                  <a:srgbClr val="2A989E"/>
                </a:solidFill>
                <a:latin typeface="Arial" panose="020B0604020202020204" pitchFamily="34" charset="0"/>
                <a:cs typeface="Arial" panose="020B0604020202020204" pitchFamily="34" charset="0"/>
              </a:rPr>
              <a:t>db</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1B6367"/>
                </a:solidFill>
                <a:latin typeface="Arial" panose="020B0604020202020204" pitchFamily="34" charset="0"/>
                <a:cs typeface="Arial" panose="020B0604020202020204" pitchFamily="34" charset="0"/>
              </a:rPr>
              <a:t>collection_name</a:t>
            </a:r>
            <a:r>
              <a:rPr lang="en-US" sz="2200" dirty="0" err="1">
                <a:solidFill>
                  <a:schemeClr val="bg2">
                    <a:lumMod val="50000"/>
                  </a:schemeClr>
                </a:solidFill>
                <a:latin typeface="Arial" panose="020B0604020202020204" pitchFamily="34" charset="0"/>
                <a:cs typeface="Arial" panose="020B0604020202020204" pitchFamily="34" charset="0"/>
              </a:rPr>
              <a:t>.</a:t>
            </a:r>
            <a:r>
              <a:rPr lang="en-US" sz="2200" dirty="0" err="1">
                <a:solidFill>
                  <a:srgbClr val="2A989E"/>
                </a:solidFill>
                <a:latin typeface="Arial" panose="020B0604020202020204" pitchFamily="34" charset="0"/>
                <a:cs typeface="Arial" panose="020B0604020202020204" pitchFamily="34" charset="0"/>
              </a:rPr>
              <a:t>find</a:t>
            </a:r>
            <a:r>
              <a:rPr lang="en-US" sz="2200" dirty="0">
                <a:solidFill>
                  <a:srgbClr val="2A989E"/>
                </a:solidFill>
                <a:latin typeface="Arial" panose="020B0604020202020204" pitchFamily="34" charset="0"/>
                <a:cs typeface="Arial" panose="020B0604020202020204" pitchFamily="34" charset="0"/>
              </a:rPr>
              <a:t>()</a:t>
            </a:r>
            <a:r>
              <a:rPr lang="en-US" sz="2200" dirty="0" smtClean="0">
                <a:solidFill>
                  <a:srgbClr val="2A989E"/>
                </a:solidFill>
                <a:latin typeface="Arial" panose="020B0604020202020204" pitchFamily="34" charset="0"/>
                <a:cs typeface="Arial" panose="020B0604020202020204" pitchFamily="34" charset="0"/>
              </a:rPr>
              <a:t>.</a:t>
            </a:r>
            <a:r>
              <a:rPr lang="en-US" sz="2200" dirty="0">
                <a:solidFill>
                  <a:srgbClr val="2A989E"/>
                </a:solidFill>
                <a:latin typeface="Arial" panose="020B0604020202020204" pitchFamily="34" charset="0"/>
                <a:cs typeface="Arial" panose="020B0604020202020204" pitchFamily="34" charset="0"/>
              </a:rPr>
              <a:t>pretty()</a:t>
            </a:r>
          </a:p>
          <a:p>
            <a:r>
              <a:rPr lang="en-US" sz="2200" b="1" dirty="0" err="1">
                <a:solidFill>
                  <a:schemeClr val="bg2">
                    <a:lumMod val="50000"/>
                  </a:schemeClr>
                </a:solidFill>
                <a:latin typeface="Arial" panose="020B0604020202020204" pitchFamily="34" charset="0"/>
                <a:cs typeface="Arial" panose="020B0604020202020204" pitchFamily="34" charset="0"/>
              </a:rPr>
              <a:t>db.tempCollection.find</a:t>
            </a:r>
            <a:r>
              <a:rPr lang="en-US" sz="2200" b="1" dirty="0">
                <a:solidFill>
                  <a:schemeClr val="bg2">
                    <a:lumMod val="50000"/>
                  </a:schemeClr>
                </a:solidFill>
                <a:latin typeface="Arial" panose="020B0604020202020204" pitchFamily="34" charset="0"/>
                <a:cs typeface="Arial" panose="020B0604020202020204" pitchFamily="34" charset="0"/>
              </a:rPr>
              <a:t>().pretty() </a:t>
            </a:r>
            <a:r>
              <a:rPr lang="en-US" sz="2200" dirty="0">
                <a:solidFill>
                  <a:schemeClr val="bg2">
                    <a:lumMod val="50000"/>
                  </a:schemeClr>
                </a:solidFill>
                <a:latin typeface="Arial" panose="020B0604020202020204" pitchFamily="34" charset="0"/>
                <a:cs typeface="Arial" panose="020B0604020202020204" pitchFamily="34" charset="0"/>
              </a:rPr>
              <a:t>will return all the documents in formatted way.</a:t>
            </a:r>
          </a:p>
          <a:p>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"_id" : </a:t>
            </a:r>
            <a:r>
              <a:rPr lang="en-US" sz="2200" dirty="0" err="1">
                <a:solidFill>
                  <a:schemeClr val="bg2">
                    <a:lumMod val="50000"/>
                  </a:schemeClr>
                </a:solidFill>
                <a:latin typeface="Arial" panose="020B0604020202020204" pitchFamily="34" charset="0"/>
                <a:cs typeface="Arial" panose="020B0604020202020204" pitchFamily="34" charset="0"/>
              </a:rPr>
              <a:t>ObjectId</a:t>
            </a:r>
            <a:r>
              <a:rPr lang="en-US" sz="2200" dirty="0">
                <a:solidFill>
                  <a:schemeClr val="bg2">
                    <a:lumMod val="50000"/>
                  </a:schemeClr>
                </a:solidFill>
                <a:latin typeface="Arial" panose="020B0604020202020204" pitchFamily="34" charset="0"/>
                <a:cs typeface="Arial" panose="020B0604020202020204" pitchFamily="34" charset="0"/>
              </a:rPr>
              <a:t>("5b1c22983be2d66c8733cc78"),</a:t>
            </a:r>
          </a:p>
          <a:p>
            <a:r>
              <a:rPr lang="en-US" sz="2200" dirty="0">
                <a:solidFill>
                  <a:schemeClr val="bg2">
                    <a:lumMod val="50000"/>
                  </a:schemeClr>
                </a:solidFill>
                <a:latin typeface="Arial" panose="020B0604020202020204" pitchFamily="34" charset="0"/>
                <a:cs typeface="Arial" panose="020B0604020202020204" pitchFamily="34" charset="0"/>
              </a:rPr>
              <a:t>        "name" : "</a:t>
            </a:r>
            <a:r>
              <a:rPr lang="en-US" sz="2200" dirty="0" err="1">
                <a:solidFill>
                  <a:schemeClr val="bg2">
                    <a:lumMod val="50000"/>
                  </a:schemeClr>
                </a:solidFill>
                <a:latin typeface="Arial" panose="020B0604020202020204" pitchFamily="34" charset="0"/>
                <a:cs typeface="Arial" panose="020B0604020202020204" pitchFamily="34" charset="0"/>
              </a:rPr>
              <a:t>mongodb</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"category" : "</a:t>
            </a:r>
            <a:r>
              <a:rPr lang="en-US" sz="2200" dirty="0" err="1">
                <a:solidFill>
                  <a:schemeClr val="bg2">
                    <a:lumMod val="50000"/>
                  </a:schemeClr>
                </a:solidFill>
                <a:latin typeface="Arial" panose="020B0604020202020204" pitchFamily="34" charset="0"/>
                <a:cs typeface="Arial" panose="020B0604020202020204" pitchFamily="34" charset="0"/>
              </a:rPr>
              <a:t>nosql</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"tags" : [</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nosql</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"db",</a:t>
            </a:r>
          </a:p>
          <a:p>
            <a:r>
              <a:rPr lang="en-US" sz="2200" dirty="0">
                <a:solidFill>
                  <a:schemeClr val="bg2">
                    <a:lumMod val="50000"/>
                  </a:schemeClr>
                </a:solidFill>
                <a:latin typeface="Arial" panose="020B0604020202020204" pitchFamily="34" charset="0"/>
                <a:cs typeface="Arial" panose="020B0604020202020204" pitchFamily="34" charset="0"/>
              </a:rPr>
              <a:t>                "</a:t>
            </a:r>
            <a:r>
              <a:rPr lang="en-US" sz="2200" dirty="0" err="1">
                <a:solidFill>
                  <a:schemeClr val="bg2">
                    <a:lumMod val="50000"/>
                  </a:schemeClr>
                </a:solidFill>
                <a:latin typeface="Arial" panose="020B0604020202020204" pitchFamily="34" charset="0"/>
                <a:cs typeface="Arial" panose="020B0604020202020204" pitchFamily="34" charset="0"/>
              </a:rPr>
              <a:t>bigdata</a:t>
            </a:r>
            <a:r>
              <a:rPr lang="en-US" sz="2200" dirty="0">
                <a:solidFill>
                  <a:schemeClr val="bg2">
                    <a:lumMod val="50000"/>
                  </a:schemeClr>
                </a:solidFill>
                <a:latin typeface="Arial" panose="020B0604020202020204" pitchFamily="34" charset="0"/>
                <a:cs typeface="Arial" panose="020B0604020202020204" pitchFamily="34" charset="0"/>
              </a:rPr>
              <a:t>"</a:t>
            </a:r>
          </a:p>
          <a:p>
            <a:r>
              <a:rPr lang="en-US" sz="2200" dirty="0">
                <a:solidFill>
                  <a:schemeClr val="bg2">
                    <a:lumMod val="50000"/>
                  </a:schemeClr>
                </a:solidFill>
                <a:latin typeface="Arial" panose="020B0604020202020204" pitchFamily="34" charset="0"/>
                <a:cs typeface="Arial" panose="020B0604020202020204" pitchFamily="34" charset="0"/>
              </a:rPr>
              <a:t>        ]</a:t>
            </a:r>
          </a:p>
          <a:p>
            <a:r>
              <a:rPr lang="en-US" sz="2200" dirty="0">
                <a:solidFill>
                  <a:schemeClr val="bg2">
                    <a:lumMod val="50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05383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3336</Words>
  <Application>Microsoft Office PowerPoint</Application>
  <PresentationFormat>Widescreen</PresentationFormat>
  <Paragraphs>508</Paragraphs>
  <Slides>56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3" baseType="lpstr">
      <vt:lpstr>Arial</vt:lpstr>
      <vt:lpstr>Calibri</vt:lpstr>
      <vt:lpstr>Calibri Light</vt:lpstr>
      <vt:lpstr>Footlight MT Light</vt:lpstr>
      <vt:lpstr>Wingdings</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Sen</dc:creator>
  <cp:lastModifiedBy>Subhadeep Sen</cp:lastModifiedBy>
  <cp:revision>240</cp:revision>
  <dcterms:created xsi:type="dcterms:W3CDTF">2018-11-03T16:50:39Z</dcterms:created>
  <dcterms:modified xsi:type="dcterms:W3CDTF">2018-11-07T10:06:24Z</dcterms:modified>
</cp:coreProperties>
</file>