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96" r:id="rId3"/>
    <p:sldId id="267" r:id="rId4"/>
    <p:sldId id="299" r:id="rId5"/>
    <p:sldId id="304" r:id="rId6"/>
    <p:sldId id="266" r:id="rId7"/>
    <p:sldId id="265" r:id="rId8"/>
    <p:sldId id="263" r:id="rId9"/>
    <p:sldId id="262" r:id="rId10"/>
    <p:sldId id="260" r:id="rId11"/>
    <p:sldId id="292" r:id="rId12"/>
    <p:sldId id="268" r:id="rId13"/>
    <p:sldId id="293" r:id="rId14"/>
    <p:sldId id="259" r:id="rId15"/>
    <p:sldId id="258" r:id="rId16"/>
    <p:sldId id="300" r:id="rId17"/>
    <p:sldId id="302" r:id="rId18"/>
    <p:sldId id="303" r:id="rId19"/>
    <p:sldId id="269" r:id="rId20"/>
    <p:sldId id="270" r:id="rId21"/>
    <p:sldId id="272" r:id="rId22"/>
    <p:sldId id="273" r:id="rId2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SimSun"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SimSun"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SimSun"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SimSun"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5"/>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FDE4D5-BC13-404C-B5AA-C5658A22C522}" type="datetime1">
              <a:rPr lang="en-US" altLang="en-US"/>
              <a:pPr>
                <a:defRPr/>
              </a:pPr>
              <a:t>8/19/2018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BD12F-56F9-4FD4-A67B-FE430E36036F}" type="slidenum">
              <a:rPr lang="en-US" altLang="en-US"/>
              <a:pPr>
                <a:defRPr/>
              </a:pPr>
              <a:t>‹#›</a:t>
            </a:fld>
            <a:endParaRPr 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0FB513-2CF3-43B7-A9AD-B1F549B5A681}" type="datetime1">
              <a:rPr lang="en-US" altLang="en-US"/>
              <a:pPr>
                <a:defRPr/>
              </a:pPr>
              <a:t>8/19/2018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062610-42D4-4F54-B078-BBAB28471C75}" type="slidenum">
              <a:rPr lang="en-US" altLang="en-US"/>
              <a:pPr>
                <a:defRPr/>
              </a:pPr>
              <a:t>‹#›</a:t>
            </a:fld>
            <a:endParaRPr 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B8ED82-4B68-4EAF-8477-731CB9397EB4}" type="datetime1">
              <a:rPr lang="en-US" altLang="en-US"/>
              <a:pPr>
                <a:defRPr/>
              </a:pPr>
              <a:t>8/19/2018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79837-6109-4037-8F89-0DB4A1725AE1}" type="slidenum">
              <a:rPr lang="en-US" altLang="en-US"/>
              <a:pPr>
                <a:defRPr/>
              </a:pPr>
              <a:t>‹#›</a:t>
            </a:fld>
            <a:endParaRPr 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2BB695-C220-4F27-AF8E-5D522A34F9D5}" type="datetime1">
              <a:rPr lang="en-US" altLang="en-US"/>
              <a:pPr>
                <a:defRPr/>
              </a:pPr>
              <a:t>8/19/2018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2C151C-6D2B-4DBC-8083-207FF0206BC0}" type="slidenum">
              <a:rPr lang="en-US" altLang="en-US"/>
              <a:pPr>
                <a:defRPr/>
              </a:pPr>
              <a:t>‹#›</a:t>
            </a:fld>
            <a:endParaRPr 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1CA644-3527-448A-A154-3AB6904EF21A}" type="datetime1">
              <a:rPr lang="en-US" altLang="en-US"/>
              <a:pPr>
                <a:defRPr/>
              </a:pPr>
              <a:t>8/19/2018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2BD50E-4CF8-4FC3-8FF4-14F11B8D7527}" type="slidenum">
              <a:rPr lang="en-US" altLang="en-US"/>
              <a:pPr>
                <a:defRPr/>
              </a:pPr>
              <a:t>‹#›</a:t>
            </a:fld>
            <a:endParaRPr 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87DC34A-901E-46AD-88B6-9FFC052D68E2}" type="datetime1">
              <a:rPr lang="en-US" altLang="en-US"/>
              <a:pPr>
                <a:defRPr/>
              </a:pPr>
              <a:t>8/19/2018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F41AD51-B2B2-4C22-AF60-4C4DDDC8DC62}" type="slidenum">
              <a:rPr lang="en-US" altLang="en-US"/>
              <a:pPr>
                <a:defRPr/>
              </a:pPr>
              <a:t>‹#›</a:t>
            </a:fld>
            <a:endParaRPr 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513F144-5A58-45C4-BB2C-BEAC2A18C481}" type="datetime1">
              <a:rPr lang="en-US" altLang="en-US"/>
              <a:pPr>
                <a:defRPr/>
              </a:pPr>
              <a:t>8/19/2018</a:t>
            </a:fld>
            <a:endParaRPr lang="en-US" sz="1800">
              <a:solidFill>
                <a:schemeClr val="tx1"/>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78B31D7-FF33-4BD2-AB0A-1532064077AB}" type="slidenum">
              <a:rPr lang="en-US" altLang="en-US"/>
              <a:pPr>
                <a:defRPr/>
              </a:pPr>
              <a:t>‹#›</a:t>
            </a:fld>
            <a:endParaRPr 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097C08F-CE29-4D71-9A90-7E4DCD3C3B65}" type="datetime1">
              <a:rPr lang="en-US" altLang="en-US"/>
              <a:pPr>
                <a:defRPr/>
              </a:pPr>
              <a:t>8/19/2018</a:t>
            </a:fld>
            <a:endParaRPr lang="en-US" sz="180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859983D-37B9-426C-A055-EA00460D36DE}" type="slidenum">
              <a:rPr lang="en-US" altLang="en-US"/>
              <a:pPr>
                <a:defRPr/>
              </a:pPr>
              <a:t>‹#›</a:t>
            </a:fld>
            <a:endParaRPr 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3CADF91-6737-4DDA-B769-EC48B613ABA9}" type="datetime1">
              <a:rPr lang="en-US" altLang="en-US"/>
              <a:pPr>
                <a:defRPr/>
              </a:pPr>
              <a:t>8/19/2018</a:t>
            </a:fld>
            <a:endParaRPr lang="en-US" sz="1800">
              <a:solidFill>
                <a:schemeClr val="tx1"/>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0223CAB-5AF5-4693-B330-48AAFFD193BB}" type="slidenum">
              <a:rPr lang="en-US" altLang="en-US"/>
              <a:pPr>
                <a:defRPr/>
              </a:pPr>
              <a:t>‹#›</a:t>
            </a:fld>
            <a:endParaRPr 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2FFA00D-C0D0-4BC8-963A-BF68849F2F3A}" type="datetime1">
              <a:rPr lang="en-US" altLang="en-US"/>
              <a:pPr>
                <a:defRPr/>
              </a:pPr>
              <a:t>8/19/2018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E334C4C-ED0E-45AB-AF06-89CD7EEDE041}" type="slidenum">
              <a:rPr lang="en-US" altLang="en-US"/>
              <a:pPr>
                <a:defRPr/>
              </a:pPr>
              <a:t>‹#›</a:t>
            </a:fld>
            <a:endParaRPr 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E2B5925-F79D-4C10-AC6E-1274A83F59C4}" type="datetime1">
              <a:rPr lang="en-US" altLang="en-US"/>
              <a:pPr>
                <a:defRPr/>
              </a:pPr>
              <a:t>8/19/2018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E0F6BA6-E312-4D59-9A1A-C593A88D87F6}" type="slidenum">
              <a:rPr lang="en-US" altLang="en-US"/>
              <a:pPr>
                <a:defRPr/>
              </a:pPr>
              <a:t>‹#›</a:t>
            </a:fld>
            <a:endParaRPr 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8000">
              <a:srgbClr val="8488C4"/>
            </a:gs>
            <a:gs pos="56000">
              <a:srgbClr val="D4DEFF"/>
            </a:gs>
            <a:gs pos="91000">
              <a:srgbClr val="D4DEFF"/>
            </a:gs>
          </a:gsLst>
          <a:lin ang="18900000" scaled="0"/>
          <a:tileRect/>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sym typeface="Calibri"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Calibri" pitchFamily="34" charset="0"/>
              </a:rPr>
              <a:t>Click to edit Master text styles</a:t>
            </a:r>
          </a:p>
          <a:p>
            <a:pPr lvl="1"/>
            <a:r>
              <a:rPr lang="en-US" altLang="zh-CN" smtClean="0">
                <a:sym typeface="Calibri" pitchFamily="34" charset="0"/>
              </a:rPr>
              <a:t>Second level</a:t>
            </a:r>
          </a:p>
          <a:p>
            <a:pPr lvl="2"/>
            <a:r>
              <a:rPr lang="en-US" altLang="zh-CN" smtClean="0">
                <a:sym typeface="Calibri" pitchFamily="34" charset="0"/>
              </a:rPr>
              <a:t>Third level</a:t>
            </a:r>
          </a:p>
          <a:p>
            <a:pPr lvl="3"/>
            <a:r>
              <a:rPr lang="en-US" altLang="zh-CN" smtClean="0">
                <a:sym typeface="Calibri" pitchFamily="34" charset="0"/>
              </a:rPr>
              <a:t>Fourth level</a:t>
            </a:r>
          </a:p>
          <a:p>
            <a:pPr lvl="4"/>
            <a:r>
              <a:rPr lang="en-US" altLang="zh-CN" smtClean="0">
                <a:sym typeface="Calibri"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20450538-0F2F-4B16-8109-7DBE8FEAAF4C}" type="datetime1">
              <a:rPr lang="en-US" altLang="en-US"/>
              <a:pPr>
                <a:defRPr/>
              </a:pPr>
              <a:t>8/19/2018</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defRPr>
            </a:lvl1pPr>
          </a:lstStyle>
          <a:p>
            <a:pPr>
              <a:defRPr/>
            </a:pPr>
            <a:fld id="{70E68C57-4A61-4863-B903-33E6560E6A6C}" type="slidenum">
              <a:rPr lang="en-US"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a:spLocks noChangeArrowheads="1"/>
          </p:cNvSpPr>
          <p:nvPr/>
        </p:nvSpPr>
        <p:spPr bwMode="auto">
          <a:xfrm>
            <a:off x="0" y="2514624"/>
            <a:ext cx="9144000" cy="1938992"/>
          </a:xfrm>
          <a:prstGeom prst="rect">
            <a:avLst/>
          </a:prstGeom>
          <a:noFill/>
          <a:ln w="9525">
            <a:noFill/>
            <a:miter lim="800000"/>
            <a:headEnd/>
            <a:tailEnd/>
          </a:ln>
        </p:spPr>
        <p:txBody>
          <a:bodyPr>
            <a:spAutoFit/>
          </a:bodyPr>
          <a:lstStyle/>
          <a:p>
            <a:pPr algn="ctr"/>
            <a:r>
              <a:rPr lang="en-US" sz="4000" b="1" dirty="0">
                <a:solidFill>
                  <a:srgbClr val="000000"/>
                </a:solidFill>
                <a:latin typeface="Algerian" pitchFamily="82" charset="0"/>
                <a:sym typeface="Algerian" pitchFamily="82" charset="0"/>
              </a:rPr>
              <a:t>Design and Development of Online Environment Monitoring </a:t>
            </a:r>
            <a:r>
              <a:rPr lang="en-US" sz="4000" b="1" dirty="0" smtClean="0">
                <a:solidFill>
                  <a:srgbClr val="000000"/>
                </a:solidFill>
                <a:latin typeface="Algerian" pitchFamily="82" charset="0"/>
                <a:sym typeface="Algerian" pitchFamily="82" charset="0"/>
              </a:rPr>
              <a:t>System</a:t>
            </a:r>
          </a:p>
          <a:p>
            <a:pPr algn="ctr"/>
            <a:r>
              <a:rPr lang="en-US" sz="4000" b="1" dirty="0" smtClean="0">
                <a:solidFill>
                  <a:srgbClr val="000000"/>
                </a:solidFill>
                <a:latin typeface="Algerian" pitchFamily="82" charset="0"/>
                <a:sym typeface="Algerian" pitchFamily="82" charset="0"/>
              </a:rPr>
              <a:t>(oems)</a:t>
            </a:r>
            <a:endParaRPr lang="en-US" sz="4000" b="1" dirty="0">
              <a:solidFill>
                <a:srgbClr val="000000"/>
              </a:solidFill>
              <a:latin typeface="Algerian" pitchFamily="82" charset="0"/>
              <a:sym typeface="Algerian" pitchFamily="82" charset="0"/>
            </a:endParaRPr>
          </a:p>
        </p:txBody>
      </p:sp>
    </p:spTree>
    <p:extLst>
      <p:ext uri="{BB962C8B-B14F-4D97-AF65-F5344CB8AC3E}">
        <p14:creationId xmlns:p14="http://schemas.microsoft.com/office/powerpoint/2010/main" val="245769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13531"/>
            <a:ext cx="9144000" cy="923330"/>
          </a:xfrm>
          <a:prstGeom prst="rect">
            <a:avLst/>
          </a:prstGeom>
          <a:noFill/>
          <a:ln w="9525">
            <a:noFill/>
            <a:miter lim="800000"/>
            <a:headEnd/>
            <a:tailEnd/>
          </a:ln>
        </p:spPr>
        <p:txBody>
          <a:bodyPr>
            <a:spAutoFit/>
          </a:bodyPr>
          <a:lstStyle/>
          <a:p>
            <a:pPr algn="ctr"/>
            <a:r>
              <a:rPr lang="en-US" sz="5200" b="1" dirty="0">
                <a:solidFill>
                  <a:srgbClr val="000000"/>
                </a:solidFill>
                <a:latin typeface="Calibri" pitchFamily="34" charset="0"/>
                <a:sym typeface="Calibri" pitchFamily="34" charset="0"/>
              </a:rPr>
              <a:t>AN OVERVIEW OF </a:t>
            </a:r>
            <a:r>
              <a:rPr lang="en-US" sz="5400" b="1" dirty="0" smtClean="0">
                <a:solidFill>
                  <a:srgbClr val="000000"/>
                </a:solidFill>
                <a:latin typeface="Calibri" pitchFamily="34" charset="0"/>
                <a:sym typeface="Calibri" pitchFamily="34" charset="0"/>
              </a:rPr>
              <a:t>ARDUINO</a:t>
            </a:r>
            <a:endParaRPr lang="en-US" sz="5200" b="1" dirty="0">
              <a:solidFill>
                <a:srgbClr val="000000"/>
              </a:solidFill>
              <a:latin typeface="Calibri" pitchFamily="34" charset="0"/>
              <a:sym typeface="Calibri" pitchFamily="34" charset="0"/>
            </a:endParaRPr>
          </a:p>
        </p:txBody>
      </p:sp>
      <p:sp>
        <p:nvSpPr>
          <p:cNvPr id="21507" name="TextBox 2"/>
          <p:cNvSpPr txBox="1">
            <a:spLocks noChangeArrowheads="1"/>
          </p:cNvSpPr>
          <p:nvPr/>
        </p:nvSpPr>
        <p:spPr bwMode="auto">
          <a:xfrm>
            <a:off x="0" y="936861"/>
            <a:ext cx="8762884" cy="5632311"/>
          </a:xfrm>
          <a:prstGeom prst="rect">
            <a:avLst/>
          </a:prstGeom>
          <a:noFill/>
          <a:ln w="9525">
            <a:noFill/>
            <a:miter lim="800000"/>
            <a:headEnd/>
            <a:tailEnd/>
          </a:ln>
        </p:spPr>
        <p:txBody>
          <a:bodyPr wrap="square">
            <a:spAutoFit/>
          </a:bodyPr>
          <a:lstStyle/>
          <a:p>
            <a:pPr marL="342900" lvl="0" indent="-342900">
              <a:buFont typeface="Wingdings" panose="05000000000000000000" pitchFamily="2" charset="2"/>
              <a:buChar char="Ø"/>
            </a:pPr>
            <a:r>
              <a:rPr lang="en-US" sz="2400" dirty="0"/>
              <a:t>On board voltage regulator</a:t>
            </a:r>
          </a:p>
          <a:p>
            <a:pPr marL="342900" lvl="0" indent="-342900">
              <a:buFont typeface="Wingdings" panose="05000000000000000000" pitchFamily="2" charset="2"/>
              <a:buChar char="Ø"/>
            </a:pPr>
            <a:r>
              <a:rPr lang="en-US" sz="2400" dirty="0"/>
              <a:t>Operating voltage is 5V</a:t>
            </a:r>
          </a:p>
          <a:p>
            <a:pPr marL="342900" lvl="0" indent="-342900">
              <a:buFont typeface="Wingdings" panose="05000000000000000000" pitchFamily="2" charset="2"/>
              <a:buChar char="Ø"/>
            </a:pPr>
            <a:r>
              <a:rPr lang="en-US" sz="2400" dirty="0"/>
              <a:t>Operating frequency 16 MHz</a:t>
            </a:r>
          </a:p>
          <a:p>
            <a:pPr marL="342900" lvl="0" indent="-342900">
              <a:buFont typeface="Wingdings" panose="05000000000000000000" pitchFamily="2" charset="2"/>
              <a:buChar char="Ø"/>
            </a:pPr>
            <a:r>
              <a:rPr lang="en-US" sz="2400" dirty="0"/>
              <a:t>14 digital I/O pins, of which </a:t>
            </a:r>
            <a:endParaRPr lang="en-US" sz="2400" dirty="0" smtClean="0"/>
          </a:p>
          <a:p>
            <a:pPr lvl="0"/>
            <a:r>
              <a:rPr lang="en-US" sz="2400" dirty="0" smtClean="0"/>
              <a:t>     6 </a:t>
            </a:r>
            <a:r>
              <a:rPr lang="en-US" sz="2400" dirty="0"/>
              <a:t>are PWM pins</a:t>
            </a:r>
          </a:p>
          <a:p>
            <a:pPr marL="342900" lvl="0" indent="-342900">
              <a:buFont typeface="Wingdings" panose="05000000000000000000" pitchFamily="2" charset="2"/>
              <a:buChar char="Ø"/>
            </a:pPr>
            <a:r>
              <a:rPr lang="en-US" sz="2400" dirty="0"/>
              <a:t>6 ADC channel (10 bits) </a:t>
            </a:r>
          </a:p>
          <a:p>
            <a:pPr marL="342900" lvl="0" indent="-342900">
              <a:buFont typeface="Wingdings" panose="05000000000000000000" pitchFamily="2" charset="2"/>
              <a:buChar char="Ø"/>
            </a:pPr>
            <a:r>
              <a:rPr lang="en-US" sz="2400" dirty="0"/>
              <a:t>32KB flash memory </a:t>
            </a:r>
            <a:endParaRPr lang="en-US" sz="2400" dirty="0" smtClean="0"/>
          </a:p>
          <a:p>
            <a:pPr lvl="0"/>
            <a:r>
              <a:rPr lang="en-US" sz="2400" dirty="0"/>
              <a:t> </a:t>
            </a:r>
            <a:r>
              <a:rPr lang="en-US" sz="2400" dirty="0" smtClean="0"/>
              <a:t>   (</a:t>
            </a:r>
            <a:r>
              <a:rPr lang="en-US" sz="2400" dirty="0"/>
              <a:t>0.5KB for boot loader)</a:t>
            </a:r>
          </a:p>
          <a:p>
            <a:pPr marL="342900" lvl="0" indent="-342900">
              <a:buFont typeface="Wingdings" panose="05000000000000000000" pitchFamily="2" charset="2"/>
              <a:buChar char="Ø"/>
            </a:pPr>
            <a:r>
              <a:rPr lang="en-US" sz="2400" dirty="0"/>
              <a:t>2 KB SRAM memory</a:t>
            </a:r>
          </a:p>
          <a:p>
            <a:pPr marL="342900" lvl="0" indent="-342900">
              <a:buFont typeface="Wingdings" panose="05000000000000000000" pitchFamily="2" charset="2"/>
              <a:buChar char="Ø"/>
            </a:pPr>
            <a:r>
              <a:rPr lang="en-US" sz="2400" dirty="0"/>
              <a:t>1KB internal EEPROM</a:t>
            </a:r>
          </a:p>
          <a:p>
            <a:pPr marL="342900" lvl="0" indent="-342900">
              <a:buFont typeface="Wingdings" panose="05000000000000000000" pitchFamily="2" charset="2"/>
              <a:buChar char="Ø"/>
            </a:pPr>
            <a:r>
              <a:rPr lang="en-US" sz="2400" dirty="0"/>
              <a:t>Programmable Serial USART</a:t>
            </a:r>
          </a:p>
          <a:p>
            <a:pPr marL="342900" lvl="0" indent="-342900">
              <a:buFont typeface="Wingdings" panose="05000000000000000000" pitchFamily="2" charset="2"/>
              <a:buChar char="Ø"/>
            </a:pPr>
            <a:r>
              <a:rPr lang="en-US" sz="2400" dirty="0"/>
              <a:t>Master/Slave SPI Serial interface</a:t>
            </a:r>
          </a:p>
          <a:p>
            <a:pPr marL="342900" lvl="0" indent="-342900">
              <a:buFont typeface="Wingdings" panose="05000000000000000000" pitchFamily="2" charset="2"/>
              <a:buChar char="Ø"/>
            </a:pPr>
            <a:r>
              <a:rPr lang="en-US" sz="2400" dirty="0"/>
              <a:t>I2C interface</a:t>
            </a:r>
          </a:p>
          <a:p>
            <a:pPr marL="342900" lvl="0" indent="-342900">
              <a:buFont typeface="Wingdings" panose="05000000000000000000" pitchFamily="2" charset="2"/>
              <a:buChar char="Ø"/>
            </a:pPr>
            <a:r>
              <a:rPr lang="en-US" sz="2400" dirty="0"/>
              <a:t>Programmable watchdog timer with separate on-chip oscillator.</a:t>
            </a:r>
          </a:p>
        </p:txBody>
      </p:sp>
      <p:pic>
        <p:nvPicPr>
          <p:cNvPr id="1027" name="Picture 3" descr="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206" y="1371654"/>
            <a:ext cx="4377278" cy="321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fade">
                                      <p:cBhvr>
                                        <p:cTn id="1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15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0"/>
            <a:ext cx="9144000" cy="830997"/>
          </a:xfrm>
          <a:prstGeom prst="rect">
            <a:avLst/>
          </a:prstGeom>
          <a:noFill/>
          <a:ln w="9525">
            <a:noFill/>
            <a:miter lim="800000"/>
            <a:headEnd/>
            <a:tailEnd/>
          </a:ln>
        </p:spPr>
        <p:txBody>
          <a:bodyPr>
            <a:spAutoFit/>
          </a:bodyPr>
          <a:lstStyle/>
          <a:p>
            <a:pPr algn="ctr"/>
            <a:r>
              <a:rPr lang="en-US" sz="4800" b="1" dirty="0" smtClean="0">
                <a:solidFill>
                  <a:srgbClr val="000000"/>
                </a:solidFill>
                <a:latin typeface="Calibri" pitchFamily="34" charset="0"/>
                <a:sym typeface="Calibri" pitchFamily="34" charset="0"/>
              </a:rPr>
              <a:t>PIN DIAGRAM OF ATMEGA 328p μC</a:t>
            </a:r>
            <a:endParaRPr lang="en-US" sz="4800" b="1" dirty="0">
              <a:solidFill>
                <a:srgbClr val="000000"/>
              </a:solidFill>
              <a:latin typeface="Calibri" pitchFamily="34" charset="0"/>
              <a:sym typeface="Calibri" pitchFamily="34" charset="0"/>
            </a:endParaRPr>
          </a:p>
        </p:txBody>
      </p:sp>
      <p:pic>
        <p:nvPicPr>
          <p:cNvPr id="3" name="Picture 2" descr="E:\SoftwareZ\B-Tech Software\Arduino\Images\F2SFHSDH3Z3V3P4.png"/>
          <p:cNvPicPr/>
          <p:nvPr/>
        </p:nvPicPr>
        <p:blipFill>
          <a:blip r:embed="rId2">
            <a:extLst>
              <a:ext uri="{28A0092B-C50C-407E-A947-70E740481C1C}">
                <a14:useLocalDpi xmlns:a14="http://schemas.microsoft.com/office/drawing/2010/main" val="0"/>
              </a:ext>
            </a:extLst>
          </a:blip>
          <a:srcRect/>
          <a:stretch>
            <a:fillRect/>
          </a:stretch>
        </p:blipFill>
        <p:spPr bwMode="auto">
          <a:xfrm>
            <a:off x="533506" y="990664"/>
            <a:ext cx="8076988" cy="56386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a:spLocks noChangeArrowheads="1"/>
          </p:cNvSpPr>
          <p:nvPr/>
        </p:nvSpPr>
        <p:spPr bwMode="auto">
          <a:xfrm>
            <a:off x="0" y="0"/>
            <a:ext cx="9144000" cy="800219"/>
          </a:xfrm>
          <a:prstGeom prst="rect">
            <a:avLst/>
          </a:prstGeom>
          <a:noFill/>
          <a:ln w="9525">
            <a:noFill/>
            <a:miter lim="800000"/>
            <a:headEnd/>
            <a:tailEnd/>
          </a:ln>
        </p:spPr>
        <p:txBody>
          <a:bodyPr>
            <a:spAutoFit/>
          </a:bodyPr>
          <a:lstStyle/>
          <a:p>
            <a:pPr algn="ctr"/>
            <a:r>
              <a:rPr lang="en-US" sz="4600" b="1" dirty="0">
                <a:solidFill>
                  <a:srgbClr val="000000"/>
                </a:solidFill>
                <a:latin typeface="Calibri" pitchFamily="34" charset="0"/>
                <a:sym typeface="Calibri" pitchFamily="34" charset="0"/>
              </a:rPr>
              <a:t>AN OVERVIEW OF </a:t>
            </a:r>
            <a:r>
              <a:rPr lang="en-US" sz="4600" b="1" dirty="0" smtClean="0">
                <a:solidFill>
                  <a:srgbClr val="000000"/>
                </a:solidFill>
                <a:latin typeface="Calibri" pitchFamily="34" charset="0"/>
                <a:sym typeface="Calibri" pitchFamily="34" charset="0"/>
              </a:rPr>
              <a:t>ETHERNET SHIELD</a:t>
            </a:r>
            <a:endParaRPr lang="en-US" sz="4600" b="1" dirty="0">
              <a:solidFill>
                <a:srgbClr val="000000"/>
              </a:solidFill>
              <a:latin typeface="Calibri" pitchFamily="34" charset="0"/>
              <a:sym typeface="Calibri" pitchFamily="34" charset="0"/>
            </a:endParaRPr>
          </a:p>
        </p:txBody>
      </p:sp>
      <p:sp>
        <p:nvSpPr>
          <p:cNvPr id="23555" name="TextBox 2"/>
          <p:cNvSpPr txBox="1">
            <a:spLocks noChangeArrowheads="1"/>
          </p:cNvSpPr>
          <p:nvPr/>
        </p:nvSpPr>
        <p:spPr bwMode="auto">
          <a:xfrm>
            <a:off x="48" y="1066862"/>
            <a:ext cx="9143952" cy="5262979"/>
          </a:xfrm>
          <a:prstGeom prst="rect">
            <a:avLst/>
          </a:prstGeom>
          <a:noFill/>
          <a:ln w="9525">
            <a:noFill/>
            <a:miter lim="800000"/>
            <a:headEnd/>
            <a:tailEnd/>
          </a:ln>
        </p:spPr>
        <p:txBody>
          <a:bodyPr wrap="square">
            <a:spAutoFit/>
          </a:bodyPr>
          <a:lstStyle/>
          <a:p>
            <a:pPr>
              <a:buFont typeface="Wingdings" pitchFamily="2" charset="2"/>
              <a:buChar char="Ø"/>
            </a:pPr>
            <a:r>
              <a:rPr lang="en-US" sz="2400" dirty="0"/>
              <a:t>It is based on the Wiznet W500 ethernet chip with 16K </a:t>
            </a:r>
            <a:r>
              <a:rPr lang="en-US" sz="2400" dirty="0" smtClean="0"/>
              <a:t>buffer</a:t>
            </a:r>
          </a:p>
          <a:p>
            <a:pPr>
              <a:buFont typeface="Wingdings" pitchFamily="2" charset="2"/>
              <a:buChar char="Ø"/>
            </a:pPr>
            <a:r>
              <a:rPr lang="en-US" sz="2400" dirty="0"/>
              <a:t>The Wiznet provides a network (IP) stack capable of both TCP and </a:t>
            </a:r>
            <a:r>
              <a:rPr lang="en-US" sz="2400" dirty="0" smtClean="0"/>
              <a:t>UDP</a:t>
            </a:r>
          </a:p>
          <a:p>
            <a:pPr>
              <a:buFont typeface="Wingdings" pitchFamily="2" charset="2"/>
              <a:buChar char="Ø"/>
            </a:pPr>
            <a:r>
              <a:rPr lang="en-US" sz="2400" dirty="0"/>
              <a:t>The shield </a:t>
            </a:r>
            <a:r>
              <a:rPr lang="en-US" sz="2400" dirty="0" smtClean="0"/>
              <a:t>has </a:t>
            </a:r>
            <a:r>
              <a:rPr lang="en-US" sz="2400" dirty="0"/>
              <a:t>a standard RJ45 </a:t>
            </a:r>
            <a:r>
              <a:rPr lang="en-US" sz="2400" dirty="0" smtClean="0"/>
              <a:t>connector </a:t>
            </a:r>
          </a:p>
          <a:p>
            <a:pPr>
              <a:buFont typeface="Wingdings" pitchFamily="2" charset="2"/>
              <a:buChar char="Ø"/>
            </a:pPr>
            <a:r>
              <a:rPr lang="en-US" sz="2400" dirty="0"/>
              <a:t>It communicates with Arduino using </a:t>
            </a:r>
            <a:r>
              <a:rPr lang="en-US" sz="2400" dirty="0" smtClean="0"/>
              <a:t>the </a:t>
            </a:r>
            <a:r>
              <a:rPr lang="en-US" sz="2400" dirty="0"/>
              <a:t>SPI </a:t>
            </a:r>
            <a:r>
              <a:rPr lang="en-US" sz="2400" dirty="0" smtClean="0"/>
              <a:t>bus</a:t>
            </a:r>
          </a:p>
          <a:p>
            <a:pPr marL="342900" lvl="0" indent="-342900">
              <a:buFont typeface="Wingdings" panose="05000000000000000000" pitchFamily="2" charset="2"/>
              <a:buChar char="Ø"/>
            </a:pPr>
            <a:r>
              <a:rPr lang="en-US" sz="2400" dirty="0"/>
              <a:t>PWR: indicates that the board and shield are powered.</a:t>
            </a:r>
          </a:p>
          <a:p>
            <a:pPr marL="342900" lvl="0" indent="-342900">
              <a:buFont typeface="Wingdings" panose="05000000000000000000" pitchFamily="2" charset="2"/>
              <a:buChar char="Ø"/>
            </a:pPr>
            <a:r>
              <a:rPr lang="en-US" sz="2400" dirty="0"/>
              <a:t>LINK: indicates the presence of network link and flashes when the shield transmits or receives data.</a:t>
            </a:r>
          </a:p>
          <a:p>
            <a:pPr marL="342900" lvl="0" indent="-342900">
              <a:buFont typeface="Wingdings" panose="05000000000000000000" pitchFamily="2" charset="2"/>
              <a:buChar char="Ø"/>
            </a:pPr>
            <a:r>
              <a:rPr lang="en-US" sz="2400" dirty="0"/>
              <a:t>FULLD: indicates that the network is full duplex.</a:t>
            </a:r>
          </a:p>
          <a:p>
            <a:pPr marL="342900" lvl="0" indent="-342900">
              <a:buFont typeface="Wingdings" panose="05000000000000000000" pitchFamily="2" charset="2"/>
              <a:buChar char="Ø"/>
            </a:pPr>
            <a:r>
              <a:rPr lang="en-US" sz="2400" dirty="0"/>
              <a:t>100M: indicates the presence of a 100 Mbps network connection (as opposed to 10 Mbps)</a:t>
            </a:r>
          </a:p>
          <a:p>
            <a:pPr marL="342900" lvl="0" indent="-342900">
              <a:buFont typeface="Wingdings" panose="05000000000000000000" pitchFamily="2" charset="2"/>
              <a:buChar char="Ø"/>
            </a:pPr>
            <a:r>
              <a:rPr lang="en-US" sz="2400" dirty="0"/>
              <a:t>RX: flashes when the shield receives data</a:t>
            </a:r>
          </a:p>
          <a:p>
            <a:pPr marL="342900" lvl="0" indent="-342900">
              <a:buFont typeface="Wingdings" panose="05000000000000000000" pitchFamily="2" charset="2"/>
              <a:buChar char="Ø"/>
            </a:pPr>
            <a:r>
              <a:rPr lang="en-US" sz="2400" dirty="0"/>
              <a:t>TX: flashes when the shield sends data</a:t>
            </a:r>
          </a:p>
          <a:p>
            <a:pPr marL="342900" indent="-342900">
              <a:buFont typeface="Wingdings" panose="05000000000000000000" pitchFamily="2" charset="2"/>
              <a:buChar char="Ø"/>
            </a:pPr>
            <a:r>
              <a:rPr lang="en-US" sz="2400" dirty="0"/>
              <a:t>COLL: flashes when network collisions are detected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235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Eth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14" y="1219258"/>
            <a:ext cx="8266771" cy="541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a:spLocks noChangeArrowheads="1"/>
          </p:cNvSpPr>
          <p:nvPr/>
        </p:nvSpPr>
        <p:spPr bwMode="auto">
          <a:xfrm>
            <a:off x="0" y="0"/>
            <a:ext cx="9144000" cy="800219"/>
          </a:xfrm>
          <a:prstGeom prst="rect">
            <a:avLst/>
          </a:prstGeom>
          <a:noFill/>
          <a:ln w="9525">
            <a:noFill/>
            <a:miter lim="800000"/>
            <a:headEnd/>
            <a:tailEnd/>
          </a:ln>
        </p:spPr>
        <p:txBody>
          <a:bodyPr>
            <a:spAutoFit/>
          </a:bodyPr>
          <a:lstStyle/>
          <a:p>
            <a:pPr algn="ctr"/>
            <a:r>
              <a:rPr lang="en-US" sz="4600" b="1" dirty="0">
                <a:solidFill>
                  <a:srgbClr val="000000"/>
                </a:solidFill>
                <a:latin typeface="Calibri" pitchFamily="34" charset="0"/>
                <a:sym typeface="Calibri" pitchFamily="34" charset="0"/>
              </a:rPr>
              <a:t>AN OVERVIEW OF </a:t>
            </a:r>
            <a:r>
              <a:rPr lang="en-US" sz="4600" b="1" dirty="0" smtClean="0">
                <a:solidFill>
                  <a:srgbClr val="000000"/>
                </a:solidFill>
                <a:latin typeface="Calibri" pitchFamily="34" charset="0"/>
                <a:sym typeface="Calibri" pitchFamily="34" charset="0"/>
              </a:rPr>
              <a:t>ETHERNET SHIELD</a:t>
            </a:r>
            <a:endParaRPr lang="en-US" sz="4600" b="1" dirty="0">
              <a:solidFill>
                <a:srgbClr val="000000"/>
              </a:solidFill>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a:spLocks noChangeArrowheads="1"/>
          </p:cNvSpPr>
          <p:nvPr/>
        </p:nvSpPr>
        <p:spPr bwMode="auto">
          <a:xfrm>
            <a:off x="0" y="0"/>
            <a:ext cx="9144000" cy="861774"/>
          </a:xfrm>
          <a:prstGeom prst="rect">
            <a:avLst/>
          </a:prstGeom>
          <a:noFill/>
          <a:ln w="9525">
            <a:noFill/>
            <a:miter lim="800000"/>
            <a:headEnd/>
            <a:tailEnd/>
          </a:ln>
        </p:spPr>
        <p:txBody>
          <a:bodyPr>
            <a:spAutoFit/>
          </a:bodyPr>
          <a:lstStyle/>
          <a:p>
            <a:pPr algn="ctr"/>
            <a:r>
              <a:rPr lang="en-US" sz="5000" b="1" dirty="0">
                <a:solidFill>
                  <a:srgbClr val="000000"/>
                </a:solidFill>
                <a:latin typeface="Calibri" pitchFamily="34" charset="0"/>
                <a:sym typeface="Calibri" pitchFamily="34" charset="0"/>
              </a:rPr>
              <a:t>AN OVERVIEW OF </a:t>
            </a:r>
            <a:r>
              <a:rPr lang="en-US" sz="5000" b="1" dirty="0" smtClean="0">
                <a:solidFill>
                  <a:srgbClr val="000000"/>
                </a:solidFill>
                <a:latin typeface="Calibri" pitchFamily="34" charset="0"/>
                <a:sym typeface="Calibri" pitchFamily="34" charset="0"/>
              </a:rPr>
              <a:t>DHT11 SENSOR</a:t>
            </a:r>
            <a:endParaRPr lang="en-US" sz="5000" b="1" dirty="0">
              <a:solidFill>
                <a:srgbClr val="000000"/>
              </a:solidFill>
              <a:latin typeface="Calibri" pitchFamily="34" charset="0"/>
              <a:sym typeface="Calibri" pitchFamily="34" charset="0"/>
            </a:endParaRPr>
          </a:p>
        </p:txBody>
      </p:sp>
      <p:sp>
        <p:nvSpPr>
          <p:cNvPr id="13316" name="TextBox 4"/>
          <p:cNvSpPr>
            <a:spLocks noChangeArrowheads="1"/>
          </p:cNvSpPr>
          <p:nvPr/>
        </p:nvSpPr>
        <p:spPr bwMode="auto">
          <a:xfrm>
            <a:off x="0" y="1219200"/>
            <a:ext cx="5714970" cy="5632311"/>
          </a:xfrm>
          <a:prstGeom prst="rect">
            <a:avLst/>
          </a:prstGeom>
          <a:noFill/>
          <a:ln w="9525">
            <a:noFill/>
            <a:miter lim="800000"/>
            <a:headEnd/>
            <a:tailEnd/>
          </a:ln>
        </p:spPr>
        <p:txBody>
          <a:bodyPr wrap="square">
            <a:spAutoFit/>
          </a:bodyPr>
          <a:lstStyle/>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DHT11 </a:t>
            </a:r>
            <a:r>
              <a:rPr lang="en-US" sz="2400" dirty="0">
                <a:latin typeface="Arial" panose="020B0604020202020204" pitchFamily="34" charset="0"/>
                <a:cs typeface="Arial" panose="020B0604020202020204" pitchFamily="34" charset="0"/>
              </a:rPr>
              <a:t>sensor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a Temperature and Humidity sensor in a single </a:t>
            </a:r>
            <a:r>
              <a:rPr lang="en-US" sz="2400" dirty="0" smtClean="0">
                <a:latin typeface="Arial" panose="020B0604020202020204" pitchFamily="34" charset="0"/>
                <a:cs typeface="Arial" panose="020B0604020202020204" pitchFamily="34" charset="0"/>
              </a:rPr>
              <a:t>package</a:t>
            </a:r>
          </a:p>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It includes a resistive-type humidity measurement component and an NTC temperature measurement </a:t>
            </a:r>
            <a:r>
              <a:rPr lang="en-US" sz="2400" dirty="0" smtClean="0">
                <a:latin typeface="Arial" panose="020B0604020202020204" pitchFamily="34" charset="0"/>
                <a:cs typeface="Arial" panose="020B0604020202020204" pitchFamily="34" charset="0"/>
              </a:rPr>
              <a:t>component</a:t>
            </a:r>
          </a:p>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It provides single-bus data communication </a:t>
            </a:r>
            <a:r>
              <a:rPr lang="en-US" sz="2400" dirty="0" smtClean="0">
                <a:latin typeface="Arial" panose="020B0604020202020204" pitchFamily="34" charset="0"/>
                <a:cs typeface="Arial" panose="020B0604020202020204" pitchFamily="34" charset="0"/>
              </a:rPr>
              <a:t>interface</a:t>
            </a:r>
          </a:p>
          <a:p>
            <a:pPr marL="342900" indent="-342900">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One communication process is about 4ms</a:t>
            </a:r>
            <a:endParaRPr lang="en-US" altLang="en-US" sz="2400" dirty="0">
              <a:latin typeface="Arial" panose="020B0604020202020204" pitchFamily="34" charset="0"/>
              <a:cs typeface="Arial" panose="020B0604020202020204" pitchFamily="34" charset="0"/>
              <a:sym typeface="Calibri" pitchFamily="34" charset="0"/>
            </a:endParaRPr>
          </a:p>
        </p:txBody>
      </p:sp>
      <p:pic>
        <p:nvPicPr>
          <p:cNvPr id="3074" name="Picture 2" descr="DH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970" y="1219200"/>
            <a:ext cx="3311027" cy="245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236" y="3887756"/>
            <a:ext cx="1501956" cy="2819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fade">
                                      <p:cBhvr>
                                        <p:cTn id="20"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a:spLocks noChangeArrowheads="1"/>
          </p:cNvSpPr>
          <p:nvPr/>
        </p:nvSpPr>
        <p:spPr bwMode="auto">
          <a:xfrm>
            <a:off x="0" y="0"/>
            <a:ext cx="9144000" cy="861774"/>
          </a:xfrm>
          <a:prstGeom prst="rect">
            <a:avLst/>
          </a:prstGeom>
          <a:noFill/>
          <a:ln w="9525">
            <a:noFill/>
            <a:miter lim="800000"/>
            <a:headEnd/>
            <a:tailEnd/>
          </a:ln>
        </p:spPr>
        <p:txBody>
          <a:bodyPr>
            <a:spAutoFit/>
          </a:bodyPr>
          <a:lstStyle/>
          <a:p>
            <a:pPr algn="ctr"/>
            <a:r>
              <a:rPr lang="en-US" sz="5000" b="1" dirty="0">
                <a:solidFill>
                  <a:srgbClr val="000000"/>
                </a:solidFill>
                <a:latin typeface="Calibri" pitchFamily="34" charset="0"/>
                <a:sym typeface="Calibri" pitchFamily="34" charset="0"/>
              </a:rPr>
              <a:t>AN </a:t>
            </a:r>
            <a:r>
              <a:rPr lang="en-US" sz="5000" b="1" dirty="0" smtClean="0">
                <a:solidFill>
                  <a:srgbClr val="000000"/>
                </a:solidFill>
                <a:latin typeface="Calibri" pitchFamily="34" charset="0"/>
                <a:sym typeface="Calibri" pitchFamily="34" charset="0"/>
              </a:rPr>
              <a:t>OVERVIEW OF  MQ-6 SENSOR</a:t>
            </a:r>
            <a:endParaRPr lang="en-US" sz="5000" b="1" dirty="0">
              <a:solidFill>
                <a:srgbClr val="000000"/>
              </a:solidFill>
              <a:latin typeface="Calibri" pitchFamily="34" charset="0"/>
              <a:sym typeface="Calibri" pitchFamily="34" charset="0"/>
            </a:endParaRPr>
          </a:p>
        </p:txBody>
      </p:sp>
      <mc:AlternateContent xmlns:mc="http://schemas.openxmlformats.org/markup-compatibility/2006" xmlns:a14="http://schemas.microsoft.com/office/drawing/2010/main">
        <mc:Choice Requires="a14">
          <p:sp>
            <p:nvSpPr>
              <p:cNvPr id="14340" name="TextBox 3"/>
              <p:cNvSpPr>
                <a:spLocks noChangeArrowheads="1"/>
              </p:cNvSpPr>
              <p:nvPr/>
            </p:nvSpPr>
            <p:spPr bwMode="auto">
              <a:xfrm>
                <a:off x="-1" y="1066862"/>
                <a:ext cx="5660135" cy="5755422"/>
              </a:xfrm>
              <a:prstGeom prst="rect">
                <a:avLst/>
              </a:prstGeom>
              <a:noFill/>
              <a:ln w="9525">
                <a:noFill/>
                <a:miter lim="800000"/>
                <a:headEnd/>
                <a:tailEnd/>
              </a:ln>
            </p:spPr>
            <p:txBody>
              <a:bodyPr wrap="square">
                <a:spAutoFit/>
              </a:bodyPr>
              <a:lstStyle/>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The MQ-6 is a combustible gas sensor (especially Methane)</a:t>
                </a:r>
              </a:p>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It has higher sensitivity to propane, butane, LPG and also response to natural gas</a:t>
                </a:r>
              </a:p>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The sensitive material is </a:t>
                </a:r>
                <a14:m>
                  <m:oMath xmlns:m="http://schemas.openxmlformats.org/officeDocument/2006/math">
                    <m:sSub>
                      <m:sSubPr>
                        <m:ctrlPr>
                          <a:rPr lang="en-US" sz="2400" i="1" smtClean="0">
                            <a:latin typeface="Cambria Math" panose="02040503050406030204" pitchFamily="18" charset="0"/>
                            <a:sym typeface="Calibri" pitchFamily="34" charset="0"/>
                          </a:rPr>
                        </m:ctrlPr>
                      </m:sSubPr>
                      <m:e>
                        <m:r>
                          <a:rPr lang="en-US" sz="2400" b="0" i="1" smtClean="0">
                            <a:latin typeface="Cambria Math" panose="02040503050406030204" pitchFamily="18" charset="0"/>
                            <a:sym typeface="Calibri" pitchFamily="34" charset="0"/>
                          </a:rPr>
                          <m:t>𝑆𝑛𝑂</m:t>
                        </m:r>
                      </m:e>
                      <m:sub>
                        <m:r>
                          <a:rPr lang="en-US" sz="2400" b="0" i="1" smtClean="0">
                            <a:latin typeface="Cambria Math" panose="02040503050406030204" pitchFamily="18" charset="0"/>
                            <a:sym typeface="Calibri" pitchFamily="34" charset="0"/>
                          </a:rPr>
                          <m:t>2</m:t>
                        </m:r>
                      </m:sub>
                    </m:sSub>
                  </m:oMath>
                </a14:m>
                <a:endParaRPr lang="en-US" sz="2400" dirty="0" smtClean="0">
                  <a:latin typeface="Arial" panose="020B0604020202020204" pitchFamily="34" charset="0"/>
                  <a:cs typeface="Arial" panose="020B0604020202020204" pitchFamily="34" charset="0"/>
                  <a:sym typeface="Calibri" pitchFamily="34" charset="0"/>
                </a:endParaRPr>
              </a:p>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This material has higher conductivity in the presence of combustible gas and lower conductivity in clean air</a:t>
                </a:r>
              </a:p>
              <a:p>
                <a:endParaRPr lang="en-US" altLang="en-US" sz="2200" dirty="0">
                  <a:latin typeface="Calibri" pitchFamily="34" charset="0"/>
                  <a:sym typeface="Calibri" pitchFamily="34" charset="0"/>
                </a:endParaRPr>
              </a:p>
              <a:p>
                <a:endParaRPr lang="en-US" altLang="en-US" sz="2200" dirty="0">
                  <a:latin typeface="Calibri" pitchFamily="34" charset="0"/>
                  <a:sym typeface="Calibri" pitchFamily="34" charset="0"/>
                </a:endParaRPr>
              </a:p>
            </p:txBody>
          </p:sp>
        </mc:Choice>
        <mc:Fallback xmlns="">
          <p:sp>
            <p:nvSpPr>
              <p:cNvPr id="14340" name="TextBox 3"/>
              <p:cNvSpPr>
                <a:spLocks noRot="1" noChangeAspect="1" noMove="1" noResize="1" noEditPoints="1" noAdjustHandles="1" noChangeArrowheads="1" noChangeShapeType="1" noTextEdit="1"/>
              </p:cNvSpPr>
              <p:nvPr/>
            </p:nvSpPr>
            <p:spPr bwMode="auto">
              <a:xfrm>
                <a:off x="-1" y="1066862"/>
                <a:ext cx="5660135" cy="5755422"/>
              </a:xfrm>
              <a:prstGeom prst="rect">
                <a:avLst/>
              </a:prstGeom>
              <a:blipFill rotWithShape="0">
                <a:blip r:embed="rId2"/>
                <a:stretch>
                  <a:fillRect l="-1616" r="-1616"/>
                </a:stretch>
              </a:blipFill>
              <a:ln w="9525">
                <a:noFill/>
                <a:miter lim="800000"/>
                <a:headEnd/>
                <a:tailEnd/>
              </a:ln>
            </p:spPr>
            <p:txBody>
              <a:bodyPr/>
              <a:lstStyle/>
              <a:p>
                <a:r>
                  <a:rPr lang="en-US">
                    <a:noFill/>
                  </a:rPr>
                  <a:t> </a:t>
                </a:r>
              </a:p>
            </p:txBody>
          </p:sp>
        </mc:Fallback>
      </mc:AlternateContent>
      <p:pic>
        <p:nvPicPr>
          <p:cNvPr id="4098" name="Picture 2" descr="MQ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135" y="1371654"/>
            <a:ext cx="3483865" cy="207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134" y="4190980"/>
            <a:ext cx="3407548" cy="1661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340"/>
                                        </p:tgtEl>
                                        <p:attrNameLst>
                                          <p:attrName>style.visibility</p:attrName>
                                        </p:attrNameLst>
                                      </p:cBhvr>
                                      <p:to>
                                        <p:strVal val="visible"/>
                                      </p:to>
                                    </p:set>
                                    <p:animEffect transition="in" filter="fade">
                                      <p:cBhvr>
                                        <p:cTn id="2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a:spLocks noChangeArrowheads="1"/>
          </p:cNvSpPr>
          <p:nvPr/>
        </p:nvSpPr>
        <p:spPr bwMode="auto">
          <a:xfrm>
            <a:off x="0" y="0"/>
            <a:ext cx="9144000" cy="830997"/>
          </a:xfrm>
          <a:prstGeom prst="rect">
            <a:avLst/>
          </a:prstGeom>
          <a:noFill/>
          <a:ln w="9525">
            <a:noFill/>
            <a:miter lim="800000"/>
            <a:headEnd/>
            <a:tailEnd/>
          </a:ln>
        </p:spPr>
        <p:txBody>
          <a:bodyPr>
            <a:spAutoFit/>
          </a:bodyPr>
          <a:lstStyle/>
          <a:p>
            <a:pPr algn="ctr"/>
            <a:r>
              <a:rPr lang="en-US" sz="4800" b="1" dirty="0">
                <a:solidFill>
                  <a:srgbClr val="000000"/>
                </a:solidFill>
                <a:latin typeface="Calibri" pitchFamily="34" charset="0"/>
                <a:sym typeface="Calibri" pitchFamily="34" charset="0"/>
              </a:rPr>
              <a:t>AN </a:t>
            </a:r>
            <a:r>
              <a:rPr lang="en-US" sz="4800" b="1" dirty="0" smtClean="0">
                <a:solidFill>
                  <a:srgbClr val="000000"/>
                </a:solidFill>
                <a:latin typeface="Calibri" pitchFamily="34" charset="0"/>
                <a:sym typeface="Calibri" pitchFamily="34" charset="0"/>
              </a:rPr>
              <a:t>OVERVIEW OF BMP180 SENSOR</a:t>
            </a:r>
            <a:endParaRPr lang="en-US" sz="4800" b="1" dirty="0">
              <a:solidFill>
                <a:srgbClr val="000000"/>
              </a:solidFill>
              <a:latin typeface="Calibri" pitchFamily="34" charset="0"/>
              <a:sym typeface="Calibri" pitchFamily="34" charset="0"/>
            </a:endParaRPr>
          </a:p>
        </p:txBody>
      </p:sp>
      <p:pic>
        <p:nvPicPr>
          <p:cNvPr id="5122" name="Picture 2" descr="BMP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845" y="1209596"/>
            <a:ext cx="3689079" cy="226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a:spLocks noChangeArrowheads="1"/>
          </p:cNvSpPr>
          <p:nvPr/>
        </p:nvSpPr>
        <p:spPr bwMode="auto">
          <a:xfrm>
            <a:off x="0" y="1066862"/>
            <a:ext cx="5454845" cy="4647426"/>
          </a:xfrm>
          <a:prstGeom prst="rect">
            <a:avLst/>
          </a:prstGeom>
          <a:noFill/>
          <a:ln w="9525">
            <a:noFill/>
            <a:miter lim="800000"/>
            <a:headEnd/>
            <a:tailEnd/>
          </a:ln>
        </p:spPr>
        <p:txBody>
          <a:bodyPr wrap="square">
            <a:spAutoFit/>
          </a:bodyPr>
          <a:lstStyle/>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The BMP180 is a high precision pressure sensor</a:t>
            </a:r>
          </a:p>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It consists of a piezo-resistive sensor, an ADC and a control unit with EEPROM.</a:t>
            </a:r>
          </a:p>
          <a:p>
            <a:pPr algn="just">
              <a:lnSpc>
                <a:spcPct val="150000"/>
              </a:lnSpc>
              <a:buFont typeface="Wingdings" pitchFamily="2" charset="2"/>
              <a:buChar char="Ø"/>
            </a:pPr>
            <a:r>
              <a:rPr lang="en-US" sz="2400" dirty="0" smtClean="0">
                <a:latin typeface="Arial" panose="020B0604020202020204" pitchFamily="34" charset="0"/>
                <a:cs typeface="Arial" panose="020B0604020202020204" pitchFamily="34" charset="0"/>
                <a:sym typeface="Calibri" pitchFamily="34" charset="0"/>
              </a:rPr>
              <a:t>It provides a standard I2C bus for connection with other system</a:t>
            </a:r>
          </a:p>
          <a:p>
            <a:endParaRPr lang="en-US" altLang="en-US" sz="2200" dirty="0">
              <a:latin typeface="Calibri" pitchFamily="34" charset="0"/>
              <a:sym typeface="Calibri" pitchFamily="34" charset="0"/>
            </a:endParaRPr>
          </a:p>
          <a:p>
            <a:endParaRPr lang="en-US" altLang="en-US" sz="2200" dirty="0">
              <a:latin typeface="Calibri" pitchFamily="34" charset="0"/>
              <a:sym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844" y="4121919"/>
            <a:ext cx="3689079" cy="1957686"/>
          </a:xfrm>
          <a:prstGeom prst="rect">
            <a:avLst/>
          </a:prstGeom>
        </p:spPr>
      </p:pic>
    </p:spTree>
    <p:extLst>
      <p:ext uri="{BB962C8B-B14F-4D97-AF65-F5344CB8AC3E}">
        <p14:creationId xmlns:p14="http://schemas.microsoft.com/office/powerpoint/2010/main" val="279836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smtClean="0">
                <a:latin typeface="Calibri" pitchFamily="34" charset="0"/>
              </a:rPr>
              <a:t>HARDWARE</a:t>
            </a:r>
            <a:endParaRPr lang="en-US" sz="5400" b="1" dirty="0">
              <a:solidFill>
                <a:srgbClr val="000000"/>
              </a:solidFill>
              <a:latin typeface="Calibri" pitchFamily="34" charset="0"/>
              <a:sym typeface="Calibri" pitchFamily="34" charset="0"/>
            </a:endParaRPr>
          </a:p>
        </p:txBody>
      </p:sp>
      <p:pic>
        <p:nvPicPr>
          <p:cNvPr id="6146" name="Picture 2" descr="IMG_20160810_0114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65115" y="1207135"/>
            <a:ext cx="3709539" cy="449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IMG_20160815_1244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93134" y="1283313"/>
            <a:ext cx="3709540" cy="43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ight Arrow 1"/>
          <p:cNvSpPr/>
          <p:nvPr/>
        </p:nvSpPr>
        <p:spPr bwMode="auto">
          <a:xfrm rot="16200000">
            <a:off x="8153306" y="5333950"/>
            <a:ext cx="914376"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6" name="Right Arrow 5"/>
          <p:cNvSpPr/>
          <p:nvPr/>
        </p:nvSpPr>
        <p:spPr bwMode="auto">
          <a:xfrm rot="16200000">
            <a:off x="6029233" y="4657727"/>
            <a:ext cx="2285941" cy="285674"/>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7" name="Right Arrow 6"/>
          <p:cNvSpPr/>
          <p:nvPr/>
        </p:nvSpPr>
        <p:spPr bwMode="auto">
          <a:xfrm rot="16200000">
            <a:off x="6972236" y="4991060"/>
            <a:ext cx="1600159"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8" name="Right Arrow 7"/>
          <p:cNvSpPr/>
          <p:nvPr/>
        </p:nvSpPr>
        <p:spPr bwMode="auto">
          <a:xfrm rot="16200000">
            <a:off x="4761070" y="4532445"/>
            <a:ext cx="2517121" cy="305058"/>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9" name="Right Arrow 8"/>
          <p:cNvSpPr/>
          <p:nvPr/>
        </p:nvSpPr>
        <p:spPr bwMode="auto">
          <a:xfrm rot="16200000">
            <a:off x="2361909" y="5333950"/>
            <a:ext cx="914376" cy="304792"/>
          </a:xfrm>
          <a:prstGeom prst="rightArrow">
            <a:avLst>
              <a:gd name="adj1" fmla="val 9419"/>
              <a:gd name="adj2" fmla="val 55074"/>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3" name="TextBox 2"/>
          <p:cNvSpPr txBox="1"/>
          <p:nvPr/>
        </p:nvSpPr>
        <p:spPr>
          <a:xfrm>
            <a:off x="2380515" y="5943534"/>
            <a:ext cx="928459" cy="369332"/>
          </a:xfrm>
          <a:prstGeom prst="rect">
            <a:avLst/>
          </a:prstGeom>
          <a:noFill/>
        </p:spPr>
        <p:txBody>
          <a:bodyPr wrap="none" rtlCol="0">
            <a:spAutoFit/>
          </a:bodyPr>
          <a:lstStyle/>
          <a:p>
            <a:r>
              <a:rPr lang="en-US" b="1" dirty="0" smtClean="0"/>
              <a:t>Router</a:t>
            </a:r>
            <a:endParaRPr lang="en-US" b="1" dirty="0"/>
          </a:p>
        </p:txBody>
      </p:sp>
      <p:sp>
        <p:nvSpPr>
          <p:cNvPr id="11" name="TextBox 10"/>
          <p:cNvSpPr txBox="1"/>
          <p:nvPr/>
        </p:nvSpPr>
        <p:spPr>
          <a:xfrm>
            <a:off x="5310740" y="5995636"/>
            <a:ext cx="1439368" cy="646331"/>
          </a:xfrm>
          <a:prstGeom prst="rect">
            <a:avLst/>
          </a:prstGeom>
          <a:noFill/>
        </p:spPr>
        <p:txBody>
          <a:bodyPr wrap="none" rtlCol="0">
            <a:spAutoFit/>
          </a:bodyPr>
          <a:lstStyle/>
          <a:p>
            <a:pPr algn="ctr"/>
            <a:r>
              <a:rPr lang="en-US" b="1" dirty="0" smtClean="0"/>
              <a:t>Arduino</a:t>
            </a:r>
          </a:p>
          <a:p>
            <a:pPr algn="ctr"/>
            <a:r>
              <a:rPr lang="en-US" b="1" dirty="0" smtClean="0"/>
              <a:t>With Shield</a:t>
            </a:r>
            <a:endParaRPr lang="en-US" b="1" dirty="0"/>
          </a:p>
        </p:txBody>
      </p:sp>
      <p:sp>
        <p:nvSpPr>
          <p:cNvPr id="12" name="TextBox 11"/>
          <p:cNvSpPr txBox="1"/>
          <p:nvPr/>
        </p:nvSpPr>
        <p:spPr>
          <a:xfrm>
            <a:off x="6691460" y="5995636"/>
            <a:ext cx="761747" cy="369332"/>
          </a:xfrm>
          <a:prstGeom prst="rect">
            <a:avLst/>
          </a:prstGeom>
          <a:noFill/>
        </p:spPr>
        <p:txBody>
          <a:bodyPr wrap="none" rtlCol="0">
            <a:spAutoFit/>
          </a:bodyPr>
          <a:lstStyle/>
          <a:p>
            <a:r>
              <a:rPr lang="en-US" b="1" dirty="0" smtClean="0"/>
              <a:t>MQ-6</a:t>
            </a:r>
            <a:endParaRPr lang="en-US" b="1" dirty="0"/>
          </a:p>
        </p:txBody>
      </p:sp>
      <p:sp>
        <p:nvSpPr>
          <p:cNvPr id="13" name="TextBox 12"/>
          <p:cNvSpPr txBox="1"/>
          <p:nvPr/>
        </p:nvSpPr>
        <p:spPr>
          <a:xfrm>
            <a:off x="7330218" y="5995636"/>
            <a:ext cx="1082348" cy="369332"/>
          </a:xfrm>
          <a:prstGeom prst="rect">
            <a:avLst/>
          </a:prstGeom>
          <a:noFill/>
        </p:spPr>
        <p:txBody>
          <a:bodyPr wrap="none" rtlCol="0">
            <a:spAutoFit/>
          </a:bodyPr>
          <a:lstStyle/>
          <a:p>
            <a:r>
              <a:rPr lang="en-US" b="1" dirty="0" smtClean="0"/>
              <a:t>BMP180</a:t>
            </a:r>
            <a:endParaRPr lang="en-US" b="1" dirty="0"/>
          </a:p>
        </p:txBody>
      </p:sp>
      <p:sp>
        <p:nvSpPr>
          <p:cNvPr id="14" name="TextBox 13"/>
          <p:cNvSpPr txBox="1"/>
          <p:nvPr/>
        </p:nvSpPr>
        <p:spPr>
          <a:xfrm>
            <a:off x="8278847" y="5995636"/>
            <a:ext cx="902876" cy="369332"/>
          </a:xfrm>
          <a:prstGeom prst="rect">
            <a:avLst/>
          </a:prstGeom>
          <a:noFill/>
        </p:spPr>
        <p:txBody>
          <a:bodyPr wrap="none" rtlCol="0">
            <a:spAutoFit/>
          </a:bodyPr>
          <a:lstStyle/>
          <a:p>
            <a:r>
              <a:rPr lang="en-US" b="1" dirty="0" smtClean="0"/>
              <a:t>DHT11</a:t>
            </a:r>
            <a:endParaRPr lang="en-US" b="1" dirty="0"/>
          </a:p>
        </p:txBody>
      </p:sp>
    </p:spTree>
    <p:extLst>
      <p:ext uri="{BB962C8B-B14F-4D97-AF65-F5344CB8AC3E}">
        <p14:creationId xmlns:p14="http://schemas.microsoft.com/office/powerpoint/2010/main" val="143496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fade">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additive="base">
                                        <p:cTn id="66" dur="500" fill="hold"/>
                                        <p:tgtEl>
                                          <p:spTgt spid="9"/>
                                        </p:tgtEl>
                                        <p:attrNameLst>
                                          <p:attrName>ppt_x</p:attrName>
                                        </p:attrNameLst>
                                      </p:cBhvr>
                                      <p:tavLst>
                                        <p:tav tm="0">
                                          <p:val>
                                            <p:strVal val="#ppt_x"/>
                                          </p:val>
                                        </p:tav>
                                        <p:tav tm="100000">
                                          <p:val>
                                            <p:strVal val="#ppt_x"/>
                                          </p:val>
                                        </p:tav>
                                      </p:tavLst>
                                    </p:anim>
                                    <p:anim calcmode="lin" valueType="num">
                                      <p:cBhvr additive="base">
                                        <p:cTn id="6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6" grpId="0" animBg="1"/>
      <p:bldP spid="7" grpId="0" animBg="1"/>
      <p:bldP spid="8" grpId="0" animBg="1"/>
      <p:bldP spid="9" grpId="0" animBg="1"/>
      <p:bldP spid="3"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a:spLocks noChangeArrowheads="1"/>
          </p:cNvSpPr>
          <p:nvPr/>
        </p:nvSpPr>
        <p:spPr bwMode="auto">
          <a:xfrm>
            <a:off x="13156" y="0"/>
            <a:ext cx="9144000" cy="892552"/>
          </a:xfrm>
          <a:prstGeom prst="rect">
            <a:avLst/>
          </a:prstGeom>
          <a:noFill/>
          <a:ln w="9525">
            <a:noFill/>
            <a:miter lim="800000"/>
            <a:headEnd/>
            <a:tailEnd/>
          </a:ln>
        </p:spPr>
        <p:txBody>
          <a:bodyPr>
            <a:spAutoFit/>
          </a:bodyPr>
          <a:lstStyle/>
          <a:p>
            <a:pPr algn="ctr"/>
            <a:r>
              <a:rPr lang="en-US" sz="5200" b="1" dirty="0" smtClean="0">
                <a:latin typeface="Calibri" pitchFamily="34" charset="0"/>
                <a:sym typeface="Calibri" pitchFamily="34" charset="0"/>
              </a:rPr>
              <a:t>HTML PAGE WITH SENSOR DATA</a:t>
            </a:r>
            <a:endParaRPr lang="en-US" sz="5200" b="1" dirty="0">
              <a:solidFill>
                <a:srgbClr val="000000"/>
              </a:solidFill>
              <a:latin typeface="Calibri" pitchFamily="34" charset="0"/>
              <a:sym typeface="Calibri" pitchFamily="34" charset="0"/>
            </a:endParaRPr>
          </a:p>
        </p:txBody>
      </p:sp>
      <p:pic>
        <p:nvPicPr>
          <p:cNvPr id="7170" name="Picture 2" descr="O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6" y="892552"/>
            <a:ext cx="9130844" cy="596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83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diamond(in)">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APPLICATIONS</a:t>
            </a:r>
            <a:endParaRPr lang="en-US" sz="5400" b="1" dirty="0">
              <a:solidFill>
                <a:srgbClr val="000000"/>
              </a:solidFill>
              <a:latin typeface="Calibri" pitchFamily="34" charset="0"/>
              <a:sym typeface="Calibri" pitchFamily="34" charset="0"/>
            </a:endParaRPr>
          </a:p>
        </p:txBody>
      </p:sp>
      <p:sp>
        <p:nvSpPr>
          <p:cNvPr id="31747" name="TextBox 2"/>
          <p:cNvSpPr txBox="1">
            <a:spLocks noChangeArrowheads="1"/>
          </p:cNvSpPr>
          <p:nvPr/>
        </p:nvSpPr>
        <p:spPr bwMode="auto">
          <a:xfrm>
            <a:off x="381000" y="1371600"/>
            <a:ext cx="8077200" cy="3046988"/>
          </a:xfrm>
          <a:prstGeom prst="rect">
            <a:avLst/>
          </a:prstGeom>
          <a:noFill/>
          <a:ln w="9525">
            <a:noFill/>
            <a:miter lim="800000"/>
            <a:headEnd/>
            <a:tailEnd/>
          </a:ln>
        </p:spPr>
        <p:txBody>
          <a:bodyPr>
            <a:spAutoFit/>
          </a:bodyPr>
          <a:lstStyle/>
          <a:p>
            <a:pPr>
              <a:buFont typeface="Wingdings" pitchFamily="2" charset="2"/>
              <a:buChar char="Ø"/>
            </a:pPr>
            <a:r>
              <a:rPr lang="en-US" sz="2400" dirty="0" smtClean="0"/>
              <a:t>Weather Forecasting</a:t>
            </a:r>
          </a:p>
          <a:p>
            <a:pPr>
              <a:buFont typeface="Wingdings" pitchFamily="2" charset="2"/>
              <a:buChar char="Ø"/>
            </a:pPr>
            <a:endParaRPr lang="en-US" sz="2400" dirty="0"/>
          </a:p>
          <a:p>
            <a:pPr>
              <a:buFont typeface="Wingdings" pitchFamily="2" charset="2"/>
              <a:buChar char="Ø"/>
            </a:pPr>
            <a:r>
              <a:rPr lang="en-US" sz="2400" dirty="0" smtClean="0"/>
              <a:t>Industrial Environment Monitoring</a:t>
            </a:r>
          </a:p>
          <a:p>
            <a:pPr>
              <a:buFont typeface="Wingdings" pitchFamily="2" charset="2"/>
              <a:buChar char="Ø"/>
            </a:pPr>
            <a:endParaRPr lang="en-US" sz="2400" dirty="0" smtClean="0"/>
          </a:p>
          <a:p>
            <a:pPr>
              <a:buFont typeface="Wingdings" pitchFamily="2" charset="2"/>
              <a:buChar char="Ø"/>
            </a:pPr>
            <a:r>
              <a:rPr lang="en-US" sz="2400" dirty="0" smtClean="0"/>
              <a:t>Home </a:t>
            </a:r>
            <a:r>
              <a:rPr lang="en-US" sz="2400" dirty="0"/>
              <a:t>Environment </a:t>
            </a:r>
            <a:r>
              <a:rPr lang="en-US" sz="2400" dirty="0" smtClean="0"/>
              <a:t>Monitoring</a:t>
            </a:r>
          </a:p>
          <a:p>
            <a:pPr>
              <a:buFont typeface="Wingdings" pitchFamily="2" charset="2"/>
              <a:buChar char="Ø"/>
            </a:pPr>
            <a:endParaRPr lang="en-US" sz="2400" dirty="0" smtClean="0"/>
          </a:p>
          <a:p>
            <a:pPr>
              <a:buFont typeface="Wingdings" pitchFamily="2" charset="2"/>
              <a:buChar char="Ø"/>
            </a:pPr>
            <a:r>
              <a:rPr lang="en-US" sz="2400" dirty="0" smtClean="0"/>
              <a:t>Places which are beyond of reach</a:t>
            </a: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fade">
                                      <p:cBhvr>
                                        <p:cTn id="12"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7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CONTENTS</a:t>
            </a:r>
          </a:p>
        </p:txBody>
      </p:sp>
      <p:sp>
        <p:nvSpPr>
          <p:cNvPr id="14339" name="Text Box 3"/>
          <p:cNvSpPr txBox="1">
            <a:spLocks noChangeArrowheads="1"/>
          </p:cNvSpPr>
          <p:nvPr/>
        </p:nvSpPr>
        <p:spPr bwMode="auto">
          <a:xfrm>
            <a:off x="0" y="762070"/>
            <a:ext cx="4875213" cy="6173998"/>
          </a:xfrm>
          <a:prstGeom prst="rect">
            <a:avLst/>
          </a:prstGeom>
          <a:noFill/>
          <a:ln w="9525">
            <a:noFill/>
            <a:miter lim="800000"/>
            <a:headEnd/>
            <a:tailEnd/>
          </a:ln>
        </p:spPr>
        <p:txBody>
          <a:bodyPr>
            <a:spAutoFit/>
          </a:bodyPr>
          <a:lstStyle/>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INTRODUCTION</a:t>
            </a: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CONCEPT OF IOT</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OBJECTIVES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BLOCK DIAGRAM</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FLOW CHART</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REQUIRED COMPONENTS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ARDUINO</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ETHERNET SHIELD</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DHT11 SENSOR</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MQ-6 SENSOR</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BMP180 SENSOR</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HARDWARE </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HTML PAGE WITH SENSOR DATA</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APPLICATIONS</a:t>
            </a: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CONCLUSION</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REFERENCES</a:t>
            </a:r>
            <a:endParaRPr lang="en-US" altLang="en-US" sz="19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143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52516" y="1295456"/>
            <a:ext cx="8839084" cy="2554545"/>
          </a:xfrm>
          <a:prstGeom prst="rect">
            <a:avLst/>
          </a:prstGeom>
          <a:noFill/>
          <a:ln w="9525">
            <a:noFill/>
            <a:miter lim="800000"/>
            <a:headEnd/>
            <a:tailEnd/>
          </a:ln>
        </p:spPr>
        <p:txBody>
          <a:bodyPr wrap="square">
            <a:spAutoFit/>
          </a:bodyPr>
          <a:lstStyle/>
          <a:p>
            <a:pPr algn="just"/>
            <a:r>
              <a:rPr lang="en-US" sz="2000" dirty="0"/>
              <a:t>This system has a tremendous potential to be used in places where environment monitoring is necessary. It can be used in small applications such as home environment monitoring as well as in large application such as industrial environment observation or in places where environment is hostile and human being cannot reach by sending the system using bot. </a:t>
            </a:r>
            <a:endParaRPr lang="en-US" sz="2000" dirty="0" smtClean="0"/>
          </a:p>
          <a:p>
            <a:pPr algn="just"/>
            <a:endParaRPr lang="en-US" sz="2000" dirty="0"/>
          </a:p>
          <a:p>
            <a:pPr algn="just"/>
            <a:r>
              <a:rPr lang="en-US" sz="2000" dirty="0" smtClean="0"/>
              <a:t>Not </a:t>
            </a:r>
            <a:r>
              <a:rPr lang="en-US" sz="2000" dirty="0"/>
              <a:t>only that, as </a:t>
            </a:r>
            <a:r>
              <a:rPr lang="en-US" sz="2000" smtClean="0"/>
              <a:t>the syste</a:t>
            </a:r>
            <a:r>
              <a:rPr lang="en-US" sz="2000"/>
              <a:t>m</a:t>
            </a:r>
            <a:r>
              <a:rPr lang="en-US" sz="2000" smtClean="0"/>
              <a:t> </a:t>
            </a:r>
            <a:r>
              <a:rPr lang="en-US" sz="2000" dirty="0"/>
              <a:t>keeps the scope of further development, one can easily changes the configuration according to the needs.</a:t>
            </a:r>
          </a:p>
        </p:txBody>
      </p:sp>
      <p:sp>
        <p:nvSpPr>
          <p:cNvPr id="4" name="TextBox 1"/>
          <p:cNvSpPr>
            <a:spLocks noChangeArrowheads="1"/>
          </p:cNvSpPr>
          <p:nvPr/>
        </p:nvSpPr>
        <p:spPr bwMode="auto">
          <a:xfrm>
            <a:off x="76200" y="13525"/>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0" y="914400"/>
            <a:ext cx="8610600" cy="4401205"/>
          </a:xfrm>
          <a:prstGeom prst="rect">
            <a:avLst/>
          </a:prstGeom>
          <a:noFill/>
          <a:ln w="9525">
            <a:noFill/>
            <a:miter lim="800000"/>
            <a:headEnd/>
            <a:tailEnd/>
          </a:ln>
        </p:spPr>
        <p:txBody>
          <a:bodyPr>
            <a:spAutoFit/>
          </a:bodyPr>
          <a:lstStyle/>
          <a:p>
            <a:pPr marL="342900" lvl="0" indent="-342900">
              <a:buFont typeface="Wingdings" panose="05000000000000000000" pitchFamily="2" charset="2"/>
              <a:buChar char="Ø"/>
            </a:pPr>
            <a:r>
              <a:rPr lang="en-US" sz="2000" b="1" dirty="0"/>
              <a:t>Arduino: </a:t>
            </a:r>
          </a:p>
          <a:p>
            <a:r>
              <a:rPr lang="en-US" sz="2000" dirty="0"/>
              <a:t>https://en.wikipedia.org/wiki/ArduinoSIM900 </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Ethernet Shield:</a:t>
            </a:r>
          </a:p>
          <a:p>
            <a:pPr lvl="0"/>
            <a:r>
              <a:rPr lang="en-US" sz="2000" dirty="0" smtClean="0"/>
              <a:t>https</a:t>
            </a:r>
            <a:r>
              <a:rPr lang="en-US" sz="2000" dirty="0"/>
              <a:t>://www.arduino.cc/en/Main/ArduinoEthernetShield</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DHT11</a:t>
            </a:r>
            <a:r>
              <a:rPr lang="en-US" sz="2000" b="1" dirty="0"/>
              <a:t>: </a:t>
            </a:r>
          </a:p>
          <a:p>
            <a:r>
              <a:rPr lang="en-US" sz="2000" dirty="0"/>
              <a:t>www.micropik.com/PDF/dht11.pdf</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MQ-6</a:t>
            </a:r>
            <a:r>
              <a:rPr lang="en-US" sz="2000" b="1" dirty="0"/>
              <a:t>:   </a:t>
            </a:r>
            <a:endParaRPr lang="en-US" sz="2000" b="1" dirty="0" smtClean="0"/>
          </a:p>
          <a:p>
            <a:pPr lvl="0"/>
            <a:r>
              <a:rPr lang="en-US" sz="2000" dirty="0" smtClean="0"/>
              <a:t>https</a:t>
            </a:r>
            <a:r>
              <a:rPr lang="en-US" sz="2000" dirty="0"/>
              <a:t>://www.sparkfun.com/datasheets/Sensors/Biometric/MQ-6.pdf</a:t>
            </a:r>
          </a:p>
          <a:p>
            <a:pPr marL="342900" lvl="0" indent="-342900">
              <a:buFont typeface="Wingdings" panose="05000000000000000000" pitchFamily="2" charset="2"/>
              <a:buChar char="Ø"/>
            </a:pPr>
            <a:endParaRPr lang="en-US" sz="2000" b="1" dirty="0" smtClean="0"/>
          </a:p>
          <a:p>
            <a:pPr marL="342900" lvl="0" indent="-342900">
              <a:buFont typeface="Wingdings" panose="05000000000000000000" pitchFamily="2" charset="2"/>
              <a:buChar char="Ø"/>
            </a:pPr>
            <a:r>
              <a:rPr lang="en-US" sz="2000" b="1" dirty="0" smtClean="0"/>
              <a:t>BMP180</a:t>
            </a:r>
            <a:r>
              <a:rPr lang="en-US" sz="2000" b="1" dirty="0"/>
              <a:t>:</a:t>
            </a:r>
          </a:p>
          <a:p>
            <a:r>
              <a:rPr lang="en-US" sz="2000" dirty="0"/>
              <a:t>https://www.adafruit.com/datasheets/BST-BMP180-DS000-09.pdf</a:t>
            </a:r>
          </a:p>
        </p:txBody>
      </p:sp>
      <p:sp>
        <p:nvSpPr>
          <p:cNvPr id="5" name="TextBox 1"/>
          <p:cNvSpPr>
            <a:spLocks noChangeArrowheads="1"/>
          </p:cNvSpPr>
          <p:nvPr/>
        </p:nvSpPr>
        <p:spPr bwMode="auto">
          <a:xfrm>
            <a:off x="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fade">
                                      <p:cBhvr>
                                        <p:cTn id="12"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676400" y="2438400"/>
            <a:ext cx="6118225" cy="1311275"/>
          </a:xfrm>
          <a:prstGeom prst="rect">
            <a:avLst/>
          </a:prstGeom>
          <a:noFill/>
          <a:ln w="9525">
            <a:noFill/>
            <a:miter lim="800000"/>
            <a:headEnd/>
            <a:tailEnd/>
          </a:ln>
        </p:spPr>
        <p:txBody>
          <a:bodyPr>
            <a:spAutoFit/>
          </a:bodyPr>
          <a:lstStyle/>
          <a:p>
            <a:pPr algn="ctr"/>
            <a:r>
              <a:rPr lang="en-US" sz="8000" dirty="0">
                <a:latin typeface="Algerian" pitchFamily="82" charset="0"/>
              </a:rPr>
              <a:t>THANK YOU</a:t>
            </a:r>
            <a:endParaRPr lang="en-US" altLang="en-US" sz="80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INTRODUCTION</a:t>
            </a:r>
          </a:p>
        </p:txBody>
      </p:sp>
      <p:sp>
        <p:nvSpPr>
          <p:cNvPr id="6147" name="TextBox 2"/>
          <p:cNvSpPr>
            <a:spLocks noChangeArrowheads="1"/>
          </p:cNvSpPr>
          <p:nvPr/>
        </p:nvSpPr>
        <p:spPr bwMode="auto">
          <a:xfrm>
            <a:off x="152516" y="1219258"/>
            <a:ext cx="8838968" cy="4893647"/>
          </a:xfrm>
          <a:prstGeom prst="rect">
            <a:avLst/>
          </a:prstGeom>
          <a:noFill/>
          <a:ln w="9525">
            <a:noFill/>
            <a:miter lim="800000"/>
            <a:headEnd/>
            <a:tailEnd/>
          </a:ln>
        </p:spPr>
        <p:txBody>
          <a:bodyPr wrap="square">
            <a:spAutoFit/>
          </a:bodyPr>
          <a:lstStyle/>
          <a:p>
            <a:pPr algn="just"/>
            <a:r>
              <a:rPr lang="en-US" sz="2400" dirty="0" smtClean="0"/>
              <a:t> </a:t>
            </a:r>
            <a:r>
              <a:rPr lang="en-US" sz="2400" dirty="0"/>
              <a:t>Environment is a very important factor in almost every field starting from human survival to any working field. So we are intruding a system which can be used to monitor environmental details. This system is based on Internet of Things (IoT) which makes it a location independent system and can be accessed from any part of the world via internet. This basic proposed system will give you the details of temperature, humidity, pressure, altitude and presence of flammable gas in a particular location. Not only that, it can be further modified according to the needs of environmental details. As this system can be controlled from internet, one can remotely monitor the sensor details and if the values cross a threshold limit, necessary actions can be taken immediately. </a:t>
            </a:r>
            <a:endParaRPr lang="en-US" sz="2400" dirty="0">
              <a:solidFill>
                <a:srgbClr val="000000"/>
              </a:solidFill>
              <a:cs typeface="Arial" charset="0"/>
              <a:sym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smtClean="0">
                <a:solidFill>
                  <a:srgbClr val="000000"/>
                </a:solidFill>
                <a:latin typeface="Calibri" pitchFamily="34" charset="0"/>
                <a:sym typeface="Calibri" pitchFamily="34" charset="0"/>
              </a:rPr>
              <a:t>Concept of IoT</a:t>
            </a:r>
            <a:endParaRPr lang="en-US" sz="5400" b="1" dirty="0">
              <a:solidFill>
                <a:srgbClr val="000000"/>
              </a:solidFill>
              <a:latin typeface="Calibri" pitchFamily="34" charset="0"/>
              <a:sym typeface="Calibri" pitchFamily="34" charset="0"/>
            </a:endParaRPr>
          </a:p>
        </p:txBody>
      </p:sp>
      <p:sp>
        <p:nvSpPr>
          <p:cNvPr id="6147" name="TextBox 2"/>
          <p:cNvSpPr>
            <a:spLocks noChangeArrowheads="1"/>
          </p:cNvSpPr>
          <p:nvPr/>
        </p:nvSpPr>
        <p:spPr bwMode="auto">
          <a:xfrm>
            <a:off x="152516" y="1219258"/>
            <a:ext cx="8838968" cy="3046988"/>
          </a:xfrm>
          <a:prstGeom prst="rect">
            <a:avLst/>
          </a:prstGeom>
          <a:noFill/>
          <a:ln w="9525">
            <a:noFill/>
            <a:miter lim="800000"/>
            <a:headEnd/>
            <a:tailEnd/>
          </a:ln>
        </p:spPr>
        <p:txBody>
          <a:bodyPr wrap="square">
            <a:spAutoFit/>
          </a:bodyPr>
          <a:lstStyle/>
          <a:p>
            <a:pPr algn="just"/>
            <a:r>
              <a:rPr lang="en-US" sz="2400" dirty="0" smtClean="0"/>
              <a:t> </a:t>
            </a:r>
            <a:r>
              <a:rPr lang="en-US" sz="2400" dirty="0"/>
              <a:t>By the name one can easily define IoT as ‘Things’ which are connected to internet. Here ‘Things refer to the devices and everyday objects, from small ones (like wrist watch) to really big ones (like robots, cars). No matter what definition one may find about Internet of Things, the main concept behind every IoT technology and implementation is the same: devices are integrated with the virtual world of internet and interact with it by sensing and monitoring objects and their </a:t>
            </a:r>
            <a:r>
              <a:rPr lang="en-US" sz="2400" dirty="0" smtClean="0"/>
              <a:t>environment. </a:t>
            </a:r>
            <a:endParaRPr lang="en-US" sz="2400" dirty="0">
              <a:solidFill>
                <a:srgbClr val="000000"/>
              </a:solidFill>
              <a:cs typeface="Arial" charset="0"/>
              <a:sym typeface="Calibri" pitchFamily="34" charset="0"/>
            </a:endParaRPr>
          </a:p>
        </p:txBody>
      </p:sp>
    </p:spTree>
    <p:extLst>
      <p:ext uri="{BB962C8B-B14F-4D97-AF65-F5344CB8AC3E}">
        <p14:creationId xmlns:p14="http://schemas.microsoft.com/office/powerpoint/2010/main" val="214539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smtClean="0">
                <a:solidFill>
                  <a:srgbClr val="000000"/>
                </a:solidFill>
                <a:latin typeface="Calibri" pitchFamily="34" charset="0"/>
                <a:sym typeface="Calibri" pitchFamily="34" charset="0"/>
              </a:rPr>
              <a:t>Concept of IoT</a:t>
            </a:r>
            <a:endParaRPr lang="en-US" sz="5400" b="1" dirty="0">
              <a:solidFill>
                <a:srgbClr val="000000"/>
              </a:solidFill>
              <a:latin typeface="Calibri" pitchFamily="34" charset="0"/>
              <a:sym typeface="Calibri" pitchFamily="34" charset="0"/>
            </a:endParaRPr>
          </a:p>
        </p:txBody>
      </p:sp>
      <p:pic>
        <p:nvPicPr>
          <p:cNvPr id="1026" name="Picture 2" descr="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16" y="1219258"/>
            <a:ext cx="8838968" cy="5446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698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OBJECTIVES</a:t>
            </a:r>
          </a:p>
        </p:txBody>
      </p:sp>
      <p:sp>
        <p:nvSpPr>
          <p:cNvPr id="17411" name="TextBox 2"/>
          <p:cNvSpPr>
            <a:spLocks noChangeArrowheads="1"/>
          </p:cNvSpPr>
          <p:nvPr/>
        </p:nvSpPr>
        <p:spPr bwMode="auto">
          <a:xfrm>
            <a:off x="0" y="923925"/>
            <a:ext cx="9144000" cy="4339650"/>
          </a:xfrm>
          <a:prstGeom prst="rect">
            <a:avLst/>
          </a:prstGeom>
          <a:noFill/>
          <a:ln w="9525">
            <a:noFill/>
            <a:miter lim="800000"/>
            <a:headEnd/>
            <a:tailEnd/>
          </a:ln>
        </p:spPr>
        <p:txBody>
          <a:bodyPr>
            <a:spAutoFit/>
          </a:bodyPr>
          <a:lstStyle/>
          <a:p>
            <a:pPr algn="just">
              <a:buFont typeface="Wingdings" pitchFamily="2" charset="2"/>
              <a:buChar char="Ø"/>
            </a:pPr>
            <a:r>
              <a:rPr lang="en-US" sz="2300" dirty="0" smtClean="0"/>
              <a:t>The system will sense its surrounding environment by the respective sensors.</a:t>
            </a:r>
          </a:p>
          <a:p>
            <a:pPr algn="just"/>
            <a:endParaRPr lang="en-US" sz="2300" dirty="0" smtClean="0"/>
          </a:p>
          <a:p>
            <a:pPr algn="just">
              <a:buFont typeface="Wingdings" pitchFamily="2" charset="2"/>
              <a:buChar char="Ø"/>
            </a:pPr>
            <a:r>
              <a:rPr lang="en-US" sz="2300" dirty="0" smtClean="0"/>
              <a:t>It will send the raw data to the CPU</a:t>
            </a:r>
          </a:p>
          <a:p>
            <a:pPr algn="just"/>
            <a:endParaRPr lang="en-US" sz="2300" dirty="0" smtClean="0"/>
          </a:p>
          <a:p>
            <a:pPr algn="just">
              <a:buFont typeface="Wingdings" pitchFamily="2" charset="2"/>
              <a:buChar char="Ø"/>
            </a:pPr>
            <a:r>
              <a:rPr lang="en-US" sz="2300" dirty="0" smtClean="0"/>
              <a:t>The CPU will convert the raw data into human understandable form</a:t>
            </a:r>
          </a:p>
          <a:p>
            <a:pPr algn="just"/>
            <a:endParaRPr lang="en-US" sz="2300" dirty="0" smtClean="0"/>
          </a:p>
          <a:p>
            <a:pPr algn="just">
              <a:buFont typeface="Wingdings" pitchFamily="2" charset="2"/>
              <a:buChar char="Ø"/>
            </a:pPr>
            <a:r>
              <a:rPr lang="en-US" sz="2300" dirty="0" smtClean="0"/>
              <a:t>The CPU will send these data along with the HTML code to the Ethernet Shield with an auto-refresh rate</a:t>
            </a:r>
          </a:p>
          <a:p>
            <a:pPr algn="just"/>
            <a:endParaRPr lang="en-US" sz="2300" dirty="0" smtClean="0"/>
          </a:p>
          <a:p>
            <a:pPr algn="just">
              <a:buFont typeface="Wingdings" pitchFamily="2" charset="2"/>
              <a:buChar char="Ø"/>
            </a:pPr>
            <a:r>
              <a:rPr lang="en-US" sz="2300" dirty="0" smtClean="0"/>
              <a:t>Now the Ethernet Shield will send all (Data + HTML) to Internet or Router</a:t>
            </a: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500"/>
                                        <p:tgtEl>
                                          <p:spTgt spid="17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5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fade">
                                      <p:cBhvr>
                                        <p:cTn id="22" dur="500"/>
                                        <p:tgtEl>
                                          <p:spTgt spid="174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1">
                                            <p:txEl>
                                              <p:pRg st="8" end="8"/>
                                            </p:txEl>
                                          </p:spTgt>
                                        </p:tgtEl>
                                        <p:attrNameLst>
                                          <p:attrName>style.visibility</p:attrName>
                                        </p:attrNameLst>
                                      </p:cBhvr>
                                      <p:to>
                                        <p:strVal val="visible"/>
                                      </p:to>
                                    </p:set>
                                    <p:animEffect transition="in" filter="fade">
                                      <p:cBhvr>
                                        <p:cTn id="32"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BLOCK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14" y="1524050"/>
            <a:ext cx="8686572" cy="47925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randombar(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a:spLocks noChangeArrowheads="1"/>
          </p:cNvSpPr>
          <p:nvPr/>
        </p:nvSpPr>
        <p:spPr bwMode="auto">
          <a:xfrm>
            <a:off x="0" y="0"/>
            <a:ext cx="9144000" cy="92333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FLOW CHART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985" y="923330"/>
            <a:ext cx="3682029" cy="584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REQUIRED COMPONENTS</a:t>
            </a:r>
          </a:p>
        </p:txBody>
      </p:sp>
      <p:sp>
        <p:nvSpPr>
          <p:cNvPr id="10243" name="TextBox 2"/>
          <p:cNvSpPr>
            <a:spLocks noChangeArrowheads="1"/>
          </p:cNvSpPr>
          <p:nvPr/>
        </p:nvSpPr>
        <p:spPr bwMode="auto">
          <a:xfrm>
            <a:off x="80" y="923925"/>
            <a:ext cx="8610600" cy="6001643"/>
          </a:xfrm>
          <a:prstGeom prst="rect">
            <a:avLst/>
          </a:prstGeom>
          <a:noFill/>
          <a:ln w="9525">
            <a:noFill/>
            <a:miter lim="800000"/>
            <a:headEnd/>
            <a:tailEnd/>
          </a:ln>
        </p:spPr>
        <p:txBody>
          <a:bodyPr>
            <a:spAutoFit/>
          </a:bodyPr>
          <a:lstStyle/>
          <a:p>
            <a:endParaRPr lang="en-US" altLang="en-US" sz="2400" dirty="0" smtClean="0">
              <a:solidFill>
                <a:srgbClr val="000000"/>
              </a:solidFill>
              <a:latin typeface="Calibri"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Arduino (ATmega 328p Microcontroller)</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a:solidFill>
                  <a:srgbClr val="000000"/>
                </a:solidFill>
                <a:latin typeface="Arial" panose="020B0604020202020204" pitchFamily="34" charset="0"/>
                <a:cs typeface="Arial" panose="020B0604020202020204" pitchFamily="34" charset="0"/>
                <a:sym typeface="Calibri" pitchFamily="34" charset="0"/>
              </a:rPr>
              <a:t>Ethernet Shield </a:t>
            </a: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b="1" dirty="0" smtClean="0">
                <a:solidFill>
                  <a:srgbClr val="000000"/>
                </a:solidFill>
                <a:latin typeface="Arial" panose="020B0604020202020204" pitchFamily="34" charset="0"/>
                <a:cs typeface="Arial" panose="020B0604020202020204" pitchFamily="34" charset="0"/>
                <a:sym typeface="Calibri" pitchFamily="34" charset="0"/>
              </a:rPr>
              <a:t> </a:t>
            </a: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Temperature and Humidity Sensor (DHT11)</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LPG GAS Sensor (MQ-6)</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Barometric Pressure Sensor (BMP180)</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Router</a:t>
            </a:r>
          </a:p>
          <a:p>
            <a:pPr>
              <a:buFont typeface="Wingdings" pitchFamily="2" charset="2"/>
              <a:buChar char="Ø"/>
            </a:pPr>
            <a:endParaRPr lang="en-US" altLang="en-US" sz="2400" dirty="0" smtClean="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r>
              <a:rPr lang="en-US" altLang="en-US" sz="2400" dirty="0" smtClean="0">
                <a:solidFill>
                  <a:srgbClr val="000000"/>
                </a:solidFill>
                <a:latin typeface="Arial" panose="020B0604020202020204" pitchFamily="34" charset="0"/>
                <a:cs typeface="Arial" panose="020B0604020202020204" pitchFamily="34" charset="0"/>
                <a:sym typeface="Calibri" pitchFamily="34" charset="0"/>
              </a:rPr>
              <a:t>Power Supply</a:t>
            </a:r>
            <a:endParaRPr lang="en-US" altLang="en-US" sz="2400" dirty="0">
              <a:solidFill>
                <a:srgbClr val="000000"/>
              </a:solidFill>
              <a:latin typeface="Arial" panose="020B0604020202020204" pitchFamily="34" charset="0"/>
              <a:cs typeface="Arial" panose="020B0604020202020204" pitchFamily="34" charset="0"/>
              <a:sym typeface="Calibri" pitchFamily="34" charset="0"/>
            </a:endParaRPr>
          </a:p>
          <a:p>
            <a:pPr>
              <a:buFont typeface="Wingdings" pitchFamily="2" charset="2"/>
              <a:buChar char="Ø"/>
            </a:pPr>
            <a:endParaRPr lang="en-US" altLang="en-US" sz="2400" dirty="0" smtClean="0">
              <a:solidFill>
                <a:srgbClr val="000000"/>
              </a:solidFill>
              <a:latin typeface="Calibri" pitchFamily="34" charset="0"/>
              <a:sym typeface="Calibri" pitchFamily="34" charset="0"/>
            </a:endParaRPr>
          </a:p>
          <a:p>
            <a:pPr>
              <a:buFont typeface="Wingdings" pitchFamily="2" charset="2"/>
              <a:buChar char="Ø"/>
            </a:pPr>
            <a:endParaRPr lang="en-US" altLang="en-US" sz="2400" b="1" dirty="0">
              <a:solidFill>
                <a:srgbClr val="000000"/>
              </a:solidFill>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583</TotalTime>
  <Pages>0</Pages>
  <Words>867</Words>
  <Characters>0</Characters>
  <Application>Microsoft Office PowerPoint</Application>
  <DocSecurity>0</DocSecurity>
  <PresentationFormat>On-screen Show (4:3)</PresentationFormat>
  <Lines>0</Lines>
  <Paragraphs>130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SimSun</vt:lpstr>
      <vt:lpstr>Algerian</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Subhadeep Sen</dc:creator>
  <cp:lastModifiedBy>Subhadeep Sen</cp:lastModifiedBy>
  <cp:revision>240</cp:revision>
  <dcterms:created xsi:type="dcterms:W3CDTF">2015-11-14T15:19:00Z</dcterms:created>
  <dcterms:modified xsi:type="dcterms:W3CDTF">2018-08-19T06:36:21Z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1033-9.1.0.4674</vt:lpwstr>
  </property>
</Properties>
</file>