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96" r:id="rId3"/>
    <p:sldId id="267" r:id="rId4"/>
    <p:sldId id="299" r:id="rId5"/>
    <p:sldId id="304" r:id="rId6"/>
    <p:sldId id="266" r:id="rId7"/>
    <p:sldId id="265" r:id="rId8"/>
    <p:sldId id="263" r:id="rId9"/>
    <p:sldId id="262" r:id="rId10"/>
    <p:sldId id="260" r:id="rId11"/>
    <p:sldId id="292" r:id="rId12"/>
    <p:sldId id="268" r:id="rId13"/>
    <p:sldId id="293" r:id="rId14"/>
    <p:sldId id="259" r:id="rId15"/>
    <p:sldId id="258" r:id="rId16"/>
    <p:sldId id="302" r:id="rId17"/>
    <p:sldId id="303" r:id="rId18"/>
    <p:sldId id="305" r:id="rId19"/>
    <p:sldId id="270" r:id="rId20"/>
    <p:sldId id="272" r:id="rId21"/>
    <p:sldId id="273" r:id="rId22"/>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SimSun"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SimSun"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SimSun"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SimSun"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SimSun" pitchFamily="2" charset="-122"/>
        <a:cs typeface="+mn-cs"/>
      </a:defRPr>
    </a:lvl5pPr>
    <a:lvl6pPr marL="2286000" algn="l" defTabSz="914400" rtl="0" eaLnBrk="1" latinLnBrk="0" hangingPunct="1">
      <a:defRPr kern="1200">
        <a:solidFill>
          <a:schemeClr val="tx1"/>
        </a:solidFill>
        <a:latin typeface="Arial" charset="0"/>
        <a:ea typeface="SimSun" pitchFamily="2" charset="-122"/>
        <a:cs typeface="+mn-cs"/>
      </a:defRPr>
    </a:lvl6pPr>
    <a:lvl7pPr marL="2743200" algn="l" defTabSz="914400" rtl="0" eaLnBrk="1" latinLnBrk="0" hangingPunct="1">
      <a:defRPr kern="1200">
        <a:solidFill>
          <a:schemeClr val="tx1"/>
        </a:solidFill>
        <a:latin typeface="Arial" charset="0"/>
        <a:ea typeface="SimSun" pitchFamily="2" charset="-122"/>
        <a:cs typeface="+mn-cs"/>
      </a:defRPr>
    </a:lvl7pPr>
    <a:lvl8pPr marL="3200400" algn="l" defTabSz="914400" rtl="0" eaLnBrk="1" latinLnBrk="0" hangingPunct="1">
      <a:defRPr kern="1200">
        <a:solidFill>
          <a:schemeClr val="tx1"/>
        </a:solidFill>
        <a:latin typeface="Arial" charset="0"/>
        <a:ea typeface="SimSun" pitchFamily="2" charset="-122"/>
        <a:cs typeface="+mn-cs"/>
      </a:defRPr>
    </a:lvl8pPr>
    <a:lvl9pPr marL="3657600" algn="l" defTabSz="914400" rtl="0" eaLnBrk="1" latinLnBrk="0" hangingPunct="1">
      <a:defRPr kern="1200">
        <a:solidFill>
          <a:schemeClr val="tx1"/>
        </a:solidFill>
        <a:latin typeface="Arial" charset="0"/>
        <a:ea typeface="SimSun"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326" y="54"/>
      </p:cViewPr>
      <p:guideLst>
        <p:guide orient="horz" pos="2160"/>
        <p:guide pos="2885"/>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CFDE4D5-BC13-404C-B5AA-C5658A22C522}" type="datetime1">
              <a:rPr lang="en-US" altLang="en-US"/>
              <a:pPr>
                <a:defRPr/>
              </a:pPr>
              <a:t>8/6/2018</a:t>
            </a:fld>
            <a:endParaRPr 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8EBD12F-56F9-4FD4-A67B-FE430E36036F}" type="slidenum">
              <a:rPr lang="en-US" altLang="en-US"/>
              <a:pPr>
                <a:defRPr/>
              </a:pPr>
              <a:t>‹#›</a:t>
            </a:fld>
            <a:endParaRPr 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70FB513-2CF3-43B7-A9AD-B1F549B5A681}" type="datetime1">
              <a:rPr lang="en-US" altLang="en-US"/>
              <a:pPr>
                <a:defRPr/>
              </a:pPr>
              <a:t>8/6/2018</a:t>
            </a:fld>
            <a:endParaRPr 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1062610-42D4-4F54-B078-BBAB28471C75}" type="slidenum">
              <a:rPr lang="en-US" altLang="en-US"/>
              <a:pPr>
                <a:defRPr/>
              </a:pPr>
              <a:t>‹#›</a:t>
            </a:fld>
            <a:endParaRPr 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BB8ED82-4B68-4EAF-8477-731CB9397EB4}" type="datetime1">
              <a:rPr lang="en-US" altLang="en-US"/>
              <a:pPr>
                <a:defRPr/>
              </a:pPr>
              <a:t>8/6/2018</a:t>
            </a:fld>
            <a:endParaRPr 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79837-6109-4037-8F89-0DB4A1725AE1}" type="slidenum">
              <a:rPr lang="en-US" altLang="en-US"/>
              <a:pPr>
                <a:defRPr/>
              </a:pPr>
              <a:t>‹#›</a:t>
            </a:fld>
            <a:endParaRPr 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62BB695-C220-4F27-AF8E-5D522A34F9D5}" type="datetime1">
              <a:rPr lang="en-US" altLang="en-US"/>
              <a:pPr>
                <a:defRPr/>
              </a:pPr>
              <a:t>8/6/2018</a:t>
            </a:fld>
            <a:endParaRPr 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72C151C-6D2B-4DBC-8083-207FF0206BC0}" type="slidenum">
              <a:rPr lang="en-US" altLang="en-US"/>
              <a:pPr>
                <a:defRPr/>
              </a:pPr>
              <a:t>‹#›</a:t>
            </a:fld>
            <a:endParaRPr 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41CA644-3527-448A-A154-3AB6904EF21A}" type="datetime1">
              <a:rPr lang="en-US" altLang="en-US"/>
              <a:pPr>
                <a:defRPr/>
              </a:pPr>
              <a:t>8/6/2018</a:t>
            </a:fld>
            <a:endParaRPr 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A2BD50E-4CF8-4FC3-8FF4-14F11B8D7527}" type="slidenum">
              <a:rPr lang="en-US" altLang="en-US"/>
              <a:pPr>
                <a:defRPr/>
              </a:pPr>
              <a:t>‹#›</a:t>
            </a:fld>
            <a:endParaRPr 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787DC34A-901E-46AD-88B6-9FFC052D68E2}" type="datetime1">
              <a:rPr lang="en-US" altLang="en-US"/>
              <a:pPr>
                <a:defRPr/>
              </a:pPr>
              <a:t>8/6/2018</a:t>
            </a:fld>
            <a:endParaRPr lang="en-US" sz="1800">
              <a:solidFill>
                <a:schemeClr val="tx1"/>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CF41AD51-B2B2-4C22-AF60-4C4DDDC8DC62}" type="slidenum">
              <a:rPr lang="en-US" altLang="en-US"/>
              <a:pPr>
                <a:defRPr/>
              </a:pPr>
              <a:t>‹#›</a:t>
            </a:fld>
            <a:endParaRPr 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7513F144-5A58-45C4-BB2C-BEAC2A18C481}" type="datetime1">
              <a:rPr lang="en-US" altLang="en-US"/>
              <a:pPr>
                <a:defRPr/>
              </a:pPr>
              <a:t>8/6/2018</a:t>
            </a:fld>
            <a:endParaRPr lang="en-US" sz="1800">
              <a:solidFill>
                <a:schemeClr val="tx1"/>
              </a:solidFill>
            </a:endParaRPr>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C78B31D7-FF33-4BD2-AB0A-1532064077AB}" type="slidenum">
              <a:rPr lang="en-US" altLang="en-US"/>
              <a:pPr>
                <a:defRPr/>
              </a:pPr>
              <a:t>‹#›</a:t>
            </a:fld>
            <a:endParaRPr 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E097C08F-CE29-4D71-9A90-7E4DCD3C3B65}" type="datetime1">
              <a:rPr lang="en-US" altLang="en-US"/>
              <a:pPr>
                <a:defRPr/>
              </a:pPr>
              <a:t>8/6/2018</a:t>
            </a:fld>
            <a:endParaRPr lang="en-US" sz="1800">
              <a:solidFill>
                <a:schemeClr val="tx1"/>
              </a:solidFill>
            </a:endParaRPr>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859983D-37B9-426C-A055-EA00460D36DE}" type="slidenum">
              <a:rPr lang="en-US" altLang="en-US"/>
              <a:pPr>
                <a:defRPr/>
              </a:pPr>
              <a:t>‹#›</a:t>
            </a:fld>
            <a:endParaRPr 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3CADF91-6737-4DDA-B769-EC48B613ABA9}" type="datetime1">
              <a:rPr lang="en-US" altLang="en-US"/>
              <a:pPr>
                <a:defRPr/>
              </a:pPr>
              <a:t>8/6/2018</a:t>
            </a:fld>
            <a:endParaRPr lang="en-US" sz="1800">
              <a:solidFill>
                <a:schemeClr val="tx1"/>
              </a:solidFill>
            </a:endParaRPr>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B0223CAB-5AF5-4693-B330-48AAFFD193BB}" type="slidenum">
              <a:rPr lang="en-US" altLang="en-US"/>
              <a:pPr>
                <a:defRPr/>
              </a:pPr>
              <a:t>‹#›</a:t>
            </a:fld>
            <a:endParaRPr 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D2FFA00D-C0D0-4BC8-963A-BF68849F2F3A}" type="datetime1">
              <a:rPr lang="en-US" altLang="en-US"/>
              <a:pPr>
                <a:defRPr/>
              </a:pPr>
              <a:t>8/6/2018</a:t>
            </a:fld>
            <a:endParaRPr lang="en-US" sz="1800">
              <a:solidFill>
                <a:schemeClr val="tx1"/>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0E334C4C-ED0E-45AB-AF06-89CD7EEDE041}" type="slidenum">
              <a:rPr lang="en-US" altLang="en-US"/>
              <a:pPr>
                <a:defRPr/>
              </a:pPr>
              <a:t>‹#›</a:t>
            </a:fld>
            <a:endParaRPr 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Calibri" pitchFamily="34"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0E2B5925-F79D-4C10-AC6E-1274A83F59C4}" type="datetime1">
              <a:rPr lang="en-US" altLang="en-US"/>
              <a:pPr>
                <a:defRPr/>
              </a:pPr>
              <a:t>8/6/2018</a:t>
            </a:fld>
            <a:endParaRPr lang="en-US" sz="1800">
              <a:solidFill>
                <a:schemeClr val="tx1"/>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E0F6BA6-E312-4D59-9A1A-C593A88D87F6}" type="slidenum">
              <a:rPr lang="en-US" altLang="en-US"/>
              <a:pPr>
                <a:defRPr/>
              </a:pPr>
              <a:t>‹#›</a:t>
            </a:fld>
            <a:endParaRPr 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flip="none" rotWithShape="1">
          <a:gsLst>
            <a:gs pos="0">
              <a:srgbClr val="00B0F0">
                <a:lumMod val="90000"/>
                <a:lumOff val="10000"/>
              </a:srgbClr>
            </a:gs>
            <a:gs pos="50000">
              <a:srgbClr val="D4DEFF"/>
            </a:gs>
            <a:gs pos="50000">
              <a:srgbClr val="D9DCE1">
                <a:lumMod val="100000"/>
              </a:srgbClr>
            </a:gs>
            <a:gs pos="100000">
              <a:srgbClr val="9966FF">
                <a:lumMod val="90000"/>
                <a:lumOff val="10000"/>
              </a:srgb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sym typeface="Calibri" pitchFamily="34" charset="0"/>
              </a:rPr>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sym typeface="Calibri" pitchFamily="34" charset="0"/>
              </a:rPr>
              <a:t>Click to edit Master text styles</a:t>
            </a:r>
          </a:p>
          <a:p>
            <a:pPr lvl="1"/>
            <a:r>
              <a:rPr lang="en-US" altLang="zh-CN" smtClean="0">
                <a:sym typeface="Calibri" pitchFamily="34" charset="0"/>
              </a:rPr>
              <a:t>Second level</a:t>
            </a:r>
          </a:p>
          <a:p>
            <a:pPr lvl="2"/>
            <a:r>
              <a:rPr lang="en-US" altLang="zh-CN" smtClean="0">
                <a:sym typeface="Calibri" pitchFamily="34" charset="0"/>
              </a:rPr>
              <a:t>Third level</a:t>
            </a:r>
          </a:p>
          <a:p>
            <a:pPr lvl="3"/>
            <a:r>
              <a:rPr lang="en-US" altLang="zh-CN" smtClean="0">
                <a:sym typeface="Calibri" pitchFamily="34" charset="0"/>
              </a:rPr>
              <a:t>Fourth level</a:t>
            </a:r>
          </a:p>
          <a:p>
            <a:pPr lvl="4"/>
            <a:r>
              <a:rPr lang="en-US" altLang="zh-CN" smtClean="0">
                <a:sym typeface="Calibri" pitchFamily="34" charset="0"/>
              </a:rPr>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a:solidFill>
                  <a:srgbClr val="898989"/>
                </a:solidFill>
                <a:latin typeface="Arial" pitchFamily="34" charset="0"/>
              </a:defRPr>
            </a:lvl1pPr>
          </a:lstStyle>
          <a:p>
            <a:pPr>
              <a:defRPr/>
            </a:pPr>
            <a:fld id="{20450538-0F2F-4B16-8109-7DBE8FEAAF4C}" type="datetime1">
              <a:rPr lang="en-US" altLang="en-US"/>
              <a:pPr>
                <a:defRPr/>
              </a:pPr>
              <a:t>8/6/2018</a:t>
            </a:fld>
            <a:endParaRPr 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a:solidFill>
                  <a:srgbClr val="898989"/>
                </a:solidFill>
                <a:latin typeface="Arial" pitchFamily="34" charset="0"/>
              </a:defRPr>
            </a:lvl1pPr>
          </a:lstStyle>
          <a:p>
            <a:pPr>
              <a:defRPr/>
            </a:pPr>
            <a:endParaRPr lang="en-US"/>
          </a:p>
        </p:txBody>
      </p:sp>
      <p:sp>
        <p:nvSpPr>
          <p:cNvPr id="1030" name="Slide Number Placeholder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Arial" pitchFamily="34" charset="0"/>
              </a:defRPr>
            </a:lvl1pPr>
          </a:lstStyle>
          <a:p>
            <a:pPr>
              <a:defRPr/>
            </a:pPr>
            <a:fld id="{70E68C57-4A61-4863-B903-33E6560E6A6C}" type="slidenum">
              <a:rPr lang="en-US" alt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SimSun"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SimSun"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SimSun"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SimSun"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a:spLocks noChangeArrowheads="1"/>
          </p:cNvSpPr>
          <p:nvPr/>
        </p:nvSpPr>
        <p:spPr bwMode="auto">
          <a:xfrm>
            <a:off x="16575" y="2590822"/>
            <a:ext cx="9144000" cy="1938992"/>
          </a:xfrm>
          <a:prstGeom prst="rect">
            <a:avLst/>
          </a:prstGeom>
          <a:noFill/>
          <a:ln w="9525">
            <a:noFill/>
            <a:miter lim="800000"/>
            <a:headEnd/>
            <a:tailEnd/>
          </a:ln>
        </p:spPr>
        <p:txBody>
          <a:bodyPr>
            <a:spAutoFit/>
          </a:bodyPr>
          <a:lstStyle/>
          <a:p>
            <a:pPr algn="ctr"/>
            <a:r>
              <a:rPr lang="en-US" sz="4000" b="1" dirty="0">
                <a:solidFill>
                  <a:srgbClr val="000000"/>
                </a:solidFill>
                <a:latin typeface="Algerian" pitchFamily="82" charset="0"/>
                <a:sym typeface="Algerian" pitchFamily="82" charset="0"/>
              </a:rPr>
              <a:t>Design and Development of Online Health Assistance </a:t>
            </a:r>
            <a:r>
              <a:rPr lang="en-US" sz="4000" b="1" dirty="0" smtClean="0">
                <a:solidFill>
                  <a:srgbClr val="000000"/>
                </a:solidFill>
                <a:latin typeface="Algerian" pitchFamily="82" charset="0"/>
                <a:sym typeface="Algerian" pitchFamily="82" charset="0"/>
              </a:rPr>
              <a:t>System</a:t>
            </a:r>
          </a:p>
          <a:p>
            <a:pPr algn="ctr"/>
            <a:r>
              <a:rPr lang="en-US" sz="4000" b="1" dirty="0" smtClean="0">
                <a:solidFill>
                  <a:srgbClr val="000000"/>
                </a:solidFill>
                <a:latin typeface="Algerian" pitchFamily="82" charset="0"/>
                <a:sym typeface="Algerian" pitchFamily="82" charset="0"/>
              </a:rPr>
              <a:t>(ohas)</a:t>
            </a:r>
            <a:endParaRPr lang="en-US" sz="4000" b="1" dirty="0">
              <a:solidFill>
                <a:srgbClr val="000000"/>
              </a:solidFill>
              <a:latin typeface="Algerian" pitchFamily="82" charset="0"/>
              <a:sym typeface="Algerian"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a:spLocks noChangeArrowheads="1"/>
          </p:cNvSpPr>
          <p:nvPr/>
        </p:nvSpPr>
        <p:spPr bwMode="auto">
          <a:xfrm>
            <a:off x="0" y="13531"/>
            <a:ext cx="9144000" cy="923330"/>
          </a:xfrm>
          <a:prstGeom prst="rect">
            <a:avLst/>
          </a:prstGeom>
          <a:noFill/>
          <a:ln w="9525">
            <a:noFill/>
            <a:miter lim="800000"/>
            <a:headEnd/>
            <a:tailEnd/>
          </a:ln>
        </p:spPr>
        <p:txBody>
          <a:bodyPr>
            <a:spAutoFit/>
          </a:bodyPr>
          <a:lstStyle/>
          <a:p>
            <a:pPr algn="ctr"/>
            <a:r>
              <a:rPr lang="en-US" sz="5200" b="1" dirty="0">
                <a:solidFill>
                  <a:srgbClr val="000000"/>
                </a:solidFill>
                <a:latin typeface="Calibri" pitchFamily="34" charset="0"/>
                <a:sym typeface="Calibri" pitchFamily="34" charset="0"/>
              </a:rPr>
              <a:t>AN OVERVIEW OF </a:t>
            </a:r>
            <a:r>
              <a:rPr lang="en-US" sz="5400" b="1" dirty="0" smtClean="0">
                <a:solidFill>
                  <a:srgbClr val="000000"/>
                </a:solidFill>
                <a:latin typeface="Calibri" pitchFamily="34" charset="0"/>
                <a:sym typeface="Calibri" pitchFamily="34" charset="0"/>
              </a:rPr>
              <a:t>ARDUINO</a:t>
            </a:r>
            <a:endParaRPr lang="en-US" sz="5200" b="1" dirty="0">
              <a:solidFill>
                <a:srgbClr val="000000"/>
              </a:solidFill>
              <a:latin typeface="Calibri" pitchFamily="34" charset="0"/>
              <a:sym typeface="Calibri" pitchFamily="34" charset="0"/>
            </a:endParaRPr>
          </a:p>
        </p:txBody>
      </p:sp>
      <p:sp>
        <p:nvSpPr>
          <p:cNvPr id="21507" name="TextBox 2"/>
          <p:cNvSpPr txBox="1">
            <a:spLocks noChangeArrowheads="1"/>
          </p:cNvSpPr>
          <p:nvPr/>
        </p:nvSpPr>
        <p:spPr bwMode="auto">
          <a:xfrm>
            <a:off x="0" y="936861"/>
            <a:ext cx="8762884" cy="5632311"/>
          </a:xfrm>
          <a:prstGeom prst="rect">
            <a:avLst/>
          </a:prstGeom>
          <a:noFill/>
          <a:ln w="9525">
            <a:noFill/>
            <a:miter lim="800000"/>
            <a:headEnd/>
            <a:tailEnd/>
          </a:ln>
        </p:spPr>
        <p:txBody>
          <a:bodyPr wrap="square">
            <a:spAutoFit/>
          </a:bodyPr>
          <a:lstStyle/>
          <a:p>
            <a:pPr marL="342900" lvl="0" indent="-342900">
              <a:buFont typeface="Wingdings" panose="05000000000000000000" pitchFamily="2" charset="2"/>
              <a:buChar char="Ø"/>
            </a:pPr>
            <a:r>
              <a:rPr lang="en-US" sz="2400" dirty="0"/>
              <a:t>On board voltage regulator</a:t>
            </a:r>
          </a:p>
          <a:p>
            <a:pPr marL="342900" lvl="0" indent="-342900">
              <a:buFont typeface="Wingdings" panose="05000000000000000000" pitchFamily="2" charset="2"/>
              <a:buChar char="Ø"/>
            </a:pPr>
            <a:r>
              <a:rPr lang="en-US" sz="2400" dirty="0"/>
              <a:t>Operating voltage is 5V</a:t>
            </a:r>
          </a:p>
          <a:p>
            <a:pPr marL="342900" lvl="0" indent="-342900">
              <a:buFont typeface="Wingdings" panose="05000000000000000000" pitchFamily="2" charset="2"/>
              <a:buChar char="Ø"/>
            </a:pPr>
            <a:r>
              <a:rPr lang="en-US" sz="2400" dirty="0"/>
              <a:t>Operating frequency 16 MHz</a:t>
            </a:r>
          </a:p>
          <a:p>
            <a:pPr marL="342900" lvl="0" indent="-342900">
              <a:buFont typeface="Wingdings" panose="05000000000000000000" pitchFamily="2" charset="2"/>
              <a:buChar char="Ø"/>
            </a:pPr>
            <a:r>
              <a:rPr lang="en-US" sz="2400" dirty="0"/>
              <a:t>14 digital I/O pins, of which </a:t>
            </a:r>
            <a:endParaRPr lang="en-US" sz="2400" dirty="0" smtClean="0"/>
          </a:p>
          <a:p>
            <a:pPr lvl="0"/>
            <a:r>
              <a:rPr lang="en-US" sz="2400" dirty="0" smtClean="0"/>
              <a:t>     6 </a:t>
            </a:r>
            <a:r>
              <a:rPr lang="en-US" sz="2400" dirty="0"/>
              <a:t>are PWM pins</a:t>
            </a:r>
          </a:p>
          <a:p>
            <a:pPr marL="342900" lvl="0" indent="-342900">
              <a:buFont typeface="Wingdings" panose="05000000000000000000" pitchFamily="2" charset="2"/>
              <a:buChar char="Ø"/>
            </a:pPr>
            <a:r>
              <a:rPr lang="en-US" sz="2400" dirty="0"/>
              <a:t>6 ADC channel (10 bits) </a:t>
            </a:r>
          </a:p>
          <a:p>
            <a:pPr marL="342900" lvl="0" indent="-342900">
              <a:buFont typeface="Wingdings" panose="05000000000000000000" pitchFamily="2" charset="2"/>
              <a:buChar char="Ø"/>
            </a:pPr>
            <a:r>
              <a:rPr lang="en-US" sz="2400" dirty="0"/>
              <a:t>32KB flash memory </a:t>
            </a:r>
            <a:endParaRPr lang="en-US" sz="2400" dirty="0" smtClean="0"/>
          </a:p>
          <a:p>
            <a:pPr lvl="0"/>
            <a:r>
              <a:rPr lang="en-US" sz="2400" dirty="0"/>
              <a:t> </a:t>
            </a:r>
            <a:r>
              <a:rPr lang="en-US" sz="2400" dirty="0" smtClean="0"/>
              <a:t>   (</a:t>
            </a:r>
            <a:r>
              <a:rPr lang="en-US" sz="2400" dirty="0"/>
              <a:t>0.5KB for boot loader)</a:t>
            </a:r>
          </a:p>
          <a:p>
            <a:pPr marL="342900" lvl="0" indent="-342900">
              <a:buFont typeface="Wingdings" panose="05000000000000000000" pitchFamily="2" charset="2"/>
              <a:buChar char="Ø"/>
            </a:pPr>
            <a:r>
              <a:rPr lang="en-US" sz="2400" dirty="0"/>
              <a:t>2 KB SRAM memory</a:t>
            </a:r>
          </a:p>
          <a:p>
            <a:pPr marL="342900" lvl="0" indent="-342900">
              <a:buFont typeface="Wingdings" panose="05000000000000000000" pitchFamily="2" charset="2"/>
              <a:buChar char="Ø"/>
            </a:pPr>
            <a:r>
              <a:rPr lang="en-US" sz="2400" dirty="0"/>
              <a:t>1KB internal EEPROM</a:t>
            </a:r>
          </a:p>
          <a:p>
            <a:pPr marL="342900" lvl="0" indent="-342900">
              <a:buFont typeface="Wingdings" panose="05000000000000000000" pitchFamily="2" charset="2"/>
              <a:buChar char="Ø"/>
            </a:pPr>
            <a:r>
              <a:rPr lang="en-US" sz="2400" dirty="0"/>
              <a:t>Programmable Serial USART</a:t>
            </a:r>
          </a:p>
          <a:p>
            <a:pPr marL="342900" lvl="0" indent="-342900">
              <a:buFont typeface="Wingdings" panose="05000000000000000000" pitchFamily="2" charset="2"/>
              <a:buChar char="Ø"/>
            </a:pPr>
            <a:r>
              <a:rPr lang="en-US" sz="2400" dirty="0"/>
              <a:t>Master/Slave SPI Serial interface</a:t>
            </a:r>
          </a:p>
          <a:p>
            <a:pPr marL="342900" lvl="0" indent="-342900">
              <a:buFont typeface="Wingdings" panose="05000000000000000000" pitchFamily="2" charset="2"/>
              <a:buChar char="Ø"/>
            </a:pPr>
            <a:r>
              <a:rPr lang="en-US" sz="2400" dirty="0"/>
              <a:t>I2C interface</a:t>
            </a:r>
          </a:p>
          <a:p>
            <a:pPr marL="342900" lvl="0" indent="-342900">
              <a:buFont typeface="Wingdings" panose="05000000000000000000" pitchFamily="2" charset="2"/>
              <a:buChar char="Ø"/>
            </a:pPr>
            <a:r>
              <a:rPr lang="en-US" sz="2400" dirty="0"/>
              <a:t>Programmable watchdog timer with separate on-chip oscillator.</a:t>
            </a:r>
          </a:p>
        </p:txBody>
      </p:sp>
      <p:pic>
        <p:nvPicPr>
          <p:cNvPr id="1027" name="Picture 3" descr="Ardu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206" y="1371654"/>
            <a:ext cx="4377278" cy="3217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randombar(horizontal)">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07"/>
                                        </p:tgtEl>
                                        <p:attrNameLst>
                                          <p:attrName>style.visibility</p:attrName>
                                        </p:attrNameLst>
                                      </p:cBhvr>
                                      <p:to>
                                        <p:strVal val="visible"/>
                                      </p:to>
                                    </p:set>
                                    <p:animEffect transition="in" filter="fade">
                                      <p:cBhvr>
                                        <p:cTn id="17"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2150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a:spLocks noChangeArrowheads="1"/>
          </p:cNvSpPr>
          <p:nvPr/>
        </p:nvSpPr>
        <p:spPr bwMode="auto">
          <a:xfrm>
            <a:off x="0" y="0"/>
            <a:ext cx="9144000" cy="830997"/>
          </a:xfrm>
          <a:prstGeom prst="rect">
            <a:avLst/>
          </a:prstGeom>
          <a:noFill/>
          <a:ln w="9525">
            <a:noFill/>
            <a:miter lim="800000"/>
            <a:headEnd/>
            <a:tailEnd/>
          </a:ln>
        </p:spPr>
        <p:txBody>
          <a:bodyPr>
            <a:spAutoFit/>
          </a:bodyPr>
          <a:lstStyle/>
          <a:p>
            <a:pPr algn="ctr"/>
            <a:r>
              <a:rPr lang="en-US" sz="4800" b="1" dirty="0" smtClean="0">
                <a:solidFill>
                  <a:srgbClr val="000000"/>
                </a:solidFill>
                <a:latin typeface="Calibri" pitchFamily="34" charset="0"/>
                <a:sym typeface="Calibri" pitchFamily="34" charset="0"/>
              </a:rPr>
              <a:t>PIN DIAGRAM OF ATMEGA 328p μC</a:t>
            </a:r>
            <a:endParaRPr lang="en-US" sz="4800" b="1" dirty="0">
              <a:solidFill>
                <a:srgbClr val="000000"/>
              </a:solidFill>
              <a:latin typeface="Calibri" pitchFamily="34" charset="0"/>
              <a:sym typeface="Calibri" pitchFamily="34" charset="0"/>
            </a:endParaRPr>
          </a:p>
        </p:txBody>
      </p:sp>
      <p:pic>
        <p:nvPicPr>
          <p:cNvPr id="3" name="Picture 2" descr="E:\SoftwareZ\B-Tech Software\Arduino\Images\F2SFHSDH3Z3V3P4.png"/>
          <p:cNvPicPr/>
          <p:nvPr/>
        </p:nvPicPr>
        <p:blipFill>
          <a:blip r:embed="rId2">
            <a:extLst>
              <a:ext uri="{28A0092B-C50C-407E-A947-70E740481C1C}">
                <a14:useLocalDpi xmlns:a14="http://schemas.microsoft.com/office/drawing/2010/main" val="0"/>
              </a:ext>
            </a:extLst>
          </a:blip>
          <a:srcRect/>
          <a:stretch>
            <a:fillRect/>
          </a:stretch>
        </p:blipFill>
        <p:spPr bwMode="auto">
          <a:xfrm>
            <a:off x="533506" y="990664"/>
            <a:ext cx="8076988" cy="563865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randombar(horizontal)">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
          <p:cNvSpPr>
            <a:spLocks noChangeArrowheads="1"/>
          </p:cNvSpPr>
          <p:nvPr/>
        </p:nvSpPr>
        <p:spPr bwMode="auto">
          <a:xfrm>
            <a:off x="0" y="0"/>
            <a:ext cx="9144000" cy="800219"/>
          </a:xfrm>
          <a:prstGeom prst="rect">
            <a:avLst/>
          </a:prstGeom>
          <a:noFill/>
          <a:ln w="9525">
            <a:noFill/>
            <a:miter lim="800000"/>
            <a:headEnd/>
            <a:tailEnd/>
          </a:ln>
        </p:spPr>
        <p:txBody>
          <a:bodyPr>
            <a:spAutoFit/>
          </a:bodyPr>
          <a:lstStyle/>
          <a:p>
            <a:pPr algn="ctr"/>
            <a:r>
              <a:rPr lang="en-US" sz="4600" b="1" dirty="0">
                <a:solidFill>
                  <a:srgbClr val="000000"/>
                </a:solidFill>
                <a:latin typeface="Calibri" pitchFamily="34" charset="0"/>
                <a:sym typeface="Calibri" pitchFamily="34" charset="0"/>
              </a:rPr>
              <a:t>AN OVERVIEW OF </a:t>
            </a:r>
            <a:r>
              <a:rPr lang="en-US" sz="4600" b="1" dirty="0" smtClean="0">
                <a:solidFill>
                  <a:srgbClr val="000000"/>
                </a:solidFill>
                <a:latin typeface="Calibri" pitchFamily="34" charset="0"/>
                <a:sym typeface="Calibri" pitchFamily="34" charset="0"/>
              </a:rPr>
              <a:t>ETHERNET SHIELD</a:t>
            </a:r>
            <a:endParaRPr lang="en-US" sz="4600" b="1" dirty="0">
              <a:solidFill>
                <a:srgbClr val="000000"/>
              </a:solidFill>
              <a:latin typeface="Calibri" pitchFamily="34" charset="0"/>
              <a:sym typeface="Calibri" pitchFamily="34" charset="0"/>
            </a:endParaRPr>
          </a:p>
        </p:txBody>
      </p:sp>
      <p:sp>
        <p:nvSpPr>
          <p:cNvPr id="23555" name="TextBox 2"/>
          <p:cNvSpPr txBox="1">
            <a:spLocks noChangeArrowheads="1"/>
          </p:cNvSpPr>
          <p:nvPr/>
        </p:nvSpPr>
        <p:spPr bwMode="auto">
          <a:xfrm>
            <a:off x="48" y="1066862"/>
            <a:ext cx="9143952" cy="5262979"/>
          </a:xfrm>
          <a:prstGeom prst="rect">
            <a:avLst/>
          </a:prstGeom>
          <a:noFill/>
          <a:ln w="9525">
            <a:noFill/>
            <a:miter lim="800000"/>
            <a:headEnd/>
            <a:tailEnd/>
          </a:ln>
        </p:spPr>
        <p:txBody>
          <a:bodyPr wrap="square">
            <a:spAutoFit/>
          </a:bodyPr>
          <a:lstStyle/>
          <a:p>
            <a:pPr>
              <a:buFont typeface="Wingdings" pitchFamily="2" charset="2"/>
              <a:buChar char="Ø"/>
            </a:pPr>
            <a:r>
              <a:rPr lang="en-US" sz="2400" dirty="0"/>
              <a:t>It is based on the Wiznet W500 ethernet chip with 16K </a:t>
            </a:r>
            <a:r>
              <a:rPr lang="en-US" sz="2400" dirty="0" smtClean="0"/>
              <a:t>buffer</a:t>
            </a:r>
          </a:p>
          <a:p>
            <a:pPr>
              <a:buFont typeface="Wingdings" pitchFamily="2" charset="2"/>
              <a:buChar char="Ø"/>
            </a:pPr>
            <a:r>
              <a:rPr lang="en-US" sz="2400" dirty="0"/>
              <a:t>The Wiznet provides a network (IP) stack capable of both TCP and </a:t>
            </a:r>
            <a:r>
              <a:rPr lang="en-US" sz="2400" dirty="0" smtClean="0"/>
              <a:t>UDP</a:t>
            </a:r>
          </a:p>
          <a:p>
            <a:pPr>
              <a:buFont typeface="Wingdings" pitchFamily="2" charset="2"/>
              <a:buChar char="Ø"/>
            </a:pPr>
            <a:r>
              <a:rPr lang="en-US" sz="2400" dirty="0"/>
              <a:t>The shield </a:t>
            </a:r>
            <a:r>
              <a:rPr lang="en-US" sz="2400" dirty="0" smtClean="0"/>
              <a:t>has </a:t>
            </a:r>
            <a:r>
              <a:rPr lang="en-US" sz="2400" dirty="0"/>
              <a:t>a standard RJ45 </a:t>
            </a:r>
            <a:r>
              <a:rPr lang="en-US" sz="2400" dirty="0" smtClean="0"/>
              <a:t>connector </a:t>
            </a:r>
          </a:p>
          <a:p>
            <a:pPr>
              <a:buFont typeface="Wingdings" pitchFamily="2" charset="2"/>
              <a:buChar char="Ø"/>
            </a:pPr>
            <a:r>
              <a:rPr lang="en-US" sz="2400" dirty="0"/>
              <a:t>It communicates with Arduino using </a:t>
            </a:r>
            <a:r>
              <a:rPr lang="en-US" sz="2400" dirty="0" smtClean="0"/>
              <a:t>the </a:t>
            </a:r>
            <a:r>
              <a:rPr lang="en-US" sz="2400" dirty="0"/>
              <a:t>SPI </a:t>
            </a:r>
            <a:r>
              <a:rPr lang="en-US" sz="2400" dirty="0" smtClean="0"/>
              <a:t>bus</a:t>
            </a:r>
          </a:p>
          <a:p>
            <a:pPr marL="342900" lvl="0" indent="-342900">
              <a:buFont typeface="Wingdings" panose="05000000000000000000" pitchFamily="2" charset="2"/>
              <a:buChar char="Ø"/>
            </a:pPr>
            <a:r>
              <a:rPr lang="en-US" sz="2400" dirty="0"/>
              <a:t>PWR: indicates that the board and shield are powered.</a:t>
            </a:r>
          </a:p>
          <a:p>
            <a:pPr marL="342900" lvl="0" indent="-342900">
              <a:buFont typeface="Wingdings" panose="05000000000000000000" pitchFamily="2" charset="2"/>
              <a:buChar char="Ø"/>
            </a:pPr>
            <a:r>
              <a:rPr lang="en-US" sz="2400" dirty="0"/>
              <a:t>LINK: indicates the presence of network link and flashes when the shield transmits or receives data.</a:t>
            </a:r>
          </a:p>
          <a:p>
            <a:pPr marL="342900" lvl="0" indent="-342900">
              <a:buFont typeface="Wingdings" panose="05000000000000000000" pitchFamily="2" charset="2"/>
              <a:buChar char="Ø"/>
            </a:pPr>
            <a:r>
              <a:rPr lang="en-US" sz="2400" dirty="0"/>
              <a:t>FULLD: indicates that the network is full duplex.</a:t>
            </a:r>
          </a:p>
          <a:p>
            <a:pPr marL="342900" lvl="0" indent="-342900">
              <a:buFont typeface="Wingdings" panose="05000000000000000000" pitchFamily="2" charset="2"/>
              <a:buChar char="Ø"/>
            </a:pPr>
            <a:r>
              <a:rPr lang="en-US" sz="2400" dirty="0"/>
              <a:t>100M: indicates the presence of a 100 Mbps network connection (as opposed to 10 Mbps)</a:t>
            </a:r>
          </a:p>
          <a:p>
            <a:pPr marL="342900" lvl="0" indent="-342900">
              <a:buFont typeface="Wingdings" panose="05000000000000000000" pitchFamily="2" charset="2"/>
              <a:buChar char="Ø"/>
            </a:pPr>
            <a:r>
              <a:rPr lang="en-US" sz="2400" dirty="0"/>
              <a:t>RX: flashes when the shield receives data</a:t>
            </a:r>
          </a:p>
          <a:p>
            <a:pPr marL="342900" lvl="0" indent="-342900">
              <a:buFont typeface="Wingdings" panose="05000000000000000000" pitchFamily="2" charset="2"/>
              <a:buChar char="Ø"/>
            </a:pPr>
            <a:r>
              <a:rPr lang="en-US" sz="2400" dirty="0"/>
              <a:t>TX: flashes when the shield sends data</a:t>
            </a:r>
          </a:p>
          <a:p>
            <a:pPr marL="342900" indent="-342900">
              <a:buFont typeface="Wingdings" panose="05000000000000000000" pitchFamily="2" charset="2"/>
              <a:buChar char="Ø"/>
            </a:pPr>
            <a:r>
              <a:rPr lang="en-US" sz="2400" dirty="0"/>
              <a:t>COLL: flashes when network collisions are detected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randombar(horizontal)">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fade">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235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p:cNvSpPr>
            <a:spLocks noChangeArrowheads="1"/>
          </p:cNvSpPr>
          <p:nvPr/>
        </p:nvSpPr>
        <p:spPr bwMode="auto">
          <a:xfrm>
            <a:off x="0" y="0"/>
            <a:ext cx="9144000" cy="800219"/>
          </a:xfrm>
          <a:prstGeom prst="rect">
            <a:avLst/>
          </a:prstGeom>
          <a:noFill/>
          <a:ln w="9525">
            <a:noFill/>
            <a:miter lim="800000"/>
            <a:headEnd/>
            <a:tailEnd/>
          </a:ln>
        </p:spPr>
        <p:txBody>
          <a:bodyPr>
            <a:spAutoFit/>
          </a:bodyPr>
          <a:lstStyle/>
          <a:p>
            <a:pPr algn="ctr"/>
            <a:r>
              <a:rPr lang="en-US" sz="4600" b="1" dirty="0">
                <a:solidFill>
                  <a:srgbClr val="000000"/>
                </a:solidFill>
                <a:latin typeface="Calibri" pitchFamily="34" charset="0"/>
                <a:sym typeface="Calibri" pitchFamily="34" charset="0"/>
              </a:rPr>
              <a:t>AN OVERVIEW OF </a:t>
            </a:r>
            <a:r>
              <a:rPr lang="en-US" sz="4600" b="1" dirty="0" smtClean="0">
                <a:solidFill>
                  <a:srgbClr val="000000"/>
                </a:solidFill>
                <a:latin typeface="Calibri" pitchFamily="34" charset="0"/>
                <a:sym typeface="Calibri" pitchFamily="34" charset="0"/>
              </a:rPr>
              <a:t>ETHERNET SHIELD</a:t>
            </a:r>
            <a:endParaRPr lang="en-US" sz="4600" b="1" dirty="0">
              <a:solidFill>
                <a:srgbClr val="000000"/>
              </a:solidFill>
              <a:latin typeface="Calibri" pitchFamily="34" charset="0"/>
              <a:sym typeface="Calibri" pitchFamily="34" charset="0"/>
            </a:endParaRPr>
          </a:p>
        </p:txBody>
      </p:sp>
      <p:pic>
        <p:nvPicPr>
          <p:cNvPr id="4098" name="Picture 2" descr="Ether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912" y="990664"/>
            <a:ext cx="8534176" cy="571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a:spLocks noChangeArrowheads="1"/>
          </p:cNvSpPr>
          <p:nvPr/>
        </p:nvSpPr>
        <p:spPr bwMode="auto">
          <a:xfrm>
            <a:off x="0" y="0"/>
            <a:ext cx="9144000" cy="861774"/>
          </a:xfrm>
          <a:prstGeom prst="rect">
            <a:avLst/>
          </a:prstGeom>
          <a:noFill/>
          <a:ln w="9525">
            <a:noFill/>
            <a:miter lim="800000"/>
            <a:headEnd/>
            <a:tailEnd/>
          </a:ln>
        </p:spPr>
        <p:txBody>
          <a:bodyPr>
            <a:spAutoFit/>
          </a:bodyPr>
          <a:lstStyle/>
          <a:p>
            <a:pPr algn="ctr"/>
            <a:r>
              <a:rPr lang="en-US" sz="5000" b="1" dirty="0">
                <a:solidFill>
                  <a:srgbClr val="000000"/>
                </a:solidFill>
                <a:latin typeface="Calibri" pitchFamily="34" charset="0"/>
                <a:sym typeface="Calibri" pitchFamily="34" charset="0"/>
              </a:rPr>
              <a:t>AN OVERVIEW OF </a:t>
            </a:r>
            <a:r>
              <a:rPr lang="en-US" sz="5000" b="1" dirty="0" smtClean="0">
                <a:solidFill>
                  <a:srgbClr val="000000"/>
                </a:solidFill>
                <a:latin typeface="Calibri" pitchFamily="34" charset="0"/>
                <a:sym typeface="Calibri" pitchFamily="34" charset="0"/>
              </a:rPr>
              <a:t>KG011 SENSOR</a:t>
            </a:r>
            <a:endParaRPr lang="en-US" sz="5000" b="1" dirty="0">
              <a:solidFill>
                <a:srgbClr val="000000"/>
              </a:solidFill>
              <a:latin typeface="Calibri" pitchFamily="34" charset="0"/>
              <a:sym typeface="Calibri" pitchFamily="34" charset="0"/>
            </a:endParaRPr>
          </a:p>
        </p:txBody>
      </p:sp>
      <p:sp>
        <p:nvSpPr>
          <p:cNvPr id="13316" name="TextBox 4"/>
          <p:cNvSpPr>
            <a:spLocks noChangeArrowheads="1"/>
          </p:cNvSpPr>
          <p:nvPr/>
        </p:nvSpPr>
        <p:spPr bwMode="auto">
          <a:xfrm>
            <a:off x="0" y="1219200"/>
            <a:ext cx="5714970" cy="5632311"/>
          </a:xfrm>
          <a:prstGeom prst="rect">
            <a:avLst/>
          </a:prstGeom>
          <a:noFill/>
          <a:ln w="9525">
            <a:noFill/>
            <a:miter lim="800000"/>
            <a:headEnd/>
            <a:tailEnd/>
          </a:ln>
        </p:spPr>
        <p:txBody>
          <a:bodyPr wrap="square">
            <a:spAutoFit/>
          </a:bodyPr>
          <a:lstStyle/>
          <a:p>
            <a:pPr marL="342900" indent="-342900">
              <a:lnSpc>
                <a:spcPct val="150000"/>
              </a:lnSpc>
              <a:buFont typeface="Wingdings" panose="05000000000000000000" pitchFamily="2" charset="2"/>
              <a:buChar char="Ø"/>
            </a:pPr>
            <a:r>
              <a:rPr lang="en-US" sz="2400" dirty="0"/>
              <a:t>The KG011 </a:t>
            </a:r>
            <a:r>
              <a:rPr lang="en-US" sz="2400" dirty="0" smtClean="0"/>
              <a:t>sensor </a:t>
            </a:r>
            <a:r>
              <a:rPr lang="en-US" sz="2400" dirty="0"/>
              <a:t>is a pulse sensor and used to measure heartbeat </a:t>
            </a:r>
            <a:r>
              <a:rPr lang="en-US" sz="2400" dirty="0" smtClean="0"/>
              <a:t>rate</a:t>
            </a:r>
          </a:p>
          <a:p>
            <a:pPr marL="342900" indent="-342900">
              <a:lnSpc>
                <a:spcPct val="150000"/>
              </a:lnSpc>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Two major components are there, an LED and an ambient light sensor</a:t>
            </a:r>
          </a:p>
          <a:p>
            <a:pPr marL="342900" indent="-342900">
              <a:lnSpc>
                <a:spcPct val="150000"/>
              </a:lnSpc>
              <a:buFont typeface="Wingdings" panose="05000000000000000000" pitchFamily="2" charset="2"/>
              <a:buChar char="Ø"/>
            </a:pPr>
            <a:r>
              <a:rPr lang="en-US" sz="2400" dirty="0"/>
              <a:t>LED shines light into our skin which passes through capillary tissue and the sensor reads the light that bounces </a:t>
            </a:r>
            <a:r>
              <a:rPr lang="en-US" sz="2400" dirty="0" smtClean="0"/>
              <a:t>back</a:t>
            </a:r>
          </a:p>
          <a:p>
            <a:pPr marL="342900" indent="-342900">
              <a:lnSpc>
                <a:spcPct val="150000"/>
              </a:lnSpc>
              <a:buFont typeface="Wingdings" panose="05000000000000000000" pitchFamily="2" charset="2"/>
              <a:buChar char="Ø"/>
            </a:pPr>
            <a:r>
              <a:rPr lang="en-US" sz="2400" dirty="0"/>
              <a:t>It has three connections Vcc, Gnd and Signal</a:t>
            </a:r>
            <a:endParaRPr lang="en-US" sz="2400" dirty="0" smtClean="0">
              <a:latin typeface="Arial" panose="020B0604020202020204" pitchFamily="34" charset="0"/>
              <a:cs typeface="Arial" panose="020B0604020202020204" pitchFamily="34" charset="0"/>
            </a:endParaRPr>
          </a:p>
        </p:txBody>
      </p:sp>
      <p:pic>
        <p:nvPicPr>
          <p:cNvPr id="1026" name="Picture 2" descr="Heartbe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376" y="1371654"/>
            <a:ext cx="3657624" cy="2514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6106023" y="4022057"/>
            <a:ext cx="2418329" cy="26437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randombar(horizontal)">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316"/>
                                        </p:tgtEl>
                                        <p:attrNameLst>
                                          <p:attrName>style.visibility</p:attrName>
                                        </p:attrNameLst>
                                      </p:cBhvr>
                                      <p:to>
                                        <p:strVal val="visible"/>
                                      </p:to>
                                    </p:set>
                                    <p:animEffect transition="in" filter="fade">
                                      <p:cBhvr>
                                        <p:cTn id="20"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a:spLocks noChangeArrowheads="1"/>
          </p:cNvSpPr>
          <p:nvPr/>
        </p:nvSpPr>
        <p:spPr bwMode="auto">
          <a:xfrm>
            <a:off x="0" y="0"/>
            <a:ext cx="9144000" cy="800219"/>
          </a:xfrm>
          <a:prstGeom prst="rect">
            <a:avLst/>
          </a:prstGeom>
          <a:noFill/>
          <a:ln w="9525">
            <a:noFill/>
            <a:miter lim="800000"/>
            <a:headEnd/>
            <a:tailEnd/>
          </a:ln>
        </p:spPr>
        <p:txBody>
          <a:bodyPr>
            <a:spAutoFit/>
          </a:bodyPr>
          <a:lstStyle/>
          <a:p>
            <a:pPr algn="ctr"/>
            <a:r>
              <a:rPr lang="en-US" sz="4600" b="1" dirty="0">
                <a:solidFill>
                  <a:srgbClr val="000000"/>
                </a:solidFill>
                <a:latin typeface="Calibri" pitchFamily="34" charset="0"/>
                <a:sym typeface="Calibri" pitchFamily="34" charset="0"/>
              </a:rPr>
              <a:t>AN </a:t>
            </a:r>
            <a:r>
              <a:rPr lang="en-US" sz="4600" b="1" dirty="0" smtClean="0">
                <a:solidFill>
                  <a:srgbClr val="000000"/>
                </a:solidFill>
                <a:latin typeface="Calibri" pitchFamily="34" charset="0"/>
                <a:sym typeface="Calibri" pitchFamily="34" charset="0"/>
              </a:rPr>
              <a:t>OVERVIEW OF  DS18B20 SENSOR</a:t>
            </a:r>
            <a:endParaRPr lang="en-US" sz="4600" b="1" dirty="0">
              <a:solidFill>
                <a:srgbClr val="000000"/>
              </a:solidFill>
              <a:latin typeface="Calibri" pitchFamily="34" charset="0"/>
              <a:sym typeface="Calibri" pitchFamily="34" charset="0"/>
            </a:endParaRPr>
          </a:p>
        </p:txBody>
      </p:sp>
      <p:sp>
        <p:nvSpPr>
          <p:cNvPr id="14340" name="TextBox 3"/>
          <p:cNvSpPr>
            <a:spLocks noChangeArrowheads="1"/>
          </p:cNvSpPr>
          <p:nvPr/>
        </p:nvSpPr>
        <p:spPr bwMode="auto">
          <a:xfrm>
            <a:off x="-1" y="1066862"/>
            <a:ext cx="5562575" cy="5416868"/>
          </a:xfrm>
          <a:prstGeom prst="rect">
            <a:avLst/>
          </a:prstGeom>
          <a:noFill/>
          <a:ln w="9525">
            <a:noFill/>
            <a:miter lim="800000"/>
            <a:headEnd/>
            <a:tailEnd/>
          </a:ln>
        </p:spPr>
        <p:txBody>
          <a:bodyPr wrap="square">
            <a:spAutoFit/>
          </a:bodyPr>
          <a:lstStyle/>
          <a:p>
            <a:pPr>
              <a:lnSpc>
                <a:spcPct val="150000"/>
              </a:lnSpc>
              <a:buFont typeface="Wingdings" pitchFamily="2" charset="2"/>
              <a:buChar char="Ø"/>
            </a:pPr>
            <a:r>
              <a:rPr lang="en-US" sz="2400" dirty="0"/>
              <a:t>The </a:t>
            </a:r>
            <a:r>
              <a:rPr lang="en-US" sz="2400" dirty="0" smtClean="0"/>
              <a:t>DS18B20 </a:t>
            </a:r>
            <a:r>
              <a:rPr lang="en-US" sz="2400" dirty="0"/>
              <a:t>is a digital temperature sensor and mainly used as a </a:t>
            </a:r>
            <a:r>
              <a:rPr lang="en-US" sz="2400" dirty="0" smtClean="0"/>
              <a:t>thermometer</a:t>
            </a:r>
          </a:p>
          <a:p>
            <a:pPr>
              <a:lnSpc>
                <a:spcPct val="150000"/>
              </a:lnSpc>
              <a:buFont typeface="Wingdings" pitchFamily="2" charset="2"/>
              <a:buChar char="Ø"/>
            </a:pPr>
            <a:r>
              <a:rPr lang="en-US" altLang="en-US" sz="2400" dirty="0" smtClean="0">
                <a:latin typeface="Arial" panose="020B0604020202020204" pitchFamily="34" charset="0"/>
                <a:cs typeface="Arial" panose="020B0604020202020204" pitchFamily="34" charset="0"/>
                <a:sym typeface="Calibri" pitchFamily="34" charset="0"/>
              </a:rPr>
              <a:t>It can measure temperature in the range -55°C to </a:t>
            </a:r>
            <a:r>
              <a:rPr lang="en-US" altLang="en-US" sz="2400" dirty="0">
                <a:latin typeface="Arial" panose="020B0604020202020204" pitchFamily="34" charset="0"/>
                <a:cs typeface="Arial" panose="020B0604020202020204" pitchFamily="34" charset="0"/>
                <a:sym typeface="Calibri" pitchFamily="34" charset="0"/>
              </a:rPr>
              <a:t>+</a:t>
            </a:r>
            <a:r>
              <a:rPr lang="en-US" altLang="en-US" sz="2400" dirty="0" smtClean="0">
                <a:latin typeface="Arial" panose="020B0604020202020204" pitchFamily="34" charset="0"/>
                <a:cs typeface="Arial" panose="020B0604020202020204" pitchFamily="34" charset="0"/>
                <a:sym typeface="Calibri" pitchFamily="34" charset="0"/>
              </a:rPr>
              <a:t>125°C</a:t>
            </a:r>
          </a:p>
          <a:p>
            <a:pPr>
              <a:lnSpc>
                <a:spcPct val="150000"/>
              </a:lnSpc>
              <a:buFont typeface="Wingdings" pitchFamily="2" charset="2"/>
              <a:buChar char="Ø"/>
            </a:pPr>
            <a:r>
              <a:rPr lang="en-US" altLang="en-US" sz="2400" dirty="0" smtClean="0">
                <a:latin typeface="Arial" panose="020B0604020202020204" pitchFamily="34" charset="0"/>
                <a:cs typeface="Arial" panose="020B0604020202020204" pitchFamily="34" charset="0"/>
                <a:sym typeface="Calibri" pitchFamily="34" charset="0"/>
              </a:rPr>
              <a:t>1-Wire bus for communication with CPU</a:t>
            </a:r>
          </a:p>
          <a:p>
            <a:pPr>
              <a:lnSpc>
                <a:spcPct val="150000"/>
              </a:lnSpc>
              <a:buFont typeface="Wingdings" pitchFamily="2" charset="2"/>
              <a:buChar char="Ø"/>
            </a:pPr>
            <a:r>
              <a:rPr lang="en-US" sz="2400" dirty="0"/>
              <a:t>The sensor has three pins; Vcc, Gnd and Data</a:t>
            </a:r>
            <a:endParaRPr lang="en-US" altLang="en-US" sz="2400" dirty="0">
              <a:latin typeface="Arial" panose="020B0604020202020204" pitchFamily="34" charset="0"/>
              <a:cs typeface="Arial" panose="020B0604020202020204" pitchFamily="34" charset="0"/>
              <a:sym typeface="Calibri" pitchFamily="34" charset="0"/>
            </a:endParaRPr>
          </a:p>
          <a:p>
            <a:endParaRPr lang="en-US" altLang="en-US" sz="2200" dirty="0">
              <a:latin typeface="Calibri" pitchFamily="34" charset="0"/>
              <a:sym typeface="Calibri" pitchFamily="34" charset="0"/>
            </a:endParaRPr>
          </a:p>
        </p:txBody>
      </p:sp>
      <p:pic>
        <p:nvPicPr>
          <p:cNvPr id="2050" name="Picture 2" descr="DS18B20pa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574" y="1371654"/>
            <a:ext cx="3581426" cy="2666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574" y="4167550"/>
            <a:ext cx="3581427" cy="23870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randombar(horizontal)">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340"/>
                                        </p:tgtEl>
                                        <p:attrNameLst>
                                          <p:attrName>style.visibility</p:attrName>
                                        </p:attrNameLst>
                                      </p:cBhvr>
                                      <p:to>
                                        <p:strVal val="visible"/>
                                      </p:to>
                                    </p:set>
                                    <p:animEffect transition="in" filter="fade">
                                      <p:cBhvr>
                                        <p:cTn id="20"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
          <p:cNvSpPr>
            <a:spLocks noChangeArrowheads="1"/>
          </p:cNvSpPr>
          <p:nvPr/>
        </p:nvSpPr>
        <p:spPr bwMode="auto">
          <a:xfrm>
            <a:off x="76200" y="0"/>
            <a:ext cx="9144000" cy="914400"/>
          </a:xfrm>
          <a:prstGeom prst="rect">
            <a:avLst/>
          </a:prstGeom>
          <a:noFill/>
          <a:ln w="9525">
            <a:noFill/>
            <a:miter lim="800000"/>
            <a:headEnd/>
            <a:tailEnd/>
          </a:ln>
        </p:spPr>
        <p:txBody>
          <a:bodyPr>
            <a:spAutoFit/>
          </a:bodyPr>
          <a:lstStyle/>
          <a:p>
            <a:pPr algn="ctr"/>
            <a:r>
              <a:rPr lang="en-US" sz="5400" b="1" dirty="0" smtClean="0">
                <a:latin typeface="Calibri" pitchFamily="34" charset="0"/>
              </a:rPr>
              <a:t>HARDWARE</a:t>
            </a:r>
            <a:endParaRPr lang="en-US" sz="5400" b="1" dirty="0">
              <a:solidFill>
                <a:srgbClr val="000000"/>
              </a:solidFill>
              <a:latin typeface="Calibri" pitchFamily="34" charset="0"/>
              <a:sym typeface="Calibri" pitchFamily="34" charset="0"/>
            </a:endParaRPr>
          </a:p>
        </p:txBody>
      </p:sp>
      <p:pic>
        <p:nvPicPr>
          <p:cNvPr id="6147" name="Picture 3" descr="IMG_20160815_1244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393134" y="1283313"/>
            <a:ext cx="3709540" cy="434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Arrow 8"/>
          <p:cNvSpPr/>
          <p:nvPr/>
        </p:nvSpPr>
        <p:spPr bwMode="auto">
          <a:xfrm rot="16200000">
            <a:off x="2361909" y="5333950"/>
            <a:ext cx="914376" cy="304792"/>
          </a:xfrm>
          <a:prstGeom prst="rightArrow">
            <a:avLst>
              <a:gd name="adj1" fmla="val 9419"/>
              <a:gd name="adj2" fmla="val 5507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a typeface="SimSun" pitchFamily="2" charset="-122"/>
            </a:endParaRPr>
          </a:p>
        </p:txBody>
      </p:sp>
      <p:sp>
        <p:nvSpPr>
          <p:cNvPr id="3" name="TextBox 2"/>
          <p:cNvSpPr txBox="1"/>
          <p:nvPr/>
        </p:nvSpPr>
        <p:spPr>
          <a:xfrm>
            <a:off x="2380515" y="5943534"/>
            <a:ext cx="928459" cy="369332"/>
          </a:xfrm>
          <a:prstGeom prst="rect">
            <a:avLst/>
          </a:prstGeom>
          <a:noFill/>
        </p:spPr>
        <p:txBody>
          <a:bodyPr wrap="none" rtlCol="0">
            <a:spAutoFit/>
          </a:bodyPr>
          <a:lstStyle/>
          <a:p>
            <a:r>
              <a:rPr lang="en-US" b="1" dirty="0" smtClean="0"/>
              <a:t>Router</a:t>
            </a:r>
            <a:endParaRPr lang="en-US" b="1" dirty="0"/>
          </a:p>
        </p:txBody>
      </p:sp>
      <p:sp>
        <p:nvSpPr>
          <p:cNvPr id="4" name="Rectangle 2"/>
          <p:cNvSpPr>
            <a:spLocks noChangeArrowheads="1"/>
          </p:cNvSpPr>
          <p:nvPr/>
        </p:nvSpPr>
        <p:spPr bwMode="auto">
          <a:xfrm rot="16200000">
            <a:off x="4012860" y="2112705"/>
            <a:ext cx="108682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121" name="Picture 1" descr="IMG_20160815_1256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870977" y="1189274"/>
            <a:ext cx="3709542" cy="4531477"/>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bwMode="auto">
          <a:xfrm rot="16200000">
            <a:off x="4256900" y="4373822"/>
            <a:ext cx="2743191" cy="396232"/>
          </a:xfrm>
          <a:prstGeom prst="rightArrow">
            <a:avLst>
              <a:gd name="adj1" fmla="val 9419"/>
              <a:gd name="adj2" fmla="val 5507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a typeface="SimSun" pitchFamily="2" charset="-122"/>
            </a:endParaRPr>
          </a:p>
        </p:txBody>
      </p:sp>
      <p:sp>
        <p:nvSpPr>
          <p:cNvPr id="11" name="Right Arrow 10"/>
          <p:cNvSpPr/>
          <p:nvPr/>
        </p:nvSpPr>
        <p:spPr bwMode="auto">
          <a:xfrm rot="16200000">
            <a:off x="5885879" y="4946918"/>
            <a:ext cx="1688439" cy="304792"/>
          </a:xfrm>
          <a:prstGeom prst="rightArrow">
            <a:avLst>
              <a:gd name="adj1" fmla="val 9419"/>
              <a:gd name="adj2" fmla="val 5507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a typeface="SimSun" pitchFamily="2" charset="-122"/>
            </a:endParaRPr>
          </a:p>
        </p:txBody>
      </p:sp>
      <p:sp>
        <p:nvSpPr>
          <p:cNvPr id="12" name="Right Arrow 11"/>
          <p:cNvSpPr/>
          <p:nvPr/>
        </p:nvSpPr>
        <p:spPr bwMode="auto">
          <a:xfrm rot="16200000">
            <a:off x="6553117" y="4876731"/>
            <a:ext cx="1828814" cy="304792"/>
          </a:xfrm>
          <a:prstGeom prst="rightArrow">
            <a:avLst>
              <a:gd name="adj1" fmla="val 9419"/>
              <a:gd name="adj2" fmla="val 5507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a typeface="SimSun" pitchFamily="2" charset="-122"/>
            </a:endParaRPr>
          </a:p>
        </p:txBody>
      </p:sp>
      <p:sp>
        <p:nvSpPr>
          <p:cNvPr id="13" name="TextBox 12"/>
          <p:cNvSpPr txBox="1"/>
          <p:nvPr/>
        </p:nvSpPr>
        <p:spPr>
          <a:xfrm>
            <a:off x="4916750" y="5943534"/>
            <a:ext cx="1439368" cy="646331"/>
          </a:xfrm>
          <a:prstGeom prst="rect">
            <a:avLst/>
          </a:prstGeom>
          <a:noFill/>
        </p:spPr>
        <p:txBody>
          <a:bodyPr wrap="none" rtlCol="0">
            <a:spAutoFit/>
          </a:bodyPr>
          <a:lstStyle/>
          <a:p>
            <a:pPr algn="ctr"/>
            <a:r>
              <a:rPr lang="en-US" b="1" dirty="0" smtClean="0"/>
              <a:t>Arduino</a:t>
            </a:r>
          </a:p>
          <a:p>
            <a:pPr algn="ctr"/>
            <a:r>
              <a:rPr lang="en-US" b="1" dirty="0" smtClean="0"/>
              <a:t>With Shield</a:t>
            </a:r>
            <a:endParaRPr lang="en-US" b="1" dirty="0"/>
          </a:p>
        </p:txBody>
      </p:sp>
      <p:sp>
        <p:nvSpPr>
          <p:cNvPr id="14" name="TextBox 13"/>
          <p:cNvSpPr txBox="1"/>
          <p:nvPr/>
        </p:nvSpPr>
        <p:spPr>
          <a:xfrm>
            <a:off x="6291286" y="5943534"/>
            <a:ext cx="966931" cy="646331"/>
          </a:xfrm>
          <a:prstGeom prst="rect">
            <a:avLst/>
          </a:prstGeom>
          <a:noFill/>
        </p:spPr>
        <p:txBody>
          <a:bodyPr wrap="none" rtlCol="0">
            <a:spAutoFit/>
          </a:bodyPr>
          <a:lstStyle/>
          <a:p>
            <a:pPr algn="ctr"/>
            <a:r>
              <a:rPr lang="en-US" b="1" dirty="0" smtClean="0"/>
              <a:t>Pulse</a:t>
            </a:r>
          </a:p>
          <a:p>
            <a:pPr algn="ctr"/>
            <a:r>
              <a:rPr lang="en-US" b="1" dirty="0" smtClean="0"/>
              <a:t>Sensor</a:t>
            </a:r>
            <a:endParaRPr lang="en-US" b="1" dirty="0"/>
          </a:p>
        </p:txBody>
      </p:sp>
      <p:sp>
        <p:nvSpPr>
          <p:cNvPr id="15" name="TextBox 14"/>
          <p:cNvSpPr txBox="1"/>
          <p:nvPr/>
        </p:nvSpPr>
        <p:spPr>
          <a:xfrm>
            <a:off x="7104079" y="5943534"/>
            <a:ext cx="1565365" cy="923330"/>
          </a:xfrm>
          <a:prstGeom prst="rect">
            <a:avLst/>
          </a:prstGeom>
          <a:noFill/>
        </p:spPr>
        <p:txBody>
          <a:bodyPr wrap="none" rtlCol="0">
            <a:spAutoFit/>
          </a:bodyPr>
          <a:lstStyle/>
          <a:p>
            <a:pPr algn="ctr"/>
            <a:r>
              <a:rPr lang="en-US" b="1" dirty="0" smtClean="0"/>
              <a:t>Temperature</a:t>
            </a:r>
          </a:p>
          <a:p>
            <a:pPr algn="ctr"/>
            <a:r>
              <a:rPr lang="en-US" b="1" dirty="0" smtClean="0"/>
              <a:t>Sensor with </a:t>
            </a:r>
          </a:p>
          <a:p>
            <a:pPr algn="ctr"/>
            <a:r>
              <a:rPr lang="en-US" b="1" dirty="0" smtClean="0"/>
              <a:t>probe</a:t>
            </a:r>
            <a:endParaRPr lang="en-US" b="1" dirty="0"/>
          </a:p>
        </p:txBody>
      </p:sp>
    </p:spTree>
    <p:extLst>
      <p:ext uri="{BB962C8B-B14F-4D97-AF65-F5344CB8AC3E}">
        <p14:creationId xmlns:p14="http://schemas.microsoft.com/office/powerpoint/2010/main" val="143496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1"/>
                                        </p:tgtEl>
                                        <p:attrNameLst>
                                          <p:attrName>style.visibility</p:attrName>
                                        </p:attrNameLst>
                                      </p:cBhvr>
                                      <p:to>
                                        <p:strVal val="visible"/>
                                      </p:to>
                                    </p:set>
                                    <p:animEffect transition="in" filter="fade">
                                      <p:cBhvr>
                                        <p:cTn id="12" dur="500"/>
                                        <p:tgtEl>
                                          <p:spTgt spid="51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7"/>
                                        </p:tgtEl>
                                        <p:attrNameLst>
                                          <p:attrName>style.visibility</p:attrName>
                                        </p:attrNameLst>
                                      </p:cBhvr>
                                      <p:to>
                                        <p:strVal val="visible"/>
                                      </p:to>
                                    </p:set>
                                    <p:animEffect transition="in" filter="fade">
                                      <p:cBhvr>
                                        <p:cTn id="17" dur="500"/>
                                        <p:tgtEl>
                                          <p:spTgt spid="614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500" fill="hold"/>
                                        <p:tgtEl>
                                          <p:spTgt spid="8"/>
                                        </p:tgtEl>
                                        <p:attrNameLst>
                                          <p:attrName>ppt_x</p:attrName>
                                        </p:attrNameLst>
                                      </p:cBhvr>
                                      <p:tavLst>
                                        <p:tav tm="0">
                                          <p:val>
                                            <p:strVal val="#ppt_x"/>
                                          </p:val>
                                        </p:tav>
                                        <p:tav tm="100000">
                                          <p:val>
                                            <p:strVal val="#ppt_x"/>
                                          </p:val>
                                        </p:tav>
                                      </p:tavLst>
                                    </p:anim>
                                    <p:anim calcmode="lin" valueType="num">
                                      <p:cBhvr additive="base">
                                        <p:cTn id="4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3" grpId="0"/>
      <p:bldP spid="8" grpId="0" animBg="1"/>
      <p:bldP spid="11" grpId="0" animBg="1"/>
      <p:bldP spid="12" grpId="0" animBg="1"/>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
          <p:cNvSpPr>
            <a:spLocks noChangeArrowheads="1"/>
          </p:cNvSpPr>
          <p:nvPr/>
        </p:nvSpPr>
        <p:spPr bwMode="auto">
          <a:xfrm>
            <a:off x="13156" y="0"/>
            <a:ext cx="9144000" cy="892552"/>
          </a:xfrm>
          <a:prstGeom prst="rect">
            <a:avLst/>
          </a:prstGeom>
          <a:noFill/>
          <a:ln w="9525">
            <a:noFill/>
            <a:miter lim="800000"/>
            <a:headEnd/>
            <a:tailEnd/>
          </a:ln>
        </p:spPr>
        <p:txBody>
          <a:bodyPr>
            <a:spAutoFit/>
          </a:bodyPr>
          <a:lstStyle/>
          <a:p>
            <a:pPr algn="ctr"/>
            <a:r>
              <a:rPr lang="en-US" sz="5200" b="1" dirty="0" smtClean="0">
                <a:latin typeface="Calibri" pitchFamily="34" charset="0"/>
                <a:sym typeface="Calibri" pitchFamily="34" charset="0"/>
              </a:rPr>
              <a:t>HTML PAGE WITH SENSOR DATA</a:t>
            </a:r>
            <a:endParaRPr lang="en-US" sz="5200" b="1" dirty="0">
              <a:solidFill>
                <a:srgbClr val="000000"/>
              </a:solidFill>
              <a:latin typeface="Calibri" pitchFamily="34" charset="0"/>
              <a:sym typeface="Calibri" pitchFamily="34" charset="0"/>
            </a:endParaRPr>
          </a:p>
        </p:txBody>
      </p:sp>
      <p:pic>
        <p:nvPicPr>
          <p:cNvPr id="6146" name="Picture 2" descr="OH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2598"/>
            <a:ext cx="9144000" cy="596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083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circle(out)">
                                      <p:cBhvr>
                                        <p:cTn id="12"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a:spLocks noChangeArrowheads="1"/>
          </p:cNvSpPr>
          <p:nvPr/>
        </p:nvSpPr>
        <p:spPr bwMode="auto">
          <a:xfrm>
            <a:off x="76200" y="0"/>
            <a:ext cx="9144000" cy="914400"/>
          </a:xfrm>
          <a:prstGeom prst="rect">
            <a:avLst/>
          </a:prstGeom>
          <a:noFill/>
          <a:ln w="9525">
            <a:noFill/>
            <a:miter lim="800000"/>
            <a:headEnd/>
            <a:tailEnd/>
          </a:ln>
        </p:spPr>
        <p:txBody>
          <a:bodyPr>
            <a:spAutoFit/>
          </a:bodyPr>
          <a:lstStyle/>
          <a:p>
            <a:pPr algn="ctr"/>
            <a:r>
              <a:rPr lang="en-US" sz="5400" b="1" dirty="0" smtClean="0">
                <a:solidFill>
                  <a:srgbClr val="000000"/>
                </a:solidFill>
                <a:latin typeface="Calibri" pitchFamily="34" charset="0"/>
                <a:sym typeface="Calibri" pitchFamily="34" charset="0"/>
              </a:rPr>
              <a:t>FUTURE PROSPECTS</a:t>
            </a:r>
            <a:endParaRPr lang="en-US" sz="5400" b="1" dirty="0">
              <a:solidFill>
                <a:srgbClr val="000000"/>
              </a:solidFill>
              <a:latin typeface="Calibri" pitchFamily="34" charset="0"/>
              <a:sym typeface="Calibri" pitchFamily="34" charset="0"/>
            </a:endParaRPr>
          </a:p>
        </p:txBody>
      </p:sp>
      <p:sp>
        <p:nvSpPr>
          <p:cNvPr id="31747" name="TextBox 2"/>
          <p:cNvSpPr txBox="1">
            <a:spLocks noChangeArrowheads="1"/>
          </p:cNvSpPr>
          <p:nvPr/>
        </p:nvSpPr>
        <p:spPr bwMode="auto">
          <a:xfrm>
            <a:off x="76200" y="914400"/>
            <a:ext cx="8915284" cy="6001643"/>
          </a:xfrm>
          <a:prstGeom prst="rect">
            <a:avLst/>
          </a:prstGeom>
          <a:noFill/>
          <a:ln w="9525">
            <a:noFill/>
            <a:miter lim="800000"/>
            <a:headEnd/>
            <a:tailEnd/>
          </a:ln>
        </p:spPr>
        <p:txBody>
          <a:bodyPr wrap="square">
            <a:spAutoFit/>
          </a:bodyPr>
          <a:lstStyle/>
          <a:p>
            <a:r>
              <a:rPr lang="en-US" sz="2400" dirty="0"/>
              <a:t>The system above shown is a very basic prototype. It can be further developed for the following facilities.</a:t>
            </a:r>
          </a:p>
          <a:p>
            <a:r>
              <a:rPr lang="en-US" sz="2400" dirty="0"/>
              <a:t> </a:t>
            </a:r>
          </a:p>
          <a:p>
            <a:pPr marL="342900" lvl="0" indent="-342900">
              <a:lnSpc>
                <a:spcPct val="150000"/>
              </a:lnSpc>
              <a:buFont typeface="Wingdings" panose="05000000000000000000" pitchFamily="2" charset="2"/>
              <a:buChar char="Ø"/>
            </a:pPr>
            <a:r>
              <a:rPr lang="en-US" sz="2400" dirty="0"/>
              <a:t>More sensors that are required for primary diagnostics</a:t>
            </a:r>
            <a:r>
              <a:rPr lang="en-US" sz="2400" dirty="0" smtClean="0"/>
              <a:t>.</a:t>
            </a:r>
            <a:endParaRPr lang="en-US" sz="2400" dirty="0"/>
          </a:p>
          <a:p>
            <a:pPr marL="342900" lvl="0" indent="-342900">
              <a:lnSpc>
                <a:spcPct val="150000"/>
              </a:lnSpc>
              <a:buFont typeface="Wingdings" panose="05000000000000000000" pitchFamily="2" charset="2"/>
              <a:buChar char="Ø"/>
            </a:pPr>
            <a:r>
              <a:rPr lang="en-US" sz="2400" dirty="0"/>
              <a:t>Listing the available doctors with different categories</a:t>
            </a:r>
            <a:r>
              <a:rPr lang="en-US" sz="2400" dirty="0" smtClean="0"/>
              <a:t>.</a:t>
            </a:r>
            <a:endParaRPr lang="en-US" sz="2400" dirty="0"/>
          </a:p>
          <a:p>
            <a:pPr marL="342900" lvl="0" indent="-342900">
              <a:lnSpc>
                <a:spcPct val="150000"/>
              </a:lnSpc>
              <a:buFont typeface="Wingdings" panose="05000000000000000000" pitchFamily="2" charset="2"/>
              <a:buChar char="Ø"/>
            </a:pPr>
            <a:r>
              <a:rPr lang="en-US" sz="2400" dirty="0"/>
              <a:t>Video conference facility</a:t>
            </a:r>
            <a:r>
              <a:rPr lang="en-US" sz="2400" dirty="0" smtClean="0"/>
              <a:t>.</a:t>
            </a:r>
            <a:endParaRPr lang="en-US" sz="2400" dirty="0"/>
          </a:p>
          <a:p>
            <a:pPr marL="342900" lvl="0" indent="-342900">
              <a:lnSpc>
                <a:spcPct val="150000"/>
              </a:lnSpc>
              <a:buFont typeface="Wingdings" panose="05000000000000000000" pitchFamily="2" charset="2"/>
              <a:buChar char="Ø"/>
            </a:pPr>
            <a:r>
              <a:rPr lang="en-US" sz="2400" dirty="0"/>
              <a:t>Displaying proper graphs for Heartbeat, ECG, EEG etc. on the web page.</a:t>
            </a:r>
          </a:p>
          <a:p>
            <a:pPr marL="342900" lvl="0" indent="-342900">
              <a:lnSpc>
                <a:spcPct val="150000"/>
              </a:lnSpc>
              <a:buFont typeface="Wingdings" panose="05000000000000000000" pitchFamily="2" charset="2"/>
              <a:buChar char="Ø"/>
            </a:pPr>
            <a:r>
              <a:rPr lang="en-US" sz="2400" dirty="0"/>
              <a:t>Making a small portable system with Wi-Fi facility. </a:t>
            </a:r>
          </a:p>
          <a:p>
            <a:pPr marL="342900" lvl="0" indent="-342900">
              <a:lnSpc>
                <a:spcPct val="150000"/>
              </a:lnSpc>
              <a:buFont typeface="Wingdings" panose="05000000000000000000" pitchFamily="2" charset="2"/>
              <a:buChar char="Ø"/>
            </a:pPr>
            <a:r>
              <a:rPr lang="en-US" sz="2400" dirty="0"/>
              <a:t>And more other facilities can be included according to the needs.</a:t>
            </a:r>
          </a:p>
          <a:p>
            <a:endParaRPr lang="en-US" sz="2400" dirty="0" smtClean="0"/>
          </a:p>
        </p:txBody>
      </p:sp>
    </p:spTree>
    <p:extLst>
      <p:ext uri="{BB962C8B-B14F-4D97-AF65-F5344CB8AC3E}">
        <p14:creationId xmlns:p14="http://schemas.microsoft.com/office/powerpoint/2010/main" val="175535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gtEl>
                                        <p:attrNameLst>
                                          <p:attrName>style.visibility</p:attrName>
                                        </p:attrNameLst>
                                      </p:cBhvr>
                                      <p:to>
                                        <p:strVal val="visible"/>
                                      </p:to>
                                    </p:set>
                                    <p:animEffect transition="in" filter="fade">
                                      <p:cBhvr>
                                        <p:cTn id="12" dur="500"/>
                                        <p:tgtEl>
                                          <p:spTgt spid="31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17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152516" y="1295456"/>
            <a:ext cx="8839084" cy="2862322"/>
          </a:xfrm>
          <a:prstGeom prst="rect">
            <a:avLst/>
          </a:prstGeom>
          <a:noFill/>
          <a:ln w="9525">
            <a:noFill/>
            <a:miter lim="800000"/>
            <a:headEnd/>
            <a:tailEnd/>
          </a:ln>
        </p:spPr>
        <p:txBody>
          <a:bodyPr wrap="square">
            <a:spAutoFit/>
          </a:bodyPr>
          <a:lstStyle/>
          <a:p>
            <a:pPr algn="just"/>
            <a:r>
              <a:rPr lang="en-US" sz="2000" dirty="0"/>
              <a:t>Since this system provide immediate health assistance it can be very useful for human. One can easily consult with his doctor even without going to any medical center or </a:t>
            </a:r>
            <a:r>
              <a:rPr lang="en-US" sz="2000" dirty="0" smtClean="0"/>
              <a:t>from </a:t>
            </a:r>
            <a:r>
              <a:rPr lang="en-US" sz="2000" dirty="0"/>
              <a:t>his home just by opening a browser tab. This will help a patient from the trouble of getting an appointment and also the time. Not only that, one who has the basic knowledge of treatment, he can easily monitoring those data and take immediate </a:t>
            </a:r>
            <a:r>
              <a:rPr lang="en-US" sz="2000" dirty="0" smtClean="0"/>
              <a:t>steps</a:t>
            </a:r>
          </a:p>
          <a:p>
            <a:pPr algn="just"/>
            <a:endParaRPr lang="en-US" sz="2000" dirty="0"/>
          </a:p>
          <a:p>
            <a:pPr algn="just"/>
            <a:r>
              <a:rPr lang="en-US" sz="2000" dirty="0" smtClean="0"/>
              <a:t>Not </a:t>
            </a:r>
            <a:r>
              <a:rPr lang="en-US" sz="2000" dirty="0"/>
              <a:t>only that, as </a:t>
            </a:r>
            <a:r>
              <a:rPr lang="en-US" sz="2000" dirty="0" smtClean="0"/>
              <a:t>the syste</a:t>
            </a:r>
            <a:r>
              <a:rPr lang="en-US" sz="2000" dirty="0"/>
              <a:t>m</a:t>
            </a:r>
            <a:r>
              <a:rPr lang="en-US" sz="2000" dirty="0" smtClean="0"/>
              <a:t> </a:t>
            </a:r>
            <a:r>
              <a:rPr lang="en-US" sz="2000" dirty="0"/>
              <a:t>keeps the scope of further development, </a:t>
            </a:r>
            <a:r>
              <a:rPr lang="en-US" sz="2000" dirty="0" smtClean="0"/>
              <a:t>it can be modified for different medical applications.</a:t>
            </a:r>
            <a:endParaRPr lang="en-US" sz="2000" dirty="0"/>
          </a:p>
        </p:txBody>
      </p:sp>
      <p:sp>
        <p:nvSpPr>
          <p:cNvPr id="4" name="TextBox 1"/>
          <p:cNvSpPr>
            <a:spLocks noChangeArrowheads="1"/>
          </p:cNvSpPr>
          <p:nvPr/>
        </p:nvSpPr>
        <p:spPr bwMode="auto">
          <a:xfrm>
            <a:off x="76200" y="13525"/>
            <a:ext cx="9144000" cy="914400"/>
          </a:xfrm>
          <a:prstGeom prst="rect">
            <a:avLst/>
          </a:prstGeom>
          <a:noFill/>
          <a:ln w="9525">
            <a:noFill/>
            <a:miter lim="800000"/>
            <a:headEnd/>
            <a:tailEnd/>
          </a:ln>
        </p:spPr>
        <p:txBody>
          <a:bodyPr>
            <a:spAutoFit/>
          </a:bodyPr>
          <a:lstStyle/>
          <a:p>
            <a:pPr algn="ctr"/>
            <a:r>
              <a:rPr lang="en-US" sz="5400" b="1" dirty="0">
                <a:latin typeface="Calibri" pitchFamily="34" charset="0"/>
              </a:rPr>
              <a:t>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794"/>
                                        </p:tgtEl>
                                        <p:attrNameLst>
                                          <p:attrName>style.visibility</p:attrName>
                                        </p:attrNameLst>
                                      </p:cBhvr>
                                      <p:to>
                                        <p:strVal val="visible"/>
                                      </p:to>
                                    </p:set>
                                    <p:animEffect transition="in" filter="fade">
                                      <p:cBhvr>
                                        <p:cTn id="12"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a:spLocks noChangeArrowheads="1"/>
          </p:cNvSpPr>
          <p:nvPr/>
        </p:nvSpPr>
        <p:spPr bwMode="auto">
          <a:xfrm>
            <a:off x="76200" y="0"/>
            <a:ext cx="9144000" cy="914400"/>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CONTENTS</a:t>
            </a:r>
          </a:p>
        </p:txBody>
      </p:sp>
      <p:sp>
        <p:nvSpPr>
          <p:cNvPr id="14339" name="Text Box 3"/>
          <p:cNvSpPr txBox="1">
            <a:spLocks noChangeArrowheads="1"/>
          </p:cNvSpPr>
          <p:nvPr/>
        </p:nvSpPr>
        <p:spPr bwMode="auto">
          <a:xfrm>
            <a:off x="0" y="762070"/>
            <a:ext cx="4875213" cy="5793894"/>
          </a:xfrm>
          <a:prstGeom prst="rect">
            <a:avLst/>
          </a:prstGeom>
          <a:noFill/>
          <a:ln w="9525">
            <a:noFill/>
            <a:miter lim="800000"/>
            <a:headEnd/>
            <a:tailEnd/>
          </a:ln>
        </p:spPr>
        <p:txBody>
          <a:bodyPr>
            <a:spAutoFit/>
          </a:bodyPr>
          <a:lstStyle/>
          <a:p>
            <a:pPr>
              <a:lnSpc>
                <a:spcPct val="130000"/>
              </a:lnSpc>
              <a:buSzPct val="100000"/>
              <a:buFont typeface="Wingdings" pitchFamily="2" charset="2"/>
              <a:buChar char="l"/>
            </a:pPr>
            <a:r>
              <a:rPr lang="en-US" sz="1900" dirty="0" smtClean="0">
                <a:latin typeface="Arial" panose="020B0604020202020204" pitchFamily="34" charset="0"/>
                <a:cs typeface="Arial" panose="020B0604020202020204" pitchFamily="34" charset="0"/>
              </a:rPr>
              <a:t>INTRODUCTION</a:t>
            </a:r>
          </a:p>
          <a:p>
            <a:pPr>
              <a:lnSpc>
                <a:spcPct val="130000"/>
              </a:lnSpc>
              <a:buSzPct val="100000"/>
              <a:buFont typeface="Wingdings" pitchFamily="2" charset="2"/>
              <a:buChar char="l"/>
            </a:pPr>
            <a:r>
              <a:rPr lang="en-US" sz="1900" dirty="0" smtClean="0">
                <a:latin typeface="Arial" panose="020B0604020202020204" pitchFamily="34" charset="0"/>
                <a:cs typeface="Arial" panose="020B0604020202020204" pitchFamily="34" charset="0"/>
              </a:rPr>
              <a:t>CONCEPT OF IOT</a:t>
            </a:r>
            <a:endParaRPr lang="en-US" sz="1900" dirty="0">
              <a:latin typeface="Arial" panose="020B0604020202020204" pitchFamily="34" charset="0"/>
              <a:cs typeface="Arial" panose="020B0604020202020204" pitchFamily="34" charset="0"/>
            </a:endParaRP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OBJECTIVES</a:t>
            </a: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BLOCK DIAGRAM</a:t>
            </a: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FLOW CHART</a:t>
            </a: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REQUIRED COMPONENTS</a:t>
            </a: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OVERVIEW OF </a:t>
            </a:r>
            <a:r>
              <a:rPr lang="en-US" sz="1900" dirty="0" smtClean="0">
                <a:latin typeface="Arial" panose="020B0604020202020204" pitchFamily="34" charset="0"/>
                <a:cs typeface="Arial" panose="020B0604020202020204" pitchFamily="34" charset="0"/>
              </a:rPr>
              <a:t>ARDUINO</a:t>
            </a:r>
            <a:endParaRPr lang="en-US" sz="1900" dirty="0">
              <a:latin typeface="Arial" panose="020B0604020202020204" pitchFamily="34" charset="0"/>
              <a:cs typeface="Arial" panose="020B0604020202020204" pitchFamily="34" charset="0"/>
            </a:endParaRP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OVERVIEW OF </a:t>
            </a:r>
            <a:r>
              <a:rPr lang="en-US" sz="1900" dirty="0" smtClean="0">
                <a:latin typeface="Arial" panose="020B0604020202020204" pitchFamily="34" charset="0"/>
                <a:cs typeface="Arial" panose="020B0604020202020204" pitchFamily="34" charset="0"/>
              </a:rPr>
              <a:t>ETHERNET SHIELD</a:t>
            </a:r>
            <a:endParaRPr lang="en-US" sz="1900" dirty="0">
              <a:latin typeface="Arial" panose="020B0604020202020204" pitchFamily="34" charset="0"/>
              <a:cs typeface="Arial" panose="020B0604020202020204" pitchFamily="34" charset="0"/>
            </a:endParaRP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OVERVIEW OF </a:t>
            </a:r>
            <a:r>
              <a:rPr lang="en-US" sz="1900" dirty="0" smtClean="0">
                <a:latin typeface="Arial" panose="020B0604020202020204" pitchFamily="34" charset="0"/>
                <a:cs typeface="Arial" panose="020B0604020202020204" pitchFamily="34" charset="0"/>
              </a:rPr>
              <a:t>KG011 SENSOR</a:t>
            </a:r>
            <a:endParaRPr lang="en-US" sz="1900" dirty="0">
              <a:latin typeface="Arial" panose="020B0604020202020204" pitchFamily="34" charset="0"/>
              <a:cs typeface="Arial" panose="020B0604020202020204" pitchFamily="34" charset="0"/>
            </a:endParaRP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OVERVIEW OF </a:t>
            </a:r>
            <a:r>
              <a:rPr lang="en-US" sz="1900" dirty="0" smtClean="0">
                <a:latin typeface="Arial" panose="020B0604020202020204" pitchFamily="34" charset="0"/>
                <a:cs typeface="Arial" panose="020B0604020202020204" pitchFamily="34" charset="0"/>
              </a:rPr>
              <a:t>DS18B20 SENSOR</a:t>
            </a:r>
            <a:endParaRPr lang="en-US" sz="1900" dirty="0">
              <a:latin typeface="Arial" panose="020B0604020202020204" pitchFamily="34" charset="0"/>
              <a:cs typeface="Arial" panose="020B0604020202020204" pitchFamily="34" charset="0"/>
            </a:endParaRPr>
          </a:p>
          <a:p>
            <a:pPr>
              <a:lnSpc>
                <a:spcPct val="130000"/>
              </a:lnSpc>
              <a:buSzPct val="100000"/>
              <a:buFont typeface="Wingdings" pitchFamily="2" charset="2"/>
              <a:buChar char="l"/>
            </a:pPr>
            <a:r>
              <a:rPr lang="en-US" sz="1900" dirty="0" smtClean="0">
                <a:latin typeface="Arial" panose="020B0604020202020204" pitchFamily="34" charset="0"/>
                <a:cs typeface="Arial" panose="020B0604020202020204" pitchFamily="34" charset="0"/>
              </a:rPr>
              <a:t>HARDWARE </a:t>
            </a:r>
            <a:endParaRPr lang="en-US" sz="1900" dirty="0">
              <a:latin typeface="Arial" panose="020B0604020202020204" pitchFamily="34" charset="0"/>
              <a:cs typeface="Arial" panose="020B0604020202020204" pitchFamily="34" charset="0"/>
            </a:endParaRPr>
          </a:p>
          <a:p>
            <a:pPr>
              <a:lnSpc>
                <a:spcPct val="130000"/>
              </a:lnSpc>
              <a:buSzPct val="100000"/>
              <a:buFont typeface="Wingdings" pitchFamily="2" charset="2"/>
              <a:buChar char="l"/>
            </a:pPr>
            <a:r>
              <a:rPr lang="en-US" sz="1900" dirty="0" smtClean="0">
                <a:latin typeface="Arial" panose="020B0604020202020204" pitchFamily="34" charset="0"/>
                <a:cs typeface="Arial" panose="020B0604020202020204" pitchFamily="34" charset="0"/>
              </a:rPr>
              <a:t>HTML PAGE WITH SENSOR DATA</a:t>
            </a:r>
            <a:endParaRPr lang="en-US" sz="1900" dirty="0">
              <a:latin typeface="Arial" panose="020B0604020202020204" pitchFamily="34" charset="0"/>
              <a:cs typeface="Arial" panose="020B0604020202020204" pitchFamily="34" charset="0"/>
            </a:endParaRPr>
          </a:p>
          <a:p>
            <a:pPr>
              <a:lnSpc>
                <a:spcPct val="130000"/>
              </a:lnSpc>
              <a:buSzPct val="100000"/>
              <a:buFont typeface="Wingdings" pitchFamily="2" charset="2"/>
              <a:buChar char="l"/>
            </a:pPr>
            <a:r>
              <a:rPr lang="en-US" sz="1900" dirty="0" smtClean="0">
                <a:latin typeface="Arial" panose="020B0604020202020204" pitchFamily="34" charset="0"/>
                <a:cs typeface="Arial" panose="020B0604020202020204" pitchFamily="34" charset="0"/>
              </a:rPr>
              <a:t>FUTURE PROSPETCS</a:t>
            </a:r>
            <a:endParaRPr lang="en-US" sz="1900" dirty="0">
              <a:latin typeface="Arial" panose="020B0604020202020204" pitchFamily="34" charset="0"/>
              <a:cs typeface="Arial" panose="020B0604020202020204" pitchFamily="34" charset="0"/>
            </a:endParaRPr>
          </a:p>
          <a:p>
            <a:pPr>
              <a:lnSpc>
                <a:spcPct val="130000"/>
              </a:lnSpc>
              <a:buSzPct val="100000"/>
              <a:buFont typeface="Wingdings" pitchFamily="2" charset="2"/>
              <a:buChar char="l"/>
            </a:pPr>
            <a:r>
              <a:rPr lang="en-US" sz="1900" dirty="0" smtClean="0">
                <a:latin typeface="Arial" panose="020B0604020202020204" pitchFamily="34" charset="0"/>
                <a:cs typeface="Arial" panose="020B0604020202020204" pitchFamily="34" charset="0"/>
              </a:rPr>
              <a:t>CONCLUSION</a:t>
            </a:r>
            <a:endParaRPr lang="en-US" sz="1900" dirty="0">
              <a:latin typeface="Arial" panose="020B0604020202020204" pitchFamily="34" charset="0"/>
              <a:cs typeface="Arial" panose="020B0604020202020204" pitchFamily="34" charset="0"/>
            </a:endParaRP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REFERENCES</a:t>
            </a:r>
            <a:endParaRPr lang="en-US" altLang="en-US" sz="19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randombar(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fade">
                                      <p:cBhvr>
                                        <p:cTn id="12"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143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p:cNvSpPr txBox="1">
            <a:spLocks noChangeArrowheads="1"/>
          </p:cNvSpPr>
          <p:nvPr/>
        </p:nvSpPr>
        <p:spPr bwMode="auto">
          <a:xfrm>
            <a:off x="0" y="914400"/>
            <a:ext cx="9144000" cy="3785652"/>
          </a:xfrm>
          <a:prstGeom prst="rect">
            <a:avLst/>
          </a:prstGeom>
          <a:noFill/>
          <a:ln w="9525">
            <a:noFill/>
            <a:miter lim="800000"/>
            <a:headEnd/>
            <a:tailEnd/>
          </a:ln>
        </p:spPr>
        <p:txBody>
          <a:bodyPr wrap="square">
            <a:spAutoFit/>
          </a:bodyPr>
          <a:lstStyle/>
          <a:p>
            <a:pPr marL="342900" lvl="0" indent="-342900">
              <a:buFont typeface="Wingdings" panose="05000000000000000000" pitchFamily="2" charset="2"/>
              <a:buChar char="Ø"/>
            </a:pPr>
            <a:r>
              <a:rPr lang="en-US" sz="2000" b="1" dirty="0"/>
              <a:t>Arduino: </a:t>
            </a:r>
          </a:p>
          <a:p>
            <a:r>
              <a:rPr lang="en-US" sz="2000" dirty="0"/>
              <a:t>https://en.wikipedia.org/wiki/ArduinoSIM900 </a:t>
            </a:r>
          </a:p>
          <a:p>
            <a:pPr marL="342900" lvl="0" indent="-342900">
              <a:buFont typeface="Wingdings" panose="05000000000000000000" pitchFamily="2" charset="2"/>
              <a:buChar char="Ø"/>
            </a:pPr>
            <a:endParaRPr lang="en-US" sz="2000" b="1" dirty="0" smtClean="0"/>
          </a:p>
          <a:p>
            <a:pPr marL="342900" lvl="0" indent="-342900">
              <a:buFont typeface="Wingdings" panose="05000000000000000000" pitchFamily="2" charset="2"/>
              <a:buChar char="Ø"/>
            </a:pPr>
            <a:r>
              <a:rPr lang="en-US" sz="2000" b="1" dirty="0" smtClean="0"/>
              <a:t>Ethernet Shield:</a:t>
            </a:r>
          </a:p>
          <a:p>
            <a:pPr lvl="0"/>
            <a:r>
              <a:rPr lang="en-US" sz="2000" dirty="0" smtClean="0"/>
              <a:t>https</a:t>
            </a:r>
            <a:r>
              <a:rPr lang="en-US" sz="2000" dirty="0"/>
              <a:t>://www.arduino.cc/en/Main/ArduinoEthernetShield</a:t>
            </a:r>
          </a:p>
          <a:p>
            <a:pPr marL="342900" lvl="0" indent="-342900">
              <a:buFont typeface="Wingdings" panose="05000000000000000000" pitchFamily="2" charset="2"/>
              <a:buChar char="Ø"/>
            </a:pPr>
            <a:endParaRPr lang="en-US" sz="2000" b="1" dirty="0" smtClean="0"/>
          </a:p>
          <a:p>
            <a:pPr marL="342900" lvl="0" indent="-342900">
              <a:buFont typeface="Wingdings" panose="05000000000000000000" pitchFamily="2" charset="2"/>
              <a:buChar char="Ø"/>
            </a:pPr>
            <a:r>
              <a:rPr lang="en-US" sz="2000" b="1" dirty="0" smtClean="0"/>
              <a:t>KG011</a:t>
            </a:r>
            <a:r>
              <a:rPr lang="en-US" sz="2000" b="1" dirty="0"/>
              <a:t>: </a:t>
            </a:r>
          </a:p>
          <a:p>
            <a:r>
              <a:rPr lang="en-US" sz="2000" dirty="0"/>
              <a:t>https://pulse-sensor.googlecode.com/files/PulseSensorAmped</a:t>
            </a:r>
          </a:p>
          <a:p>
            <a:r>
              <a:rPr lang="en-US" sz="2000" dirty="0"/>
              <a:t>GettingStartedGuide.pdf</a:t>
            </a:r>
          </a:p>
          <a:p>
            <a:pPr lvl="0"/>
            <a:endParaRPr lang="en-US" sz="2000" b="1" dirty="0" smtClean="0"/>
          </a:p>
          <a:p>
            <a:pPr marL="342900" lvl="0" indent="-342900">
              <a:buFont typeface="Wingdings" panose="05000000000000000000" pitchFamily="2" charset="2"/>
              <a:buChar char="Ø"/>
            </a:pPr>
            <a:r>
              <a:rPr lang="en-US" sz="2000" b="1" dirty="0" smtClean="0"/>
              <a:t>DS18B20:   </a:t>
            </a:r>
          </a:p>
          <a:p>
            <a:pPr lvl="0"/>
            <a:r>
              <a:rPr lang="en-US" sz="2000" dirty="0"/>
              <a:t>http://datasheets.maximintegrated.com/en/ds/DS18B20.pdf</a:t>
            </a:r>
          </a:p>
        </p:txBody>
      </p:sp>
      <p:sp>
        <p:nvSpPr>
          <p:cNvPr id="5" name="TextBox 1"/>
          <p:cNvSpPr>
            <a:spLocks noChangeArrowheads="1"/>
          </p:cNvSpPr>
          <p:nvPr/>
        </p:nvSpPr>
        <p:spPr bwMode="auto">
          <a:xfrm>
            <a:off x="0" y="0"/>
            <a:ext cx="9144000" cy="914400"/>
          </a:xfrm>
          <a:prstGeom prst="rect">
            <a:avLst/>
          </a:prstGeom>
          <a:noFill/>
          <a:ln w="9525">
            <a:noFill/>
            <a:miter lim="800000"/>
            <a:headEnd/>
            <a:tailEnd/>
          </a:ln>
        </p:spPr>
        <p:txBody>
          <a:bodyPr>
            <a:spAutoFit/>
          </a:bodyPr>
          <a:lstStyle/>
          <a:p>
            <a:pPr algn="ctr"/>
            <a:r>
              <a:rPr lang="en-US" sz="5400" b="1" dirty="0">
                <a:latin typeface="Calibri" pitchFamily="34" charset="0"/>
              </a:rPr>
              <a:t>REFERENCES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8"/>
                                        </p:tgtEl>
                                        <p:attrNameLst>
                                          <p:attrName>style.visibility</p:attrName>
                                        </p:attrNameLst>
                                      </p:cBhvr>
                                      <p:to>
                                        <p:strVal val="visible"/>
                                      </p:to>
                                    </p:set>
                                    <p:animEffect transition="in" filter="fade">
                                      <p:cBhvr>
                                        <p:cTn id="12"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676400" y="2438400"/>
            <a:ext cx="6118225" cy="1311275"/>
          </a:xfrm>
          <a:prstGeom prst="rect">
            <a:avLst/>
          </a:prstGeom>
          <a:noFill/>
          <a:ln w="9525">
            <a:noFill/>
            <a:miter lim="800000"/>
            <a:headEnd/>
            <a:tailEnd/>
          </a:ln>
        </p:spPr>
        <p:txBody>
          <a:bodyPr>
            <a:spAutoFit/>
          </a:bodyPr>
          <a:lstStyle/>
          <a:p>
            <a:pPr algn="ctr"/>
            <a:r>
              <a:rPr lang="en-US" sz="8000" dirty="0">
                <a:latin typeface="Algerian" pitchFamily="82" charset="0"/>
              </a:rPr>
              <a:t>THANK YOU</a:t>
            </a:r>
            <a:endParaRPr lang="en-US" altLang="en-US" sz="8000" dirty="0">
              <a:latin typeface="Algerian"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barn(inVertical)">
                                      <p:cBhvr>
                                        <p:cTn id="7"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a:spLocks noChangeArrowheads="1"/>
          </p:cNvSpPr>
          <p:nvPr/>
        </p:nvSpPr>
        <p:spPr bwMode="auto">
          <a:xfrm>
            <a:off x="0" y="0"/>
            <a:ext cx="9144000" cy="923925"/>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INTRODUCTION</a:t>
            </a:r>
          </a:p>
        </p:txBody>
      </p:sp>
      <p:sp>
        <p:nvSpPr>
          <p:cNvPr id="6147" name="TextBox 2"/>
          <p:cNvSpPr>
            <a:spLocks noChangeArrowheads="1"/>
          </p:cNvSpPr>
          <p:nvPr/>
        </p:nvSpPr>
        <p:spPr bwMode="auto">
          <a:xfrm>
            <a:off x="152516" y="1219258"/>
            <a:ext cx="8838968" cy="5262979"/>
          </a:xfrm>
          <a:prstGeom prst="rect">
            <a:avLst/>
          </a:prstGeom>
          <a:noFill/>
          <a:ln w="9525">
            <a:noFill/>
            <a:miter lim="800000"/>
            <a:headEnd/>
            <a:tailEnd/>
          </a:ln>
        </p:spPr>
        <p:txBody>
          <a:bodyPr wrap="square">
            <a:spAutoFit/>
          </a:bodyPr>
          <a:lstStyle/>
          <a:p>
            <a:pPr algn="just"/>
            <a:r>
              <a:rPr lang="en-US" sz="2400" dirty="0"/>
              <a:t>Health is one of the major important factor of human life. Everyone wants to be healthy and not to be affected by any disease. But somehow all we become affected by disease. In that situation we are left only one option that is, going to visit doctor. They are the only person who can do the necessary treatment to cure us. Often it happens that we become unable to get an appointment or we need instant suggestions from doctor. That is why, to reduce the difficulties of human life we are going to introduce a system that will help one to connect with the doctor very easily. Not only that, this system has the ability to measure the necessary vitals that are required for primary diagnostics. The basic prototype has the capability to measure heart rate and body temperature and display that information to the web page of one’s consultant doctor. </a:t>
            </a:r>
            <a:endParaRPr lang="en-US" sz="2400" dirty="0">
              <a:solidFill>
                <a:srgbClr val="000000"/>
              </a:solidFill>
              <a:cs typeface="Arial" charset="0"/>
              <a:sym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randombar(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fade">
                                      <p:cBhvr>
                                        <p:cTn id="12"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a:spLocks noChangeArrowheads="1"/>
          </p:cNvSpPr>
          <p:nvPr/>
        </p:nvSpPr>
        <p:spPr bwMode="auto">
          <a:xfrm>
            <a:off x="0" y="0"/>
            <a:ext cx="9144000" cy="923925"/>
          </a:xfrm>
          <a:prstGeom prst="rect">
            <a:avLst/>
          </a:prstGeom>
          <a:noFill/>
          <a:ln w="9525">
            <a:noFill/>
            <a:miter lim="800000"/>
            <a:headEnd/>
            <a:tailEnd/>
          </a:ln>
        </p:spPr>
        <p:txBody>
          <a:bodyPr>
            <a:spAutoFit/>
          </a:bodyPr>
          <a:lstStyle/>
          <a:p>
            <a:pPr algn="ctr"/>
            <a:r>
              <a:rPr lang="en-US" sz="5400" b="1" dirty="0" smtClean="0">
                <a:solidFill>
                  <a:srgbClr val="000000"/>
                </a:solidFill>
                <a:latin typeface="Calibri" pitchFamily="34" charset="0"/>
                <a:sym typeface="Calibri" pitchFamily="34" charset="0"/>
              </a:rPr>
              <a:t>Concept of IoT</a:t>
            </a:r>
            <a:endParaRPr lang="en-US" sz="5400" b="1" dirty="0">
              <a:solidFill>
                <a:srgbClr val="000000"/>
              </a:solidFill>
              <a:latin typeface="Calibri" pitchFamily="34" charset="0"/>
              <a:sym typeface="Calibri" pitchFamily="34" charset="0"/>
            </a:endParaRPr>
          </a:p>
        </p:txBody>
      </p:sp>
      <p:sp>
        <p:nvSpPr>
          <p:cNvPr id="6147" name="TextBox 2"/>
          <p:cNvSpPr>
            <a:spLocks noChangeArrowheads="1"/>
          </p:cNvSpPr>
          <p:nvPr/>
        </p:nvSpPr>
        <p:spPr bwMode="auto">
          <a:xfrm>
            <a:off x="152516" y="1219258"/>
            <a:ext cx="8838968" cy="3046988"/>
          </a:xfrm>
          <a:prstGeom prst="rect">
            <a:avLst/>
          </a:prstGeom>
          <a:noFill/>
          <a:ln w="9525">
            <a:noFill/>
            <a:miter lim="800000"/>
            <a:headEnd/>
            <a:tailEnd/>
          </a:ln>
        </p:spPr>
        <p:txBody>
          <a:bodyPr wrap="square">
            <a:spAutoFit/>
          </a:bodyPr>
          <a:lstStyle/>
          <a:p>
            <a:pPr algn="just"/>
            <a:r>
              <a:rPr lang="en-US" sz="2400" dirty="0" smtClean="0"/>
              <a:t> </a:t>
            </a:r>
            <a:r>
              <a:rPr lang="en-US" sz="2400" dirty="0"/>
              <a:t>By the name one can easily define IoT as ‘Things’ which are connected to internet. Here ‘Things refer to the devices and everyday objects, from small ones (like wrist watch) to really big ones (like robots, cars). No matter what definition one may find about Internet of Things, the main concept behind every IoT technology and implementation is the same: devices are integrated with the virtual world of internet and interact with it by sensing and monitoring objects and their </a:t>
            </a:r>
            <a:r>
              <a:rPr lang="en-US" sz="2400" dirty="0" smtClean="0"/>
              <a:t>environment. </a:t>
            </a:r>
            <a:endParaRPr lang="en-US" sz="2400" dirty="0">
              <a:solidFill>
                <a:srgbClr val="000000"/>
              </a:solidFill>
              <a:cs typeface="Arial" charset="0"/>
              <a:sym typeface="Calibri" pitchFamily="34" charset="0"/>
            </a:endParaRPr>
          </a:p>
        </p:txBody>
      </p:sp>
    </p:spTree>
    <p:extLst>
      <p:ext uri="{BB962C8B-B14F-4D97-AF65-F5344CB8AC3E}">
        <p14:creationId xmlns:p14="http://schemas.microsoft.com/office/powerpoint/2010/main" val="2145390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randombar(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fade">
                                      <p:cBhvr>
                                        <p:cTn id="12"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a:spLocks noChangeArrowheads="1"/>
          </p:cNvSpPr>
          <p:nvPr/>
        </p:nvSpPr>
        <p:spPr bwMode="auto">
          <a:xfrm>
            <a:off x="0" y="0"/>
            <a:ext cx="9144000" cy="923925"/>
          </a:xfrm>
          <a:prstGeom prst="rect">
            <a:avLst/>
          </a:prstGeom>
          <a:noFill/>
          <a:ln w="9525">
            <a:noFill/>
            <a:miter lim="800000"/>
            <a:headEnd/>
            <a:tailEnd/>
          </a:ln>
        </p:spPr>
        <p:txBody>
          <a:bodyPr>
            <a:spAutoFit/>
          </a:bodyPr>
          <a:lstStyle/>
          <a:p>
            <a:pPr algn="ctr"/>
            <a:r>
              <a:rPr lang="en-US" sz="5400" b="1" dirty="0" smtClean="0">
                <a:solidFill>
                  <a:srgbClr val="000000"/>
                </a:solidFill>
                <a:latin typeface="Calibri" pitchFamily="34" charset="0"/>
                <a:sym typeface="Calibri" pitchFamily="34" charset="0"/>
              </a:rPr>
              <a:t>Concept of IoT</a:t>
            </a:r>
            <a:endParaRPr lang="en-US" sz="5400" b="1" dirty="0">
              <a:solidFill>
                <a:srgbClr val="000000"/>
              </a:solidFill>
              <a:latin typeface="Calibri" pitchFamily="34" charset="0"/>
              <a:sym typeface="Calibri" pitchFamily="34" charset="0"/>
            </a:endParaRPr>
          </a:p>
        </p:txBody>
      </p:sp>
      <p:pic>
        <p:nvPicPr>
          <p:cNvPr id="2" name="Picture 2" descr="IoT"/>
          <p:cNvPicPr>
            <a:picLocks noChangeAspect="1" noChangeArrowheads="1"/>
          </p:cNvPicPr>
          <p:nvPr/>
        </p:nvPicPr>
        <p:blipFill>
          <a:blip r:embed="rId2">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rcRect/>
          <a:stretch>
            <a:fillRect/>
          </a:stretch>
        </p:blipFill>
        <p:spPr bwMode="auto">
          <a:xfrm>
            <a:off x="685902" y="1066862"/>
            <a:ext cx="7772196" cy="557054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1698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a:spLocks noChangeArrowheads="1"/>
          </p:cNvSpPr>
          <p:nvPr/>
        </p:nvSpPr>
        <p:spPr bwMode="auto">
          <a:xfrm>
            <a:off x="0" y="0"/>
            <a:ext cx="9144000" cy="923925"/>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OBJECTIVES</a:t>
            </a:r>
          </a:p>
        </p:txBody>
      </p:sp>
      <p:sp>
        <p:nvSpPr>
          <p:cNvPr id="17411" name="TextBox 2"/>
          <p:cNvSpPr>
            <a:spLocks noChangeArrowheads="1"/>
          </p:cNvSpPr>
          <p:nvPr/>
        </p:nvSpPr>
        <p:spPr bwMode="auto">
          <a:xfrm>
            <a:off x="0" y="923925"/>
            <a:ext cx="9144000" cy="5047536"/>
          </a:xfrm>
          <a:prstGeom prst="rect">
            <a:avLst/>
          </a:prstGeom>
          <a:noFill/>
          <a:ln w="9525">
            <a:noFill/>
            <a:miter lim="800000"/>
            <a:headEnd/>
            <a:tailEnd/>
          </a:ln>
        </p:spPr>
        <p:txBody>
          <a:bodyPr>
            <a:spAutoFit/>
          </a:bodyPr>
          <a:lstStyle/>
          <a:p>
            <a:pPr algn="just">
              <a:buFont typeface="Wingdings" pitchFamily="2" charset="2"/>
              <a:buChar char="Ø"/>
            </a:pPr>
            <a:r>
              <a:rPr lang="en-US" sz="2300" dirty="0" smtClean="0"/>
              <a:t>The system will sense the human vitals through sensors</a:t>
            </a:r>
          </a:p>
          <a:p>
            <a:pPr algn="just"/>
            <a:endParaRPr lang="en-US" sz="2300" dirty="0" smtClean="0"/>
          </a:p>
          <a:p>
            <a:pPr algn="just">
              <a:buFont typeface="Wingdings" pitchFamily="2" charset="2"/>
              <a:buChar char="Ø"/>
            </a:pPr>
            <a:r>
              <a:rPr lang="en-US" sz="2300" dirty="0" smtClean="0"/>
              <a:t>It will send the raw data to the CPU</a:t>
            </a:r>
          </a:p>
          <a:p>
            <a:pPr algn="just"/>
            <a:endParaRPr lang="en-US" sz="2300" dirty="0" smtClean="0"/>
          </a:p>
          <a:p>
            <a:pPr algn="just">
              <a:buFont typeface="Wingdings" pitchFamily="2" charset="2"/>
              <a:buChar char="Ø"/>
            </a:pPr>
            <a:r>
              <a:rPr lang="en-US" sz="2300" dirty="0" smtClean="0"/>
              <a:t>The CPU will convert the raw data into human understandable form</a:t>
            </a:r>
          </a:p>
          <a:p>
            <a:pPr algn="just"/>
            <a:endParaRPr lang="en-US" sz="2300" dirty="0" smtClean="0"/>
          </a:p>
          <a:p>
            <a:pPr algn="just">
              <a:buFont typeface="Wingdings" pitchFamily="2" charset="2"/>
              <a:buChar char="Ø"/>
            </a:pPr>
            <a:r>
              <a:rPr lang="en-US" sz="2300" dirty="0" smtClean="0"/>
              <a:t>The CPU will send these data along with the HTML code to the Ethernet Shield with an auto-refresh rate</a:t>
            </a:r>
          </a:p>
          <a:p>
            <a:pPr algn="just"/>
            <a:endParaRPr lang="en-US" sz="2300" dirty="0" smtClean="0"/>
          </a:p>
          <a:p>
            <a:pPr algn="just">
              <a:buFont typeface="Wingdings" pitchFamily="2" charset="2"/>
              <a:buChar char="Ø"/>
            </a:pPr>
            <a:r>
              <a:rPr lang="en-US" sz="2300" dirty="0" smtClean="0"/>
              <a:t>Now the Ethernet Shield will send all (Data + HTML) to Internet or Router</a:t>
            </a:r>
          </a:p>
          <a:p>
            <a:pPr algn="just">
              <a:buFont typeface="Wingdings" pitchFamily="2" charset="2"/>
              <a:buChar char="Ø"/>
            </a:pPr>
            <a:endParaRPr lang="en-US" sz="2300" dirty="0"/>
          </a:p>
          <a:p>
            <a:pPr algn="just">
              <a:buFont typeface="Wingdings" pitchFamily="2" charset="2"/>
              <a:buChar char="Ø"/>
            </a:pPr>
            <a:r>
              <a:rPr lang="en-US" sz="2300" dirty="0" smtClean="0"/>
              <a:t>The conversation box will to help in communication (text) between the doctor and client</a:t>
            </a:r>
            <a:endParaRPr lang="en-US" sz="23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randombar(horizont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1">
                                            <p:txEl>
                                              <p:pRg st="0" end="0"/>
                                            </p:txEl>
                                          </p:spTgt>
                                        </p:tgtEl>
                                        <p:attrNameLst>
                                          <p:attrName>style.visibility</p:attrName>
                                        </p:attrNameLst>
                                      </p:cBhvr>
                                      <p:to>
                                        <p:strVal val="visible"/>
                                      </p:to>
                                    </p:set>
                                    <p:animEffect transition="in" filter="fade">
                                      <p:cBhvr>
                                        <p:cTn id="12" dur="500"/>
                                        <p:tgtEl>
                                          <p:spTgt spid="17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fade">
                                      <p:cBhvr>
                                        <p:cTn id="17" dur="500"/>
                                        <p:tgtEl>
                                          <p:spTgt spid="17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411">
                                            <p:txEl>
                                              <p:pRg st="4" end="4"/>
                                            </p:txEl>
                                          </p:spTgt>
                                        </p:tgtEl>
                                        <p:attrNameLst>
                                          <p:attrName>style.visibility</p:attrName>
                                        </p:attrNameLst>
                                      </p:cBhvr>
                                      <p:to>
                                        <p:strVal val="visible"/>
                                      </p:to>
                                    </p:set>
                                    <p:animEffect transition="in" filter="fade">
                                      <p:cBhvr>
                                        <p:cTn id="22" dur="500"/>
                                        <p:tgtEl>
                                          <p:spTgt spid="174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animEffect transition="in" filter="fade">
                                      <p:cBhvr>
                                        <p:cTn id="27" dur="500"/>
                                        <p:tgtEl>
                                          <p:spTgt spid="1741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411">
                                            <p:txEl>
                                              <p:pRg st="8" end="8"/>
                                            </p:txEl>
                                          </p:spTgt>
                                        </p:tgtEl>
                                        <p:attrNameLst>
                                          <p:attrName>style.visibility</p:attrName>
                                        </p:attrNameLst>
                                      </p:cBhvr>
                                      <p:to>
                                        <p:strVal val="visible"/>
                                      </p:to>
                                    </p:set>
                                    <p:animEffect transition="in" filter="fade">
                                      <p:cBhvr>
                                        <p:cTn id="32" dur="500"/>
                                        <p:tgtEl>
                                          <p:spTgt spid="17411">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411">
                                            <p:txEl>
                                              <p:pRg st="10" end="10"/>
                                            </p:txEl>
                                          </p:spTgt>
                                        </p:tgtEl>
                                        <p:attrNameLst>
                                          <p:attrName>style.visibility</p:attrName>
                                        </p:attrNameLst>
                                      </p:cBhvr>
                                      <p:to>
                                        <p:strVal val="visible"/>
                                      </p:to>
                                    </p:set>
                                    <p:animEffect transition="in" filter="fade">
                                      <p:cBhvr>
                                        <p:cTn id="37" dur="500"/>
                                        <p:tgtEl>
                                          <p:spTgt spid="174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a:spLocks noChangeArrowheads="1"/>
          </p:cNvSpPr>
          <p:nvPr/>
        </p:nvSpPr>
        <p:spPr bwMode="auto">
          <a:xfrm>
            <a:off x="0" y="0"/>
            <a:ext cx="9144000" cy="923925"/>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BLOCK DIAGRAM</a:t>
            </a:r>
          </a:p>
        </p:txBody>
      </p:sp>
      <p:pic>
        <p:nvPicPr>
          <p:cNvPr id="2050" name="Picture 2" descr="block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949" y="1219258"/>
            <a:ext cx="7926101" cy="518146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randombar(horizontal)">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a:spLocks noChangeArrowheads="1"/>
          </p:cNvSpPr>
          <p:nvPr/>
        </p:nvSpPr>
        <p:spPr bwMode="auto">
          <a:xfrm>
            <a:off x="0" y="0"/>
            <a:ext cx="9144000" cy="923330"/>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FLOW CHART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55" y="906351"/>
            <a:ext cx="4190890" cy="583899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randombar(horizontal)">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a:spLocks noChangeArrowheads="1"/>
          </p:cNvSpPr>
          <p:nvPr/>
        </p:nvSpPr>
        <p:spPr bwMode="auto">
          <a:xfrm>
            <a:off x="0" y="0"/>
            <a:ext cx="9144000" cy="923925"/>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REQUIRED COMPONENTS</a:t>
            </a:r>
          </a:p>
        </p:txBody>
      </p:sp>
      <p:sp>
        <p:nvSpPr>
          <p:cNvPr id="10243" name="TextBox 2"/>
          <p:cNvSpPr>
            <a:spLocks noChangeArrowheads="1"/>
          </p:cNvSpPr>
          <p:nvPr/>
        </p:nvSpPr>
        <p:spPr bwMode="auto">
          <a:xfrm>
            <a:off x="80" y="923925"/>
            <a:ext cx="8610600" cy="5262979"/>
          </a:xfrm>
          <a:prstGeom prst="rect">
            <a:avLst/>
          </a:prstGeom>
          <a:noFill/>
          <a:ln w="9525">
            <a:noFill/>
            <a:miter lim="800000"/>
            <a:headEnd/>
            <a:tailEnd/>
          </a:ln>
        </p:spPr>
        <p:txBody>
          <a:bodyPr>
            <a:spAutoFit/>
          </a:bodyPr>
          <a:lstStyle/>
          <a:p>
            <a:endParaRPr lang="en-US" altLang="en-US" sz="2400" dirty="0" smtClean="0">
              <a:solidFill>
                <a:srgbClr val="000000"/>
              </a:solidFill>
              <a:latin typeface="Calibri" pitchFamily="34" charset="0"/>
              <a:sym typeface="Calibri" pitchFamily="34" charset="0"/>
            </a:endParaRPr>
          </a:p>
          <a:p>
            <a:pPr>
              <a:buFont typeface="Wingdings" pitchFamily="2" charset="2"/>
              <a:buChar char="Ø"/>
            </a:pPr>
            <a:r>
              <a:rPr lang="en-US" altLang="en-US" sz="2400" dirty="0" smtClean="0">
                <a:solidFill>
                  <a:srgbClr val="000000"/>
                </a:solidFill>
                <a:latin typeface="Arial" panose="020B0604020202020204" pitchFamily="34" charset="0"/>
                <a:cs typeface="Arial" panose="020B0604020202020204" pitchFamily="34" charset="0"/>
                <a:sym typeface="Calibri" pitchFamily="34" charset="0"/>
              </a:rPr>
              <a:t>Arduino (ATmega 328p Microcontroller)</a:t>
            </a:r>
          </a:p>
          <a:p>
            <a:pPr>
              <a:buFont typeface="Wingdings" pitchFamily="2" charset="2"/>
              <a:buChar char="Ø"/>
            </a:pPr>
            <a:endParaRPr lang="en-US" altLang="en-US" sz="2400" dirty="0" smtClean="0">
              <a:solidFill>
                <a:srgbClr val="000000"/>
              </a:solidFill>
              <a:latin typeface="Arial" panose="020B0604020202020204" pitchFamily="34" charset="0"/>
              <a:cs typeface="Arial" panose="020B0604020202020204" pitchFamily="34" charset="0"/>
              <a:sym typeface="Calibri" pitchFamily="34" charset="0"/>
            </a:endParaRPr>
          </a:p>
          <a:p>
            <a:pPr>
              <a:buFont typeface="Wingdings" pitchFamily="2" charset="2"/>
              <a:buChar char="Ø"/>
            </a:pPr>
            <a:r>
              <a:rPr lang="en-US" altLang="en-US" sz="2400" dirty="0">
                <a:solidFill>
                  <a:srgbClr val="000000"/>
                </a:solidFill>
                <a:latin typeface="Arial" panose="020B0604020202020204" pitchFamily="34" charset="0"/>
                <a:cs typeface="Arial" panose="020B0604020202020204" pitchFamily="34" charset="0"/>
                <a:sym typeface="Calibri" pitchFamily="34" charset="0"/>
              </a:rPr>
              <a:t>Ethernet Shield </a:t>
            </a:r>
            <a:endParaRPr lang="en-US" altLang="en-US" sz="2400" dirty="0" smtClean="0">
              <a:solidFill>
                <a:srgbClr val="000000"/>
              </a:solidFill>
              <a:latin typeface="Arial" panose="020B0604020202020204" pitchFamily="34" charset="0"/>
              <a:cs typeface="Arial" panose="020B0604020202020204" pitchFamily="34" charset="0"/>
              <a:sym typeface="Calibri" pitchFamily="34" charset="0"/>
            </a:endParaRPr>
          </a:p>
          <a:p>
            <a:pPr>
              <a:buFont typeface="Wingdings" pitchFamily="2" charset="2"/>
              <a:buChar char="Ø"/>
            </a:pPr>
            <a:endParaRPr lang="en-US" altLang="en-US" sz="2400" dirty="0" smtClean="0">
              <a:solidFill>
                <a:srgbClr val="000000"/>
              </a:solidFill>
              <a:latin typeface="Arial" panose="020B0604020202020204" pitchFamily="34" charset="0"/>
              <a:cs typeface="Arial" panose="020B0604020202020204" pitchFamily="34" charset="0"/>
              <a:sym typeface="Calibri" pitchFamily="34" charset="0"/>
            </a:endParaRPr>
          </a:p>
          <a:p>
            <a:pPr>
              <a:buFont typeface="Wingdings" pitchFamily="2" charset="2"/>
              <a:buChar char="Ø"/>
            </a:pPr>
            <a:r>
              <a:rPr lang="en-US" altLang="en-US" sz="2400" b="1" dirty="0" smtClean="0">
                <a:solidFill>
                  <a:srgbClr val="000000"/>
                </a:solidFill>
                <a:latin typeface="Arial" panose="020B0604020202020204" pitchFamily="34" charset="0"/>
                <a:cs typeface="Arial" panose="020B0604020202020204" pitchFamily="34" charset="0"/>
                <a:sym typeface="Calibri" pitchFamily="34" charset="0"/>
              </a:rPr>
              <a:t> </a:t>
            </a:r>
            <a:r>
              <a:rPr lang="en-US" altLang="en-US" sz="2400" dirty="0" smtClean="0">
                <a:solidFill>
                  <a:srgbClr val="000000"/>
                </a:solidFill>
                <a:latin typeface="Arial" panose="020B0604020202020204" pitchFamily="34" charset="0"/>
                <a:cs typeface="Arial" panose="020B0604020202020204" pitchFamily="34" charset="0"/>
                <a:sym typeface="Calibri" pitchFamily="34" charset="0"/>
              </a:rPr>
              <a:t>Pulse </a:t>
            </a:r>
            <a:r>
              <a:rPr lang="en-US" altLang="en-US" sz="2400" dirty="0">
                <a:solidFill>
                  <a:srgbClr val="000000"/>
                </a:solidFill>
                <a:latin typeface="Arial" panose="020B0604020202020204" pitchFamily="34" charset="0"/>
                <a:cs typeface="Arial" panose="020B0604020202020204" pitchFamily="34" charset="0"/>
                <a:sym typeface="Calibri" pitchFamily="34" charset="0"/>
              </a:rPr>
              <a:t>Sensor </a:t>
            </a:r>
            <a:r>
              <a:rPr lang="en-US" altLang="en-US" sz="2400" dirty="0" smtClean="0">
                <a:solidFill>
                  <a:srgbClr val="000000"/>
                </a:solidFill>
                <a:latin typeface="Arial" panose="020B0604020202020204" pitchFamily="34" charset="0"/>
                <a:cs typeface="Arial" panose="020B0604020202020204" pitchFamily="34" charset="0"/>
                <a:sym typeface="Calibri" pitchFamily="34" charset="0"/>
              </a:rPr>
              <a:t>(KG011)</a:t>
            </a:r>
            <a:endParaRPr lang="en-US" altLang="en-US" sz="2400" dirty="0">
              <a:solidFill>
                <a:srgbClr val="000000"/>
              </a:solidFill>
              <a:latin typeface="Arial" panose="020B0604020202020204" pitchFamily="34" charset="0"/>
              <a:cs typeface="Arial" panose="020B0604020202020204" pitchFamily="34" charset="0"/>
              <a:sym typeface="Calibri" pitchFamily="34" charset="0"/>
            </a:endParaRPr>
          </a:p>
          <a:p>
            <a:pPr>
              <a:buFont typeface="Wingdings" pitchFamily="2" charset="2"/>
              <a:buChar char="Ø"/>
            </a:pPr>
            <a:endParaRPr lang="en-US" altLang="en-US" sz="2400" dirty="0" smtClean="0">
              <a:solidFill>
                <a:srgbClr val="000000"/>
              </a:solidFill>
              <a:latin typeface="Arial" panose="020B0604020202020204" pitchFamily="34" charset="0"/>
              <a:cs typeface="Arial" panose="020B0604020202020204" pitchFamily="34" charset="0"/>
              <a:sym typeface="Calibri" pitchFamily="34" charset="0"/>
            </a:endParaRPr>
          </a:p>
          <a:p>
            <a:pPr>
              <a:buFont typeface="Wingdings" pitchFamily="2" charset="2"/>
              <a:buChar char="Ø"/>
            </a:pPr>
            <a:r>
              <a:rPr lang="en-US" altLang="en-US" sz="2400" dirty="0">
                <a:solidFill>
                  <a:srgbClr val="000000"/>
                </a:solidFill>
                <a:latin typeface="Arial" panose="020B0604020202020204" pitchFamily="34" charset="0"/>
                <a:cs typeface="Arial" panose="020B0604020202020204" pitchFamily="34" charset="0"/>
                <a:sym typeface="Calibri" pitchFamily="34" charset="0"/>
              </a:rPr>
              <a:t>Temperature Sensor (DS18B20)</a:t>
            </a:r>
          </a:p>
          <a:p>
            <a:endParaRPr lang="en-US" altLang="en-US" sz="2400" dirty="0" smtClean="0">
              <a:solidFill>
                <a:srgbClr val="000000"/>
              </a:solidFill>
              <a:latin typeface="Arial" panose="020B0604020202020204" pitchFamily="34" charset="0"/>
              <a:cs typeface="Arial" panose="020B0604020202020204" pitchFamily="34" charset="0"/>
              <a:sym typeface="Calibri" pitchFamily="34" charset="0"/>
            </a:endParaRPr>
          </a:p>
          <a:p>
            <a:pPr>
              <a:buFont typeface="Wingdings" pitchFamily="2" charset="2"/>
              <a:buChar char="Ø"/>
            </a:pPr>
            <a:r>
              <a:rPr lang="en-US" altLang="en-US" sz="2400" dirty="0" smtClean="0">
                <a:solidFill>
                  <a:srgbClr val="000000"/>
                </a:solidFill>
                <a:latin typeface="Arial" panose="020B0604020202020204" pitchFamily="34" charset="0"/>
                <a:cs typeface="Arial" panose="020B0604020202020204" pitchFamily="34" charset="0"/>
                <a:sym typeface="Calibri" pitchFamily="34" charset="0"/>
              </a:rPr>
              <a:t>Router</a:t>
            </a:r>
          </a:p>
          <a:p>
            <a:pPr>
              <a:buFont typeface="Wingdings" pitchFamily="2" charset="2"/>
              <a:buChar char="Ø"/>
            </a:pPr>
            <a:endParaRPr lang="en-US" altLang="en-US" sz="2400" dirty="0" smtClean="0">
              <a:solidFill>
                <a:srgbClr val="000000"/>
              </a:solidFill>
              <a:latin typeface="Arial" panose="020B0604020202020204" pitchFamily="34" charset="0"/>
              <a:cs typeface="Arial" panose="020B0604020202020204" pitchFamily="34" charset="0"/>
              <a:sym typeface="Calibri" pitchFamily="34" charset="0"/>
            </a:endParaRPr>
          </a:p>
          <a:p>
            <a:pPr>
              <a:buFont typeface="Wingdings" pitchFamily="2" charset="2"/>
              <a:buChar char="Ø"/>
            </a:pPr>
            <a:r>
              <a:rPr lang="en-US" altLang="en-US" sz="2400" dirty="0" smtClean="0">
                <a:solidFill>
                  <a:srgbClr val="000000"/>
                </a:solidFill>
                <a:latin typeface="Arial" panose="020B0604020202020204" pitchFamily="34" charset="0"/>
                <a:cs typeface="Arial" panose="020B0604020202020204" pitchFamily="34" charset="0"/>
                <a:sym typeface="Calibri" pitchFamily="34" charset="0"/>
              </a:rPr>
              <a:t>Power Supply</a:t>
            </a:r>
            <a:endParaRPr lang="en-US" altLang="en-US" sz="2400" dirty="0">
              <a:solidFill>
                <a:srgbClr val="000000"/>
              </a:solidFill>
              <a:latin typeface="Arial" panose="020B0604020202020204" pitchFamily="34" charset="0"/>
              <a:cs typeface="Arial" panose="020B0604020202020204" pitchFamily="34" charset="0"/>
              <a:sym typeface="Calibri" pitchFamily="34" charset="0"/>
            </a:endParaRPr>
          </a:p>
          <a:p>
            <a:pPr>
              <a:buFont typeface="Wingdings" pitchFamily="2" charset="2"/>
              <a:buChar char="Ø"/>
            </a:pPr>
            <a:endParaRPr lang="en-US" altLang="en-US" sz="2400" dirty="0" smtClean="0">
              <a:solidFill>
                <a:srgbClr val="000000"/>
              </a:solidFill>
              <a:latin typeface="Calibri" pitchFamily="34" charset="0"/>
              <a:sym typeface="Calibri" pitchFamily="34" charset="0"/>
            </a:endParaRPr>
          </a:p>
          <a:p>
            <a:pPr>
              <a:buFont typeface="Wingdings" pitchFamily="2" charset="2"/>
              <a:buChar char="Ø"/>
            </a:pPr>
            <a:endParaRPr lang="en-US" altLang="en-US" sz="2400" b="1" dirty="0">
              <a:solidFill>
                <a:srgbClr val="000000"/>
              </a:solidFill>
              <a:latin typeface="Calibri" pitchFamily="34" charset="0"/>
              <a:sym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randombar(horizontal)">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fade">
                                      <p:cBhvr>
                                        <p:cTn id="12"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p:bldLst>
  </p:timing>
</p:sld>
</file>

<file path=ppt/theme/theme1.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lnDef>
  </a:objectDefaults>
  <a:extraClrSchemeLst/>
</a:theme>
</file>

<file path=docProps/app.xml><?xml version="1.0" encoding="utf-8"?>
<Properties xmlns="http://schemas.openxmlformats.org/officeDocument/2006/extended-properties" xmlns:vt="http://schemas.openxmlformats.org/officeDocument/2006/docPropsVTypes">
  <Template/>
  <TotalTime>646</TotalTime>
  <Pages>0</Pages>
  <Words>904</Words>
  <Characters>0</Characters>
  <Application>Microsoft Office PowerPoint</Application>
  <DocSecurity>0</DocSecurity>
  <PresentationFormat>On-screen Show (4:3)</PresentationFormat>
  <Lines>0</Lines>
  <Paragraphs>126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SimSun</vt:lpstr>
      <vt:lpstr>Algerian</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Subhadeep Sen</dc:creator>
  <cp:lastModifiedBy>Subhadeep Sen</cp:lastModifiedBy>
  <cp:revision>274</cp:revision>
  <dcterms:created xsi:type="dcterms:W3CDTF">2015-11-14T15:19:00Z</dcterms:created>
  <dcterms:modified xsi:type="dcterms:W3CDTF">2018-08-05T19:16:01Z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1033-9.1.0.4674</vt:lpwstr>
  </property>
</Properties>
</file>