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96" r:id="rId3"/>
    <p:sldId id="267" r:id="rId4"/>
    <p:sldId id="266" r:id="rId5"/>
    <p:sldId id="265" r:id="rId6"/>
    <p:sldId id="263" r:id="rId7"/>
    <p:sldId id="297" r:id="rId8"/>
    <p:sldId id="262" r:id="rId9"/>
    <p:sldId id="260" r:id="rId10"/>
    <p:sldId id="292" r:id="rId11"/>
    <p:sldId id="268" r:id="rId12"/>
    <p:sldId id="293" r:id="rId13"/>
    <p:sldId id="259" r:id="rId14"/>
    <p:sldId id="258" r:id="rId15"/>
    <p:sldId id="295" r:id="rId16"/>
    <p:sldId id="257" r:id="rId17"/>
    <p:sldId id="294" r:id="rId18"/>
    <p:sldId id="269" r:id="rId19"/>
    <p:sldId id="298" r:id="rId20"/>
    <p:sldId id="271" r:id="rId21"/>
    <p:sldId id="270" r:id="rId22"/>
    <p:sldId id="272" r:id="rId23"/>
    <p:sldId id="273" r:id="rId24"/>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SimSun"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SimSun"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SimSun"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SimSun"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326" y="54"/>
      </p:cViewPr>
      <p:guideLst>
        <p:guide orient="horz" pos="2160"/>
        <p:guide pos="2885"/>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FDE4D5-BC13-404C-B5AA-C5658A22C522}"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BD12F-56F9-4FD4-A67B-FE430E36036F}" type="slidenum">
              <a:rPr lang="en-US" altLang="en-US"/>
              <a:pPr>
                <a:defRPr/>
              </a:pPr>
              <a:t>‹#›</a:t>
            </a:fld>
            <a:endParaRPr 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70FB513-2CF3-43B7-A9AD-B1F549B5A681}"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062610-42D4-4F54-B078-BBAB28471C75}" type="slidenum">
              <a:rPr lang="en-US" altLang="en-US"/>
              <a:pPr>
                <a:defRPr/>
              </a:pPr>
              <a:t>‹#›</a:t>
            </a:fld>
            <a:endParaRPr lang="en-US" sz="18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BB8ED82-4B68-4EAF-8477-731CB9397EB4}"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79837-6109-4037-8F89-0DB4A1725AE1}" type="slidenum">
              <a:rPr lang="en-US" altLang="en-US"/>
              <a:pPr>
                <a:defRPr/>
              </a:pPr>
              <a:t>‹#›</a:t>
            </a:fld>
            <a:endParaRPr 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2BB695-C220-4F27-AF8E-5D522A34F9D5}"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2C151C-6D2B-4DBC-8083-207FF0206BC0}" type="slidenum">
              <a:rPr lang="en-US" altLang="en-US"/>
              <a:pPr>
                <a:defRPr/>
              </a:pPr>
              <a:t>‹#›</a:t>
            </a:fld>
            <a:endParaRPr 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41CA644-3527-448A-A154-3AB6904EF21A}" type="datetime1">
              <a:rPr lang="en-US" altLang="en-US"/>
              <a:pPr>
                <a:defRPr/>
              </a:pPr>
              <a:t>8/6/2018</a:t>
            </a:fld>
            <a:endParaRPr lang="en-US" sz="1800">
              <a:solidFill>
                <a:schemeClr val="tx1"/>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2BD50E-4CF8-4FC3-8FF4-14F11B8D7527}" type="slidenum">
              <a:rPr lang="en-US" altLang="en-US"/>
              <a:pPr>
                <a:defRPr/>
              </a:pPr>
              <a:t>‹#›</a:t>
            </a:fld>
            <a:endParaRPr 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87DC34A-901E-46AD-88B6-9FFC052D68E2}" type="datetime1">
              <a:rPr lang="en-US" altLang="en-US"/>
              <a:pPr>
                <a:defRPr/>
              </a:pPr>
              <a:t>8/6/2018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CF41AD51-B2B2-4C22-AF60-4C4DDDC8DC62}" type="slidenum">
              <a:rPr lang="en-US" altLang="en-US"/>
              <a:pPr>
                <a:defRPr/>
              </a:pPr>
              <a:t>‹#›</a:t>
            </a:fld>
            <a:endParaRPr 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7513F144-5A58-45C4-BB2C-BEAC2A18C481}" type="datetime1">
              <a:rPr lang="en-US" altLang="en-US"/>
              <a:pPr>
                <a:defRPr/>
              </a:pPr>
              <a:t>8/6/2018</a:t>
            </a:fld>
            <a:endParaRPr lang="en-US" sz="1800">
              <a:solidFill>
                <a:schemeClr val="tx1"/>
              </a:solidFill>
            </a:endParaRPr>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78B31D7-FF33-4BD2-AB0A-1532064077AB}" type="slidenum">
              <a:rPr lang="en-US" altLang="en-US"/>
              <a:pPr>
                <a:defRPr/>
              </a:pPr>
              <a:t>‹#›</a:t>
            </a:fld>
            <a:endParaRPr 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097C08F-CE29-4D71-9A90-7E4DCD3C3B65}" type="datetime1">
              <a:rPr lang="en-US" altLang="en-US"/>
              <a:pPr>
                <a:defRPr/>
              </a:pPr>
              <a:t>8/6/2018</a:t>
            </a:fld>
            <a:endParaRPr lang="en-US" sz="1800">
              <a:solidFill>
                <a:schemeClr val="tx1"/>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859983D-37B9-426C-A055-EA00460D36DE}" type="slidenum">
              <a:rPr lang="en-US" altLang="en-US"/>
              <a:pPr>
                <a:defRPr/>
              </a:pPr>
              <a:t>‹#›</a:t>
            </a:fld>
            <a:endParaRPr 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3CADF91-6737-4DDA-B769-EC48B613ABA9}" type="datetime1">
              <a:rPr lang="en-US" altLang="en-US"/>
              <a:pPr>
                <a:defRPr/>
              </a:pPr>
              <a:t>8/6/2018</a:t>
            </a:fld>
            <a:endParaRPr lang="en-US" sz="1800">
              <a:solidFill>
                <a:schemeClr val="tx1"/>
              </a:solidFill>
            </a:endParaRPr>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B0223CAB-5AF5-4693-B330-48AAFFD193BB}" type="slidenum">
              <a:rPr lang="en-US" altLang="en-US"/>
              <a:pPr>
                <a:defRPr/>
              </a:pPr>
              <a:t>‹#›</a:t>
            </a:fld>
            <a:endParaRPr lang="en-US" sz="18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D2FFA00D-C0D0-4BC8-963A-BF68849F2F3A}" type="datetime1">
              <a:rPr lang="en-US" altLang="en-US"/>
              <a:pPr>
                <a:defRPr/>
              </a:pPr>
              <a:t>8/6/2018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0E334C4C-ED0E-45AB-AF06-89CD7EEDE041}" type="slidenum">
              <a:rPr lang="en-US" altLang="en-US"/>
              <a:pPr>
                <a:defRPr/>
              </a:pPr>
              <a:t>‹#›</a:t>
            </a:fld>
            <a:endParaRPr lang="en-US" sz="18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alibri"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0E2B5925-F79D-4C10-AC6E-1274A83F59C4}" type="datetime1">
              <a:rPr lang="en-US" altLang="en-US"/>
              <a:pPr>
                <a:defRPr/>
              </a:pPr>
              <a:t>8/6/2018</a:t>
            </a:fld>
            <a:endParaRPr lang="en-US" sz="1800">
              <a:solidFill>
                <a:schemeClr val="tx1"/>
              </a:solidFill>
            </a:endParaRPr>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DE0F6BA6-E312-4D59-9A1A-C593A88D87F6}" type="slidenum">
              <a:rPr lang="en-US" altLang="en-US"/>
              <a:pPr>
                <a:defRPr/>
              </a:pPr>
              <a:t>‹#›</a:t>
            </a:fld>
            <a:endParaRPr lang="en-US" sz="18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flip="none" rotWithShape="1">
          <a:gsLst>
            <a:gs pos="8000">
              <a:srgbClr val="8488C4"/>
            </a:gs>
            <a:gs pos="56000">
              <a:srgbClr val="D4DEFF"/>
            </a:gs>
            <a:gs pos="91000">
              <a:srgbClr val="D4DEFF"/>
            </a:gs>
          </a:gsLst>
          <a:lin ang="18900000" scaled="0"/>
          <a:tileRect/>
        </a:gra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sym typeface="Calibri" pitchFamily="34" charset="0"/>
              </a:rPr>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sym typeface="Calibri" pitchFamily="34" charset="0"/>
              </a:rPr>
              <a:t>Click to edit Master text styles</a:t>
            </a:r>
          </a:p>
          <a:p>
            <a:pPr lvl="1"/>
            <a:r>
              <a:rPr lang="en-US" altLang="zh-CN" smtClean="0">
                <a:sym typeface="Calibri" pitchFamily="34" charset="0"/>
              </a:rPr>
              <a:t>Second level</a:t>
            </a:r>
          </a:p>
          <a:p>
            <a:pPr lvl="2"/>
            <a:r>
              <a:rPr lang="en-US" altLang="zh-CN" smtClean="0">
                <a:sym typeface="Calibri" pitchFamily="34" charset="0"/>
              </a:rPr>
              <a:t>Third level</a:t>
            </a:r>
          </a:p>
          <a:p>
            <a:pPr lvl="3"/>
            <a:r>
              <a:rPr lang="en-US" altLang="zh-CN" smtClean="0">
                <a:sym typeface="Calibri" pitchFamily="34" charset="0"/>
              </a:rPr>
              <a:t>Fourth level</a:t>
            </a:r>
          </a:p>
          <a:p>
            <a:pPr lvl="4"/>
            <a:r>
              <a:rPr lang="en-US" altLang="zh-CN" smtClean="0">
                <a:sym typeface="Calibri" pitchFamily="34" charset="0"/>
              </a:rPr>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a:solidFill>
                  <a:srgbClr val="898989"/>
                </a:solidFill>
                <a:latin typeface="Arial" pitchFamily="34" charset="0"/>
              </a:defRPr>
            </a:lvl1pPr>
          </a:lstStyle>
          <a:p>
            <a:pPr>
              <a:defRPr/>
            </a:pPr>
            <a:fld id="{20450538-0F2F-4B16-8109-7DBE8FEAAF4C}" type="datetime1">
              <a:rPr lang="en-US" altLang="en-US"/>
              <a:pPr>
                <a:defRPr/>
              </a:pPr>
              <a:t>8/6/2018</a:t>
            </a:fld>
            <a:endParaRPr 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a:solidFill>
                  <a:srgbClr val="898989"/>
                </a:solidFill>
                <a:latin typeface="Arial" pitchFamily="34" charset="0"/>
              </a:defRPr>
            </a:lvl1pPr>
          </a:lstStyle>
          <a:p>
            <a:pPr>
              <a:defRPr/>
            </a:pPr>
            <a:endParaRPr lang="en-US"/>
          </a:p>
        </p:txBody>
      </p:sp>
      <p:sp>
        <p:nvSpPr>
          <p:cNvPr id="1030" name="Slide Number Placeholder 5"/>
          <p:cNvSpPr>
            <a:spLocks noGrp="1" noChangeArrowheads="1"/>
          </p:cNvSpPr>
          <p:nvPr>
            <p:ph type="sldNum" sz="quarter" idx="4"/>
          </p:nvPr>
        </p:nvSpPr>
        <p:spPr bwMode="auto">
          <a:xfrm>
            <a:off x="6553200" y="63563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a:solidFill>
                  <a:srgbClr val="898989"/>
                </a:solidFill>
                <a:latin typeface="Arial" pitchFamily="34" charset="0"/>
              </a:defRPr>
            </a:lvl1pPr>
          </a:lstStyle>
          <a:p>
            <a:pPr>
              <a:defRPr/>
            </a:pPr>
            <a:fld id="{70E68C57-4A61-4863-B903-33E6560E6A6C}" type="slidenum">
              <a:rPr lang="en-US" alt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SimSun"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SimSun"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p:cNvSpPr>
            <a:spLocks noChangeArrowheads="1"/>
          </p:cNvSpPr>
          <p:nvPr/>
        </p:nvSpPr>
        <p:spPr bwMode="auto">
          <a:xfrm>
            <a:off x="0" y="2209832"/>
            <a:ext cx="9144000" cy="2554545"/>
          </a:xfrm>
          <a:prstGeom prst="rect">
            <a:avLst/>
          </a:prstGeom>
          <a:noFill/>
          <a:ln w="9525">
            <a:noFill/>
            <a:miter lim="800000"/>
            <a:headEnd/>
            <a:tailEnd/>
          </a:ln>
        </p:spPr>
        <p:txBody>
          <a:bodyPr>
            <a:spAutoFit/>
          </a:bodyPr>
          <a:lstStyle/>
          <a:p>
            <a:pPr algn="ctr"/>
            <a:r>
              <a:rPr lang="en-US" sz="4000" b="1" dirty="0">
                <a:solidFill>
                  <a:srgbClr val="000000"/>
                </a:solidFill>
                <a:latin typeface="Algerian" pitchFamily="82" charset="0"/>
                <a:sym typeface="Algerian" pitchFamily="82" charset="0"/>
              </a:rPr>
              <a:t>Design and Development of Automatic Intelligent Locking System with Real Time SMS Notifications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a:spLocks noChangeArrowheads="1"/>
          </p:cNvSpPr>
          <p:nvPr/>
        </p:nvSpPr>
        <p:spPr bwMode="auto">
          <a:xfrm>
            <a:off x="0" y="0"/>
            <a:ext cx="9144000" cy="923330"/>
          </a:xfrm>
          <a:prstGeom prst="rect">
            <a:avLst/>
          </a:prstGeom>
          <a:noFill/>
          <a:ln w="9525">
            <a:noFill/>
            <a:miter lim="800000"/>
            <a:headEnd/>
            <a:tailEnd/>
          </a:ln>
        </p:spPr>
        <p:txBody>
          <a:bodyPr>
            <a:spAutoFit/>
          </a:bodyPr>
          <a:lstStyle/>
          <a:p>
            <a:pPr algn="ctr"/>
            <a:r>
              <a:rPr lang="en-US" sz="5200" b="1" dirty="0" smtClean="0">
                <a:solidFill>
                  <a:srgbClr val="000000"/>
                </a:solidFill>
                <a:latin typeface="Calibri" pitchFamily="34" charset="0"/>
                <a:sym typeface="Calibri" pitchFamily="34" charset="0"/>
              </a:rPr>
              <a:t>PIN DIAGRAM OF </a:t>
            </a:r>
            <a:r>
              <a:rPr lang="en-US" sz="5400" b="1" dirty="0">
                <a:solidFill>
                  <a:srgbClr val="000000"/>
                </a:solidFill>
                <a:latin typeface="Calibri" pitchFamily="34" charset="0"/>
                <a:sym typeface="Calibri" pitchFamily="34" charset="0"/>
              </a:rPr>
              <a:t>89C52</a:t>
            </a:r>
            <a:r>
              <a:rPr lang="en-US" sz="5200" b="1" dirty="0" smtClean="0">
                <a:solidFill>
                  <a:srgbClr val="000000"/>
                </a:solidFill>
                <a:latin typeface="Calibri" pitchFamily="34" charset="0"/>
                <a:sym typeface="Calibri" pitchFamily="34" charset="0"/>
              </a:rPr>
              <a:t> </a:t>
            </a:r>
            <a:r>
              <a:rPr lang="en-US" sz="5200" b="1" dirty="0">
                <a:solidFill>
                  <a:srgbClr val="000000"/>
                </a:solidFill>
                <a:latin typeface="Calibri" pitchFamily="34" charset="0"/>
                <a:sym typeface="Calibri" pitchFamily="34" charset="0"/>
              </a:rPr>
              <a:t>µC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58" y="1295456"/>
            <a:ext cx="4495682" cy="4952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AN OVERVIEW OF GSM SIM900</a:t>
            </a:r>
          </a:p>
        </p:txBody>
      </p:sp>
      <p:sp>
        <p:nvSpPr>
          <p:cNvPr id="23555" name="TextBox 2"/>
          <p:cNvSpPr txBox="1">
            <a:spLocks noChangeArrowheads="1"/>
          </p:cNvSpPr>
          <p:nvPr/>
        </p:nvSpPr>
        <p:spPr bwMode="auto">
          <a:xfrm>
            <a:off x="228714" y="1524050"/>
            <a:ext cx="7543800" cy="4093428"/>
          </a:xfrm>
          <a:prstGeom prst="rect">
            <a:avLst/>
          </a:prstGeom>
          <a:noFill/>
          <a:ln w="9525">
            <a:noFill/>
            <a:miter lim="800000"/>
            <a:headEnd/>
            <a:tailEnd/>
          </a:ln>
        </p:spPr>
        <p:txBody>
          <a:bodyPr>
            <a:spAutoFit/>
          </a:bodyPr>
          <a:lstStyle/>
          <a:p>
            <a:pPr>
              <a:buFont typeface="Wingdings" pitchFamily="2" charset="2"/>
              <a:buChar char="Ø"/>
            </a:pPr>
            <a:r>
              <a:rPr lang="de-DE" sz="2000" dirty="0"/>
              <a:t>Quad-Band 850/ 900/ 1800/ 1900 MHz </a:t>
            </a:r>
          </a:p>
          <a:p>
            <a:endParaRPr lang="en-US" sz="2000" dirty="0"/>
          </a:p>
          <a:p>
            <a:pPr>
              <a:buFont typeface="Wingdings" pitchFamily="2" charset="2"/>
              <a:buChar char="Ø"/>
            </a:pPr>
            <a:r>
              <a:rPr lang="en-US" sz="2000" dirty="0" smtClean="0"/>
              <a:t>Control </a:t>
            </a:r>
            <a:r>
              <a:rPr lang="en-US" sz="2000" dirty="0"/>
              <a:t>via AT commands</a:t>
            </a:r>
          </a:p>
          <a:p>
            <a:endParaRPr lang="en-US" sz="2000" dirty="0"/>
          </a:p>
          <a:p>
            <a:pPr>
              <a:buFont typeface="Wingdings" pitchFamily="2" charset="2"/>
              <a:buChar char="Ø"/>
            </a:pPr>
            <a:r>
              <a:rPr lang="en-US" sz="2000" dirty="0"/>
              <a:t>Provides standard serial RS232 </a:t>
            </a:r>
            <a:endParaRPr lang="en-US" sz="2000" dirty="0" smtClean="0"/>
          </a:p>
          <a:p>
            <a:r>
              <a:rPr lang="en-US" sz="2000" dirty="0" smtClean="0"/>
              <a:t>interface</a:t>
            </a:r>
            <a:endParaRPr lang="en-US" sz="2000" dirty="0"/>
          </a:p>
          <a:p>
            <a:endParaRPr lang="en-US" sz="2000" dirty="0"/>
          </a:p>
          <a:p>
            <a:pPr>
              <a:buFont typeface="Wingdings" pitchFamily="2" charset="2"/>
              <a:buChar char="Ø"/>
            </a:pPr>
            <a:r>
              <a:rPr lang="en-US" sz="2000" dirty="0"/>
              <a:t>Onboard MIC and Speaker </a:t>
            </a:r>
          </a:p>
          <a:p>
            <a:endParaRPr lang="en-US" sz="2000" dirty="0"/>
          </a:p>
          <a:p>
            <a:pPr>
              <a:buFont typeface="Wingdings" pitchFamily="2" charset="2"/>
              <a:buChar char="Ø"/>
            </a:pPr>
            <a:r>
              <a:rPr lang="en-US" sz="2000" dirty="0"/>
              <a:t>adjustable serial baud rate from </a:t>
            </a:r>
            <a:endParaRPr lang="en-US" sz="2000" dirty="0" smtClean="0"/>
          </a:p>
          <a:p>
            <a:r>
              <a:rPr lang="en-US" sz="2000" dirty="0" smtClean="0"/>
              <a:t>1200 </a:t>
            </a:r>
            <a:r>
              <a:rPr lang="en-US" sz="2000" dirty="0"/>
              <a:t>to 115200 bps </a:t>
            </a:r>
          </a:p>
          <a:p>
            <a:r>
              <a:rPr lang="en-US" sz="2000" dirty="0"/>
              <a:t> </a:t>
            </a:r>
          </a:p>
          <a:p>
            <a:endParaRPr lang="en-US" sz="2000" dirty="0"/>
          </a:p>
        </p:txBody>
      </p:sp>
      <p:pic>
        <p:nvPicPr>
          <p:cNvPr id="23556" name="Picture 3" descr="sim900.jpg"/>
          <p:cNvPicPr>
            <a:picLocks noChangeAspect="1"/>
          </p:cNvPicPr>
          <p:nvPr/>
        </p:nvPicPr>
        <p:blipFill>
          <a:blip r:embed="rId2" cstate="print"/>
          <a:srcRect/>
          <a:stretch>
            <a:fillRect/>
          </a:stretch>
        </p:blipFill>
        <p:spPr bwMode="auto">
          <a:xfrm>
            <a:off x="5029188" y="1501664"/>
            <a:ext cx="3959744" cy="36575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randombar(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 calcmode="lin" valueType="num">
                                      <p:cBhvr>
                                        <p:cTn id="12" dur="500" fill="hold"/>
                                        <p:tgtEl>
                                          <p:spTgt spid="23556"/>
                                        </p:tgtEl>
                                        <p:attrNameLst>
                                          <p:attrName>ppt_w</p:attrName>
                                        </p:attrNameLst>
                                      </p:cBhvr>
                                      <p:tavLst>
                                        <p:tav tm="0">
                                          <p:val>
                                            <p:fltVal val="0"/>
                                          </p:val>
                                        </p:tav>
                                        <p:tav tm="100000">
                                          <p:val>
                                            <p:strVal val="#ppt_w"/>
                                          </p:val>
                                        </p:tav>
                                      </p:tavLst>
                                    </p:anim>
                                    <p:anim calcmode="lin" valueType="num">
                                      <p:cBhvr>
                                        <p:cTn id="13" dur="500" fill="hold"/>
                                        <p:tgtEl>
                                          <p:spTgt spid="23556"/>
                                        </p:tgtEl>
                                        <p:attrNameLst>
                                          <p:attrName>ppt_h</p:attrName>
                                        </p:attrNameLst>
                                      </p:cBhvr>
                                      <p:tavLst>
                                        <p:tav tm="0">
                                          <p:val>
                                            <p:fltVal val="0"/>
                                          </p:val>
                                        </p:tav>
                                        <p:tav tm="100000">
                                          <p:val>
                                            <p:strVal val="#ppt_h"/>
                                          </p:val>
                                        </p:tav>
                                      </p:tavLst>
                                    </p:anim>
                                    <p:animEffect transition="in" filter="fade">
                                      <p:cBhvr>
                                        <p:cTn id="14" dur="500"/>
                                        <p:tgtEl>
                                          <p:spTgt spid="2355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3555">
                                            <p:txEl>
                                              <p:pRg st="0" end="0"/>
                                            </p:txEl>
                                          </p:spTgt>
                                        </p:tgtEl>
                                        <p:attrNameLst>
                                          <p:attrName>style.visibility</p:attrName>
                                        </p:attrNameLst>
                                      </p:cBhvr>
                                      <p:to>
                                        <p:strVal val="visible"/>
                                      </p:to>
                                    </p:set>
                                    <p:animEffect transition="in" filter="fade">
                                      <p:cBhvr>
                                        <p:cTn id="19" dur="500"/>
                                        <p:tgtEl>
                                          <p:spTgt spid="23555">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3555">
                                            <p:txEl>
                                              <p:pRg st="2" end="2"/>
                                            </p:txEl>
                                          </p:spTgt>
                                        </p:tgtEl>
                                        <p:attrNameLst>
                                          <p:attrName>style.visibility</p:attrName>
                                        </p:attrNameLst>
                                      </p:cBhvr>
                                      <p:to>
                                        <p:strVal val="visible"/>
                                      </p:to>
                                    </p:set>
                                    <p:animEffect transition="in" filter="fade">
                                      <p:cBhvr>
                                        <p:cTn id="22" dur="500"/>
                                        <p:tgtEl>
                                          <p:spTgt spid="23555">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3555">
                                            <p:txEl>
                                              <p:pRg st="4" end="4"/>
                                            </p:txEl>
                                          </p:spTgt>
                                        </p:tgtEl>
                                        <p:attrNameLst>
                                          <p:attrName>style.visibility</p:attrName>
                                        </p:attrNameLst>
                                      </p:cBhvr>
                                      <p:to>
                                        <p:strVal val="visible"/>
                                      </p:to>
                                    </p:set>
                                    <p:animEffect transition="in" filter="fade">
                                      <p:cBhvr>
                                        <p:cTn id="25" dur="500"/>
                                        <p:tgtEl>
                                          <p:spTgt spid="2355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3555">
                                            <p:txEl>
                                              <p:pRg st="5" end="5"/>
                                            </p:txEl>
                                          </p:spTgt>
                                        </p:tgtEl>
                                        <p:attrNameLst>
                                          <p:attrName>style.visibility</p:attrName>
                                        </p:attrNameLst>
                                      </p:cBhvr>
                                      <p:to>
                                        <p:strVal val="visible"/>
                                      </p:to>
                                    </p:set>
                                    <p:animEffect transition="in" filter="fade">
                                      <p:cBhvr>
                                        <p:cTn id="28" dur="500"/>
                                        <p:tgtEl>
                                          <p:spTgt spid="2355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3555">
                                            <p:txEl>
                                              <p:pRg st="7" end="7"/>
                                            </p:txEl>
                                          </p:spTgt>
                                        </p:tgtEl>
                                        <p:attrNameLst>
                                          <p:attrName>style.visibility</p:attrName>
                                        </p:attrNameLst>
                                      </p:cBhvr>
                                      <p:to>
                                        <p:strVal val="visible"/>
                                      </p:to>
                                    </p:set>
                                    <p:animEffect transition="in" filter="fade">
                                      <p:cBhvr>
                                        <p:cTn id="31" dur="500"/>
                                        <p:tgtEl>
                                          <p:spTgt spid="2355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3555">
                                            <p:txEl>
                                              <p:pRg st="9" end="9"/>
                                            </p:txEl>
                                          </p:spTgt>
                                        </p:tgtEl>
                                        <p:attrNameLst>
                                          <p:attrName>style.visibility</p:attrName>
                                        </p:attrNameLst>
                                      </p:cBhvr>
                                      <p:to>
                                        <p:strVal val="visible"/>
                                      </p:to>
                                    </p:set>
                                    <p:animEffect transition="in" filter="fade">
                                      <p:cBhvr>
                                        <p:cTn id="34" dur="500"/>
                                        <p:tgtEl>
                                          <p:spTgt spid="2355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3555">
                                            <p:txEl>
                                              <p:pRg st="10" end="10"/>
                                            </p:txEl>
                                          </p:spTgt>
                                        </p:tgtEl>
                                        <p:attrNameLst>
                                          <p:attrName>style.visibility</p:attrName>
                                        </p:attrNameLst>
                                      </p:cBhvr>
                                      <p:to>
                                        <p:strVal val="visible"/>
                                      </p:to>
                                    </p:set>
                                    <p:animEffect transition="in" filter="fade">
                                      <p:cBhvr>
                                        <p:cTn id="37" dur="500"/>
                                        <p:tgtEl>
                                          <p:spTgt spid="2355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3555">
                                            <p:txEl>
                                              <p:pRg st="11" end="11"/>
                                            </p:txEl>
                                          </p:spTgt>
                                        </p:tgtEl>
                                        <p:attrNameLst>
                                          <p:attrName>style.visibility</p:attrName>
                                        </p:attrNameLst>
                                      </p:cBhvr>
                                      <p:to>
                                        <p:strVal val="visible"/>
                                      </p:to>
                                    </p:set>
                                    <p:animEffect transition="in" filter="fade">
                                      <p:cBhvr>
                                        <p:cTn id="40" dur="500"/>
                                        <p:tgtEl>
                                          <p:spTgt spid="2355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AN OVERVIEW OF GSM 900</a:t>
            </a:r>
          </a:p>
        </p:txBody>
      </p:sp>
      <p:pic>
        <p:nvPicPr>
          <p:cNvPr id="24579" name="Picture 3" descr="general-block-diagram-of-sim900.jpg"/>
          <p:cNvPicPr>
            <a:picLocks noChangeAspect="1"/>
          </p:cNvPicPr>
          <p:nvPr/>
        </p:nvPicPr>
        <p:blipFill>
          <a:blip r:embed="rId2" cstate="print"/>
          <a:srcRect/>
          <a:stretch>
            <a:fillRect/>
          </a:stretch>
        </p:blipFill>
        <p:spPr bwMode="auto">
          <a:xfrm>
            <a:off x="1295400" y="914400"/>
            <a:ext cx="6172200" cy="3352800"/>
          </a:xfrm>
          <a:prstGeom prst="rect">
            <a:avLst/>
          </a:prstGeom>
          <a:noFill/>
          <a:ln w="9525">
            <a:noFill/>
            <a:miter lim="800000"/>
            <a:headEnd/>
            <a:tailEnd/>
          </a:ln>
        </p:spPr>
      </p:pic>
      <p:pic>
        <p:nvPicPr>
          <p:cNvPr id="24580" name="Picture 4" descr="GSM_GPRS Module.jpg"/>
          <p:cNvPicPr>
            <a:picLocks noChangeAspect="1"/>
          </p:cNvPicPr>
          <p:nvPr/>
        </p:nvPicPr>
        <p:blipFill>
          <a:blip r:embed="rId3" cstate="print"/>
          <a:srcRect/>
          <a:stretch>
            <a:fillRect/>
          </a:stretch>
        </p:blipFill>
        <p:spPr bwMode="auto">
          <a:xfrm>
            <a:off x="838200" y="4495800"/>
            <a:ext cx="7162800" cy="21955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randombar(horizontal)">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barn(inVertical)">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barn(inVertical)">
                                      <p:cBhvr>
                                        <p:cTn id="1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AN OVERVIEW OF KEYPAD</a:t>
            </a:r>
          </a:p>
        </p:txBody>
      </p:sp>
      <p:pic>
        <p:nvPicPr>
          <p:cNvPr id="13315" name="Picture 2"/>
          <p:cNvPicPr>
            <a:picLocks noChangeAspect="1" noChangeArrowheads="1"/>
          </p:cNvPicPr>
          <p:nvPr/>
        </p:nvPicPr>
        <p:blipFill>
          <a:blip r:embed="rId2" cstate="print"/>
          <a:srcRect/>
          <a:stretch>
            <a:fillRect/>
          </a:stretch>
        </p:blipFill>
        <p:spPr bwMode="auto">
          <a:xfrm>
            <a:off x="5029188" y="1447852"/>
            <a:ext cx="3981460" cy="4571880"/>
          </a:xfrm>
          <a:prstGeom prst="rect">
            <a:avLst/>
          </a:prstGeom>
          <a:noFill/>
          <a:ln w="9525">
            <a:noFill/>
            <a:miter lim="800000"/>
            <a:headEnd/>
            <a:tailEnd/>
          </a:ln>
        </p:spPr>
      </p:pic>
      <p:sp>
        <p:nvSpPr>
          <p:cNvPr id="13316" name="TextBox 4"/>
          <p:cNvSpPr>
            <a:spLocks noChangeArrowheads="1"/>
          </p:cNvSpPr>
          <p:nvPr/>
        </p:nvSpPr>
        <p:spPr bwMode="auto">
          <a:xfrm>
            <a:off x="0" y="1219200"/>
            <a:ext cx="7772400" cy="5732338"/>
          </a:xfrm>
          <a:prstGeom prst="rect">
            <a:avLst/>
          </a:prstGeom>
          <a:noFill/>
          <a:ln w="9525">
            <a:noFill/>
            <a:miter lim="800000"/>
            <a:headEnd/>
            <a:tailEnd/>
          </a:ln>
        </p:spPr>
        <p:txBody>
          <a:bodyPr>
            <a:spAutoFit/>
          </a:bodyPr>
          <a:lstStyle/>
          <a:p>
            <a:pPr marL="342900" indent="-342900" algn="just">
              <a:lnSpc>
                <a:spcPct val="150000"/>
              </a:lnSpc>
              <a:buFont typeface="Wingdings" panose="05000000000000000000" pitchFamily="2" charset="2"/>
              <a:buChar char="Ø"/>
            </a:pPr>
            <a:r>
              <a:rPr lang="en-US" sz="2100" dirty="0" smtClean="0">
                <a:latin typeface="Calibri" pitchFamily="34" charset="0"/>
                <a:sym typeface="Calibri" pitchFamily="34" charset="0"/>
              </a:rPr>
              <a:t>Reduces </a:t>
            </a:r>
            <a:r>
              <a:rPr lang="en-US" sz="2100" dirty="0">
                <a:latin typeface="Calibri" pitchFamily="34" charset="0"/>
                <a:sym typeface="Calibri" pitchFamily="34" charset="0"/>
              </a:rPr>
              <a:t>microcontroller pins</a:t>
            </a:r>
            <a:endParaRPr lang="en-US" altLang="en-US" sz="2100" dirty="0">
              <a:latin typeface="Calibri" pitchFamily="34" charset="0"/>
              <a:sym typeface="Calibri" pitchFamily="34" charset="0"/>
            </a:endParaRPr>
          </a:p>
          <a:p>
            <a:pPr algn="just">
              <a:lnSpc>
                <a:spcPct val="150000"/>
              </a:lnSpc>
              <a:buFont typeface="Wingdings" pitchFamily="2" charset="2"/>
              <a:buChar char="Ø"/>
            </a:pPr>
            <a:r>
              <a:rPr lang="en-US" sz="2100" dirty="0" smtClean="0">
                <a:latin typeface="Calibri" pitchFamily="34" charset="0"/>
                <a:sym typeface="Calibri" pitchFamily="34" charset="0"/>
              </a:rPr>
              <a:t>Column and row </a:t>
            </a:r>
            <a:r>
              <a:rPr lang="en-US" sz="2100" dirty="0">
                <a:latin typeface="Calibri" pitchFamily="34" charset="0"/>
                <a:sym typeface="Calibri" pitchFamily="34" charset="0"/>
              </a:rPr>
              <a:t>pins are connected to the </a:t>
            </a:r>
            <a:endParaRPr lang="en-US" altLang="en-US" sz="2100" dirty="0">
              <a:latin typeface="Calibri" pitchFamily="34" charset="0"/>
              <a:sym typeface="Calibri" pitchFamily="34" charset="0"/>
            </a:endParaRPr>
          </a:p>
          <a:p>
            <a:pPr algn="just">
              <a:lnSpc>
                <a:spcPct val="150000"/>
              </a:lnSpc>
            </a:pPr>
            <a:r>
              <a:rPr lang="en-US" sz="2100" dirty="0" smtClean="0">
                <a:latin typeface="Calibri" pitchFamily="34" charset="0"/>
                <a:sym typeface="Calibri" pitchFamily="34" charset="0"/>
              </a:rPr>
              <a:t>inputs </a:t>
            </a:r>
            <a:r>
              <a:rPr lang="en-US" sz="2100" dirty="0">
                <a:latin typeface="Calibri" pitchFamily="34" charset="0"/>
                <a:sym typeface="Calibri" pitchFamily="34" charset="0"/>
              </a:rPr>
              <a:t>and </a:t>
            </a:r>
            <a:r>
              <a:rPr lang="en-US" sz="2100" dirty="0" smtClean="0">
                <a:latin typeface="Calibri" pitchFamily="34" charset="0"/>
                <a:sym typeface="Calibri" pitchFamily="34" charset="0"/>
              </a:rPr>
              <a:t>output pins respectively.</a:t>
            </a:r>
            <a:endParaRPr lang="en-US" altLang="en-US" sz="2100" dirty="0">
              <a:latin typeface="Calibri" pitchFamily="34" charset="0"/>
              <a:sym typeface="Calibri" pitchFamily="34" charset="0"/>
            </a:endParaRPr>
          </a:p>
          <a:p>
            <a:pPr marL="342900" indent="-342900" algn="just">
              <a:lnSpc>
                <a:spcPct val="150000"/>
              </a:lnSpc>
              <a:buFont typeface="Wingdings" panose="05000000000000000000" pitchFamily="2" charset="2"/>
              <a:buChar char="Ø"/>
            </a:pPr>
            <a:r>
              <a:rPr lang="en-US" sz="2100" dirty="0">
                <a:latin typeface="Calibri" pitchFamily="34" charset="0"/>
                <a:sym typeface="Calibri" pitchFamily="34" charset="0"/>
              </a:rPr>
              <a:t>Normally column pins are pulled </a:t>
            </a:r>
            <a:r>
              <a:rPr lang="en-US" sz="2100" dirty="0" smtClean="0">
                <a:latin typeface="Calibri" pitchFamily="34" charset="0"/>
                <a:sym typeface="Calibri" pitchFamily="34" charset="0"/>
              </a:rPr>
              <a:t>up.</a:t>
            </a:r>
            <a:endParaRPr lang="en-US" altLang="en-US" sz="2100" dirty="0">
              <a:latin typeface="Calibri" pitchFamily="34" charset="0"/>
              <a:sym typeface="Calibri" pitchFamily="34" charset="0"/>
            </a:endParaRPr>
          </a:p>
          <a:p>
            <a:pPr algn="just">
              <a:lnSpc>
                <a:spcPct val="150000"/>
              </a:lnSpc>
              <a:buFont typeface="Wingdings" pitchFamily="2" charset="2"/>
              <a:buChar char="Ø"/>
            </a:pPr>
            <a:r>
              <a:rPr lang="en-US" sz="2100" dirty="0">
                <a:latin typeface="Calibri" pitchFamily="34" charset="0"/>
                <a:sym typeface="Calibri" pitchFamily="34" charset="0"/>
              </a:rPr>
              <a:t>A logic LOW is given to Row1 </a:t>
            </a:r>
            <a:r>
              <a:rPr lang="en-US" sz="2100" dirty="0" smtClean="0">
                <a:latin typeface="Calibri" pitchFamily="34" charset="0"/>
                <a:sym typeface="Calibri" pitchFamily="34" charset="0"/>
              </a:rPr>
              <a:t>.</a:t>
            </a:r>
          </a:p>
          <a:p>
            <a:pPr algn="just">
              <a:lnSpc>
                <a:spcPct val="150000"/>
              </a:lnSpc>
              <a:buFont typeface="Wingdings" pitchFamily="2" charset="2"/>
              <a:buChar char="Ø"/>
            </a:pPr>
            <a:r>
              <a:rPr lang="en-US" sz="2100" dirty="0" smtClean="0">
                <a:latin typeface="Calibri" pitchFamily="34" charset="0"/>
                <a:sym typeface="Calibri" pitchFamily="34" charset="0"/>
              </a:rPr>
              <a:t> Row2 </a:t>
            </a:r>
            <a:r>
              <a:rPr lang="en-US" sz="2100" dirty="0">
                <a:latin typeface="Calibri" pitchFamily="34" charset="0"/>
                <a:sym typeface="Calibri" pitchFamily="34" charset="0"/>
              </a:rPr>
              <a:t>– </a:t>
            </a:r>
            <a:r>
              <a:rPr lang="en-US" sz="2100" dirty="0" smtClean="0">
                <a:latin typeface="Calibri" pitchFamily="34" charset="0"/>
                <a:sym typeface="Calibri" pitchFamily="34" charset="0"/>
              </a:rPr>
              <a:t>Row4 </a:t>
            </a:r>
            <a:r>
              <a:rPr lang="en-US" sz="2100" dirty="0">
                <a:latin typeface="Calibri" pitchFamily="34" charset="0"/>
                <a:sym typeface="Calibri" pitchFamily="34" charset="0"/>
              </a:rPr>
              <a:t>HIGH. </a:t>
            </a:r>
          </a:p>
          <a:p>
            <a:pPr algn="just">
              <a:lnSpc>
                <a:spcPct val="150000"/>
              </a:lnSpc>
              <a:buFont typeface="Wingdings" pitchFamily="2" charset="2"/>
              <a:buChar char="Ø"/>
            </a:pPr>
            <a:r>
              <a:rPr lang="en-US" sz="2100" dirty="0" smtClean="0">
                <a:latin typeface="Calibri" pitchFamily="34" charset="0"/>
                <a:sym typeface="Calibri" pitchFamily="34" charset="0"/>
              </a:rPr>
              <a:t>Each </a:t>
            </a:r>
            <a:r>
              <a:rPr lang="en-US" sz="2100" dirty="0">
                <a:latin typeface="Calibri" pitchFamily="34" charset="0"/>
                <a:sym typeface="Calibri" pitchFamily="34" charset="0"/>
              </a:rPr>
              <a:t>Column  </a:t>
            </a:r>
            <a:r>
              <a:rPr lang="en-US" sz="2100" dirty="0" smtClean="0">
                <a:latin typeface="Calibri" pitchFamily="34" charset="0"/>
                <a:sym typeface="Calibri" pitchFamily="34" charset="0"/>
              </a:rPr>
              <a:t>is </a:t>
            </a:r>
            <a:r>
              <a:rPr lang="en-US" sz="2100" dirty="0">
                <a:latin typeface="Calibri" pitchFamily="34" charset="0"/>
                <a:sym typeface="Calibri" pitchFamily="34" charset="0"/>
              </a:rPr>
              <a:t>scanned. </a:t>
            </a:r>
            <a:endParaRPr lang="en-US" sz="2100" dirty="0" smtClean="0">
              <a:latin typeface="Calibri" pitchFamily="34" charset="0"/>
              <a:sym typeface="Calibri" pitchFamily="34" charset="0"/>
            </a:endParaRPr>
          </a:p>
          <a:p>
            <a:pPr algn="just">
              <a:lnSpc>
                <a:spcPct val="150000"/>
              </a:lnSpc>
              <a:buFont typeface="Wingdings" pitchFamily="2" charset="2"/>
              <a:buChar char="Ø"/>
            </a:pPr>
            <a:r>
              <a:rPr lang="en-US" sz="2100" dirty="0" smtClean="0">
                <a:latin typeface="Calibri" pitchFamily="34" charset="0"/>
                <a:sym typeface="Calibri" pitchFamily="34" charset="0"/>
              </a:rPr>
              <a:t>If </a:t>
            </a:r>
            <a:r>
              <a:rPr lang="en-US" sz="2100" dirty="0">
                <a:latin typeface="Calibri" pitchFamily="34" charset="0"/>
                <a:sym typeface="Calibri" pitchFamily="34" charset="0"/>
              </a:rPr>
              <a:t>any switch belongs to 1 row</a:t>
            </a:r>
            <a:endParaRPr lang="en-US" altLang="en-US" sz="2100" dirty="0">
              <a:latin typeface="Calibri" pitchFamily="34" charset="0"/>
              <a:sym typeface="Calibri" pitchFamily="34" charset="0"/>
            </a:endParaRPr>
          </a:p>
          <a:p>
            <a:pPr algn="just">
              <a:lnSpc>
                <a:spcPct val="150000"/>
              </a:lnSpc>
            </a:pPr>
            <a:r>
              <a:rPr lang="en-US" sz="2100" dirty="0">
                <a:latin typeface="Calibri" pitchFamily="34" charset="0"/>
                <a:sym typeface="Calibri" pitchFamily="34" charset="0"/>
              </a:rPr>
              <a:t> is pressed corresponding column will </a:t>
            </a:r>
          </a:p>
          <a:p>
            <a:pPr algn="just">
              <a:lnSpc>
                <a:spcPct val="150000"/>
              </a:lnSpc>
            </a:pPr>
            <a:r>
              <a:rPr lang="en-US" sz="2100" dirty="0">
                <a:latin typeface="Calibri" pitchFamily="34" charset="0"/>
                <a:sym typeface="Calibri" pitchFamily="34" charset="0"/>
              </a:rPr>
              <a:t>pulled down .</a:t>
            </a:r>
            <a:endParaRPr lang="en-US" altLang="en-US" sz="2100" dirty="0">
              <a:latin typeface="Calibri" pitchFamily="34" charset="0"/>
              <a:sym typeface="Calibri" pitchFamily="34" charset="0"/>
            </a:endParaRPr>
          </a:p>
          <a:p>
            <a:pPr algn="just">
              <a:lnSpc>
                <a:spcPct val="150000"/>
              </a:lnSpc>
              <a:buFont typeface="Wingdings" pitchFamily="2" charset="2"/>
              <a:buChar char="Ø"/>
            </a:pPr>
            <a:r>
              <a:rPr lang="en-US" sz="2100" dirty="0">
                <a:latin typeface="Calibri" pitchFamily="34" charset="0"/>
                <a:sym typeface="Calibri" pitchFamily="34" charset="0"/>
              </a:rPr>
              <a:t>This process is repeated for all rows.</a:t>
            </a:r>
            <a:endParaRPr lang="en-US" altLang="en-US" sz="2100" dirty="0">
              <a:latin typeface="Calibri" pitchFamily="34" charset="0"/>
              <a:sym typeface="Calibri" pitchFamily="34" charset="0"/>
            </a:endParaRPr>
          </a:p>
          <a:p>
            <a:pPr algn="just"/>
            <a:endParaRPr lang="en-US" altLang="en-US" sz="2000" dirty="0">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p:cTn id="12" dur="500" fill="hold"/>
                                        <p:tgtEl>
                                          <p:spTgt spid="13315"/>
                                        </p:tgtEl>
                                        <p:attrNameLst>
                                          <p:attrName>ppt_w</p:attrName>
                                        </p:attrNameLst>
                                      </p:cBhvr>
                                      <p:tavLst>
                                        <p:tav tm="0">
                                          <p:val>
                                            <p:fltVal val="0"/>
                                          </p:val>
                                        </p:tav>
                                        <p:tav tm="100000">
                                          <p:val>
                                            <p:strVal val="#ppt_w"/>
                                          </p:val>
                                        </p:tav>
                                      </p:tavLst>
                                    </p:anim>
                                    <p:anim calcmode="lin" valueType="num">
                                      <p:cBhvr>
                                        <p:cTn id="13" dur="500" fill="hold"/>
                                        <p:tgtEl>
                                          <p:spTgt spid="13315"/>
                                        </p:tgtEl>
                                        <p:attrNameLst>
                                          <p:attrName>ppt_h</p:attrName>
                                        </p:attrNameLst>
                                      </p:cBhvr>
                                      <p:tavLst>
                                        <p:tav tm="0">
                                          <p:val>
                                            <p:fltVal val="0"/>
                                          </p:val>
                                        </p:tav>
                                        <p:tav tm="100000">
                                          <p:val>
                                            <p:strVal val="#ppt_h"/>
                                          </p:val>
                                        </p:tav>
                                      </p:tavLst>
                                    </p:anim>
                                    <p:animEffect transition="in" filter="fade">
                                      <p:cBhvr>
                                        <p:cTn id="14" dur="500"/>
                                        <p:tgtEl>
                                          <p:spTgt spid="1331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316">
                                            <p:txEl>
                                              <p:pRg st="0" end="0"/>
                                            </p:txEl>
                                          </p:spTgt>
                                        </p:tgtEl>
                                        <p:attrNameLst>
                                          <p:attrName>style.visibility</p:attrName>
                                        </p:attrNameLst>
                                      </p:cBhvr>
                                      <p:to>
                                        <p:strVal val="visible"/>
                                      </p:to>
                                    </p:set>
                                    <p:animEffect transition="in" filter="fade">
                                      <p:cBhvr>
                                        <p:cTn id="19" dur="500"/>
                                        <p:tgtEl>
                                          <p:spTgt spid="13316">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3316">
                                            <p:txEl>
                                              <p:pRg st="1" end="1"/>
                                            </p:txEl>
                                          </p:spTgt>
                                        </p:tgtEl>
                                        <p:attrNameLst>
                                          <p:attrName>style.visibility</p:attrName>
                                        </p:attrNameLst>
                                      </p:cBhvr>
                                      <p:to>
                                        <p:strVal val="visible"/>
                                      </p:to>
                                    </p:set>
                                    <p:animEffect transition="in" filter="fade">
                                      <p:cBhvr>
                                        <p:cTn id="22" dur="500"/>
                                        <p:tgtEl>
                                          <p:spTgt spid="13316">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3316">
                                            <p:txEl>
                                              <p:pRg st="2" end="2"/>
                                            </p:txEl>
                                          </p:spTgt>
                                        </p:tgtEl>
                                        <p:attrNameLst>
                                          <p:attrName>style.visibility</p:attrName>
                                        </p:attrNameLst>
                                      </p:cBhvr>
                                      <p:to>
                                        <p:strVal val="visible"/>
                                      </p:to>
                                    </p:set>
                                    <p:animEffect transition="in" filter="fade">
                                      <p:cBhvr>
                                        <p:cTn id="25" dur="500"/>
                                        <p:tgtEl>
                                          <p:spTgt spid="13316">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3316">
                                            <p:txEl>
                                              <p:pRg st="3" end="3"/>
                                            </p:txEl>
                                          </p:spTgt>
                                        </p:tgtEl>
                                        <p:attrNameLst>
                                          <p:attrName>style.visibility</p:attrName>
                                        </p:attrNameLst>
                                      </p:cBhvr>
                                      <p:to>
                                        <p:strVal val="visible"/>
                                      </p:to>
                                    </p:set>
                                    <p:animEffect transition="in" filter="fade">
                                      <p:cBhvr>
                                        <p:cTn id="28" dur="500"/>
                                        <p:tgtEl>
                                          <p:spTgt spid="13316">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3316">
                                            <p:txEl>
                                              <p:pRg st="4" end="4"/>
                                            </p:txEl>
                                          </p:spTgt>
                                        </p:tgtEl>
                                        <p:attrNameLst>
                                          <p:attrName>style.visibility</p:attrName>
                                        </p:attrNameLst>
                                      </p:cBhvr>
                                      <p:to>
                                        <p:strVal val="visible"/>
                                      </p:to>
                                    </p:set>
                                    <p:animEffect transition="in" filter="fade">
                                      <p:cBhvr>
                                        <p:cTn id="31" dur="500"/>
                                        <p:tgtEl>
                                          <p:spTgt spid="13316">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3316">
                                            <p:txEl>
                                              <p:pRg st="5" end="5"/>
                                            </p:txEl>
                                          </p:spTgt>
                                        </p:tgtEl>
                                        <p:attrNameLst>
                                          <p:attrName>style.visibility</p:attrName>
                                        </p:attrNameLst>
                                      </p:cBhvr>
                                      <p:to>
                                        <p:strVal val="visible"/>
                                      </p:to>
                                    </p:set>
                                    <p:animEffect transition="in" filter="fade">
                                      <p:cBhvr>
                                        <p:cTn id="34" dur="500"/>
                                        <p:tgtEl>
                                          <p:spTgt spid="13316">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3316">
                                            <p:txEl>
                                              <p:pRg st="6" end="6"/>
                                            </p:txEl>
                                          </p:spTgt>
                                        </p:tgtEl>
                                        <p:attrNameLst>
                                          <p:attrName>style.visibility</p:attrName>
                                        </p:attrNameLst>
                                      </p:cBhvr>
                                      <p:to>
                                        <p:strVal val="visible"/>
                                      </p:to>
                                    </p:set>
                                    <p:animEffect transition="in" filter="fade">
                                      <p:cBhvr>
                                        <p:cTn id="37" dur="500"/>
                                        <p:tgtEl>
                                          <p:spTgt spid="13316">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3316">
                                            <p:txEl>
                                              <p:pRg st="7" end="7"/>
                                            </p:txEl>
                                          </p:spTgt>
                                        </p:tgtEl>
                                        <p:attrNameLst>
                                          <p:attrName>style.visibility</p:attrName>
                                        </p:attrNameLst>
                                      </p:cBhvr>
                                      <p:to>
                                        <p:strVal val="visible"/>
                                      </p:to>
                                    </p:set>
                                    <p:animEffect transition="in" filter="fade">
                                      <p:cBhvr>
                                        <p:cTn id="40" dur="500"/>
                                        <p:tgtEl>
                                          <p:spTgt spid="13316">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3316">
                                            <p:txEl>
                                              <p:pRg st="8" end="8"/>
                                            </p:txEl>
                                          </p:spTgt>
                                        </p:tgtEl>
                                        <p:attrNameLst>
                                          <p:attrName>style.visibility</p:attrName>
                                        </p:attrNameLst>
                                      </p:cBhvr>
                                      <p:to>
                                        <p:strVal val="visible"/>
                                      </p:to>
                                    </p:set>
                                    <p:animEffect transition="in" filter="fade">
                                      <p:cBhvr>
                                        <p:cTn id="43" dur="500"/>
                                        <p:tgtEl>
                                          <p:spTgt spid="13316">
                                            <p:txEl>
                                              <p:pRg st="8" end="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3316">
                                            <p:txEl>
                                              <p:pRg st="9" end="9"/>
                                            </p:txEl>
                                          </p:spTgt>
                                        </p:tgtEl>
                                        <p:attrNameLst>
                                          <p:attrName>style.visibility</p:attrName>
                                        </p:attrNameLst>
                                      </p:cBhvr>
                                      <p:to>
                                        <p:strVal val="visible"/>
                                      </p:to>
                                    </p:set>
                                    <p:animEffect transition="in" filter="fade">
                                      <p:cBhvr>
                                        <p:cTn id="46" dur="500"/>
                                        <p:tgtEl>
                                          <p:spTgt spid="13316">
                                            <p:txEl>
                                              <p:pRg st="9" end="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316">
                                            <p:txEl>
                                              <p:pRg st="10" end="10"/>
                                            </p:txEl>
                                          </p:spTgt>
                                        </p:tgtEl>
                                        <p:attrNameLst>
                                          <p:attrName>style.visibility</p:attrName>
                                        </p:attrNameLst>
                                      </p:cBhvr>
                                      <p:to>
                                        <p:strVal val="visible"/>
                                      </p:to>
                                    </p:set>
                                    <p:animEffect transition="in" filter="fade">
                                      <p:cBhvr>
                                        <p:cTn id="49" dur="500"/>
                                        <p:tgtEl>
                                          <p:spTgt spid="1331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2" descr="C:\Users\Staylone\Desktop\Report\New folder\16x2-LCD-Pin-Diagram.jpg"/>
          <p:cNvPicPr>
            <a:picLocks noChangeArrowheads="1"/>
          </p:cNvPicPr>
          <p:nvPr/>
        </p:nvPicPr>
        <p:blipFill>
          <a:blip r:embed="rId2" cstate="print"/>
          <a:srcRect/>
          <a:stretch>
            <a:fillRect/>
          </a:stretch>
        </p:blipFill>
        <p:spPr bwMode="auto">
          <a:xfrm>
            <a:off x="4404300" y="2133634"/>
            <a:ext cx="4514850" cy="2362200"/>
          </a:xfrm>
          <a:prstGeom prst="rect">
            <a:avLst/>
          </a:prstGeom>
          <a:noFill/>
          <a:ln w="9525">
            <a:noFill/>
            <a:miter lim="800000"/>
            <a:headEnd/>
            <a:tailEnd/>
          </a:ln>
        </p:spPr>
      </p:pic>
      <p:sp>
        <p:nvSpPr>
          <p:cNvPr id="14338"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AN OVERVIEW OF LCD</a:t>
            </a:r>
          </a:p>
        </p:txBody>
      </p:sp>
      <p:sp>
        <p:nvSpPr>
          <p:cNvPr id="14340" name="TextBox 3"/>
          <p:cNvSpPr>
            <a:spLocks noChangeArrowheads="1"/>
          </p:cNvSpPr>
          <p:nvPr/>
        </p:nvSpPr>
        <p:spPr bwMode="auto">
          <a:xfrm>
            <a:off x="0" y="1066862"/>
            <a:ext cx="8153400" cy="5339923"/>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US" sz="2200" dirty="0" smtClean="0">
                <a:latin typeface="Calibri" pitchFamily="34" charset="0"/>
                <a:sym typeface="Calibri" pitchFamily="34" charset="0"/>
              </a:rPr>
              <a:t>16X2 LCD Display</a:t>
            </a:r>
          </a:p>
          <a:p>
            <a:pPr algn="just">
              <a:lnSpc>
                <a:spcPct val="150000"/>
              </a:lnSpc>
              <a:buFont typeface="Wingdings" pitchFamily="2" charset="2"/>
              <a:buChar char="Ø"/>
            </a:pPr>
            <a:r>
              <a:rPr lang="en-US" sz="2200" dirty="0" smtClean="0">
                <a:latin typeface="Calibri" pitchFamily="34" charset="0"/>
                <a:sym typeface="Calibri" pitchFamily="34" charset="0"/>
              </a:rPr>
              <a:t>HD44780U </a:t>
            </a:r>
            <a:r>
              <a:rPr lang="en-US" sz="2200" dirty="0">
                <a:latin typeface="Calibri" pitchFamily="34" charset="0"/>
                <a:sym typeface="Calibri" pitchFamily="34" charset="0"/>
              </a:rPr>
              <a:t>dot-matrix liquid crystal display Controller.</a:t>
            </a:r>
            <a:endParaRPr lang="en-US" altLang="en-US" sz="2200" dirty="0">
              <a:latin typeface="Calibri" pitchFamily="34" charset="0"/>
              <a:sym typeface="Calibri" pitchFamily="34" charset="0"/>
            </a:endParaRPr>
          </a:p>
          <a:p>
            <a:pPr algn="just">
              <a:lnSpc>
                <a:spcPct val="150000"/>
              </a:lnSpc>
              <a:buFont typeface="Wingdings" pitchFamily="2" charset="2"/>
              <a:buChar char="Ø"/>
            </a:pPr>
            <a:r>
              <a:rPr lang="en-US" sz="2200" dirty="0">
                <a:latin typeface="Calibri" pitchFamily="34" charset="0"/>
                <a:sym typeface="Calibri" pitchFamily="34" charset="0"/>
              </a:rPr>
              <a:t>5 x 7 and 5 x 10 dot matrix possible</a:t>
            </a:r>
            <a:endParaRPr lang="en-US" altLang="en-US" sz="2200" dirty="0">
              <a:latin typeface="Calibri" pitchFamily="34" charset="0"/>
              <a:sym typeface="Calibri" pitchFamily="34" charset="0"/>
            </a:endParaRPr>
          </a:p>
          <a:p>
            <a:pPr algn="just">
              <a:lnSpc>
                <a:spcPct val="150000"/>
              </a:lnSpc>
              <a:buFont typeface="Wingdings" pitchFamily="2" charset="2"/>
              <a:buChar char="Ø"/>
            </a:pPr>
            <a:r>
              <a:rPr lang="en-US" sz="2200" dirty="0">
                <a:latin typeface="Calibri" pitchFamily="34" charset="0"/>
                <a:sym typeface="Calibri" pitchFamily="34" charset="0"/>
              </a:rPr>
              <a:t>4-bit or 8-bit MPU interface enabled</a:t>
            </a:r>
            <a:endParaRPr lang="en-US" altLang="en-US" sz="2200" dirty="0">
              <a:latin typeface="Calibri" pitchFamily="34" charset="0"/>
              <a:sym typeface="Calibri" pitchFamily="34" charset="0"/>
            </a:endParaRPr>
          </a:p>
          <a:p>
            <a:pPr algn="just">
              <a:lnSpc>
                <a:spcPct val="150000"/>
              </a:lnSpc>
              <a:buFont typeface="Wingdings" pitchFamily="2" charset="2"/>
              <a:buChar char="Ø"/>
            </a:pPr>
            <a:r>
              <a:rPr lang="en-US" sz="2200" dirty="0">
                <a:latin typeface="Calibri" pitchFamily="34" charset="0"/>
                <a:sym typeface="Calibri" pitchFamily="34" charset="0"/>
              </a:rPr>
              <a:t>208 character fonts (5 x7 dot)</a:t>
            </a:r>
            <a:endParaRPr lang="en-US" altLang="en-US" sz="2200" dirty="0">
              <a:latin typeface="Calibri" pitchFamily="34" charset="0"/>
              <a:sym typeface="Calibri" pitchFamily="34" charset="0"/>
            </a:endParaRPr>
          </a:p>
          <a:p>
            <a:pPr algn="just">
              <a:lnSpc>
                <a:spcPct val="150000"/>
              </a:lnSpc>
              <a:buFont typeface="Wingdings" pitchFamily="2" charset="2"/>
              <a:buChar char="Ø"/>
            </a:pPr>
            <a:r>
              <a:rPr lang="en-US" sz="2200" dirty="0">
                <a:latin typeface="Calibri" pitchFamily="34" charset="0"/>
                <a:sym typeface="Calibri" pitchFamily="34" charset="0"/>
              </a:rPr>
              <a:t>32 character fonts (5 x10 dot)</a:t>
            </a:r>
            <a:endParaRPr lang="en-US" altLang="en-US" sz="2200" dirty="0">
              <a:latin typeface="Calibri" pitchFamily="34" charset="0"/>
              <a:sym typeface="Calibri" pitchFamily="34" charset="0"/>
            </a:endParaRPr>
          </a:p>
          <a:p>
            <a:pPr algn="just">
              <a:lnSpc>
                <a:spcPct val="150000"/>
              </a:lnSpc>
              <a:buFont typeface="Wingdings" pitchFamily="2" charset="2"/>
              <a:buChar char="Ø"/>
            </a:pPr>
            <a:r>
              <a:rPr lang="en-US" sz="2200" dirty="0">
                <a:latin typeface="Calibri" pitchFamily="34" charset="0"/>
                <a:sym typeface="Calibri" pitchFamily="34" charset="0"/>
              </a:rPr>
              <a:t>Internal oscillator with external </a:t>
            </a:r>
            <a:endParaRPr lang="en-US" altLang="en-US" sz="2200" dirty="0">
              <a:latin typeface="Calibri" pitchFamily="34" charset="0"/>
              <a:sym typeface="Calibri" pitchFamily="34" charset="0"/>
            </a:endParaRPr>
          </a:p>
          <a:p>
            <a:pPr algn="just">
              <a:lnSpc>
                <a:spcPct val="150000"/>
              </a:lnSpc>
            </a:pPr>
            <a:r>
              <a:rPr lang="en-US" sz="2200" dirty="0">
                <a:latin typeface="Calibri" pitchFamily="34" charset="0"/>
                <a:sym typeface="Calibri" pitchFamily="34" charset="0"/>
              </a:rPr>
              <a:t>resistors.</a:t>
            </a:r>
            <a:endParaRPr lang="en-US" altLang="en-US" sz="2200" dirty="0">
              <a:latin typeface="Calibri" pitchFamily="34" charset="0"/>
              <a:sym typeface="Calibri" pitchFamily="34" charset="0"/>
            </a:endParaRPr>
          </a:p>
          <a:p>
            <a:pPr algn="just">
              <a:lnSpc>
                <a:spcPct val="150000"/>
              </a:lnSpc>
              <a:buFont typeface="Wingdings" pitchFamily="2" charset="2"/>
              <a:buChar char="Ø"/>
            </a:pPr>
            <a:r>
              <a:rPr lang="en-US" sz="2200" dirty="0">
                <a:latin typeface="Calibri" pitchFamily="34" charset="0"/>
                <a:sym typeface="Calibri" pitchFamily="34" charset="0"/>
              </a:rPr>
              <a:t>Low power consumption(2.7-5.5V</a:t>
            </a:r>
            <a:r>
              <a:rPr lang="en-US" sz="2200" dirty="0" smtClean="0">
                <a:latin typeface="Calibri" pitchFamily="34" charset="0"/>
                <a:sym typeface="Calibri" pitchFamily="34" charset="0"/>
              </a:rPr>
              <a:t>)</a:t>
            </a:r>
            <a:endParaRPr lang="en-US" altLang="en-US" sz="2200" dirty="0">
              <a:latin typeface="Calibri" pitchFamily="34" charset="0"/>
              <a:sym typeface="Calibri" pitchFamily="34" charset="0"/>
            </a:endParaRPr>
          </a:p>
          <a:p>
            <a:endParaRPr lang="en-US" altLang="en-US" sz="2200" dirty="0">
              <a:latin typeface="Calibri" pitchFamily="34" charset="0"/>
              <a:sym typeface="Calibri" pitchFamily="34" charset="0"/>
            </a:endParaRPr>
          </a:p>
          <a:p>
            <a:endParaRPr lang="en-US" altLang="en-US" sz="2200" dirty="0">
              <a:latin typeface="Calibri" pitchFamily="34" charset="0"/>
              <a:sym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randombar(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 calcmode="lin" valueType="num">
                                      <p:cBhvr>
                                        <p:cTn id="12" dur="500" fill="hold"/>
                                        <p:tgtEl>
                                          <p:spTgt spid="14339"/>
                                        </p:tgtEl>
                                        <p:attrNameLst>
                                          <p:attrName>ppt_w</p:attrName>
                                        </p:attrNameLst>
                                      </p:cBhvr>
                                      <p:tavLst>
                                        <p:tav tm="0">
                                          <p:val>
                                            <p:fltVal val="0"/>
                                          </p:val>
                                        </p:tav>
                                        <p:tav tm="100000">
                                          <p:val>
                                            <p:strVal val="#ppt_w"/>
                                          </p:val>
                                        </p:tav>
                                      </p:tavLst>
                                    </p:anim>
                                    <p:anim calcmode="lin" valueType="num">
                                      <p:cBhvr>
                                        <p:cTn id="13" dur="500" fill="hold"/>
                                        <p:tgtEl>
                                          <p:spTgt spid="14339"/>
                                        </p:tgtEl>
                                        <p:attrNameLst>
                                          <p:attrName>ppt_h</p:attrName>
                                        </p:attrNameLst>
                                      </p:cBhvr>
                                      <p:tavLst>
                                        <p:tav tm="0">
                                          <p:val>
                                            <p:fltVal val="0"/>
                                          </p:val>
                                        </p:tav>
                                        <p:tav tm="100000">
                                          <p:val>
                                            <p:strVal val="#ppt_h"/>
                                          </p:val>
                                        </p:tav>
                                      </p:tavLst>
                                    </p:anim>
                                    <p:animEffect transition="in" filter="fade">
                                      <p:cBhvr>
                                        <p:cTn id="14" dur="500"/>
                                        <p:tgtEl>
                                          <p:spTgt spid="1433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340"/>
                                        </p:tgtEl>
                                        <p:attrNameLst>
                                          <p:attrName>style.visibility</p:attrName>
                                        </p:attrNameLst>
                                      </p:cBhvr>
                                      <p:to>
                                        <p:strVal val="visible"/>
                                      </p:to>
                                    </p:set>
                                    <p:animEffect transition="in" filter="fade">
                                      <p:cBhvr>
                                        <p:cTn id="19"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CIRCUIT DIAGRAM</a:t>
            </a:r>
          </a:p>
        </p:txBody>
      </p:sp>
      <p:pic>
        <p:nvPicPr>
          <p:cNvPr id="3" name="Picture 2"/>
          <p:cNvPicPr>
            <a:picLocks noChangeAspect="1"/>
          </p:cNvPicPr>
          <p:nvPr/>
        </p:nvPicPr>
        <p:blipFill>
          <a:blip r:embed="rId2"/>
          <a:stretch>
            <a:fillRect/>
          </a:stretch>
        </p:blipFill>
        <p:spPr>
          <a:xfrm>
            <a:off x="286286" y="946322"/>
            <a:ext cx="8571428" cy="5759191"/>
          </a:xfrm>
          <a:prstGeom prst="rect">
            <a:avLst/>
          </a:prstGeom>
        </p:spPr>
      </p:pic>
      <p:sp>
        <p:nvSpPr>
          <p:cNvPr id="4" name="Right Arrow 3"/>
          <p:cNvSpPr/>
          <p:nvPr/>
        </p:nvSpPr>
        <p:spPr>
          <a:xfrm>
            <a:off x="4267208" y="1143060"/>
            <a:ext cx="1562100" cy="333523"/>
          </a:xfrm>
          <a:prstGeom prst="rightArrow">
            <a:avLst>
              <a:gd name="adj1" fmla="val 16127"/>
              <a:gd name="adj2" fmla="val 611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ight Arrow 5"/>
          <p:cNvSpPr/>
          <p:nvPr/>
        </p:nvSpPr>
        <p:spPr>
          <a:xfrm rot="5400000">
            <a:off x="2919378" y="2495596"/>
            <a:ext cx="719216" cy="300087"/>
          </a:xfrm>
          <a:prstGeom prst="rightArrow">
            <a:avLst>
              <a:gd name="adj1" fmla="val 16127"/>
              <a:gd name="adj2" fmla="val 611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ight Arrow 6"/>
          <p:cNvSpPr/>
          <p:nvPr/>
        </p:nvSpPr>
        <p:spPr>
          <a:xfrm flipH="1">
            <a:off x="2819446" y="6019732"/>
            <a:ext cx="761980" cy="366816"/>
          </a:xfrm>
          <a:prstGeom prst="rightArrow">
            <a:avLst>
              <a:gd name="adj1" fmla="val 16127"/>
              <a:gd name="adj2" fmla="val 611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ight Arrow 7"/>
          <p:cNvSpPr/>
          <p:nvPr/>
        </p:nvSpPr>
        <p:spPr>
          <a:xfrm rot="5400000" flipH="1">
            <a:off x="7534049" y="4943288"/>
            <a:ext cx="933721" cy="304792"/>
          </a:xfrm>
          <a:prstGeom prst="rightArrow">
            <a:avLst>
              <a:gd name="adj1" fmla="val 16127"/>
              <a:gd name="adj2" fmla="val 611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2106132" y="1933773"/>
            <a:ext cx="2345707" cy="400110"/>
          </a:xfrm>
          <a:prstGeom prst="rect">
            <a:avLst/>
          </a:prstGeom>
          <a:noFill/>
        </p:spPr>
        <p:txBody>
          <a:bodyPr wrap="none" rtlCol="0">
            <a:spAutoFit/>
          </a:bodyPr>
          <a:lstStyle/>
          <a:p>
            <a:r>
              <a:rPr lang="en-US" sz="2000" dirty="0" smtClean="0">
                <a:latin typeface="Arial Black" panose="020B0A04020102020204" pitchFamily="34" charset="0"/>
              </a:rPr>
              <a:t>Microcontroller</a:t>
            </a:r>
            <a:endParaRPr lang="en-US" sz="2000" dirty="0">
              <a:latin typeface="Arial Black" panose="020B0A04020102020204" pitchFamily="34" charset="0"/>
            </a:endParaRPr>
          </a:p>
        </p:txBody>
      </p:sp>
      <p:sp>
        <p:nvSpPr>
          <p:cNvPr id="9" name="TextBox 8"/>
          <p:cNvSpPr txBox="1"/>
          <p:nvPr/>
        </p:nvSpPr>
        <p:spPr>
          <a:xfrm>
            <a:off x="2406955" y="1143060"/>
            <a:ext cx="1860253" cy="400110"/>
          </a:xfrm>
          <a:prstGeom prst="rect">
            <a:avLst/>
          </a:prstGeom>
          <a:noFill/>
        </p:spPr>
        <p:txBody>
          <a:bodyPr wrap="none" rtlCol="0">
            <a:spAutoFit/>
          </a:bodyPr>
          <a:lstStyle/>
          <a:p>
            <a:r>
              <a:rPr lang="en-US" sz="2000" dirty="0" smtClean="0">
                <a:latin typeface="Arial Black" panose="020B0A04020102020204" pitchFamily="34" charset="0"/>
              </a:rPr>
              <a:t>LCD Display</a:t>
            </a:r>
            <a:endParaRPr lang="en-US" sz="2000" dirty="0">
              <a:latin typeface="Arial Black" panose="020B0A04020102020204" pitchFamily="34" charset="0"/>
            </a:endParaRPr>
          </a:p>
        </p:txBody>
      </p:sp>
      <p:sp>
        <p:nvSpPr>
          <p:cNvPr id="10" name="TextBox 9"/>
          <p:cNvSpPr txBox="1"/>
          <p:nvPr/>
        </p:nvSpPr>
        <p:spPr>
          <a:xfrm>
            <a:off x="3550024" y="6003085"/>
            <a:ext cx="1859035" cy="400110"/>
          </a:xfrm>
          <a:prstGeom prst="rect">
            <a:avLst/>
          </a:prstGeom>
          <a:noFill/>
        </p:spPr>
        <p:txBody>
          <a:bodyPr wrap="none" rtlCol="0">
            <a:spAutoFit/>
          </a:bodyPr>
          <a:lstStyle/>
          <a:p>
            <a:r>
              <a:rPr lang="en-US" sz="2000" dirty="0" smtClean="0">
                <a:latin typeface="Arial Black" panose="020B0A04020102020204" pitchFamily="34" charset="0"/>
              </a:rPr>
              <a:t>4X3 Keypad</a:t>
            </a:r>
            <a:endParaRPr lang="en-US" sz="2000" dirty="0">
              <a:latin typeface="Arial Black" panose="020B0A04020102020204" pitchFamily="34" charset="0"/>
            </a:endParaRPr>
          </a:p>
        </p:txBody>
      </p:sp>
      <p:sp>
        <p:nvSpPr>
          <p:cNvPr id="11" name="TextBox 10"/>
          <p:cNvSpPr txBox="1"/>
          <p:nvPr/>
        </p:nvSpPr>
        <p:spPr>
          <a:xfrm>
            <a:off x="7038946" y="5584942"/>
            <a:ext cx="1923925" cy="400110"/>
          </a:xfrm>
          <a:prstGeom prst="rect">
            <a:avLst/>
          </a:prstGeom>
          <a:noFill/>
        </p:spPr>
        <p:txBody>
          <a:bodyPr wrap="none" rtlCol="0">
            <a:spAutoFit/>
          </a:bodyPr>
          <a:lstStyle/>
          <a:p>
            <a:r>
              <a:rPr lang="en-US" sz="2000" dirty="0" smtClean="0">
                <a:latin typeface="Arial Black" panose="020B0A04020102020204" pitchFamily="34" charset="0"/>
              </a:rPr>
              <a:t>GSM Module</a:t>
            </a:r>
            <a:endParaRPr lang="en-US" sz="2000" dirty="0">
              <a:latin typeface="Arial Black" panose="020B0A04020102020204" pitchFamily="34" charset="0"/>
            </a:endParaRPr>
          </a:p>
        </p:txBody>
      </p:sp>
      <p:sp>
        <p:nvSpPr>
          <p:cNvPr id="12" name="Right Arrow 11"/>
          <p:cNvSpPr/>
          <p:nvPr/>
        </p:nvSpPr>
        <p:spPr>
          <a:xfrm rot="5400000" flipH="1">
            <a:off x="6268977" y="5659362"/>
            <a:ext cx="603513" cy="269621"/>
          </a:xfrm>
          <a:prstGeom prst="rightArrow">
            <a:avLst>
              <a:gd name="adj1" fmla="val 16127"/>
              <a:gd name="adj2" fmla="val 611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2"/>
          <p:cNvSpPr txBox="1"/>
          <p:nvPr/>
        </p:nvSpPr>
        <p:spPr>
          <a:xfrm>
            <a:off x="5929371" y="6056049"/>
            <a:ext cx="1282723" cy="400110"/>
          </a:xfrm>
          <a:prstGeom prst="rect">
            <a:avLst/>
          </a:prstGeom>
          <a:noFill/>
        </p:spPr>
        <p:txBody>
          <a:bodyPr wrap="none" rtlCol="0">
            <a:spAutoFit/>
          </a:bodyPr>
          <a:lstStyle/>
          <a:p>
            <a:r>
              <a:rPr lang="en-US" sz="2000" dirty="0" smtClean="0">
                <a:latin typeface="Arial Black" panose="020B0A04020102020204" pitchFamily="34" charset="0"/>
              </a:rPr>
              <a:t>Buttons</a:t>
            </a:r>
            <a:endParaRPr lang="en-US" sz="2000" dirty="0">
              <a:latin typeface="Arial Black" panose="020B0A04020102020204" pitchFamily="34" charset="0"/>
            </a:endParaRPr>
          </a:p>
        </p:txBody>
      </p:sp>
      <p:sp>
        <p:nvSpPr>
          <p:cNvPr id="15" name="Bent Arrow 14"/>
          <p:cNvSpPr/>
          <p:nvPr/>
        </p:nvSpPr>
        <p:spPr bwMode="auto">
          <a:xfrm rot="16200000" flipH="1">
            <a:off x="6288656" y="2650244"/>
            <a:ext cx="552505" cy="2110022"/>
          </a:xfrm>
          <a:prstGeom prst="bentArrow">
            <a:avLst>
              <a:gd name="adj1" fmla="val 9669"/>
              <a:gd name="adj2" fmla="val 29791"/>
              <a:gd name="adj3" fmla="val 34582"/>
              <a:gd name="adj4" fmla="val 43750"/>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US" sz="1800" b="0" i="0" u="none" strike="noStrike" cap="none" normalizeH="0" baseline="0" smtClean="0">
              <a:ln>
                <a:noFill/>
              </a:ln>
              <a:solidFill>
                <a:schemeClr val="tx1"/>
              </a:solidFill>
              <a:effectLst/>
              <a:latin typeface="Arial" pitchFamily="34" charset="0"/>
              <a:ea typeface="SimSun" pitchFamily="2" charset="-122"/>
            </a:endParaRPr>
          </a:p>
        </p:txBody>
      </p:sp>
      <p:sp>
        <p:nvSpPr>
          <p:cNvPr id="16" name="TextBox 15"/>
          <p:cNvSpPr txBox="1"/>
          <p:nvPr/>
        </p:nvSpPr>
        <p:spPr>
          <a:xfrm>
            <a:off x="7415238" y="3069479"/>
            <a:ext cx="1613390" cy="400110"/>
          </a:xfrm>
          <a:prstGeom prst="rect">
            <a:avLst/>
          </a:prstGeom>
          <a:noFill/>
        </p:spPr>
        <p:txBody>
          <a:bodyPr wrap="none" rtlCol="0">
            <a:spAutoFit/>
          </a:bodyPr>
          <a:lstStyle/>
          <a:p>
            <a:r>
              <a:rPr lang="en-US" sz="2000" dirty="0" smtClean="0">
                <a:latin typeface="Arial Black" panose="020B0A04020102020204" pitchFamily="34" charset="0"/>
              </a:rPr>
              <a:t>Indicators</a:t>
            </a:r>
            <a:endParaRPr lang="en-US" sz="2000" dirty="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500"/>
                                        <p:tgtEl>
                                          <p:spTgt spid="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P spid="6" grpId="0" animBg="1"/>
      <p:bldP spid="7" grpId="0" animBg="1"/>
      <p:bldP spid="8" grpId="0" animBg="1"/>
      <p:bldP spid="2" grpId="0"/>
      <p:bldP spid="10" grpId="0"/>
      <p:bldP spid="11" grpId="0"/>
      <p:bldP spid="12" grpId="0" animBg="1"/>
      <p:bldP spid="13" grpId="0"/>
      <p:bldP spid="15"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WORKING PROCEDURE</a:t>
            </a:r>
            <a:endParaRPr lang="en-US" sz="5400" b="1" dirty="0">
              <a:solidFill>
                <a:srgbClr val="000000"/>
              </a:solidFill>
              <a:latin typeface="Calibri" pitchFamily="34" charset="0"/>
              <a:sym typeface="Calibri" pitchFamily="34" charset="0"/>
            </a:endParaRPr>
          </a:p>
        </p:txBody>
      </p:sp>
      <p:pic>
        <p:nvPicPr>
          <p:cNvPr id="4" name="Picture 2" descr="C:\Users\Subhadeep Sen\Desktop\Locking System\WORKING1.jpg"/>
          <p:cNvPicPr>
            <a:picLocks noChangeAspect="1" noChangeArrowheads="1"/>
          </p:cNvPicPr>
          <p:nvPr/>
        </p:nvPicPr>
        <p:blipFill>
          <a:blip r:embed="rId2" cstate="print"/>
          <a:srcRect/>
          <a:stretch>
            <a:fillRect/>
          </a:stretch>
        </p:blipFill>
        <p:spPr bwMode="auto">
          <a:xfrm>
            <a:off x="685800" y="1066800"/>
            <a:ext cx="7848600" cy="5791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Subhadeep Sen\Desktop\Locking System\WORKING2.jpg"/>
          <p:cNvPicPr>
            <a:picLocks noChangeAspect="1" noChangeArrowheads="1"/>
          </p:cNvPicPr>
          <p:nvPr/>
        </p:nvPicPr>
        <p:blipFill>
          <a:blip r:embed="rId2" cstate="print"/>
          <a:srcRect/>
          <a:stretch>
            <a:fillRect/>
          </a:stretch>
        </p:blipFill>
        <p:spPr bwMode="auto">
          <a:xfrm>
            <a:off x="685800" y="0"/>
            <a:ext cx="7848600" cy="433228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APPLICATIONS</a:t>
            </a:r>
            <a:endParaRPr lang="en-US" sz="5400" b="1" dirty="0">
              <a:solidFill>
                <a:srgbClr val="000000"/>
              </a:solidFill>
              <a:latin typeface="Calibri" pitchFamily="34" charset="0"/>
              <a:sym typeface="Calibri" pitchFamily="34" charset="0"/>
            </a:endParaRPr>
          </a:p>
        </p:txBody>
      </p:sp>
      <p:sp>
        <p:nvSpPr>
          <p:cNvPr id="31747" name="TextBox 2"/>
          <p:cNvSpPr txBox="1">
            <a:spLocks noChangeArrowheads="1"/>
          </p:cNvSpPr>
          <p:nvPr/>
        </p:nvSpPr>
        <p:spPr bwMode="auto">
          <a:xfrm>
            <a:off x="381000" y="1371600"/>
            <a:ext cx="8077200" cy="4894263"/>
          </a:xfrm>
          <a:prstGeom prst="rect">
            <a:avLst/>
          </a:prstGeom>
          <a:noFill/>
          <a:ln w="9525">
            <a:noFill/>
            <a:miter lim="800000"/>
            <a:headEnd/>
            <a:tailEnd/>
          </a:ln>
        </p:spPr>
        <p:txBody>
          <a:bodyPr>
            <a:spAutoFit/>
          </a:bodyPr>
          <a:lstStyle/>
          <a:p>
            <a:pPr>
              <a:buFont typeface="Wingdings" pitchFamily="2" charset="2"/>
              <a:buChar char="Ø"/>
            </a:pPr>
            <a:r>
              <a:rPr lang="en-US" sz="2400" dirty="0"/>
              <a:t>Home Security</a:t>
            </a:r>
          </a:p>
          <a:p>
            <a:endParaRPr lang="en-US" sz="2400" dirty="0"/>
          </a:p>
          <a:p>
            <a:pPr>
              <a:buFont typeface="Wingdings" pitchFamily="2" charset="2"/>
              <a:buChar char="Ø"/>
            </a:pPr>
            <a:r>
              <a:rPr lang="en-US" sz="2400" dirty="0"/>
              <a:t>Banking locker facilities</a:t>
            </a:r>
          </a:p>
          <a:p>
            <a:endParaRPr lang="en-US" sz="2400" dirty="0"/>
          </a:p>
          <a:p>
            <a:pPr>
              <a:buFont typeface="Wingdings" pitchFamily="2" charset="2"/>
              <a:buChar char="Ø"/>
            </a:pPr>
            <a:r>
              <a:rPr lang="en-US" sz="2400" dirty="0"/>
              <a:t>Industrial facilities</a:t>
            </a:r>
          </a:p>
          <a:p>
            <a:endParaRPr lang="en-US" sz="2400" dirty="0"/>
          </a:p>
          <a:p>
            <a:pPr>
              <a:buFont typeface="Wingdings" pitchFamily="2" charset="2"/>
              <a:buChar char="Ø"/>
            </a:pPr>
            <a:r>
              <a:rPr lang="en-US" sz="2400" dirty="0"/>
              <a:t>Commercial buildings</a:t>
            </a:r>
          </a:p>
          <a:p>
            <a:endParaRPr lang="en-US" sz="2400" dirty="0"/>
          </a:p>
          <a:p>
            <a:pPr>
              <a:buFont typeface="Wingdings" pitchFamily="2" charset="2"/>
              <a:buChar char="Ø"/>
            </a:pPr>
            <a:r>
              <a:rPr lang="en-US" sz="2400" dirty="0"/>
              <a:t>Government and military</a:t>
            </a:r>
          </a:p>
          <a:p>
            <a:endParaRPr lang="en-US" sz="2400" dirty="0"/>
          </a:p>
          <a:p>
            <a:pPr>
              <a:buFont typeface="Wingdings" pitchFamily="2" charset="2"/>
              <a:buChar char="Ø"/>
            </a:pPr>
            <a:r>
              <a:rPr lang="en-US" sz="2400" dirty="0"/>
              <a:t>Museums and Art galleries, Ware houses</a:t>
            </a:r>
          </a:p>
          <a:p>
            <a:endParaRPr lang="en-US" sz="2400" dirty="0"/>
          </a:p>
          <a:p>
            <a:pPr>
              <a:buFont typeface="Wingdings" pitchFamily="2" charset="2"/>
              <a:buChar char="Ø"/>
            </a:pPr>
            <a:r>
              <a:rPr lang="en-US" sz="2400" dirty="0"/>
              <a:t>Long term care facilities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fade">
                                      <p:cBhvr>
                                        <p:cTn id="12" dur="500"/>
                                        <p:tgtEl>
                                          <p:spTgt spid="317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fade">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747">
                                            <p:txEl>
                                              <p:pRg st="4" end="4"/>
                                            </p:txEl>
                                          </p:spTgt>
                                        </p:tgtEl>
                                        <p:attrNameLst>
                                          <p:attrName>style.visibility</p:attrName>
                                        </p:attrNameLst>
                                      </p:cBhvr>
                                      <p:to>
                                        <p:strVal val="visible"/>
                                      </p:to>
                                    </p:set>
                                    <p:animEffect transition="in" filter="fade">
                                      <p:cBhvr>
                                        <p:cTn id="22" dur="500"/>
                                        <p:tgtEl>
                                          <p:spTgt spid="3174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747">
                                            <p:txEl>
                                              <p:pRg st="6" end="6"/>
                                            </p:txEl>
                                          </p:spTgt>
                                        </p:tgtEl>
                                        <p:attrNameLst>
                                          <p:attrName>style.visibility</p:attrName>
                                        </p:attrNameLst>
                                      </p:cBhvr>
                                      <p:to>
                                        <p:strVal val="visible"/>
                                      </p:to>
                                    </p:set>
                                    <p:animEffect transition="in" filter="fade">
                                      <p:cBhvr>
                                        <p:cTn id="27" dur="500"/>
                                        <p:tgtEl>
                                          <p:spTgt spid="3174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747">
                                            <p:txEl>
                                              <p:pRg st="8" end="8"/>
                                            </p:txEl>
                                          </p:spTgt>
                                        </p:tgtEl>
                                        <p:attrNameLst>
                                          <p:attrName>style.visibility</p:attrName>
                                        </p:attrNameLst>
                                      </p:cBhvr>
                                      <p:to>
                                        <p:strVal val="visible"/>
                                      </p:to>
                                    </p:set>
                                    <p:animEffect transition="in" filter="fade">
                                      <p:cBhvr>
                                        <p:cTn id="32" dur="500"/>
                                        <p:tgtEl>
                                          <p:spTgt spid="3174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747">
                                            <p:txEl>
                                              <p:pRg st="10" end="10"/>
                                            </p:txEl>
                                          </p:spTgt>
                                        </p:tgtEl>
                                        <p:attrNameLst>
                                          <p:attrName>style.visibility</p:attrName>
                                        </p:attrNameLst>
                                      </p:cBhvr>
                                      <p:to>
                                        <p:strVal val="visible"/>
                                      </p:to>
                                    </p:set>
                                    <p:animEffect transition="in" filter="fade">
                                      <p:cBhvr>
                                        <p:cTn id="37" dur="500"/>
                                        <p:tgtEl>
                                          <p:spTgt spid="3174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47">
                                            <p:txEl>
                                              <p:pRg st="12" end="12"/>
                                            </p:txEl>
                                          </p:spTgt>
                                        </p:tgtEl>
                                        <p:attrNameLst>
                                          <p:attrName>style.visibility</p:attrName>
                                        </p:attrNameLst>
                                      </p:cBhvr>
                                      <p:to>
                                        <p:strVal val="visible"/>
                                      </p:to>
                                    </p:set>
                                    <p:animEffect transition="in" filter="fade">
                                      <p:cBhvr>
                                        <p:cTn id="42" dur="500"/>
                                        <p:tgtEl>
                                          <p:spTgt spid="31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195" y="1655566"/>
            <a:ext cx="4997329" cy="366627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390" y="1670026"/>
            <a:ext cx="4977619" cy="365181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2616" y="1662126"/>
            <a:ext cx="4986486" cy="366761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7628" y="1670026"/>
            <a:ext cx="4986486" cy="3646064"/>
          </a:xfrm>
          <a:prstGeom prst="rect">
            <a:avLst/>
          </a:prstGeom>
        </p:spPr>
      </p:pic>
      <p:sp>
        <p:nvSpPr>
          <p:cNvPr id="10"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smtClean="0">
                <a:latin typeface="Calibri" pitchFamily="34" charset="0"/>
              </a:rPr>
              <a:t>HARDWARE</a:t>
            </a:r>
            <a:endParaRPr lang="en-US" sz="54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285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xit" presetSubtype="2" fill="hold" nodeType="clickEffect">
                                  <p:stCondLst>
                                    <p:cond delay="0"/>
                                  </p:stCondLst>
                                  <p:childTnLst>
                                    <p:anim calcmode="lin" valueType="num">
                                      <p:cBhvr additive="base">
                                        <p:cTn id="17" dur="500"/>
                                        <p:tgtEl>
                                          <p:spTgt spid="6"/>
                                        </p:tgtEl>
                                        <p:attrNameLst>
                                          <p:attrName>ppt_x</p:attrName>
                                        </p:attrNameLst>
                                      </p:cBhvr>
                                      <p:tavLst>
                                        <p:tav tm="0">
                                          <p:val>
                                            <p:strVal val="ppt_x"/>
                                          </p:val>
                                        </p:tav>
                                        <p:tav tm="100000">
                                          <p:val>
                                            <p:strVal val="1+ppt_w/2"/>
                                          </p:val>
                                        </p:tav>
                                      </p:tavLst>
                                    </p:anim>
                                    <p:anim calcmode="lin" valueType="num">
                                      <p:cBhvr additive="base">
                                        <p:cTn id="18" dur="500"/>
                                        <p:tgtEl>
                                          <p:spTgt spid="6"/>
                                        </p:tgtEl>
                                        <p:attrNameLst>
                                          <p:attrName>ppt_y</p:attrName>
                                        </p:attrNameLst>
                                      </p:cBhvr>
                                      <p:tavLst>
                                        <p:tav tm="0">
                                          <p:val>
                                            <p:strVal val="ppt_y"/>
                                          </p:val>
                                        </p:tav>
                                        <p:tav tm="100000">
                                          <p:val>
                                            <p:strVal val="ppt_y"/>
                                          </p:val>
                                        </p:tav>
                                      </p:tavLst>
                                    </p:anim>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500"/>
                                        <p:tgtEl>
                                          <p:spTgt spid="9"/>
                                        </p:tgtEl>
                                        <p:attrNameLst>
                                          <p:attrName>ppt_x</p:attrName>
                                        </p:attrNameLst>
                                      </p:cBhvr>
                                      <p:tavLst>
                                        <p:tav tm="0">
                                          <p:val>
                                            <p:strVal val="ppt_x"/>
                                          </p:val>
                                        </p:tav>
                                        <p:tav tm="100000">
                                          <p:val>
                                            <p:strVal val="1+ppt_w/2"/>
                                          </p:val>
                                        </p:tav>
                                      </p:tavLst>
                                    </p:anim>
                                    <p:anim calcmode="lin" valueType="num">
                                      <p:cBhvr additive="base">
                                        <p:cTn id="30" dur="500"/>
                                        <p:tgtEl>
                                          <p:spTgt spid="9"/>
                                        </p:tgtEl>
                                        <p:attrNameLst>
                                          <p:attrName>ppt_y</p:attrName>
                                        </p:attrNameLst>
                                      </p:cBhvr>
                                      <p:tavLst>
                                        <p:tav tm="0">
                                          <p:val>
                                            <p:strVal val="ppt_y"/>
                                          </p:val>
                                        </p:tav>
                                        <p:tav tm="100000">
                                          <p:val>
                                            <p:strVal val="ppt_y"/>
                                          </p:val>
                                        </p:tav>
                                      </p:tavLst>
                                    </p:anim>
                                    <p:set>
                                      <p:cBhvr>
                                        <p:cTn id="31" dur="1" fill="hold">
                                          <p:stCondLst>
                                            <p:cond delay="499"/>
                                          </p:stCondLst>
                                        </p:cTn>
                                        <p:tgtEl>
                                          <p:spTgt spid="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xit" presetSubtype="2" fill="hold" nodeType="clickEffect">
                                  <p:stCondLst>
                                    <p:cond delay="0"/>
                                  </p:stCondLst>
                                  <p:childTnLst>
                                    <p:anim calcmode="lin" valueType="num">
                                      <p:cBhvr additive="base">
                                        <p:cTn id="41" dur="500"/>
                                        <p:tgtEl>
                                          <p:spTgt spid="7"/>
                                        </p:tgtEl>
                                        <p:attrNameLst>
                                          <p:attrName>ppt_x</p:attrName>
                                        </p:attrNameLst>
                                      </p:cBhvr>
                                      <p:tavLst>
                                        <p:tav tm="0">
                                          <p:val>
                                            <p:strVal val="ppt_x"/>
                                          </p:val>
                                        </p:tav>
                                        <p:tav tm="100000">
                                          <p:val>
                                            <p:strVal val="1+ppt_w/2"/>
                                          </p:val>
                                        </p:tav>
                                      </p:tavLst>
                                    </p:anim>
                                    <p:anim calcmode="lin" valueType="num">
                                      <p:cBhvr additive="base">
                                        <p:cTn id="42" dur="500"/>
                                        <p:tgtEl>
                                          <p:spTgt spid="7"/>
                                        </p:tgtEl>
                                        <p:attrNameLst>
                                          <p:attrName>ppt_y</p:attrName>
                                        </p:attrNameLst>
                                      </p:cBhvr>
                                      <p:tavLst>
                                        <p:tav tm="0">
                                          <p:val>
                                            <p:strVal val="ppt_y"/>
                                          </p:val>
                                        </p:tav>
                                        <p:tav tm="100000">
                                          <p:val>
                                            <p:strVal val="ppt_y"/>
                                          </p:val>
                                        </p:tav>
                                      </p:tavLst>
                                    </p:anim>
                                    <p:set>
                                      <p:cBhvr>
                                        <p:cTn id="43" dur="1" fill="hold">
                                          <p:stCondLst>
                                            <p:cond delay="499"/>
                                          </p:stCondLst>
                                        </p:cTn>
                                        <p:tgtEl>
                                          <p:spTgt spid="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2" fill="hold" nodeType="clickEffect">
                                  <p:stCondLst>
                                    <p:cond delay="0"/>
                                  </p:stCondLst>
                                  <p:childTnLst>
                                    <p:anim calcmode="lin" valueType="num">
                                      <p:cBhvr additive="base">
                                        <p:cTn id="53" dur="500"/>
                                        <p:tgtEl>
                                          <p:spTgt spid="8"/>
                                        </p:tgtEl>
                                        <p:attrNameLst>
                                          <p:attrName>ppt_x</p:attrName>
                                        </p:attrNameLst>
                                      </p:cBhvr>
                                      <p:tavLst>
                                        <p:tav tm="0">
                                          <p:val>
                                            <p:strVal val="ppt_x"/>
                                          </p:val>
                                        </p:tav>
                                        <p:tav tm="100000">
                                          <p:val>
                                            <p:strVal val="1+ppt_w/2"/>
                                          </p:val>
                                        </p:tav>
                                      </p:tavLst>
                                    </p:anim>
                                    <p:anim calcmode="lin" valueType="num">
                                      <p:cBhvr additive="base">
                                        <p:cTn id="54" dur="500"/>
                                        <p:tgtEl>
                                          <p:spTgt spid="8"/>
                                        </p:tgtEl>
                                        <p:attrNameLst>
                                          <p:attrName>ppt_y</p:attrName>
                                        </p:attrNameLst>
                                      </p:cBhvr>
                                      <p:tavLst>
                                        <p:tav tm="0">
                                          <p:val>
                                            <p:strVal val="ppt_y"/>
                                          </p:val>
                                        </p:tav>
                                        <p:tav tm="100000">
                                          <p:val>
                                            <p:strVal val="ppt_y"/>
                                          </p:val>
                                        </p:tav>
                                      </p:tavLst>
                                    </p:anim>
                                    <p:set>
                                      <p:cBhvr>
                                        <p:cTn id="5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CONTENTS</a:t>
            </a:r>
          </a:p>
        </p:txBody>
      </p:sp>
      <p:sp>
        <p:nvSpPr>
          <p:cNvPr id="14339" name="Text Box 3"/>
          <p:cNvSpPr txBox="1">
            <a:spLocks noChangeArrowheads="1"/>
          </p:cNvSpPr>
          <p:nvPr/>
        </p:nvSpPr>
        <p:spPr bwMode="auto">
          <a:xfrm>
            <a:off x="381000" y="763588"/>
            <a:ext cx="4875213" cy="5793894"/>
          </a:xfrm>
          <a:prstGeom prst="rect">
            <a:avLst/>
          </a:prstGeom>
          <a:noFill/>
          <a:ln w="9525">
            <a:noFill/>
            <a:miter lim="800000"/>
            <a:headEnd/>
            <a:tailEnd/>
          </a:ln>
        </p:spPr>
        <p:txBody>
          <a:bodyPr>
            <a:spAutoFit/>
          </a:bodyPr>
          <a:lstStyle/>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INTRODUCTION</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OBJECTIVES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BLOCK DIAGRAM</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FLOW CHART</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REQUIRED COMPONENTS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a:t>
            </a:r>
            <a:r>
              <a:rPr lang="en-US" sz="1900" dirty="0" smtClean="0">
                <a:latin typeface="Arial" panose="020B0604020202020204" pitchFamily="34" charset="0"/>
                <a:cs typeface="Arial" panose="020B0604020202020204" pitchFamily="34" charset="0"/>
              </a:rPr>
              <a:t>89C52</a:t>
            </a:r>
            <a:endParaRPr lang="en-US" sz="1900" dirty="0">
              <a:latin typeface="Arial" panose="020B0604020202020204" pitchFamily="34" charset="0"/>
              <a:cs typeface="Arial" panose="020B0604020202020204" pitchFamily="34" charset="0"/>
            </a:endParaRP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GSM 900</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KEYPAD</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OVERVIEW OF LCD</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CIRCUIT </a:t>
            </a:r>
            <a:r>
              <a:rPr lang="en-US" sz="1900" dirty="0" smtClean="0">
                <a:latin typeface="Arial" panose="020B0604020202020204" pitchFamily="34" charset="0"/>
                <a:cs typeface="Arial" panose="020B0604020202020204" pitchFamily="34" charset="0"/>
              </a:rPr>
              <a:t>DIAGRAM</a:t>
            </a:r>
          </a:p>
          <a:p>
            <a:pPr>
              <a:lnSpc>
                <a:spcPct val="130000"/>
              </a:lnSpc>
              <a:buSzPct val="100000"/>
              <a:buFont typeface="Wingdings" pitchFamily="2" charset="2"/>
              <a:buChar char="l"/>
            </a:pPr>
            <a:r>
              <a:rPr lang="en-US" sz="1900" dirty="0" smtClean="0">
                <a:latin typeface="Arial" panose="020B0604020202020204" pitchFamily="34" charset="0"/>
                <a:cs typeface="Arial" panose="020B0604020202020204" pitchFamily="34" charset="0"/>
              </a:rPr>
              <a:t>WORKING </a:t>
            </a:r>
            <a:r>
              <a:rPr lang="en-US" sz="1900" dirty="0">
                <a:latin typeface="Arial" panose="020B0604020202020204" pitchFamily="34" charset="0"/>
                <a:cs typeface="Arial" panose="020B0604020202020204" pitchFamily="34" charset="0"/>
              </a:rPr>
              <a:t>PROCEDURE</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APPLICATIONS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FUTURE PROSPECTS</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CONCLUSION</a:t>
            </a:r>
          </a:p>
          <a:p>
            <a:pPr>
              <a:lnSpc>
                <a:spcPct val="130000"/>
              </a:lnSpc>
              <a:buSzPct val="100000"/>
              <a:buFont typeface="Wingdings" pitchFamily="2" charset="2"/>
              <a:buChar char="l"/>
            </a:pPr>
            <a:r>
              <a:rPr lang="en-US" sz="1900" dirty="0">
                <a:latin typeface="Arial" panose="020B0604020202020204" pitchFamily="34" charset="0"/>
                <a:cs typeface="Arial" panose="020B0604020202020204" pitchFamily="34" charset="0"/>
              </a:rPr>
              <a:t>REFERENCES</a:t>
            </a:r>
            <a:endParaRPr lang="en-US" altLang="en-US" sz="19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randombar(horizont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fade">
                                      <p:cBhvr>
                                        <p:cTn id="12" dur="500"/>
                                        <p:tgtEl>
                                          <p:spTgt spid="14339">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animEffect transition="in" filter="fade">
                                      <p:cBhvr>
                                        <p:cTn id="15" dur="500"/>
                                        <p:tgtEl>
                                          <p:spTgt spid="14339">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339">
                                            <p:txEl>
                                              <p:pRg st="2" end="2"/>
                                            </p:txEl>
                                          </p:spTgt>
                                        </p:tgtEl>
                                        <p:attrNameLst>
                                          <p:attrName>style.visibility</p:attrName>
                                        </p:attrNameLst>
                                      </p:cBhvr>
                                      <p:to>
                                        <p:strVal val="visible"/>
                                      </p:to>
                                    </p:set>
                                    <p:animEffect transition="in" filter="fade">
                                      <p:cBhvr>
                                        <p:cTn id="18" dur="500"/>
                                        <p:tgtEl>
                                          <p:spTgt spid="1433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339">
                                            <p:txEl>
                                              <p:pRg st="3" end="3"/>
                                            </p:txEl>
                                          </p:spTgt>
                                        </p:tgtEl>
                                        <p:attrNameLst>
                                          <p:attrName>style.visibility</p:attrName>
                                        </p:attrNameLst>
                                      </p:cBhvr>
                                      <p:to>
                                        <p:strVal val="visible"/>
                                      </p:to>
                                    </p:set>
                                    <p:animEffect transition="in" filter="fade">
                                      <p:cBhvr>
                                        <p:cTn id="21" dur="500"/>
                                        <p:tgtEl>
                                          <p:spTgt spid="14339">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339">
                                            <p:txEl>
                                              <p:pRg st="4" end="4"/>
                                            </p:txEl>
                                          </p:spTgt>
                                        </p:tgtEl>
                                        <p:attrNameLst>
                                          <p:attrName>style.visibility</p:attrName>
                                        </p:attrNameLst>
                                      </p:cBhvr>
                                      <p:to>
                                        <p:strVal val="visible"/>
                                      </p:to>
                                    </p:set>
                                    <p:animEffect transition="in" filter="fade">
                                      <p:cBhvr>
                                        <p:cTn id="24" dur="500"/>
                                        <p:tgtEl>
                                          <p:spTgt spid="14339">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animEffect transition="in" filter="fade">
                                      <p:cBhvr>
                                        <p:cTn id="27" dur="500"/>
                                        <p:tgtEl>
                                          <p:spTgt spid="14339">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339">
                                            <p:txEl>
                                              <p:pRg st="6" end="6"/>
                                            </p:txEl>
                                          </p:spTgt>
                                        </p:tgtEl>
                                        <p:attrNameLst>
                                          <p:attrName>style.visibility</p:attrName>
                                        </p:attrNameLst>
                                      </p:cBhvr>
                                      <p:to>
                                        <p:strVal val="visible"/>
                                      </p:to>
                                    </p:set>
                                    <p:animEffect transition="in" filter="fade">
                                      <p:cBhvr>
                                        <p:cTn id="30" dur="500"/>
                                        <p:tgtEl>
                                          <p:spTgt spid="14339">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339">
                                            <p:txEl>
                                              <p:pRg st="7" end="7"/>
                                            </p:txEl>
                                          </p:spTgt>
                                        </p:tgtEl>
                                        <p:attrNameLst>
                                          <p:attrName>style.visibility</p:attrName>
                                        </p:attrNameLst>
                                      </p:cBhvr>
                                      <p:to>
                                        <p:strVal val="visible"/>
                                      </p:to>
                                    </p:set>
                                    <p:animEffect transition="in" filter="fade">
                                      <p:cBhvr>
                                        <p:cTn id="33" dur="500"/>
                                        <p:tgtEl>
                                          <p:spTgt spid="14339">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339">
                                            <p:txEl>
                                              <p:pRg st="8" end="8"/>
                                            </p:txEl>
                                          </p:spTgt>
                                        </p:tgtEl>
                                        <p:attrNameLst>
                                          <p:attrName>style.visibility</p:attrName>
                                        </p:attrNameLst>
                                      </p:cBhvr>
                                      <p:to>
                                        <p:strVal val="visible"/>
                                      </p:to>
                                    </p:set>
                                    <p:animEffect transition="in" filter="fade">
                                      <p:cBhvr>
                                        <p:cTn id="36" dur="500"/>
                                        <p:tgtEl>
                                          <p:spTgt spid="14339">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4339">
                                            <p:txEl>
                                              <p:pRg st="9" end="9"/>
                                            </p:txEl>
                                          </p:spTgt>
                                        </p:tgtEl>
                                        <p:attrNameLst>
                                          <p:attrName>style.visibility</p:attrName>
                                        </p:attrNameLst>
                                      </p:cBhvr>
                                      <p:to>
                                        <p:strVal val="visible"/>
                                      </p:to>
                                    </p:set>
                                    <p:animEffect transition="in" filter="fade">
                                      <p:cBhvr>
                                        <p:cTn id="39" dur="500"/>
                                        <p:tgtEl>
                                          <p:spTgt spid="14339">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339">
                                            <p:txEl>
                                              <p:pRg st="10" end="10"/>
                                            </p:txEl>
                                          </p:spTgt>
                                        </p:tgtEl>
                                        <p:attrNameLst>
                                          <p:attrName>style.visibility</p:attrName>
                                        </p:attrNameLst>
                                      </p:cBhvr>
                                      <p:to>
                                        <p:strVal val="visible"/>
                                      </p:to>
                                    </p:set>
                                    <p:animEffect transition="in" filter="fade">
                                      <p:cBhvr>
                                        <p:cTn id="42" dur="500"/>
                                        <p:tgtEl>
                                          <p:spTgt spid="14339">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339">
                                            <p:txEl>
                                              <p:pRg st="11" end="11"/>
                                            </p:txEl>
                                          </p:spTgt>
                                        </p:tgtEl>
                                        <p:attrNameLst>
                                          <p:attrName>style.visibility</p:attrName>
                                        </p:attrNameLst>
                                      </p:cBhvr>
                                      <p:to>
                                        <p:strVal val="visible"/>
                                      </p:to>
                                    </p:set>
                                    <p:animEffect transition="in" filter="fade">
                                      <p:cBhvr>
                                        <p:cTn id="45" dur="500"/>
                                        <p:tgtEl>
                                          <p:spTgt spid="14339">
                                            <p:txEl>
                                              <p:pRg st="11" end="1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339">
                                            <p:txEl>
                                              <p:pRg st="12" end="12"/>
                                            </p:txEl>
                                          </p:spTgt>
                                        </p:tgtEl>
                                        <p:attrNameLst>
                                          <p:attrName>style.visibility</p:attrName>
                                        </p:attrNameLst>
                                      </p:cBhvr>
                                      <p:to>
                                        <p:strVal val="visible"/>
                                      </p:to>
                                    </p:set>
                                    <p:animEffect transition="in" filter="fade">
                                      <p:cBhvr>
                                        <p:cTn id="48" dur="500"/>
                                        <p:tgtEl>
                                          <p:spTgt spid="14339">
                                            <p:txEl>
                                              <p:pRg st="12" end="12"/>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4339">
                                            <p:txEl>
                                              <p:pRg st="13" end="13"/>
                                            </p:txEl>
                                          </p:spTgt>
                                        </p:tgtEl>
                                        <p:attrNameLst>
                                          <p:attrName>style.visibility</p:attrName>
                                        </p:attrNameLst>
                                      </p:cBhvr>
                                      <p:to>
                                        <p:strVal val="visible"/>
                                      </p:to>
                                    </p:set>
                                    <p:animEffect transition="in" filter="fade">
                                      <p:cBhvr>
                                        <p:cTn id="51" dur="500"/>
                                        <p:tgtEl>
                                          <p:spTgt spid="14339">
                                            <p:txEl>
                                              <p:pRg st="13" end="13"/>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4339">
                                            <p:txEl>
                                              <p:pRg st="14" end="14"/>
                                            </p:txEl>
                                          </p:spTgt>
                                        </p:tgtEl>
                                        <p:attrNameLst>
                                          <p:attrName>style.visibility</p:attrName>
                                        </p:attrNameLst>
                                      </p:cBhvr>
                                      <p:to>
                                        <p:strVal val="visible"/>
                                      </p:to>
                                    </p:set>
                                    <p:animEffect transition="in" filter="fade">
                                      <p:cBhvr>
                                        <p:cTn id="54" dur="500"/>
                                        <p:tgtEl>
                                          <p:spTgt spid="1433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704" y="990664"/>
            <a:ext cx="3276514" cy="2179186"/>
          </a:xfrm>
          <a:prstGeom prst="rect">
            <a:avLst/>
          </a:prstGeom>
        </p:spPr>
      </p:pic>
      <p:sp>
        <p:nvSpPr>
          <p:cNvPr id="7" name="TextBox 1"/>
          <p:cNvSpPr>
            <a:spLocks noChangeArrowheads="1"/>
          </p:cNvSpPr>
          <p:nvPr/>
        </p:nvSpPr>
        <p:spPr bwMode="auto">
          <a:xfrm>
            <a:off x="7620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FUTURE PROSPECTS</a:t>
            </a:r>
            <a:endParaRPr lang="en-US" altLang="en-US" sz="5400" b="1" dirty="0">
              <a:latin typeface="Calibri" pitchFamily="34" charset="0"/>
            </a:endParaRPr>
          </a:p>
        </p:txBody>
      </p:sp>
      <p:sp>
        <p:nvSpPr>
          <p:cNvPr id="32771" name="TextBox 7"/>
          <p:cNvSpPr txBox="1">
            <a:spLocks noChangeArrowheads="1"/>
          </p:cNvSpPr>
          <p:nvPr/>
        </p:nvSpPr>
        <p:spPr bwMode="auto">
          <a:xfrm>
            <a:off x="6921676" y="1623073"/>
            <a:ext cx="1993610" cy="830997"/>
          </a:xfrm>
          <a:prstGeom prst="rect">
            <a:avLst/>
          </a:prstGeom>
          <a:noFill/>
          <a:ln w="9525">
            <a:noFill/>
            <a:miter lim="800000"/>
            <a:headEnd/>
            <a:tailEnd/>
          </a:ln>
        </p:spPr>
        <p:txBody>
          <a:bodyPr wrap="square">
            <a:spAutoFit/>
          </a:bodyPr>
          <a:lstStyle/>
          <a:p>
            <a:pPr marL="342900" indent="-342900" algn="ctr">
              <a:buFont typeface="Wingdings" panose="05000000000000000000" pitchFamily="2" charset="2"/>
              <a:buChar char="§"/>
            </a:pPr>
            <a:r>
              <a:rPr lang="en-US" sz="2400" b="1" dirty="0" smtClean="0">
                <a:latin typeface="+mj-lt"/>
              </a:rPr>
              <a:t>Application </a:t>
            </a:r>
          </a:p>
          <a:p>
            <a:pPr algn="ctr"/>
            <a:r>
              <a:rPr lang="en-US" sz="2400" b="1" dirty="0" smtClean="0">
                <a:latin typeface="+mj-lt"/>
              </a:rPr>
              <a:t>Software</a:t>
            </a:r>
            <a:endParaRPr lang="en-US" sz="2400" b="1" dirty="0">
              <a:latin typeface="+mj-l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68" y="4385405"/>
            <a:ext cx="3569174" cy="2250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792" y="990664"/>
            <a:ext cx="1971745" cy="2829076"/>
          </a:xfrm>
          <a:prstGeom prst="rect">
            <a:avLst/>
          </a:prstGeom>
        </p:spPr>
      </p:pic>
      <p:sp>
        <p:nvSpPr>
          <p:cNvPr id="5" name="TextBox 4"/>
          <p:cNvSpPr txBox="1"/>
          <p:nvPr/>
        </p:nvSpPr>
        <p:spPr>
          <a:xfrm>
            <a:off x="520565" y="3255077"/>
            <a:ext cx="3916072" cy="830997"/>
          </a:xfrm>
          <a:prstGeom prst="rect">
            <a:avLst/>
          </a:prstGeom>
          <a:noFill/>
        </p:spPr>
        <p:txBody>
          <a:bodyPr wrap="none" rtlCol="0">
            <a:spAutoFit/>
          </a:bodyPr>
          <a:lstStyle/>
          <a:p>
            <a:pPr marL="342900" indent="-342900">
              <a:buFont typeface="Wingdings" panose="05000000000000000000" pitchFamily="2" charset="2"/>
              <a:buChar char="§"/>
            </a:pPr>
            <a:r>
              <a:rPr lang="en-US" sz="2400" b="1" dirty="0">
                <a:latin typeface="+mj-lt"/>
              </a:rPr>
              <a:t>The Smartphone and </a:t>
            </a:r>
          </a:p>
          <a:p>
            <a:r>
              <a:rPr lang="en-US" sz="2400" b="1" dirty="0">
                <a:latin typeface="+mj-lt"/>
              </a:rPr>
              <a:t>Security System </a:t>
            </a:r>
            <a:r>
              <a:rPr lang="en-US" sz="2400" b="1" dirty="0" smtClean="0">
                <a:latin typeface="+mj-lt"/>
              </a:rPr>
              <a:t>Combination</a:t>
            </a:r>
            <a:endParaRPr lang="en-US" sz="2400" dirty="0">
              <a:latin typeface="+mj-lt"/>
            </a:endParaRPr>
          </a:p>
        </p:txBody>
      </p:sp>
      <p:sp>
        <p:nvSpPr>
          <p:cNvPr id="6" name="TextBox 5"/>
          <p:cNvSpPr txBox="1"/>
          <p:nvPr/>
        </p:nvSpPr>
        <p:spPr>
          <a:xfrm>
            <a:off x="5577294" y="5279693"/>
            <a:ext cx="2831288" cy="461665"/>
          </a:xfrm>
          <a:prstGeom prst="rect">
            <a:avLst/>
          </a:prstGeom>
          <a:noFill/>
        </p:spPr>
        <p:txBody>
          <a:bodyPr wrap="none" rtlCol="0">
            <a:spAutoFit/>
          </a:bodyPr>
          <a:lstStyle/>
          <a:p>
            <a:pPr marL="342900" indent="-342900">
              <a:buFont typeface="Wingdings" panose="05000000000000000000" pitchFamily="2" charset="2"/>
              <a:buChar char="§"/>
            </a:pPr>
            <a:r>
              <a:rPr lang="en-US" sz="2400" b="1" dirty="0">
                <a:latin typeface="+mj-lt"/>
              </a:rPr>
              <a:t>Facial </a:t>
            </a:r>
            <a:r>
              <a:rPr lang="en-US" sz="2400" b="1" dirty="0" smtClean="0">
                <a:latin typeface="+mj-lt"/>
              </a:rPr>
              <a:t>Recognition</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32771"/>
                                        </p:tgtEl>
                                        <p:attrNameLst>
                                          <p:attrName>style.visibility</p:attrName>
                                        </p:attrNameLst>
                                      </p:cBhvr>
                                      <p:to>
                                        <p:strVal val="visible"/>
                                      </p:to>
                                    </p:set>
                                    <p:anim calcmode="lin" valueType="num">
                                      <p:cBhvr additive="base">
                                        <p:cTn id="30" dur="500" fill="hold"/>
                                        <p:tgtEl>
                                          <p:spTgt spid="32771"/>
                                        </p:tgtEl>
                                        <p:attrNameLst>
                                          <p:attrName>ppt_x</p:attrName>
                                        </p:attrNameLst>
                                      </p:cBhvr>
                                      <p:tavLst>
                                        <p:tav tm="0">
                                          <p:val>
                                            <p:strVal val="1+#ppt_w/2"/>
                                          </p:val>
                                        </p:tav>
                                        <p:tav tm="100000">
                                          <p:val>
                                            <p:strVal val="#ppt_x"/>
                                          </p:val>
                                        </p:tav>
                                      </p:tavLst>
                                    </p:anim>
                                    <p:anim calcmode="lin" valueType="num">
                                      <p:cBhvr additive="base">
                                        <p:cTn id="31"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0-#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 calcmode="lin" valueType="num">
                                      <p:cBhvr additive="base">
                                        <p:cTn id="42"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77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304800" y="1295456"/>
            <a:ext cx="8686800" cy="3728649"/>
          </a:xfrm>
          <a:prstGeom prst="rect">
            <a:avLst/>
          </a:prstGeom>
          <a:noFill/>
          <a:ln w="9525">
            <a:noFill/>
            <a:miter lim="800000"/>
            <a:headEnd/>
            <a:tailEnd/>
          </a:ln>
        </p:spPr>
        <p:txBody>
          <a:bodyPr>
            <a:spAutoFit/>
          </a:bodyPr>
          <a:lstStyle/>
          <a:p>
            <a:pPr algn="just">
              <a:lnSpc>
                <a:spcPct val="150000"/>
              </a:lnSpc>
            </a:pPr>
            <a:r>
              <a:rPr lang="en-US" altLang="zh-CN" sz="2000" dirty="0"/>
              <a:t>This project has the potential to be utilized in the real world where security is a prime concern for every individual and organization. This project can be implemented for home security, industrial, or for that matter in any organization.</a:t>
            </a:r>
          </a:p>
          <a:p>
            <a:pPr algn="just">
              <a:lnSpc>
                <a:spcPct val="150000"/>
              </a:lnSpc>
            </a:pPr>
            <a:r>
              <a:rPr lang="en-US" altLang="zh-CN" sz="2000" dirty="0"/>
              <a:t>This locking system can be used to prevent any sort of unauthorized access to secured areas or information. It can help combat crime to an extent. This project keeps the possibility open for adding additional features to improve its performance and security support potentials.</a:t>
            </a:r>
          </a:p>
        </p:txBody>
      </p:sp>
      <p:sp>
        <p:nvSpPr>
          <p:cNvPr id="4" name="TextBox 1"/>
          <p:cNvSpPr>
            <a:spLocks noChangeArrowheads="1"/>
          </p:cNvSpPr>
          <p:nvPr/>
        </p:nvSpPr>
        <p:spPr bwMode="auto">
          <a:xfrm>
            <a:off x="76200" y="13525"/>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94">
                                            <p:txEl>
                                              <p:pRg st="0" end="0"/>
                                            </p:txEl>
                                          </p:spTgt>
                                        </p:tgtEl>
                                        <p:attrNameLst>
                                          <p:attrName>style.visibility</p:attrName>
                                        </p:attrNameLst>
                                      </p:cBhvr>
                                      <p:to>
                                        <p:strVal val="visible"/>
                                      </p:to>
                                    </p:set>
                                    <p:animEffect transition="in" filter="fade">
                                      <p:cBhvr>
                                        <p:cTn id="12" dur="500"/>
                                        <p:tgtEl>
                                          <p:spTgt spid="3379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3794">
                                            <p:txEl>
                                              <p:pRg st="1" end="1"/>
                                            </p:txEl>
                                          </p:spTgt>
                                        </p:tgtEl>
                                        <p:attrNameLst>
                                          <p:attrName>style.visibility</p:attrName>
                                        </p:attrNameLst>
                                      </p:cBhvr>
                                      <p:to>
                                        <p:strVal val="visible"/>
                                      </p:to>
                                    </p:set>
                                    <p:animEffect transition="in" filter="fade">
                                      <p:cBhvr>
                                        <p:cTn id="15" dur="500"/>
                                        <p:tgtEl>
                                          <p:spTgt spid="337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304800" y="917575"/>
            <a:ext cx="8610600" cy="5632311"/>
          </a:xfrm>
          <a:prstGeom prst="rect">
            <a:avLst/>
          </a:prstGeom>
          <a:noFill/>
          <a:ln w="9525">
            <a:noFill/>
            <a:miter lim="800000"/>
            <a:headEnd/>
            <a:tailEnd/>
          </a:ln>
        </p:spPr>
        <p:txBody>
          <a:bodyPr>
            <a:spAutoFit/>
          </a:bodyPr>
          <a:lstStyle/>
          <a:p>
            <a:r>
              <a:rPr lang="en-US" sz="2000" b="1" dirty="0" smtClean="0">
                <a:solidFill>
                  <a:srgbClr val="000000"/>
                </a:solidFill>
                <a:latin typeface="Calibri" pitchFamily="34" charset="0"/>
                <a:sym typeface="Calibri" pitchFamily="34" charset="0"/>
              </a:rPr>
              <a:t>89C52</a:t>
            </a:r>
            <a:r>
              <a:rPr lang="en-US" altLang="zh-CN" sz="2000" b="1" dirty="0" smtClean="0"/>
              <a:t> Datasheet with Instruction Set:</a:t>
            </a:r>
          </a:p>
          <a:p>
            <a:r>
              <a:rPr lang="en-US" altLang="zh-CN" sz="2000" b="1" dirty="0" smtClean="0"/>
              <a:t> </a:t>
            </a:r>
            <a:r>
              <a:rPr lang="en-US" sz="2000" dirty="0"/>
              <a:t>http://</a:t>
            </a:r>
            <a:r>
              <a:rPr lang="en-US" sz="2000" dirty="0" smtClean="0"/>
              <a:t>www.atmel.com/images/doc0313.pdf</a:t>
            </a:r>
          </a:p>
          <a:p>
            <a:endParaRPr lang="en-US" altLang="zh-CN" sz="2000" dirty="0" smtClean="0"/>
          </a:p>
          <a:p>
            <a:r>
              <a:rPr lang="en-US" altLang="zh-CN" sz="2000" b="1" dirty="0" smtClean="0"/>
              <a:t>16x2 </a:t>
            </a:r>
            <a:r>
              <a:rPr lang="en-US" altLang="zh-CN" sz="2000" b="1" dirty="0"/>
              <a:t>LCD Datasheet:</a:t>
            </a:r>
            <a:r>
              <a:rPr lang="en-US" altLang="zh-CN" sz="2000" dirty="0"/>
              <a:t> </a:t>
            </a:r>
          </a:p>
          <a:p>
            <a:r>
              <a:rPr lang="en-US" altLang="zh-CN" sz="2000" dirty="0"/>
              <a:t>https://www.sparkfun.com/datasheets/LCD/ADM1602K-NSW-FBS-3.3v.pdf</a:t>
            </a:r>
          </a:p>
          <a:p>
            <a:endParaRPr lang="en-US" altLang="zh-CN" sz="2000" dirty="0"/>
          </a:p>
          <a:p>
            <a:r>
              <a:rPr lang="en-US" altLang="zh-CN" sz="2000" b="1" dirty="0"/>
              <a:t>16x2 LCD Controller (HD44780U): </a:t>
            </a:r>
            <a:r>
              <a:rPr lang="en-US" altLang="zh-CN" sz="2000" dirty="0"/>
              <a:t>http://fab.cba.mit.edu/classes/863.06/11.13/44780.pdf</a:t>
            </a:r>
          </a:p>
          <a:p>
            <a:endParaRPr lang="en-US" altLang="zh-CN" sz="2000" dirty="0"/>
          </a:p>
          <a:p>
            <a:r>
              <a:rPr lang="en-US" altLang="zh-CN" sz="2000" b="1" dirty="0"/>
              <a:t>4x3 Matrix Keypad:</a:t>
            </a:r>
          </a:p>
          <a:p>
            <a:r>
              <a:rPr lang="en-US" altLang="zh-CN" sz="2000" dirty="0"/>
              <a:t> http://microforbetterlive.blogspot.in/2009/05/access-4x3-keypad.html</a:t>
            </a:r>
          </a:p>
          <a:p>
            <a:endParaRPr lang="en-US" altLang="zh-CN" sz="2000" dirty="0"/>
          </a:p>
          <a:p>
            <a:r>
              <a:rPr lang="en-US" altLang="zh-CN" sz="2000" b="1" dirty="0"/>
              <a:t>SIM900:</a:t>
            </a:r>
            <a:r>
              <a:rPr lang="en-US" altLang="zh-CN" sz="2000" dirty="0"/>
              <a:t> </a:t>
            </a:r>
          </a:p>
          <a:p>
            <a:r>
              <a:rPr lang="en-US" altLang="zh-CN" sz="2000" dirty="0"/>
              <a:t>http://probots.co.in/Manuals/SIM900%20GSM%20Modem%20-%20Starter%20Guide.pdf</a:t>
            </a:r>
          </a:p>
          <a:p>
            <a:endParaRPr lang="en-US" altLang="zh-CN" sz="2000" dirty="0"/>
          </a:p>
          <a:p>
            <a:r>
              <a:rPr lang="en-US" altLang="zh-CN" sz="2000" b="1" dirty="0"/>
              <a:t>SIM900 AT Commands Manual:</a:t>
            </a:r>
            <a:r>
              <a:rPr lang="en-US" altLang="zh-CN" sz="2000" dirty="0"/>
              <a:t> www.propox.com/download/docs/SIM900_AT.pdf</a:t>
            </a:r>
          </a:p>
        </p:txBody>
      </p:sp>
      <p:sp>
        <p:nvSpPr>
          <p:cNvPr id="5" name="TextBox 1"/>
          <p:cNvSpPr>
            <a:spLocks noChangeArrowheads="1"/>
          </p:cNvSpPr>
          <p:nvPr/>
        </p:nvSpPr>
        <p:spPr bwMode="auto">
          <a:xfrm>
            <a:off x="0" y="0"/>
            <a:ext cx="9144000" cy="914400"/>
          </a:xfrm>
          <a:prstGeom prst="rect">
            <a:avLst/>
          </a:prstGeom>
          <a:noFill/>
          <a:ln w="9525">
            <a:noFill/>
            <a:miter lim="800000"/>
            <a:headEnd/>
            <a:tailEnd/>
          </a:ln>
        </p:spPr>
        <p:txBody>
          <a:bodyPr>
            <a:spAutoFit/>
          </a:bodyPr>
          <a:lstStyle/>
          <a:p>
            <a:pPr algn="ctr"/>
            <a:r>
              <a:rPr lang="en-US" sz="5400" b="1" dirty="0">
                <a:latin typeface="Calibri" pitchFamily="34" charset="0"/>
              </a:rPr>
              <a:t>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18">
                                            <p:txEl>
                                              <p:pRg st="0" end="0"/>
                                            </p:txEl>
                                          </p:spTgt>
                                        </p:tgtEl>
                                        <p:attrNameLst>
                                          <p:attrName>style.visibility</p:attrName>
                                        </p:attrNameLst>
                                      </p:cBhvr>
                                      <p:to>
                                        <p:strVal val="visible"/>
                                      </p:to>
                                    </p:set>
                                    <p:animEffect transition="in" filter="fade">
                                      <p:cBhvr>
                                        <p:cTn id="12" dur="500"/>
                                        <p:tgtEl>
                                          <p:spTgt spid="3481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4818">
                                            <p:txEl>
                                              <p:pRg st="1" end="1"/>
                                            </p:txEl>
                                          </p:spTgt>
                                        </p:tgtEl>
                                        <p:attrNameLst>
                                          <p:attrName>style.visibility</p:attrName>
                                        </p:attrNameLst>
                                      </p:cBhvr>
                                      <p:to>
                                        <p:strVal val="visible"/>
                                      </p:to>
                                    </p:set>
                                    <p:animEffect transition="in" filter="fade">
                                      <p:cBhvr>
                                        <p:cTn id="15" dur="500"/>
                                        <p:tgtEl>
                                          <p:spTgt spid="3481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fade">
                                      <p:cBhvr>
                                        <p:cTn id="18" dur="500"/>
                                        <p:tgtEl>
                                          <p:spTgt spid="3481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Effect transition="in" filter="fade">
                                      <p:cBhvr>
                                        <p:cTn id="21" dur="500"/>
                                        <p:tgtEl>
                                          <p:spTgt spid="3481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4818">
                                            <p:txEl>
                                              <p:pRg st="6" end="6"/>
                                            </p:txEl>
                                          </p:spTgt>
                                        </p:tgtEl>
                                        <p:attrNameLst>
                                          <p:attrName>style.visibility</p:attrName>
                                        </p:attrNameLst>
                                      </p:cBhvr>
                                      <p:to>
                                        <p:strVal val="visible"/>
                                      </p:to>
                                    </p:set>
                                    <p:animEffect transition="in" filter="fade">
                                      <p:cBhvr>
                                        <p:cTn id="24" dur="500"/>
                                        <p:tgtEl>
                                          <p:spTgt spid="3481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4818">
                                            <p:txEl>
                                              <p:pRg st="8" end="8"/>
                                            </p:txEl>
                                          </p:spTgt>
                                        </p:tgtEl>
                                        <p:attrNameLst>
                                          <p:attrName>style.visibility</p:attrName>
                                        </p:attrNameLst>
                                      </p:cBhvr>
                                      <p:to>
                                        <p:strVal val="visible"/>
                                      </p:to>
                                    </p:set>
                                    <p:animEffect transition="in" filter="fade">
                                      <p:cBhvr>
                                        <p:cTn id="27" dur="500"/>
                                        <p:tgtEl>
                                          <p:spTgt spid="34818">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4818">
                                            <p:txEl>
                                              <p:pRg st="9" end="9"/>
                                            </p:txEl>
                                          </p:spTgt>
                                        </p:tgtEl>
                                        <p:attrNameLst>
                                          <p:attrName>style.visibility</p:attrName>
                                        </p:attrNameLst>
                                      </p:cBhvr>
                                      <p:to>
                                        <p:strVal val="visible"/>
                                      </p:to>
                                    </p:set>
                                    <p:animEffect transition="in" filter="fade">
                                      <p:cBhvr>
                                        <p:cTn id="30" dur="500"/>
                                        <p:tgtEl>
                                          <p:spTgt spid="34818">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4818">
                                            <p:txEl>
                                              <p:pRg st="11" end="11"/>
                                            </p:txEl>
                                          </p:spTgt>
                                        </p:tgtEl>
                                        <p:attrNameLst>
                                          <p:attrName>style.visibility</p:attrName>
                                        </p:attrNameLst>
                                      </p:cBhvr>
                                      <p:to>
                                        <p:strVal val="visible"/>
                                      </p:to>
                                    </p:set>
                                    <p:animEffect transition="in" filter="fade">
                                      <p:cBhvr>
                                        <p:cTn id="33" dur="500"/>
                                        <p:tgtEl>
                                          <p:spTgt spid="34818">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4818">
                                            <p:txEl>
                                              <p:pRg st="12" end="12"/>
                                            </p:txEl>
                                          </p:spTgt>
                                        </p:tgtEl>
                                        <p:attrNameLst>
                                          <p:attrName>style.visibility</p:attrName>
                                        </p:attrNameLst>
                                      </p:cBhvr>
                                      <p:to>
                                        <p:strVal val="visible"/>
                                      </p:to>
                                    </p:set>
                                    <p:animEffect transition="in" filter="fade">
                                      <p:cBhvr>
                                        <p:cTn id="36" dur="500"/>
                                        <p:tgtEl>
                                          <p:spTgt spid="34818">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4818">
                                            <p:txEl>
                                              <p:pRg st="14" end="14"/>
                                            </p:txEl>
                                          </p:spTgt>
                                        </p:tgtEl>
                                        <p:attrNameLst>
                                          <p:attrName>style.visibility</p:attrName>
                                        </p:attrNameLst>
                                      </p:cBhvr>
                                      <p:to>
                                        <p:strVal val="visible"/>
                                      </p:to>
                                    </p:set>
                                    <p:animEffect transition="in" filter="fade">
                                      <p:cBhvr>
                                        <p:cTn id="39" dur="500"/>
                                        <p:tgtEl>
                                          <p:spTgt spid="3481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676400" y="2438400"/>
            <a:ext cx="6118225" cy="1311275"/>
          </a:xfrm>
          <a:prstGeom prst="rect">
            <a:avLst/>
          </a:prstGeom>
          <a:noFill/>
          <a:ln w="9525">
            <a:noFill/>
            <a:miter lim="800000"/>
            <a:headEnd/>
            <a:tailEnd/>
          </a:ln>
        </p:spPr>
        <p:txBody>
          <a:bodyPr>
            <a:spAutoFit/>
          </a:bodyPr>
          <a:lstStyle/>
          <a:p>
            <a:pPr algn="ctr"/>
            <a:r>
              <a:rPr lang="en-US" sz="8000" dirty="0">
                <a:latin typeface="Algerian" pitchFamily="82" charset="0"/>
              </a:rPr>
              <a:t>THANK YOU</a:t>
            </a:r>
            <a:endParaRPr lang="en-US" altLang="en-US" sz="8000"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arn(inVertical)">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INTRODUCTION</a:t>
            </a:r>
          </a:p>
        </p:txBody>
      </p:sp>
      <p:sp>
        <p:nvSpPr>
          <p:cNvPr id="6147" name="TextBox 2"/>
          <p:cNvSpPr>
            <a:spLocks noChangeArrowheads="1"/>
          </p:cNvSpPr>
          <p:nvPr/>
        </p:nvSpPr>
        <p:spPr bwMode="auto">
          <a:xfrm>
            <a:off x="152516" y="1219258"/>
            <a:ext cx="8838968" cy="4524315"/>
          </a:xfrm>
          <a:prstGeom prst="rect">
            <a:avLst/>
          </a:prstGeom>
          <a:noFill/>
          <a:ln w="9525">
            <a:noFill/>
            <a:miter lim="800000"/>
            <a:headEnd/>
            <a:tailEnd/>
          </a:ln>
        </p:spPr>
        <p:txBody>
          <a:bodyPr wrap="square">
            <a:spAutoFit/>
          </a:bodyPr>
          <a:lstStyle/>
          <a:p>
            <a:pPr algn="just"/>
            <a:r>
              <a:rPr lang="en-US" sz="2400" dirty="0">
                <a:solidFill>
                  <a:srgbClr val="000000"/>
                </a:solidFill>
                <a:cs typeface="Arial" charset="0"/>
                <a:sym typeface="Calibri" pitchFamily="34" charset="0"/>
              </a:rPr>
              <a:t>In the present era security is a great concern for everybody; starting from individuals to banks to any business or government organizations. </a:t>
            </a:r>
            <a:r>
              <a:rPr lang="en-US" sz="2400" dirty="0" smtClean="0">
                <a:solidFill>
                  <a:srgbClr val="000000"/>
                </a:solidFill>
                <a:cs typeface="Arial" charset="0"/>
                <a:sym typeface="Calibri" pitchFamily="34" charset="0"/>
              </a:rPr>
              <a:t>This system </a:t>
            </a:r>
            <a:r>
              <a:rPr lang="en-US" sz="2400" dirty="0">
                <a:solidFill>
                  <a:srgbClr val="000000"/>
                </a:solidFill>
                <a:cs typeface="Arial" charset="0"/>
                <a:sym typeface="Calibri" pitchFamily="34" charset="0"/>
              </a:rPr>
              <a:t>can serve to address this issue of security to a large extent. This would ensure that unauthorized access to secured areas or information is prevented. </a:t>
            </a:r>
            <a:r>
              <a:rPr lang="en-US" sz="2400" dirty="0" smtClean="0">
                <a:solidFill>
                  <a:srgbClr val="000000"/>
                </a:solidFill>
                <a:cs typeface="Arial" charset="0"/>
                <a:sym typeface="Calibri" pitchFamily="34" charset="0"/>
              </a:rPr>
              <a:t>This System </a:t>
            </a:r>
            <a:r>
              <a:rPr lang="en-US" sz="2400" dirty="0">
                <a:solidFill>
                  <a:srgbClr val="000000"/>
                </a:solidFill>
                <a:cs typeface="Arial" charset="0"/>
                <a:sym typeface="Calibri" pitchFamily="34" charset="0"/>
              </a:rPr>
              <a:t>will provide access upon correct password while ensuring that proper security alerts are triggered upon any unauthorized access trials</a:t>
            </a:r>
            <a:r>
              <a:rPr lang="en-US" sz="2400" dirty="0" smtClean="0">
                <a:solidFill>
                  <a:srgbClr val="000000"/>
                </a:solidFill>
                <a:cs typeface="Arial" charset="0"/>
                <a:sym typeface="Calibri" pitchFamily="34" charset="0"/>
              </a:rPr>
              <a:t>. Not only that, this system will send you notifications to your cellular phone for all the events happing in the system and will capture the images of the persons. Once the system goes into Lock-Down state, can be unlocked by owner’s phone by a unique unlock code.</a:t>
            </a:r>
            <a:endParaRPr lang="en-US" sz="2400" dirty="0">
              <a:solidFill>
                <a:srgbClr val="000000"/>
              </a:solidFill>
              <a:cs typeface="Arial" charset="0"/>
              <a:sym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randombar(horizont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OBJECTIVES</a:t>
            </a:r>
          </a:p>
        </p:txBody>
      </p:sp>
      <p:sp>
        <p:nvSpPr>
          <p:cNvPr id="17411" name="TextBox 2"/>
          <p:cNvSpPr>
            <a:spLocks noChangeArrowheads="1"/>
          </p:cNvSpPr>
          <p:nvPr/>
        </p:nvSpPr>
        <p:spPr bwMode="auto">
          <a:xfrm>
            <a:off x="0" y="923925"/>
            <a:ext cx="9144000" cy="6109365"/>
          </a:xfrm>
          <a:prstGeom prst="rect">
            <a:avLst/>
          </a:prstGeom>
          <a:noFill/>
          <a:ln w="9525">
            <a:noFill/>
            <a:miter lim="800000"/>
            <a:headEnd/>
            <a:tailEnd/>
          </a:ln>
        </p:spPr>
        <p:txBody>
          <a:bodyPr>
            <a:spAutoFit/>
          </a:bodyPr>
          <a:lstStyle/>
          <a:p>
            <a:pPr algn="just">
              <a:buFont typeface="Wingdings" pitchFamily="2" charset="2"/>
              <a:buChar char="Ø"/>
            </a:pPr>
            <a:r>
              <a:rPr lang="en-US" sz="2300" dirty="0"/>
              <a:t>The user will enter the password through a </a:t>
            </a:r>
            <a:r>
              <a:rPr lang="en-US" sz="2300" dirty="0" smtClean="0"/>
              <a:t>keypad.</a:t>
            </a:r>
            <a:endParaRPr lang="en-US" sz="2300" dirty="0"/>
          </a:p>
          <a:p>
            <a:pPr algn="just">
              <a:buFont typeface="Wingdings" pitchFamily="2" charset="2"/>
              <a:buChar char="Ø"/>
            </a:pPr>
            <a:r>
              <a:rPr lang="en-US" sz="2300" dirty="0" smtClean="0"/>
              <a:t> </a:t>
            </a:r>
            <a:r>
              <a:rPr lang="en-US" sz="2300" dirty="0"/>
              <a:t>If the correct password is </a:t>
            </a:r>
            <a:r>
              <a:rPr lang="en-US" sz="2300" dirty="0" smtClean="0"/>
              <a:t>entered, </a:t>
            </a: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a:t>
            </a:r>
            <a:r>
              <a:rPr lang="en-US" sz="2300" dirty="0" smtClean="0">
                <a:latin typeface="Times New Roman" panose="02020603050405020304" pitchFamily="18" charset="0"/>
                <a:cs typeface="Times New Roman" panose="02020603050405020304" pitchFamily="18" charset="0"/>
              </a:rPr>
              <a:t>he </a:t>
            </a:r>
            <a:r>
              <a:rPr lang="en-US" sz="2300" dirty="0">
                <a:latin typeface="Times New Roman" panose="02020603050405020304" pitchFamily="18" charset="0"/>
                <a:cs typeface="Times New Roman" panose="02020603050405020304" pitchFamily="18" charset="0"/>
              </a:rPr>
              <a:t>door </a:t>
            </a:r>
            <a:r>
              <a:rPr lang="en-US" sz="2300" dirty="0" smtClean="0">
                <a:latin typeface="Times New Roman" panose="02020603050405020304" pitchFamily="18" charset="0"/>
                <a:cs typeface="Times New Roman" panose="02020603050405020304" pitchFamily="18" charset="0"/>
              </a:rPr>
              <a:t>opens.</a:t>
            </a:r>
            <a:endParaRPr lang="en-US" sz="23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a:t>
            </a:r>
            <a:r>
              <a:rPr lang="en-US" sz="2300" dirty="0" smtClean="0">
                <a:latin typeface="Times New Roman" panose="02020603050405020304" pitchFamily="18" charset="0"/>
                <a:cs typeface="Times New Roman" panose="02020603050405020304" pitchFamily="18" charset="0"/>
              </a:rPr>
              <a:t>he </a:t>
            </a:r>
            <a:r>
              <a:rPr lang="en-US" sz="2300" dirty="0">
                <a:latin typeface="Times New Roman" panose="02020603050405020304" pitchFamily="18" charset="0"/>
                <a:cs typeface="Times New Roman" panose="02020603050405020304" pitchFamily="18" charset="0"/>
              </a:rPr>
              <a:t>current status will be displayed on the </a:t>
            </a:r>
            <a:r>
              <a:rPr lang="en-US" sz="2300" dirty="0" smtClean="0">
                <a:latin typeface="Times New Roman" panose="02020603050405020304" pitchFamily="18" charset="0"/>
                <a:cs typeface="Times New Roman" panose="02020603050405020304" pitchFamily="18" charset="0"/>
              </a:rPr>
              <a:t>LCD.</a:t>
            </a: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notification will be sent to the </a:t>
            </a:r>
            <a:r>
              <a:rPr lang="en-US" sz="2300" dirty="0" smtClean="0">
                <a:latin typeface="Times New Roman" panose="02020603050405020304" pitchFamily="18" charset="0"/>
                <a:cs typeface="Times New Roman" panose="02020603050405020304" pitchFamily="18" charset="0"/>
              </a:rPr>
              <a:t>owner’s phone.</a:t>
            </a:r>
            <a:endParaRPr lang="en-US" sz="23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300" dirty="0" smtClean="0"/>
              <a:t>If </a:t>
            </a:r>
            <a:r>
              <a:rPr lang="en-US" sz="2300" dirty="0"/>
              <a:t>the entered password is </a:t>
            </a:r>
            <a:r>
              <a:rPr lang="en-US" sz="2300" dirty="0" smtClean="0"/>
              <a:t>wrong,</a:t>
            </a: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warning bulb </a:t>
            </a:r>
            <a:r>
              <a:rPr lang="en-US" sz="2300" dirty="0" smtClean="0">
                <a:latin typeface="Times New Roman" panose="02020603050405020304" pitchFamily="18" charset="0"/>
                <a:cs typeface="Times New Roman" panose="02020603050405020304" pitchFamily="18" charset="0"/>
              </a:rPr>
              <a:t>glows.</a:t>
            </a: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T</a:t>
            </a:r>
            <a:r>
              <a:rPr lang="en-US" sz="2300" dirty="0" smtClean="0">
                <a:latin typeface="Times New Roman" panose="02020603050405020304" pitchFamily="18" charset="0"/>
                <a:cs typeface="Times New Roman" panose="02020603050405020304" pitchFamily="18" charset="0"/>
              </a:rPr>
              <a:t>he </a:t>
            </a:r>
            <a:r>
              <a:rPr lang="en-US" sz="2300" dirty="0">
                <a:latin typeface="Times New Roman" panose="02020603050405020304" pitchFamily="18" charset="0"/>
                <a:cs typeface="Times New Roman" panose="02020603050405020304" pitchFamily="18" charset="0"/>
              </a:rPr>
              <a:t>LCD will display the warning </a:t>
            </a:r>
            <a:r>
              <a:rPr lang="en-US" sz="2300" dirty="0" smtClean="0">
                <a:latin typeface="Times New Roman" panose="02020603050405020304" pitchFamily="18" charset="0"/>
                <a:cs typeface="Times New Roman" panose="02020603050405020304" pitchFamily="18" charset="0"/>
              </a:rPr>
              <a:t>status.</a:t>
            </a: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notification will be sent to the owner’s </a:t>
            </a:r>
            <a:r>
              <a:rPr lang="en-US" sz="2300" dirty="0" smtClean="0">
                <a:latin typeface="Times New Roman" panose="02020603050405020304" pitchFamily="18" charset="0"/>
                <a:cs typeface="Times New Roman" panose="02020603050405020304" pitchFamily="18" charset="0"/>
              </a:rPr>
              <a:t>phone.</a:t>
            </a:r>
            <a:endParaRPr lang="en-US" altLang="en-US" sz="2300" dirty="0" smtClean="0">
              <a:solidFill>
                <a:srgbClr val="000000"/>
              </a:solidFill>
              <a:latin typeface="Times New Roman" panose="02020603050405020304" pitchFamily="18" charset="0"/>
              <a:cs typeface="Times New Roman" panose="02020603050405020304" pitchFamily="18" charset="0"/>
              <a:sym typeface="Calibri" pitchFamily="34" charset="0"/>
            </a:endParaRPr>
          </a:p>
          <a:p>
            <a:pPr algn="just">
              <a:buFont typeface="Wingdings" pitchFamily="2" charset="2"/>
              <a:buChar char="Ø"/>
            </a:pPr>
            <a:r>
              <a:rPr lang="en-US" sz="2300" dirty="0" smtClean="0"/>
              <a:t>If </a:t>
            </a:r>
            <a:r>
              <a:rPr lang="en-US" sz="2300" dirty="0"/>
              <a:t>the wrong password is entered </a:t>
            </a:r>
            <a:r>
              <a:rPr lang="en-US" sz="2300" dirty="0" smtClean="0"/>
              <a:t>thrice,</a:t>
            </a:r>
          </a:p>
          <a:p>
            <a:pPr marL="800100" lvl="1"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a:t>
            </a:r>
            <a:r>
              <a:rPr lang="en-US" sz="2300" dirty="0">
                <a:latin typeface="Times New Roman" panose="02020603050405020304" pitchFamily="18" charset="0"/>
                <a:cs typeface="Times New Roman" panose="02020603050405020304" pitchFamily="18" charset="0"/>
              </a:rPr>
              <a:t>buzzer will be </a:t>
            </a:r>
            <a:r>
              <a:rPr lang="en-US" sz="2300" dirty="0" smtClean="0">
                <a:latin typeface="Times New Roman" panose="02020603050405020304" pitchFamily="18" charset="0"/>
                <a:cs typeface="Times New Roman" panose="02020603050405020304" pitchFamily="18" charset="0"/>
              </a:rPr>
              <a:t>activated and system will be in locked-down state.</a:t>
            </a:r>
          </a:p>
          <a:p>
            <a:pPr marL="800100" lvl="1" indent="-342900" algn="jus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A</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notification will be sent to the owner’s </a:t>
            </a:r>
            <a:r>
              <a:rPr lang="en-US" sz="2300" dirty="0" smtClean="0">
                <a:latin typeface="Times New Roman" panose="02020603050405020304" pitchFamily="18" charset="0"/>
                <a:cs typeface="Times New Roman" panose="02020603050405020304" pitchFamily="18" charset="0"/>
              </a:rPr>
              <a:t>phone.</a:t>
            </a:r>
            <a:endParaRPr lang="en-US" altLang="en-US" sz="2300" dirty="0">
              <a:solidFill>
                <a:srgbClr val="000000"/>
              </a:solidFill>
              <a:latin typeface="Times New Roman" panose="02020603050405020304" pitchFamily="18" charset="0"/>
              <a:cs typeface="Times New Roman" panose="02020603050405020304" pitchFamily="18" charset="0"/>
              <a:sym typeface="Calibri" pitchFamily="34" charset="0"/>
            </a:endParaRPr>
          </a:p>
          <a:p>
            <a:pPr marL="800100" lvl="1" indent="-342900" algn="just">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The owner has to unlock the system through phone.</a:t>
            </a:r>
            <a:endParaRPr lang="en-US" sz="2300" dirty="0" smtClean="0">
              <a:solidFill>
                <a:srgbClr val="000000"/>
              </a:solidFill>
              <a:latin typeface="Times New Roman" panose="02020603050405020304" pitchFamily="18" charset="0"/>
              <a:cs typeface="Times New Roman" panose="02020603050405020304" pitchFamily="18" charset="0"/>
              <a:sym typeface="Calibri" pitchFamily="34" charset="0"/>
            </a:endParaRPr>
          </a:p>
          <a:p>
            <a:pPr marL="342900" indent="-342900" algn="just">
              <a:buFont typeface="Wingdings" panose="05000000000000000000" pitchFamily="2" charset="2"/>
              <a:buChar char="Ø"/>
            </a:pPr>
            <a:r>
              <a:rPr lang="en-US" sz="2300" dirty="0" smtClean="0"/>
              <a:t>If the system code is changed, the owner will be informed with the new code.</a:t>
            </a:r>
          </a:p>
          <a:p>
            <a:pPr marL="342900" lvl="1" indent="-342900" algn="just">
              <a:buFont typeface="Wingdings" panose="05000000000000000000" pitchFamily="2" charset="2"/>
              <a:buChar char="Ø"/>
            </a:pPr>
            <a:r>
              <a:rPr lang="en-US" sz="2300" dirty="0">
                <a:latin typeface="Arial" panose="020B0604020202020204" pitchFamily="34" charset="0"/>
                <a:cs typeface="Arial" panose="020B0604020202020204" pitchFamily="34" charset="0"/>
              </a:rPr>
              <a:t>The camera module will </a:t>
            </a:r>
            <a:r>
              <a:rPr lang="en-US" sz="2300" dirty="0" smtClean="0">
                <a:latin typeface="Arial" panose="020B0604020202020204" pitchFamily="34" charset="0"/>
                <a:cs typeface="Arial" panose="020B0604020202020204" pitchFamily="34" charset="0"/>
              </a:rPr>
              <a:t>monitor the activities of the system.</a:t>
            </a:r>
          </a:p>
          <a:p>
            <a:pPr lvl="1" algn="just"/>
            <a:endParaRPr lang="en-US" sz="23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randombar(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11">
                                            <p:txEl>
                                              <p:pRg st="0" end="0"/>
                                            </p:txEl>
                                          </p:spTgt>
                                        </p:tgtEl>
                                        <p:attrNameLst>
                                          <p:attrName>style.visibility</p:attrName>
                                        </p:attrNameLst>
                                      </p:cBhvr>
                                      <p:to>
                                        <p:strVal val="visible"/>
                                      </p:to>
                                    </p:set>
                                    <p:animEffect transition="in" filter="fade">
                                      <p:cBhvr>
                                        <p:cTn id="12" dur="500"/>
                                        <p:tgtEl>
                                          <p:spTgt spid="174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11">
                                            <p:txEl>
                                              <p:pRg st="1" end="1"/>
                                            </p:txEl>
                                          </p:spTgt>
                                        </p:tgtEl>
                                        <p:attrNameLst>
                                          <p:attrName>style.visibility</p:attrName>
                                        </p:attrNameLst>
                                      </p:cBhvr>
                                      <p:to>
                                        <p:strVal val="visible"/>
                                      </p:to>
                                    </p:set>
                                    <p:animEffect transition="in" filter="fade">
                                      <p:cBhvr>
                                        <p:cTn id="17" dur="500"/>
                                        <p:tgtEl>
                                          <p:spTgt spid="174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411">
                                            <p:txEl>
                                              <p:pRg st="2" end="2"/>
                                            </p:txEl>
                                          </p:spTgt>
                                        </p:tgtEl>
                                        <p:attrNameLst>
                                          <p:attrName>style.visibility</p:attrName>
                                        </p:attrNameLst>
                                      </p:cBhvr>
                                      <p:to>
                                        <p:strVal val="visible"/>
                                      </p:to>
                                    </p:set>
                                    <p:animEffect transition="in" filter="fade">
                                      <p:cBhvr>
                                        <p:cTn id="22" dur="500"/>
                                        <p:tgtEl>
                                          <p:spTgt spid="174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411">
                                            <p:txEl>
                                              <p:pRg st="3" end="3"/>
                                            </p:txEl>
                                          </p:spTgt>
                                        </p:tgtEl>
                                        <p:attrNameLst>
                                          <p:attrName>style.visibility</p:attrName>
                                        </p:attrNameLst>
                                      </p:cBhvr>
                                      <p:to>
                                        <p:strVal val="visible"/>
                                      </p:to>
                                    </p:set>
                                    <p:animEffect transition="in" filter="fade">
                                      <p:cBhvr>
                                        <p:cTn id="27" dur="500"/>
                                        <p:tgtEl>
                                          <p:spTgt spid="174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1">
                                            <p:txEl>
                                              <p:pRg st="4" end="4"/>
                                            </p:txEl>
                                          </p:spTgt>
                                        </p:tgtEl>
                                        <p:attrNameLst>
                                          <p:attrName>style.visibility</p:attrName>
                                        </p:attrNameLst>
                                      </p:cBhvr>
                                      <p:to>
                                        <p:strVal val="visible"/>
                                      </p:to>
                                    </p:set>
                                    <p:animEffect transition="in" filter="fade">
                                      <p:cBhvr>
                                        <p:cTn id="32" dur="500"/>
                                        <p:tgtEl>
                                          <p:spTgt spid="174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11">
                                            <p:txEl>
                                              <p:pRg st="5" end="5"/>
                                            </p:txEl>
                                          </p:spTgt>
                                        </p:tgtEl>
                                        <p:attrNameLst>
                                          <p:attrName>style.visibility</p:attrName>
                                        </p:attrNameLst>
                                      </p:cBhvr>
                                      <p:to>
                                        <p:strVal val="visible"/>
                                      </p:to>
                                    </p:set>
                                    <p:animEffect transition="in" filter="fade">
                                      <p:cBhvr>
                                        <p:cTn id="37" dur="500"/>
                                        <p:tgtEl>
                                          <p:spTgt spid="1741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411">
                                            <p:txEl>
                                              <p:pRg st="6" end="6"/>
                                            </p:txEl>
                                          </p:spTgt>
                                        </p:tgtEl>
                                        <p:attrNameLst>
                                          <p:attrName>style.visibility</p:attrName>
                                        </p:attrNameLst>
                                      </p:cBhvr>
                                      <p:to>
                                        <p:strVal val="visible"/>
                                      </p:to>
                                    </p:set>
                                    <p:animEffect transition="in" filter="fade">
                                      <p:cBhvr>
                                        <p:cTn id="42" dur="500"/>
                                        <p:tgtEl>
                                          <p:spTgt spid="174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411">
                                            <p:txEl>
                                              <p:pRg st="7" end="7"/>
                                            </p:txEl>
                                          </p:spTgt>
                                        </p:tgtEl>
                                        <p:attrNameLst>
                                          <p:attrName>style.visibility</p:attrName>
                                        </p:attrNameLst>
                                      </p:cBhvr>
                                      <p:to>
                                        <p:strVal val="visible"/>
                                      </p:to>
                                    </p:set>
                                    <p:animEffect transition="in" filter="fade">
                                      <p:cBhvr>
                                        <p:cTn id="47" dur="500"/>
                                        <p:tgtEl>
                                          <p:spTgt spid="174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411">
                                            <p:txEl>
                                              <p:pRg st="8" end="8"/>
                                            </p:txEl>
                                          </p:spTgt>
                                        </p:tgtEl>
                                        <p:attrNameLst>
                                          <p:attrName>style.visibility</p:attrName>
                                        </p:attrNameLst>
                                      </p:cBhvr>
                                      <p:to>
                                        <p:strVal val="visible"/>
                                      </p:to>
                                    </p:set>
                                    <p:animEffect transition="in" filter="fade">
                                      <p:cBhvr>
                                        <p:cTn id="52" dur="500"/>
                                        <p:tgtEl>
                                          <p:spTgt spid="174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411">
                                            <p:txEl>
                                              <p:pRg st="9" end="9"/>
                                            </p:txEl>
                                          </p:spTgt>
                                        </p:tgtEl>
                                        <p:attrNameLst>
                                          <p:attrName>style.visibility</p:attrName>
                                        </p:attrNameLst>
                                      </p:cBhvr>
                                      <p:to>
                                        <p:strVal val="visible"/>
                                      </p:to>
                                    </p:set>
                                    <p:animEffect transition="in" filter="fade">
                                      <p:cBhvr>
                                        <p:cTn id="57" dur="500"/>
                                        <p:tgtEl>
                                          <p:spTgt spid="174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411">
                                            <p:txEl>
                                              <p:pRg st="10" end="10"/>
                                            </p:txEl>
                                          </p:spTgt>
                                        </p:tgtEl>
                                        <p:attrNameLst>
                                          <p:attrName>style.visibility</p:attrName>
                                        </p:attrNameLst>
                                      </p:cBhvr>
                                      <p:to>
                                        <p:strVal val="visible"/>
                                      </p:to>
                                    </p:set>
                                    <p:animEffect transition="in" filter="fade">
                                      <p:cBhvr>
                                        <p:cTn id="62" dur="500"/>
                                        <p:tgtEl>
                                          <p:spTgt spid="174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411">
                                            <p:txEl>
                                              <p:pRg st="11" end="11"/>
                                            </p:txEl>
                                          </p:spTgt>
                                        </p:tgtEl>
                                        <p:attrNameLst>
                                          <p:attrName>style.visibility</p:attrName>
                                        </p:attrNameLst>
                                      </p:cBhvr>
                                      <p:to>
                                        <p:strVal val="visible"/>
                                      </p:to>
                                    </p:set>
                                    <p:animEffect transition="in" filter="fade">
                                      <p:cBhvr>
                                        <p:cTn id="67" dur="500"/>
                                        <p:tgtEl>
                                          <p:spTgt spid="17411">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411">
                                            <p:txEl>
                                              <p:pRg st="12" end="12"/>
                                            </p:txEl>
                                          </p:spTgt>
                                        </p:tgtEl>
                                        <p:attrNameLst>
                                          <p:attrName>style.visibility</p:attrName>
                                        </p:attrNameLst>
                                      </p:cBhvr>
                                      <p:to>
                                        <p:strVal val="visible"/>
                                      </p:to>
                                    </p:set>
                                    <p:animEffect transition="in" filter="fade">
                                      <p:cBhvr>
                                        <p:cTn id="72" dur="500"/>
                                        <p:tgtEl>
                                          <p:spTgt spid="17411">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411">
                                            <p:txEl>
                                              <p:pRg st="13" end="13"/>
                                            </p:txEl>
                                          </p:spTgt>
                                        </p:tgtEl>
                                        <p:attrNameLst>
                                          <p:attrName>style.visibility</p:attrName>
                                        </p:attrNameLst>
                                      </p:cBhvr>
                                      <p:to>
                                        <p:strVal val="visible"/>
                                      </p:to>
                                    </p:set>
                                    <p:animEffect transition="in" filter="fade">
                                      <p:cBhvr>
                                        <p:cTn id="77" dur="500"/>
                                        <p:tgtEl>
                                          <p:spTgt spid="17411">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411">
                                            <p:txEl>
                                              <p:pRg st="14" end="14"/>
                                            </p:txEl>
                                          </p:spTgt>
                                        </p:tgtEl>
                                        <p:attrNameLst>
                                          <p:attrName>style.visibility</p:attrName>
                                        </p:attrNameLst>
                                      </p:cBhvr>
                                      <p:to>
                                        <p:strVal val="visible"/>
                                      </p:to>
                                    </p:set>
                                    <p:animEffect transition="in" filter="fade">
                                      <p:cBhvr>
                                        <p:cTn id="82" dur="500"/>
                                        <p:tgtEl>
                                          <p:spTgt spid="174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BLOCK DIAGRAM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0" y="1162050"/>
            <a:ext cx="7695997" cy="52386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randombar(horizont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a:spLocks noChangeArrowheads="1"/>
          </p:cNvSpPr>
          <p:nvPr/>
        </p:nvSpPr>
        <p:spPr bwMode="auto">
          <a:xfrm>
            <a:off x="0" y="0"/>
            <a:ext cx="9144000" cy="923330"/>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FLOW CHART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0" y="762070"/>
            <a:ext cx="7924592" cy="60959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randombar(horizontal)">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62BB695-C220-4F27-AF8E-5D522A34F9D5}" type="datetime1">
              <a:rPr lang="en-US" altLang="en-US" smtClean="0"/>
              <a:pPr>
                <a:defRPr/>
              </a:pPr>
              <a:t>8/6/2018</a:t>
            </a:fld>
            <a:endParaRPr lang="en-US" sz="180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84" y="341312"/>
            <a:ext cx="6512560" cy="6197600"/>
          </a:xfrm>
          <a:prstGeom prst="rect">
            <a:avLst/>
          </a:prstGeom>
        </p:spPr>
      </p:pic>
    </p:spTree>
    <p:extLst>
      <p:ext uri="{BB962C8B-B14F-4D97-AF65-F5344CB8AC3E}">
        <p14:creationId xmlns:p14="http://schemas.microsoft.com/office/powerpoint/2010/main" val="95410646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a:spLocks noChangeArrowheads="1"/>
          </p:cNvSpPr>
          <p:nvPr/>
        </p:nvSpPr>
        <p:spPr bwMode="auto">
          <a:xfrm>
            <a:off x="0" y="0"/>
            <a:ext cx="9144000" cy="923925"/>
          </a:xfrm>
          <a:prstGeom prst="rect">
            <a:avLst/>
          </a:prstGeom>
          <a:noFill/>
          <a:ln w="9525">
            <a:noFill/>
            <a:miter lim="800000"/>
            <a:headEnd/>
            <a:tailEnd/>
          </a:ln>
        </p:spPr>
        <p:txBody>
          <a:bodyPr>
            <a:spAutoFit/>
          </a:bodyPr>
          <a:lstStyle/>
          <a:p>
            <a:pPr algn="ctr"/>
            <a:r>
              <a:rPr lang="en-US" sz="5400" b="1" dirty="0">
                <a:solidFill>
                  <a:srgbClr val="000000"/>
                </a:solidFill>
                <a:latin typeface="Calibri" pitchFamily="34" charset="0"/>
                <a:sym typeface="Calibri" pitchFamily="34" charset="0"/>
              </a:rPr>
              <a:t>REQUIRED COMPONENTS</a:t>
            </a:r>
          </a:p>
        </p:txBody>
      </p:sp>
      <p:sp>
        <p:nvSpPr>
          <p:cNvPr id="10243" name="TextBox 2"/>
          <p:cNvSpPr>
            <a:spLocks noChangeArrowheads="1"/>
          </p:cNvSpPr>
          <p:nvPr/>
        </p:nvSpPr>
        <p:spPr bwMode="auto">
          <a:xfrm>
            <a:off x="228600" y="855663"/>
            <a:ext cx="8610600" cy="5262979"/>
          </a:xfrm>
          <a:prstGeom prst="rect">
            <a:avLst/>
          </a:prstGeom>
          <a:noFill/>
          <a:ln w="9525">
            <a:noFill/>
            <a:miter lim="800000"/>
            <a:headEnd/>
            <a:tailEnd/>
          </a:ln>
        </p:spPr>
        <p:txBody>
          <a:bodyPr>
            <a:spAutoFit/>
          </a:bodyPr>
          <a:lstStyle/>
          <a:p>
            <a:endParaRPr lang="en-US" altLang="en-US" sz="2400" dirty="0" smtClean="0">
              <a:solidFill>
                <a:srgbClr val="000000"/>
              </a:solidFill>
              <a:latin typeface="Calibri" pitchFamily="34" charset="0"/>
              <a:sym typeface="Calibri" pitchFamily="34" charset="0"/>
            </a:endParaRPr>
          </a:p>
          <a:p>
            <a:pPr>
              <a:buFont typeface="Wingdings" pitchFamily="2" charset="2"/>
              <a:buChar char="Ø"/>
            </a:pPr>
            <a:r>
              <a:rPr lang="en-US" altLang="en-US" sz="2400" b="1" dirty="0" smtClean="0">
                <a:solidFill>
                  <a:srgbClr val="000000"/>
                </a:solidFill>
                <a:latin typeface="Calibri" pitchFamily="34" charset="0"/>
                <a:sym typeface="Calibri" pitchFamily="34" charset="0"/>
              </a:rPr>
              <a:t> </a:t>
            </a:r>
            <a:r>
              <a:rPr lang="en-US" altLang="en-US" sz="2400" dirty="0">
                <a:solidFill>
                  <a:srgbClr val="000000"/>
                </a:solidFill>
                <a:latin typeface="Calibri" pitchFamily="34" charset="0"/>
                <a:sym typeface="Calibri" pitchFamily="34" charset="0"/>
              </a:rPr>
              <a:t>GSM SIM900 </a:t>
            </a:r>
            <a:r>
              <a:rPr lang="en-US" altLang="en-US" sz="2400" dirty="0" smtClean="0">
                <a:solidFill>
                  <a:srgbClr val="000000"/>
                </a:solidFill>
                <a:latin typeface="Calibri" pitchFamily="34" charset="0"/>
                <a:sym typeface="Calibri" pitchFamily="34" charset="0"/>
              </a:rPr>
              <a:t>Module</a:t>
            </a:r>
          </a:p>
          <a:p>
            <a:pPr>
              <a:buFont typeface="Wingdings" pitchFamily="2" charset="2"/>
              <a:buChar char="Ø"/>
            </a:pPr>
            <a:endParaRPr lang="en-US" altLang="en-US" sz="2400" dirty="0">
              <a:solidFill>
                <a:srgbClr val="000000"/>
              </a:solidFill>
              <a:latin typeface="Calibri" pitchFamily="34" charset="0"/>
              <a:sym typeface="Calibri" pitchFamily="34" charset="0"/>
            </a:endParaRPr>
          </a:p>
          <a:p>
            <a:pPr>
              <a:buFont typeface="Wingdings" pitchFamily="2" charset="2"/>
              <a:buChar char="Ø"/>
            </a:pPr>
            <a:r>
              <a:rPr lang="en-US" sz="2400" dirty="0" smtClean="0">
                <a:solidFill>
                  <a:srgbClr val="000000"/>
                </a:solidFill>
                <a:latin typeface="Calibri" pitchFamily="34" charset="0"/>
                <a:sym typeface="Calibri" pitchFamily="34" charset="0"/>
              </a:rPr>
              <a:t>89C52 </a:t>
            </a:r>
            <a:r>
              <a:rPr lang="en-US" sz="2400" dirty="0">
                <a:solidFill>
                  <a:srgbClr val="000000"/>
                </a:solidFill>
                <a:latin typeface="Calibri" pitchFamily="34" charset="0"/>
                <a:sym typeface="Calibri" pitchFamily="34" charset="0"/>
              </a:rPr>
              <a:t>Microcontroller, Crystal </a:t>
            </a:r>
            <a:r>
              <a:rPr lang="en-US" sz="2400" dirty="0" smtClean="0">
                <a:solidFill>
                  <a:srgbClr val="000000"/>
                </a:solidFill>
                <a:latin typeface="Calibri" pitchFamily="34" charset="0"/>
                <a:sym typeface="Calibri" pitchFamily="34" charset="0"/>
              </a:rPr>
              <a:t>Oscillator(11.0592MHz</a:t>
            </a:r>
            <a:r>
              <a:rPr lang="en-US" sz="2400" dirty="0">
                <a:solidFill>
                  <a:srgbClr val="000000"/>
                </a:solidFill>
                <a:latin typeface="Calibri" pitchFamily="34" charset="0"/>
                <a:sym typeface="Calibri" pitchFamily="34" charset="0"/>
              </a:rPr>
              <a:t>)</a:t>
            </a:r>
            <a:endParaRPr lang="en-US" altLang="en-US" sz="2400" dirty="0">
              <a:solidFill>
                <a:srgbClr val="000000"/>
              </a:solidFill>
              <a:latin typeface="Calibri" pitchFamily="34" charset="0"/>
              <a:sym typeface="Calibri" pitchFamily="34" charset="0"/>
            </a:endParaRPr>
          </a:p>
          <a:p>
            <a:endParaRPr lang="en-US" altLang="en-US" sz="2400" dirty="0">
              <a:solidFill>
                <a:srgbClr val="000000"/>
              </a:solidFill>
              <a:latin typeface="Calibri" pitchFamily="34" charset="0"/>
              <a:sym typeface="Calibri" pitchFamily="34" charset="0"/>
            </a:endParaRPr>
          </a:p>
          <a:p>
            <a:pPr>
              <a:buFont typeface="Wingdings" pitchFamily="2" charset="2"/>
              <a:buChar char="Ø"/>
            </a:pPr>
            <a:r>
              <a:rPr lang="en-US" sz="2400" dirty="0">
                <a:solidFill>
                  <a:srgbClr val="000000"/>
                </a:solidFill>
                <a:latin typeface="Calibri" pitchFamily="34" charset="0"/>
                <a:sym typeface="Calibri" pitchFamily="34" charset="0"/>
              </a:rPr>
              <a:t>Matrix Keypad, Push Button</a:t>
            </a:r>
            <a:endParaRPr lang="en-US" altLang="en-US" sz="2400" dirty="0">
              <a:solidFill>
                <a:srgbClr val="000000"/>
              </a:solidFill>
              <a:latin typeface="Calibri" pitchFamily="34" charset="0"/>
              <a:sym typeface="Calibri" pitchFamily="34" charset="0"/>
            </a:endParaRPr>
          </a:p>
          <a:p>
            <a:endParaRPr lang="en-US" altLang="en-US" sz="2400" dirty="0">
              <a:solidFill>
                <a:srgbClr val="000000"/>
              </a:solidFill>
              <a:latin typeface="Calibri" pitchFamily="34" charset="0"/>
              <a:sym typeface="Calibri" pitchFamily="34" charset="0"/>
            </a:endParaRPr>
          </a:p>
          <a:p>
            <a:pPr>
              <a:buFont typeface="Wingdings" pitchFamily="2" charset="2"/>
              <a:buChar char="Ø"/>
            </a:pPr>
            <a:r>
              <a:rPr lang="en-US" sz="2400" dirty="0">
                <a:solidFill>
                  <a:srgbClr val="000000"/>
                </a:solidFill>
                <a:latin typeface="Calibri" pitchFamily="34" charset="0"/>
                <a:sym typeface="Calibri" pitchFamily="34" charset="0"/>
              </a:rPr>
              <a:t>Liquid Crystal Display or LCD (16x2)</a:t>
            </a:r>
            <a:endParaRPr lang="en-US" altLang="en-US" sz="2400" dirty="0">
              <a:solidFill>
                <a:srgbClr val="000000"/>
              </a:solidFill>
              <a:latin typeface="Calibri" pitchFamily="34" charset="0"/>
              <a:sym typeface="Calibri" pitchFamily="34" charset="0"/>
            </a:endParaRPr>
          </a:p>
          <a:p>
            <a:endParaRPr lang="en-US" altLang="en-US" sz="2400" dirty="0">
              <a:solidFill>
                <a:srgbClr val="000000"/>
              </a:solidFill>
              <a:latin typeface="Calibri" pitchFamily="34" charset="0"/>
              <a:sym typeface="Calibri" pitchFamily="34" charset="0"/>
            </a:endParaRPr>
          </a:p>
          <a:p>
            <a:pPr>
              <a:buFont typeface="Wingdings" pitchFamily="2" charset="2"/>
              <a:buChar char="Ø"/>
            </a:pPr>
            <a:r>
              <a:rPr lang="en-US" sz="2400" dirty="0">
                <a:solidFill>
                  <a:srgbClr val="000000"/>
                </a:solidFill>
                <a:latin typeface="Calibri" pitchFamily="34" charset="0"/>
                <a:sym typeface="Calibri" pitchFamily="34" charset="0"/>
              </a:rPr>
              <a:t>Door Status Indicator--- LEDs (Green, Red), Buzzer</a:t>
            </a:r>
            <a:endParaRPr lang="en-US" altLang="en-US" sz="2400" dirty="0">
              <a:solidFill>
                <a:srgbClr val="000000"/>
              </a:solidFill>
              <a:latin typeface="Calibri" pitchFamily="34" charset="0"/>
              <a:sym typeface="Calibri" pitchFamily="34" charset="0"/>
            </a:endParaRPr>
          </a:p>
          <a:p>
            <a:endParaRPr lang="en-US" altLang="en-US" sz="2400" dirty="0">
              <a:solidFill>
                <a:srgbClr val="000000"/>
              </a:solidFill>
              <a:latin typeface="Calibri" pitchFamily="34" charset="0"/>
              <a:sym typeface="Calibri" pitchFamily="34" charset="0"/>
            </a:endParaRPr>
          </a:p>
          <a:p>
            <a:pPr>
              <a:buFont typeface="Wingdings" pitchFamily="2" charset="2"/>
              <a:buChar char="Ø"/>
            </a:pPr>
            <a:r>
              <a:rPr lang="en-US" sz="2400" dirty="0" smtClean="0">
                <a:solidFill>
                  <a:srgbClr val="000000"/>
                </a:solidFill>
                <a:latin typeface="Calibri" pitchFamily="34" charset="0"/>
                <a:sym typeface="Calibri" pitchFamily="34" charset="0"/>
              </a:rPr>
              <a:t>IC Programmer (VP812), </a:t>
            </a:r>
            <a:r>
              <a:rPr lang="en-US" sz="2400" dirty="0">
                <a:solidFill>
                  <a:srgbClr val="000000"/>
                </a:solidFill>
                <a:latin typeface="Calibri" pitchFamily="34" charset="0"/>
                <a:sym typeface="Calibri" pitchFamily="34" charset="0"/>
              </a:rPr>
              <a:t>Keil C Software, Proteus Software</a:t>
            </a:r>
            <a:endParaRPr lang="en-US" altLang="en-US" sz="2400" dirty="0">
              <a:solidFill>
                <a:srgbClr val="000000"/>
              </a:solidFill>
              <a:latin typeface="Calibri" pitchFamily="34" charset="0"/>
              <a:sym typeface="Calibri" pitchFamily="34" charset="0"/>
            </a:endParaRPr>
          </a:p>
          <a:p>
            <a:endParaRPr lang="en-US" altLang="en-US" sz="2400" dirty="0">
              <a:solidFill>
                <a:srgbClr val="000000"/>
              </a:solidFill>
              <a:latin typeface="Calibri" pitchFamily="34" charset="0"/>
              <a:sym typeface="Calibri" pitchFamily="34" charset="0"/>
            </a:endParaRPr>
          </a:p>
          <a:p>
            <a:pPr>
              <a:buFont typeface="Wingdings" pitchFamily="2" charset="2"/>
              <a:buChar char="Ø"/>
            </a:pPr>
            <a:r>
              <a:rPr lang="en-US" sz="2400" dirty="0" smtClean="0">
                <a:solidFill>
                  <a:srgbClr val="000000"/>
                </a:solidFill>
                <a:latin typeface="Calibri" pitchFamily="34" charset="0"/>
                <a:sym typeface="Calibri" pitchFamily="34" charset="0"/>
              </a:rPr>
              <a:t>Associated Resistors</a:t>
            </a:r>
            <a:r>
              <a:rPr lang="en-US" sz="2400" dirty="0">
                <a:solidFill>
                  <a:srgbClr val="000000"/>
                </a:solidFill>
                <a:latin typeface="Calibri" pitchFamily="34" charset="0"/>
                <a:sym typeface="Calibri" pitchFamily="34" charset="0"/>
              </a:rPr>
              <a:t>, Capacitors.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randombar(horizontal)">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5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a:spLocks noChangeArrowheads="1"/>
          </p:cNvSpPr>
          <p:nvPr/>
        </p:nvSpPr>
        <p:spPr bwMode="auto">
          <a:xfrm>
            <a:off x="0" y="13531"/>
            <a:ext cx="9144000" cy="923330"/>
          </a:xfrm>
          <a:prstGeom prst="rect">
            <a:avLst/>
          </a:prstGeom>
          <a:noFill/>
          <a:ln w="9525">
            <a:noFill/>
            <a:miter lim="800000"/>
            <a:headEnd/>
            <a:tailEnd/>
          </a:ln>
        </p:spPr>
        <p:txBody>
          <a:bodyPr>
            <a:spAutoFit/>
          </a:bodyPr>
          <a:lstStyle/>
          <a:p>
            <a:pPr algn="ctr"/>
            <a:r>
              <a:rPr lang="en-US" sz="5200" b="1" dirty="0">
                <a:solidFill>
                  <a:srgbClr val="000000"/>
                </a:solidFill>
                <a:latin typeface="Calibri" pitchFamily="34" charset="0"/>
                <a:sym typeface="Calibri" pitchFamily="34" charset="0"/>
              </a:rPr>
              <a:t>AN OVERVIEW OF </a:t>
            </a:r>
            <a:r>
              <a:rPr lang="en-US" sz="5400" b="1" dirty="0">
                <a:solidFill>
                  <a:srgbClr val="000000"/>
                </a:solidFill>
                <a:latin typeface="Calibri" pitchFamily="34" charset="0"/>
                <a:sym typeface="Calibri" pitchFamily="34" charset="0"/>
              </a:rPr>
              <a:t>89C52</a:t>
            </a:r>
            <a:r>
              <a:rPr lang="en-US" sz="5200" b="1" dirty="0" smtClean="0">
                <a:solidFill>
                  <a:srgbClr val="000000"/>
                </a:solidFill>
                <a:latin typeface="Calibri" pitchFamily="34" charset="0"/>
                <a:sym typeface="Calibri" pitchFamily="34" charset="0"/>
              </a:rPr>
              <a:t> </a:t>
            </a:r>
            <a:r>
              <a:rPr lang="en-US" sz="5200" b="1" dirty="0">
                <a:solidFill>
                  <a:srgbClr val="000000"/>
                </a:solidFill>
                <a:latin typeface="Calibri" pitchFamily="34" charset="0"/>
                <a:sym typeface="Calibri" pitchFamily="34" charset="0"/>
              </a:rPr>
              <a:t>µC</a:t>
            </a:r>
          </a:p>
        </p:txBody>
      </p:sp>
      <p:sp>
        <p:nvSpPr>
          <p:cNvPr id="21507" name="TextBox 2"/>
          <p:cNvSpPr txBox="1">
            <a:spLocks noChangeArrowheads="1"/>
          </p:cNvSpPr>
          <p:nvPr/>
        </p:nvSpPr>
        <p:spPr bwMode="auto">
          <a:xfrm>
            <a:off x="228600" y="936915"/>
            <a:ext cx="8686800" cy="5575052"/>
          </a:xfrm>
          <a:prstGeom prst="rect">
            <a:avLst/>
          </a:prstGeom>
          <a:noFill/>
          <a:ln w="9525">
            <a:noFill/>
            <a:miter lim="800000"/>
            <a:headEnd/>
            <a:tailEnd/>
          </a:ln>
        </p:spPr>
        <p:txBody>
          <a:bodyPr>
            <a:spAutoFit/>
          </a:bodyPr>
          <a:lstStyle/>
          <a:p>
            <a:pPr marL="342900" indent="-342900">
              <a:lnSpc>
                <a:spcPct val="150000"/>
              </a:lnSpc>
              <a:buFont typeface="Wingdings" panose="05000000000000000000" pitchFamily="2" charset="2"/>
              <a:buChar char="Ø"/>
            </a:pPr>
            <a:r>
              <a:rPr lang="en-IN" sz="2400" dirty="0" smtClean="0">
                <a:latin typeface="+mj-lt"/>
              </a:rPr>
              <a:t>8K Bytes of Reprogrammable Flash Memory</a:t>
            </a:r>
          </a:p>
          <a:p>
            <a:pPr marL="342900" indent="-342900">
              <a:lnSpc>
                <a:spcPct val="150000"/>
              </a:lnSpc>
              <a:buFont typeface="Wingdings" panose="05000000000000000000" pitchFamily="2" charset="2"/>
              <a:buChar char="Ø"/>
            </a:pPr>
            <a:r>
              <a:rPr lang="sv-SE" sz="2400" dirty="0">
                <a:latin typeface="+mj-lt"/>
              </a:rPr>
              <a:t>256 x 8-bit Internal RAM </a:t>
            </a:r>
            <a:endParaRPr lang="en-IN" sz="2400" dirty="0" smtClean="0">
              <a:latin typeface="+mj-lt"/>
            </a:endParaRPr>
          </a:p>
          <a:p>
            <a:pPr marL="342900" indent="-342900">
              <a:lnSpc>
                <a:spcPct val="150000"/>
              </a:lnSpc>
              <a:buFont typeface="Wingdings" panose="05000000000000000000" pitchFamily="2" charset="2"/>
              <a:buChar char="Ø"/>
            </a:pPr>
            <a:r>
              <a:rPr lang="en-IN" sz="2400" dirty="0" smtClean="0">
                <a:latin typeface="+mj-lt"/>
              </a:rPr>
              <a:t>Clock Speed: </a:t>
            </a:r>
            <a:r>
              <a:rPr lang="en-IN" sz="2400" dirty="0">
                <a:latin typeface="+mj-lt"/>
              </a:rPr>
              <a:t>0 Hz to 24 </a:t>
            </a:r>
            <a:r>
              <a:rPr lang="en-IN" sz="2400" dirty="0" smtClean="0">
                <a:latin typeface="+mj-lt"/>
              </a:rPr>
              <a:t>MHz</a:t>
            </a:r>
          </a:p>
          <a:p>
            <a:pPr marL="342900" indent="-342900">
              <a:lnSpc>
                <a:spcPct val="150000"/>
              </a:lnSpc>
              <a:buFont typeface="Wingdings" panose="05000000000000000000" pitchFamily="2" charset="2"/>
              <a:buChar char="Ø"/>
            </a:pPr>
            <a:r>
              <a:rPr lang="en-IN" sz="2400" dirty="0">
                <a:latin typeface="+mj-lt"/>
              </a:rPr>
              <a:t>32 Programmable I/O Lines</a:t>
            </a:r>
          </a:p>
          <a:p>
            <a:pPr marL="342900" indent="-342900">
              <a:lnSpc>
                <a:spcPct val="150000"/>
              </a:lnSpc>
              <a:buFont typeface="Wingdings" panose="05000000000000000000" pitchFamily="2" charset="2"/>
              <a:buChar char="Ø"/>
            </a:pPr>
            <a:r>
              <a:rPr lang="en-IN" sz="2400" dirty="0">
                <a:latin typeface="+mj-lt"/>
              </a:rPr>
              <a:t>Three 16-bit Timer/Counters</a:t>
            </a:r>
          </a:p>
          <a:p>
            <a:pPr marL="342900" indent="-342900">
              <a:lnSpc>
                <a:spcPct val="150000"/>
              </a:lnSpc>
              <a:buFont typeface="Wingdings" panose="05000000000000000000" pitchFamily="2" charset="2"/>
              <a:buChar char="Ø"/>
            </a:pPr>
            <a:r>
              <a:rPr lang="en-IN" sz="2400" dirty="0">
                <a:latin typeface="+mj-lt"/>
              </a:rPr>
              <a:t>Eight Interrupt Sources</a:t>
            </a:r>
          </a:p>
          <a:p>
            <a:pPr marL="342900" indent="-342900">
              <a:lnSpc>
                <a:spcPct val="150000"/>
              </a:lnSpc>
              <a:buFont typeface="Wingdings" panose="05000000000000000000" pitchFamily="2" charset="2"/>
              <a:buChar char="Ø"/>
            </a:pPr>
            <a:r>
              <a:rPr lang="en-IN" sz="2400" dirty="0">
                <a:latin typeface="+mj-lt"/>
              </a:rPr>
              <a:t>Programmable Serial Channel (UART)</a:t>
            </a:r>
          </a:p>
          <a:p>
            <a:pPr marL="342900" indent="-342900">
              <a:lnSpc>
                <a:spcPct val="150000"/>
              </a:lnSpc>
              <a:buFont typeface="Wingdings" panose="05000000000000000000" pitchFamily="2" charset="2"/>
              <a:buChar char="Ø"/>
            </a:pPr>
            <a:r>
              <a:rPr lang="en-IN" sz="2400" dirty="0" smtClean="0">
                <a:latin typeface="+mj-lt"/>
              </a:rPr>
              <a:t>Endurance</a:t>
            </a:r>
            <a:r>
              <a:rPr lang="en-IN" sz="2400" dirty="0">
                <a:latin typeface="+mj-lt"/>
              </a:rPr>
              <a:t>: 1,000 Write/Erase Cycles</a:t>
            </a:r>
          </a:p>
          <a:p>
            <a:pPr marL="342900" indent="-342900">
              <a:lnSpc>
                <a:spcPct val="150000"/>
              </a:lnSpc>
              <a:buFont typeface="Wingdings" panose="05000000000000000000" pitchFamily="2" charset="2"/>
              <a:buChar char="Ø"/>
            </a:pPr>
            <a:r>
              <a:rPr lang="en-IN" sz="2400" dirty="0" smtClean="0">
                <a:latin typeface="+mj-lt"/>
              </a:rPr>
              <a:t>Three-level </a:t>
            </a:r>
            <a:r>
              <a:rPr lang="en-IN" sz="2400" dirty="0">
                <a:latin typeface="+mj-lt"/>
              </a:rPr>
              <a:t>Program Memory Lock</a:t>
            </a:r>
          </a:p>
          <a:p>
            <a:pPr marL="342900" indent="-342900">
              <a:lnSpc>
                <a:spcPct val="150000"/>
              </a:lnSpc>
              <a:buFont typeface="Wingdings" panose="05000000000000000000" pitchFamily="2" charset="2"/>
              <a:buChar char="Ø"/>
            </a:pPr>
            <a:r>
              <a:rPr lang="en-IN" sz="2400" dirty="0" smtClean="0">
                <a:latin typeface="+mj-lt"/>
              </a:rPr>
              <a:t>Low-power </a:t>
            </a:r>
            <a:r>
              <a:rPr lang="en-IN" sz="2400" dirty="0">
                <a:latin typeface="+mj-lt"/>
              </a:rPr>
              <a:t>Idle and Power-down Modes</a:t>
            </a:r>
            <a:endParaRPr lang="en-US"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randombar(horizontal)">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500"/>
                                        <p:tgtEl>
                                          <p:spTgt spid="2150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1507">
                                            <p:txEl>
                                              <p:pRg st="1" end="1"/>
                                            </p:txEl>
                                          </p:spTgt>
                                        </p:tgtEl>
                                        <p:attrNameLst>
                                          <p:attrName>style.visibility</p:attrName>
                                        </p:attrNameLst>
                                      </p:cBhvr>
                                      <p:to>
                                        <p:strVal val="visible"/>
                                      </p:to>
                                    </p:set>
                                    <p:animEffect transition="in" filter="fade">
                                      <p:cBhvr>
                                        <p:cTn id="15" dur="500"/>
                                        <p:tgtEl>
                                          <p:spTgt spid="2150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1507">
                                            <p:txEl>
                                              <p:pRg st="2" end="2"/>
                                            </p:txEl>
                                          </p:spTgt>
                                        </p:tgtEl>
                                        <p:attrNameLst>
                                          <p:attrName>style.visibility</p:attrName>
                                        </p:attrNameLst>
                                      </p:cBhvr>
                                      <p:to>
                                        <p:strVal val="visible"/>
                                      </p:to>
                                    </p:set>
                                    <p:animEffect transition="in" filter="fade">
                                      <p:cBhvr>
                                        <p:cTn id="18" dur="500"/>
                                        <p:tgtEl>
                                          <p:spTgt spid="21507">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1507">
                                            <p:txEl>
                                              <p:pRg st="3" end="3"/>
                                            </p:txEl>
                                          </p:spTgt>
                                        </p:tgtEl>
                                        <p:attrNameLst>
                                          <p:attrName>style.visibility</p:attrName>
                                        </p:attrNameLst>
                                      </p:cBhvr>
                                      <p:to>
                                        <p:strVal val="visible"/>
                                      </p:to>
                                    </p:set>
                                    <p:animEffect transition="in" filter="fade">
                                      <p:cBhvr>
                                        <p:cTn id="21" dur="500"/>
                                        <p:tgtEl>
                                          <p:spTgt spid="21507">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1507">
                                            <p:txEl>
                                              <p:pRg st="4" end="4"/>
                                            </p:txEl>
                                          </p:spTgt>
                                        </p:tgtEl>
                                        <p:attrNameLst>
                                          <p:attrName>style.visibility</p:attrName>
                                        </p:attrNameLst>
                                      </p:cBhvr>
                                      <p:to>
                                        <p:strVal val="visible"/>
                                      </p:to>
                                    </p:set>
                                    <p:animEffect transition="in" filter="fade">
                                      <p:cBhvr>
                                        <p:cTn id="24" dur="500"/>
                                        <p:tgtEl>
                                          <p:spTgt spid="21507">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animEffect transition="in" filter="fade">
                                      <p:cBhvr>
                                        <p:cTn id="27" dur="500"/>
                                        <p:tgtEl>
                                          <p:spTgt spid="21507">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1507">
                                            <p:txEl>
                                              <p:pRg st="6" end="6"/>
                                            </p:txEl>
                                          </p:spTgt>
                                        </p:tgtEl>
                                        <p:attrNameLst>
                                          <p:attrName>style.visibility</p:attrName>
                                        </p:attrNameLst>
                                      </p:cBhvr>
                                      <p:to>
                                        <p:strVal val="visible"/>
                                      </p:to>
                                    </p:set>
                                    <p:animEffect transition="in" filter="fade">
                                      <p:cBhvr>
                                        <p:cTn id="30" dur="500"/>
                                        <p:tgtEl>
                                          <p:spTgt spid="21507">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507">
                                            <p:txEl>
                                              <p:pRg st="7" end="7"/>
                                            </p:txEl>
                                          </p:spTgt>
                                        </p:tgtEl>
                                        <p:attrNameLst>
                                          <p:attrName>style.visibility</p:attrName>
                                        </p:attrNameLst>
                                      </p:cBhvr>
                                      <p:to>
                                        <p:strVal val="visible"/>
                                      </p:to>
                                    </p:set>
                                    <p:animEffect transition="in" filter="fade">
                                      <p:cBhvr>
                                        <p:cTn id="33" dur="500"/>
                                        <p:tgtEl>
                                          <p:spTgt spid="21507">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1507">
                                            <p:txEl>
                                              <p:pRg st="8" end="8"/>
                                            </p:txEl>
                                          </p:spTgt>
                                        </p:tgtEl>
                                        <p:attrNameLst>
                                          <p:attrName>style.visibility</p:attrName>
                                        </p:attrNameLst>
                                      </p:cBhvr>
                                      <p:to>
                                        <p:strVal val="visible"/>
                                      </p:to>
                                    </p:set>
                                    <p:animEffect transition="in" filter="fade">
                                      <p:cBhvr>
                                        <p:cTn id="36" dur="500"/>
                                        <p:tgtEl>
                                          <p:spTgt spid="21507">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1507">
                                            <p:txEl>
                                              <p:pRg st="9" end="9"/>
                                            </p:txEl>
                                          </p:spTgt>
                                        </p:tgtEl>
                                        <p:attrNameLst>
                                          <p:attrName>style.visibility</p:attrName>
                                        </p:attrNameLst>
                                      </p:cBhvr>
                                      <p:to>
                                        <p:strVal val="visible"/>
                                      </p:to>
                                    </p:set>
                                    <p:animEffect transition="in" filter="fade">
                                      <p:cBhvr>
                                        <p:cTn id="39"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SimSun"/>
        <a:cs typeface=""/>
      </a:majorFont>
      <a:minorFont>
        <a:latin typeface="Calibri"/>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SimSun" pitchFamily="2" charset="-122"/>
          </a:defRPr>
        </a:defPPr>
      </a:lstStyle>
    </a:lnDef>
  </a:objectDefaults>
  <a:extraClrSchemeLst/>
</a:theme>
</file>

<file path=docProps/app.xml><?xml version="1.0" encoding="utf-8"?>
<Properties xmlns="http://schemas.openxmlformats.org/officeDocument/2006/extended-properties" xmlns:vt="http://schemas.openxmlformats.org/officeDocument/2006/docPropsVTypes">
  <Template/>
  <TotalTime>463</TotalTime>
  <Pages>0</Pages>
  <Words>789</Words>
  <Characters>0</Characters>
  <Application>Microsoft Office PowerPoint</Application>
  <DocSecurity>0</DocSecurity>
  <PresentationFormat>On-screen Show (4:3)</PresentationFormat>
  <Lines>0</Lines>
  <Paragraphs>150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SimSun</vt:lpstr>
      <vt:lpstr>Algerian</vt: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Subhadeep Sen</dc:creator>
  <cp:lastModifiedBy>Subhadeep Sen</cp:lastModifiedBy>
  <cp:revision>156</cp:revision>
  <dcterms:created xsi:type="dcterms:W3CDTF">2015-11-14T15:19:00Z</dcterms:created>
  <dcterms:modified xsi:type="dcterms:W3CDTF">2018-08-05T19:19:33Z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1033-9.1.0.4674</vt:lpwstr>
  </property>
</Properties>
</file>