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Oswald Regular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BenchNine"/>
      <p:regular r:id="rId21"/>
      <p:bold r:id="rId22"/>
    </p:embeddedFont>
    <p:embeddedFont>
      <p:font typeface="Spectral"/>
      <p:regular r:id="rId23"/>
      <p:bold r:id="rId24"/>
      <p:italic r:id="rId25"/>
      <p:boldItalic r:id="rId26"/>
    </p:embeddedFont>
    <p:embeddedFont>
      <p:font typeface="Advent Pro Light"/>
      <p:regular r:id="rId27"/>
      <p:bold r:id="rId28"/>
    </p:embeddedFont>
    <p:embeddedFont>
      <p:font typeface="Advent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BenchNine-bold.fntdata"/><Relationship Id="rId21" Type="http://schemas.openxmlformats.org/officeDocument/2006/relationships/font" Target="fonts/BenchNine-regular.fntdata"/><Relationship Id="rId24" Type="http://schemas.openxmlformats.org/officeDocument/2006/relationships/font" Target="fonts/Spectral-bold.fntdata"/><Relationship Id="rId23" Type="http://schemas.openxmlformats.org/officeDocument/2006/relationships/font" Target="fonts/Spectral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pectral-boldItalic.fntdata"/><Relationship Id="rId25" Type="http://schemas.openxmlformats.org/officeDocument/2006/relationships/font" Target="fonts/Spectral-italic.fntdata"/><Relationship Id="rId28" Type="http://schemas.openxmlformats.org/officeDocument/2006/relationships/font" Target="fonts/AdventProLight-bold.fntdata"/><Relationship Id="rId27" Type="http://schemas.openxmlformats.org/officeDocument/2006/relationships/font" Target="fonts/AdventProLigh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dventPr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AdventPr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OswaldRegular-regular.fntdata"/><Relationship Id="rId14" Type="http://schemas.openxmlformats.org/officeDocument/2006/relationships/slide" Target="slides/slide7.xml"/><Relationship Id="rId17" Type="http://schemas.openxmlformats.org/officeDocument/2006/relationships/font" Target="fonts/Montserrat-regular.fntdata"/><Relationship Id="rId16" Type="http://schemas.openxmlformats.org/officeDocument/2006/relationships/font" Target="fonts/OswaldRegular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00cbb917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800cbb917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800cbb917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800cbb917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800cbb9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800cbb9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800cbb917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800cbb917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00cbb917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00cbb917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f26bfb2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f26bfb2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800cbb917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800cbb917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81" name="Google Shape;181;p4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9" name="Google Shape;189;p4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4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3" name="Google Shape;193;p4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4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" name="Google Shape;195;p4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4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98" name="Google Shape;198;p4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4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4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4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5" name="Google Shape;215;p5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7" name="Google Shape;217;p5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9" name="Google Shape;219;p5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5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0" name="Google Shape;230;p5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31" name="Google Shape;231;p5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5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5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5" name="Google Shape;245;p5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5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5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5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5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5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5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5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6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7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292" name="Google Shape;292;p6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293" name="Google Shape;293;p68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8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8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8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8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8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8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8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8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8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8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8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8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8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8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8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8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8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8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8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8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8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8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8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8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8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8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8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8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8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8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8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8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8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8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8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8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8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8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8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8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8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8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8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8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8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8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8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8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8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8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8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8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8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8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8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8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8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8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8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8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8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8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8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8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8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8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8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8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8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8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397" name="Google Shape;397;p68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8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8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8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8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8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8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8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8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8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8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8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8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8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8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8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8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8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8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8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8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8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8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8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8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8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8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8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8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8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8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8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8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8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8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8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8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8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8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8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8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8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8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8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8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8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8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8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8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8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8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8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8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8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8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8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8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8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8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8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8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8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8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8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8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8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8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8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8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8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8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8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8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8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8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8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8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8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8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8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8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8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80" name="Google Shape;480;p68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8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- 4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9"/>
          <p:cNvSpPr/>
          <p:nvPr/>
        </p:nvSpPr>
        <p:spPr>
          <a:xfrm rot="-4369983">
            <a:off x="1048111" y="2210912"/>
            <a:ext cx="2499349" cy="2414806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9BFFE2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39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9"/>
          <p:cNvSpPr/>
          <p:nvPr/>
        </p:nvSpPr>
        <p:spPr>
          <a:xfrm flipH="1">
            <a:off x="5493975" y="2037425"/>
            <a:ext cx="2173200" cy="21975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9"/>
          <p:cNvSpPr/>
          <p:nvPr/>
        </p:nvSpPr>
        <p:spPr>
          <a:xfrm>
            <a:off x="3496925" y="423300"/>
            <a:ext cx="2040600" cy="2004300"/>
          </a:xfrm>
          <a:prstGeom prst="teardrop">
            <a:avLst>
              <a:gd fmla="val 100000" name="adj"/>
            </a:avLst>
          </a:prstGeom>
          <a:solidFill>
            <a:srgbClr val="9EFF00">
              <a:alpha val="578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 txBox="1"/>
          <p:nvPr/>
        </p:nvSpPr>
        <p:spPr>
          <a:xfrm rot="-742113">
            <a:off x="5697006" y="2818024"/>
            <a:ext cx="2315134" cy="1200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Type Casting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69"/>
          <p:cNvSpPr txBox="1"/>
          <p:nvPr/>
        </p:nvSpPr>
        <p:spPr>
          <a:xfrm rot="338480">
            <a:off x="3972627" y="982384"/>
            <a:ext cx="2172924" cy="692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omic Sans MS"/>
                <a:ea typeface="Comic Sans MS"/>
                <a:cs typeface="Comic Sans MS"/>
                <a:sym typeface="Comic Sans MS"/>
              </a:rPr>
              <a:t>Ranges</a:t>
            </a:r>
            <a:endParaRPr b="1"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69"/>
          <p:cNvSpPr txBox="1"/>
          <p:nvPr/>
        </p:nvSpPr>
        <p:spPr>
          <a:xfrm rot="-444134">
            <a:off x="2006996" y="2706605"/>
            <a:ext cx="2514858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Overflows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/>
        </p:nvSpPr>
        <p:spPr>
          <a:xfrm rot="-5400000">
            <a:off x="-876575" y="2068400"/>
            <a:ext cx="312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Ranges</a:t>
            </a:r>
            <a:endParaRPr sz="32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8" name="Google Shape;4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350" y="248163"/>
            <a:ext cx="7566849" cy="464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/>
        </p:nvSpPr>
        <p:spPr>
          <a:xfrm>
            <a:off x="338325" y="302550"/>
            <a:ext cx="303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Generalising…</a:t>
            </a:r>
            <a:endParaRPr sz="32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04" name="Google Shape;50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5" y="1458050"/>
            <a:ext cx="8839199" cy="250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"/>
          <p:cNvSpPr txBox="1"/>
          <p:nvPr/>
        </p:nvSpPr>
        <p:spPr>
          <a:xfrm rot="-431889">
            <a:off x="314544" y="636986"/>
            <a:ext cx="279885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Overflows</a:t>
            </a:r>
            <a:endParaRPr sz="33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0" name="Google Shape;510;p72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1" name="Google Shape;51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500" y="1502079"/>
            <a:ext cx="7220226" cy="333662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72"/>
          <p:cNvSpPr/>
          <p:nvPr/>
        </p:nvSpPr>
        <p:spPr>
          <a:xfrm>
            <a:off x="7059900" y="0"/>
            <a:ext cx="2084100" cy="2028300"/>
          </a:xfrm>
          <a:prstGeom prst="teardrop">
            <a:avLst>
              <a:gd fmla="val 100000" name="adj"/>
            </a:avLst>
          </a:prstGeom>
          <a:solidFill>
            <a:srgbClr val="FFE9D3">
              <a:alpha val="38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2"/>
          <p:cNvSpPr/>
          <p:nvPr/>
        </p:nvSpPr>
        <p:spPr>
          <a:xfrm rot="5400000">
            <a:off x="2892225" y="1068820"/>
            <a:ext cx="1182469" cy="6966931"/>
          </a:xfrm>
          <a:custGeom>
            <a:rect b="b" l="l" r="r" t="t"/>
            <a:pathLst>
              <a:path extrusionOk="0" h="40938" w="37839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F9CD">
              <a:alpha val="46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3"/>
          <p:cNvSpPr txBox="1"/>
          <p:nvPr/>
        </p:nvSpPr>
        <p:spPr>
          <a:xfrm rot="-431889">
            <a:off x="314544" y="636986"/>
            <a:ext cx="279885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Type Casting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9" name="Google Shape;519;p73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0" name="Google Shape;520;p73"/>
          <p:cNvSpPr/>
          <p:nvPr/>
        </p:nvSpPr>
        <p:spPr>
          <a:xfrm flipH="1" rot="-5400000">
            <a:off x="-1695767" y="169447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C1DEF6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400" y="3605550"/>
            <a:ext cx="30861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373" y="1268538"/>
            <a:ext cx="5693328" cy="183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74"/>
          <p:cNvPicPr preferRelativeResize="0"/>
          <p:nvPr/>
        </p:nvPicPr>
        <p:blipFill rotWithShape="1">
          <a:blip r:embed="rId3">
            <a:alphaModFix/>
          </a:blip>
          <a:srcRect b="0" l="14412" r="0" t="0"/>
          <a:stretch/>
        </p:blipFill>
        <p:spPr>
          <a:xfrm>
            <a:off x="2330525" y="628175"/>
            <a:ext cx="6623251" cy="43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4"/>
          <p:cNvSpPr txBox="1"/>
          <p:nvPr/>
        </p:nvSpPr>
        <p:spPr>
          <a:xfrm rot="-431889">
            <a:off x="314544" y="636986"/>
            <a:ext cx="279885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Type Casting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9" name="Google Shape;529;p74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0" name="Google Shape;530;p74"/>
          <p:cNvSpPr/>
          <p:nvPr/>
        </p:nvSpPr>
        <p:spPr>
          <a:xfrm flipH="1" rot="-5400000">
            <a:off x="-1695767" y="169447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C1DEF6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