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  <p:sldMasterId id="214748371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Oswald Regular"/>
      <p:regular r:id="rId19"/>
      <p:bold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BenchNine"/>
      <p:regular r:id="rId25"/>
      <p:bold r:id="rId26"/>
    </p:embeddedFont>
    <p:embeddedFont>
      <p:font typeface="Spectral"/>
      <p:regular r:id="rId27"/>
      <p:bold r:id="rId28"/>
      <p:italic r:id="rId29"/>
      <p:boldItalic r:id="rId30"/>
    </p:embeddedFont>
    <p:embeddedFont>
      <p:font typeface="Advent Pro Light"/>
      <p:regular r:id="rId31"/>
      <p:bold r:id="rId32"/>
    </p:embeddedFont>
    <p:embeddedFont>
      <p:font typeface="Advent Pro"/>
      <p:regular r:id="rId33"/>
      <p:bold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Regular-bold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BenchNine-bold.fntdata"/><Relationship Id="rId25" Type="http://schemas.openxmlformats.org/officeDocument/2006/relationships/font" Target="fonts/BenchNine-regular.fntdata"/><Relationship Id="rId28" Type="http://schemas.openxmlformats.org/officeDocument/2006/relationships/font" Target="fonts/Spectral-bold.fntdata"/><Relationship Id="rId27" Type="http://schemas.openxmlformats.org/officeDocument/2006/relationships/font" Target="fonts/Spectral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Spectral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dventProLight-regular.fntdata"/><Relationship Id="rId30" Type="http://schemas.openxmlformats.org/officeDocument/2006/relationships/font" Target="fonts/Spectral-boldItalic.fntdata"/><Relationship Id="rId11" Type="http://schemas.openxmlformats.org/officeDocument/2006/relationships/slide" Target="slides/slide4.xml"/><Relationship Id="rId33" Type="http://schemas.openxmlformats.org/officeDocument/2006/relationships/font" Target="fonts/AdventPro-regular.fntdata"/><Relationship Id="rId10" Type="http://schemas.openxmlformats.org/officeDocument/2006/relationships/slide" Target="slides/slide3.xml"/><Relationship Id="rId32" Type="http://schemas.openxmlformats.org/officeDocument/2006/relationships/font" Target="fonts/AdventProLight-bold.fntdata"/><Relationship Id="rId13" Type="http://schemas.openxmlformats.org/officeDocument/2006/relationships/slide" Target="slides/slide6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5.xml"/><Relationship Id="rId34" Type="http://schemas.openxmlformats.org/officeDocument/2006/relationships/font" Target="fonts/AdventPr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Comfortaa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OswaldRegular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eee2f1343_0_1250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eee2f1343_0_1250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eee2f1343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eee2f1343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eee2f1343_0_1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eee2f1343_0_1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eee2f1343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eee2f1343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eee2f1343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eee2f1343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eee2f1343_0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eee2f1343_0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eee2f1343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eee2f1343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ceee2f1343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ceee2f1343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ceee2f1343_0_1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ceee2f1343_0_1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eee2f1343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eee2f1343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ceee2f1343_0_1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ceee2f1343_0_1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42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78" name="Google Shape;178;p43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81" name="Google Shape;181;p44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184" name="Google Shape;184;p45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9" name="Google Shape;189;p46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p46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3" name="Google Shape;193;p46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4" name="Google Shape;194;p46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" name="Google Shape;195;p46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6" name="Google Shape;196;p46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7" name="Google Shape;197;p46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98" name="Google Shape;198;p4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47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47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5" name="Google Shape;205;p48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49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49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4" name="Google Shape;214;p50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5" name="Google Shape;215;p50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6" name="Google Shape;216;p50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7" name="Google Shape;217;p50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9" name="Google Shape;219;p50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1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2" name="Google Shape;222;p51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53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0" name="Google Shape;230;p54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231" name="Google Shape;231;p54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57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8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1" name="Google Shape;241;p58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2" name="Google Shape;242;p58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3" name="Google Shape;243;p58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58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5" name="Google Shape;245;p58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59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59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59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59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59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59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59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59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59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59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59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0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60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1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61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2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62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6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63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7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7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1" name="Google Shape;28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gif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gif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gif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8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</a:t>
            </a: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i</a:t>
            </a: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 </a:t>
            </a: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292" name="Google Shape;292;p6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293" name="Google Shape;293;p68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8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8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8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8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8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8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8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8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8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8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8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8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8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8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8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8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8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8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8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8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8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8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8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8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8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8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8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8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8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8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8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8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8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8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8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8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8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8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8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8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8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8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8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8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8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8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8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8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8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8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8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8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8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8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8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8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8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8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8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8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8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8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8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8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8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8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8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8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8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8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8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8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8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8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8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8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8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8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8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8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8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8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8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8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8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8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8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8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8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8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8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8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8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8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8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8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8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8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8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8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8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8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8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397" name="Google Shape;397;p68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8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8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8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8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8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8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8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8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8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8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8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8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8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8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8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8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8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8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8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8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8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8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8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8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8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8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8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8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8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8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8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8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8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8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8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8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8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8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8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8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8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8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8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8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8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8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8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8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8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8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8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8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8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8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8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8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8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8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8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8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8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8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8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8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8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8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8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8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8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8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8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8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8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8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8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8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8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8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8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8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8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479" name="Google Shape;479;p68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480" name="Google Shape;480;p68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8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- 3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325"/>
            <a:ext cx="9144000" cy="48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8300"/>
            <a:ext cx="9144002" cy="467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8"/>
          <p:cNvPicPr preferRelativeResize="0"/>
          <p:nvPr/>
        </p:nvPicPr>
        <p:blipFill rotWithShape="1">
          <a:blip r:embed="rId3">
            <a:alphaModFix/>
          </a:blip>
          <a:srcRect b="0" l="0" r="5838" t="3119"/>
          <a:stretch/>
        </p:blipFill>
        <p:spPr>
          <a:xfrm>
            <a:off x="1226175" y="739800"/>
            <a:ext cx="7722241" cy="427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8"/>
          <p:cNvSpPr txBox="1"/>
          <p:nvPr/>
        </p:nvSpPr>
        <p:spPr>
          <a:xfrm rot="-431921">
            <a:off x="201935" y="243879"/>
            <a:ext cx="2315048" cy="846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latin typeface="Comfortaa"/>
                <a:ea typeface="Comfortaa"/>
                <a:cs typeface="Comfortaa"/>
                <a:sym typeface="Comfortaa"/>
              </a:rPr>
              <a:t>ASCII</a:t>
            </a:r>
            <a:endParaRPr b="1" sz="4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5" name="Google Shape;555;p78"/>
          <p:cNvPicPr preferRelativeResize="0"/>
          <p:nvPr/>
        </p:nvPicPr>
        <p:blipFill rotWithShape="1">
          <a:blip r:embed="rId4">
            <a:alphaModFix/>
          </a:blip>
          <a:srcRect b="19103" l="25413" r="22689" t="14028"/>
          <a:stretch/>
        </p:blipFill>
        <p:spPr>
          <a:xfrm>
            <a:off x="2542200" y="102125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239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9"/>
          <p:cNvSpPr/>
          <p:nvPr/>
        </p:nvSpPr>
        <p:spPr>
          <a:xfrm>
            <a:off x="5155825" y="670500"/>
            <a:ext cx="1974510" cy="1689660"/>
          </a:xfrm>
          <a:prstGeom prst="flowChartDocument">
            <a:avLst/>
          </a:prstGeom>
          <a:solidFill>
            <a:srgbClr val="DCC3C3">
              <a:alpha val="40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9"/>
          <p:cNvSpPr/>
          <p:nvPr/>
        </p:nvSpPr>
        <p:spPr>
          <a:xfrm flipH="1">
            <a:off x="5493975" y="2037425"/>
            <a:ext cx="2173200" cy="21975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BFFFF0">
              <a:alpha val="346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69"/>
          <p:cNvSpPr/>
          <p:nvPr/>
        </p:nvSpPr>
        <p:spPr>
          <a:xfrm>
            <a:off x="845425" y="1449575"/>
            <a:ext cx="2040600" cy="2004300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9"/>
          <p:cNvSpPr txBox="1"/>
          <p:nvPr/>
        </p:nvSpPr>
        <p:spPr>
          <a:xfrm rot="-742113">
            <a:off x="1376006" y="1427654"/>
            <a:ext cx="2315134" cy="6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Constants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69"/>
          <p:cNvSpPr txBox="1"/>
          <p:nvPr/>
        </p:nvSpPr>
        <p:spPr>
          <a:xfrm rot="338480">
            <a:off x="5397352" y="1239559"/>
            <a:ext cx="2172924" cy="692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omic Sans MS"/>
                <a:ea typeface="Comic Sans MS"/>
                <a:cs typeface="Comic Sans MS"/>
                <a:sym typeface="Comic Sans MS"/>
              </a:rPr>
              <a:t>Literals</a:t>
            </a:r>
            <a:endParaRPr b="1"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2" name="Google Shape;492;p69"/>
          <p:cNvSpPr txBox="1"/>
          <p:nvPr/>
        </p:nvSpPr>
        <p:spPr>
          <a:xfrm rot="-444043">
            <a:off x="3871423" y="2913223"/>
            <a:ext cx="2173002" cy="69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Montserrat"/>
                <a:ea typeface="Montserrat"/>
                <a:cs typeface="Montserrat"/>
                <a:sym typeface="Montserrat"/>
              </a:rPr>
              <a:t>Tokens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69"/>
          <p:cNvSpPr txBox="1"/>
          <p:nvPr/>
        </p:nvSpPr>
        <p:spPr>
          <a:xfrm>
            <a:off x="6496025" y="3510450"/>
            <a:ext cx="165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Comfortaa"/>
                <a:ea typeface="Comfortaa"/>
                <a:cs typeface="Comfortaa"/>
                <a:sym typeface="Comfortaa"/>
              </a:rPr>
              <a:t>ASCII</a:t>
            </a:r>
            <a:endParaRPr b="1" sz="2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4" name="Google Shape;494;p69"/>
          <p:cNvSpPr/>
          <p:nvPr/>
        </p:nvSpPr>
        <p:spPr>
          <a:xfrm rot="-4369983">
            <a:off x="2572111" y="2439512"/>
            <a:ext cx="2499349" cy="2414806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FBC6F2">
              <a:alpha val="41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/>
          <p:nvPr/>
        </p:nvSpPr>
        <p:spPr>
          <a:xfrm rot="-431921">
            <a:off x="796485" y="606648"/>
            <a:ext cx="2315048" cy="6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Constants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0" name="Google Shape;500;p70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>
            <a:off x="3145900" y="4643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1" name="Google Shape;501;p70"/>
          <p:cNvSpPr txBox="1"/>
          <p:nvPr/>
        </p:nvSpPr>
        <p:spPr>
          <a:xfrm>
            <a:off x="379900" y="2946675"/>
            <a:ext cx="44673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Don’t try to change them or else compile gives an error :(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2" name="Google Shape;502;p70"/>
          <p:cNvSpPr txBox="1"/>
          <p:nvPr/>
        </p:nvSpPr>
        <p:spPr>
          <a:xfrm>
            <a:off x="4148525" y="898175"/>
            <a:ext cx="5493600" cy="13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As the name suggests, they are values(data) that like to remain “constant”.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3" name="Google Shape;50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4738" y="2741400"/>
            <a:ext cx="36099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875" y="1909763"/>
            <a:ext cx="367665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12800" y="4077975"/>
            <a:ext cx="5631656" cy="7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70"/>
          <p:cNvSpPr/>
          <p:nvPr/>
        </p:nvSpPr>
        <p:spPr>
          <a:xfrm flipH="1" rot="-5400000">
            <a:off x="-1695767" y="1694470"/>
            <a:ext cx="5146274" cy="1754565"/>
          </a:xfrm>
          <a:custGeom>
            <a:rect b="b" l="l" r="r" t="t"/>
            <a:pathLst>
              <a:path extrusionOk="0" h="21876" w="64164">
                <a:moveTo>
                  <a:pt x="1" y="0"/>
                </a:moveTo>
                <a:cubicBezTo>
                  <a:pt x="2816" y="5505"/>
                  <a:pt x="7168" y="7234"/>
                  <a:pt x="15608" y="7234"/>
                </a:cubicBezTo>
                <a:cubicBezTo>
                  <a:pt x="17515" y="7234"/>
                  <a:pt x="19630" y="7146"/>
                  <a:pt x="21983" y="6993"/>
                </a:cubicBezTo>
                <a:cubicBezTo>
                  <a:pt x="22445" y="6963"/>
                  <a:pt x="22902" y="6948"/>
                  <a:pt x="23353" y="6948"/>
                </a:cubicBezTo>
                <a:cubicBezTo>
                  <a:pt x="32304" y="6948"/>
                  <a:pt x="39037" y="12718"/>
                  <a:pt x="44477" y="17793"/>
                </a:cubicBezTo>
                <a:cubicBezTo>
                  <a:pt x="47433" y="20550"/>
                  <a:pt x="50813" y="21875"/>
                  <a:pt x="54040" y="21875"/>
                </a:cubicBezTo>
                <a:cubicBezTo>
                  <a:pt x="58002" y="21875"/>
                  <a:pt x="61733" y="19877"/>
                  <a:pt x="64163" y="16081"/>
                </a:cubicBezTo>
                <a:lnTo>
                  <a:pt x="64163" y="0"/>
                </a:lnTo>
                <a:close/>
              </a:path>
            </a:pathLst>
          </a:custGeom>
          <a:solidFill>
            <a:srgbClr val="C1DEF6">
              <a:alpha val="17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5159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2"/>
          <p:cNvSpPr/>
          <p:nvPr/>
        </p:nvSpPr>
        <p:spPr>
          <a:xfrm rot="-2527059">
            <a:off x="-251868" y="-1440506"/>
            <a:ext cx="2860188" cy="3427315"/>
          </a:xfrm>
          <a:prstGeom prst="flowChartConnector">
            <a:avLst/>
          </a:prstGeom>
          <a:solidFill>
            <a:srgbClr val="F2F2F2">
              <a:alpha val="51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2"/>
          <p:cNvSpPr txBox="1"/>
          <p:nvPr/>
        </p:nvSpPr>
        <p:spPr>
          <a:xfrm rot="-431921">
            <a:off x="796485" y="606648"/>
            <a:ext cx="2315048" cy="6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Literals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8" name="Google Shape;518;p72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>
            <a:off x="3145900" y="4643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9" name="Google Shape;51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000" y="1943991"/>
            <a:ext cx="84677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2875" y="0"/>
            <a:ext cx="13811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00" y="854688"/>
            <a:ext cx="8839201" cy="343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 txBox="1"/>
          <p:nvPr/>
        </p:nvSpPr>
        <p:spPr>
          <a:xfrm>
            <a:off x="1400825" y="1799725"/>
            <a:ext cx="66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</a:t>
            </a:r>
            <a:r>
              <a:rPr lang="en" sz="5600">
                <a:latin typeface="Comic Sans MS"/>
                <a:ea typeface="Comic Sans MS"/>
                <a:cs typeface="Comic Sans MS"/>
                <a:sym typeface="Comic Sans MS"/>
              </a:rPr>
              <a:t> with </a:t>
            </a:r>
            <a:r>
              <a:rPr lang="en" sz="56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LiteRaLs</a:t>
            </a:r>
            <a:endParaRPr sz="5600">
              <a:solidFill>
                <a:srgbClr val="00FF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079852" cy="47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6"/>
          <p:cNvSpPr txBox="1"/>
          <p:nvPr/>
        </p:nvSpPr>
        <p:spPr>
          <a:xfrm rot="-431921">
            <a:off x="796485" y="606648"/>
            <a:ext cx="2315048" cy="6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Tokens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41" name="Google Shape;541;p76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>
            <a:off x="3145900" y="4643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2" name="Google Shape;54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250" y="1726666"/>
            <a:ext cx="764857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