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6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8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2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7C1A-98F8-4020-A268-73C1607C367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8230-2861-4919-B92D-85FD1D2E1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7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float-keyword-in-java" TargetMode="External"/><Relationship Id="rId3" Type="http://schemas.openxmlformats.org/officeDocument/2006/relationships/hyperlink" Target="https://www.javatpoint.com/java-util-date" TargetMode="External"/><Relationship Id="rId7" Type="http://schemas.openxmlformats.org/officeDocument/2006/relationships/hyperlink" Target="https://www.javatpoint.com/long-keyword-in-java" TargetMode="External"/><Relationship Id="rId12" Type="http://schemas.openxmlformats.org/officeDocument/2006/relationships/hyperlink" Target="https://www.javatpoint.com/methods-of-string-class" TargetMode="External"/><Relationship Id="rId2" Type="http://schemas.openxmlformats.org/officeDocument/2006/relationships/hyperlink" Target="https://www.javatpoint.com/immutable-st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tpoint.com/int-keyword-in-java" TargetMode="External"/><Relationship Id="rId11" Type="http://schemas.openxmlformats.org/officeDocument/2006/relationships/hyperlink" Target="https://www.javatpoint.com/wrapper-class-in-java" TargetMode="External"/><Relationship Id="rId5" Type="http://schemas.openxmlformats.org/officeDocument/2006/relationships/hyperlink" Target="https://www.javatpoint.com/StringBuffer-class" TargetMode="External"/><Relationship Id="rId10" Type="http://schemas.openxmlformats.org/officeDocument/2006/relationships/hyperlink" Target="https://www.javatpoint.com/legacy-class-in-java" TargetMode="External"/><Relationship Id="rId4" Type="http://schemas.openxmlformats.org/officeDocument/2006/relationships/hyperlink" Target="https://www.javatpoint.com/StringBuilder-class" TargetMode="External"/><Relationship Id="rId9" Type="http://schemas.openxmlformats.org/officeDocument/2006/relationships/hyperlink" Target="https://www.javatpoint.com/double-keyword-in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w3schools.com/JAVA/java_modifie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87" y="284671"/>
            <a:ext cx="11723297" cy="6219645"/>
          </a:xfrm>
        </p:spPr>
        <p:txBody>
          <a:bodyPr>
            <a:normAutofit fontScale="92500"/>
          </a:bodyPr>
          <a:lstStyle/>
          <a:p>
            <a:r>
              <a:rPr lang="en-GB" dirty="0"/>
              <a:t>Mutable and Immutable in Java</a:t>
            </a:r>
          </a:p>
          <a:p>
            <a:pPr algn="l"/>
            <a:r>
              <a:rPr lang="en-GB" dirty="0" smtClean="0"/>
              <a:t>One </a:t>
            </a:r>
            <a:r>
              <a:rPr lang="en-GB" dirty="0"/>
              <a:t>object-based concept is mutable and </a:t>
            </a:r>
            <a:r>
              <a:rPr lang="en-GB" dirty="0">
                <a:hlinkClick r:id="rId2"/>
              </a:rPr>
              <a:t>immutable in Java</a:t>
            </a:r>
            <a:r>
              <a:rPr lang="en-GB" dirty="0"/>
              <a:t>. </a:t>
            </a:r>
            <a:endParaRPr lang="en-GB" dirty="0" smtClean="0"/>
          </a:p>
          <a:p>
            <a:pPr algn="l"/>
            <a:r>
              <a:rPr lang="en-GB" dirty="0" smtClean="0"/>
              <a:t>Objects </a:t>
            </a:r>
            <a:r>
              <a:rPr lang="en-GB" dirty="0"/>
              <a:t>in Java are either mutable or immutable; it depends on how the object can be iterated.</a:t>
            </a:r>
          </a:p>
          <a:p>
            <a:r>
              <a:rPr lang="en-GB" dirty="0"/>
              <a:t>What are Mutable Objects</a:t>
            </a:r>
          </a:p>
          <a:p>
            <a:pPr algn="l"/>
            <a:r>
              <a:rPr lang="en-GB" dirty="0"/>
              <a:t>The mutable objects are objects whose value can be changed after initialization. </a:t>
            </a:r>
            <a:endParaRPr lang="en-GB" dirty="0" smtClean="0"/>
          </a:p>
          <a:p>
            <a:pPr algn="l"/>
            <a:r>
              <a:rPr lang="en-GB" dirty="0" smtClean="0"/>
              <a:t>We </a:t>
            </a:r>
            <a:r>
              <a:rPr lang="en-GB" dirty="0"/>
              <a:t>can change the object's values, such as field and states, after the object is created. For example, </a:t>
            </a:r>
            <a:r>
              <a:rPr lang="en-GB" b="1" dirty="0" err="1">
                <a:hlinkClick r:id="rId3"/>
              </a:rPr>
              <a:t>Java.util.Date</a:t>
            </a:r>
            <a:r>
              <a:rPr lang="en-GB" b="1" dirty="0"/>
              <a:t>, </a:t>
            </a:r>
            <a:r>
              <a:rPr lang="en-GB" b="1" dirty="0" err="1">
                <a:hlinkClick r:id="rId4"/>
              </a:rPr>
              <a:t>StringBuilder</a:t>
            </a:r>
            <a:r>
              <a:rPr lang="en-GB" b="1" dirty="0"/>
              <a:t>, </a:t>
            </a:r>
            <a:r>
              <a:rPr lang="en-GB" b="1" dirty="0" err="1">
                <a:hlinkClick r:id="rId5"/>
              </a:rPr>
              <a:t>StringBuffer</a:t>
            </a:r>
            <a:r>
              <a:rPr lang="en-GB" dirty="0"/>
              <a:t>, etc.</a:t>
            </a:r>
          </a:p>
          <a:p>
            <a:pPr algn="l"/>
            <a:r>
              <a:rPr lang="en-GB" dirty="0"/>
              <a:t>When we made a change in existing mutable objects, no new object will be created; instead, it will alter the value of the existing object. </a:t>
            </a:r>
            <a:endParaRPr lang="en-GB" dirty="0" smtClean="0"/>
          </a:p>
          <a:p>
            <a:pPr algn="l"/>
            <a:r>
              <a:rPr lang="en-GB" dirty="0" smtClean="0"/>
              <a:t>These </a:t>
            </a:r>
            <a:r>
              <a:rPr lang="en-GB" dirty="0"/>
              <a:t>object's classes provide methods to make changes in it</a:t>
            </a:r>
            <a:r>
              <a:rPr lang="en-GB" dirty="0" smtClean="0"/>
              <a:t>.</a:t>
            </a:r>
          </a:p>
          <a:p>
            <a:pPr algn="l"/>
            <a:r>
              <a:rPr lang="en-GB" dirty="0"/>
              <a:t>The Getters and Setters ( get() and set() methods ) are available in mutable objects. The Mutable object may or may not be thread-safe</a:t>
            </a:r>
            <a:r>
              <a:rPr lang="en-GB" dirty="0" smtClean="0"/>
              <a:t>.</a:t>
            </a:r>
          </a:p>
          <a:p>
            <a:r>
              <a:rPr lang="en-GB" dirty="0"/>
              <a:t>What are Immutable Objects</a:t>
            </a:r>
          </a:p>
          <a:p>
            <a:pPr algn="l"/>
            <a:r>
              <a:rPr lang="en-GB" dirty="0"/>
              <a:t>The immutable objects are objects whose value can not be changed after initialization. We can not change anything once the object is created. For example, </a:t>
            </a:r>
            <a:r>
              <a:rPr lang="en-GB" b="1" dirty="0"/>
              <a:t>primitive objects</a:t>
            </a:r>
            <a:r>
              <a:rPr lang="en-GB" dirty="0"/>
              <a:t> </a:t>
            </a:r>
            <a:r>
              <a:rPr lang="en-GB" dirty="0" smtClean="0"/>
              <a:t>such as</a:t>
            </a:r>
            <a:r>
              <a:rPr lang="en-GB" dirty="0"/>
              <a:t> </a:t>
            </a:r>
            <a:r>
              <a:rPr lang="en-GB" dirty="0" err="1">
                <a:hlinkClick r:id="rId6"/>
              </a:rPr>
              <a:t>int</a:t>
            </a:r>
            <a:r>
              <a:rPr lang="en-GB" dirty="0"/>
              <a:t>, </a:t>
            </a:r>
            <a:r>
              <a:rPr lang="en-GB" dirty="0">
                <a:hlinkClick r:id="rId7"/>
              </a:rPr>
              <a:t>long</a:t>
            </a:r>
            <a:r>
              <a:rPr lang="en-GB" dirty="0"/>
              <a:t>, </a:t>
            </a:r>
            <a:r>
              <a:rPr lang="en-GB" dirty="0">
                <a:hlinkClick r:id="rId8"/>
              </a:rPr>
              <a:t>float</a:t>
            </a:r>
            <a:r>
              <a:rPr lang="en-GB" dirty="0"/>
              <a:t>, </a:t>
            </a:r>
            <a:r>
              <a:rPr lang="en-GB" dirty="0">
                <a:hlinkClick r:id="rId9"/>
              </a:rPr>
              <a:t>double</a:t>
            </a:r>
            <a:r>
              <a:rPr lang="en-GB" dirty="0"/>
              <a:t>, </a:t>
            </a:r>
            <a:r>
              <a:rPr lang="en-GB" b="1" dirty="0"/>
              <a:t>all </a:t>
            </a:r>
            <a:r>
              <a:rPr lang="en-GB" b="1" dirty="0">
                <a:hlinkClick r:id="rId10"/>
              </a:rPr>
              <a:t>legacy classes</a:t>
            </a:r>
            <a:r>
              <a:rPr lang="en-GB" b="1" dirty="0"/>
              <a:t>, </a:t>
            </a:r>
            <a:r>
              <a:rPr lang="en-GB" b="1" dirty="0">
                <a:hlinkClick r:id="rId11"/>
              </a:rPr>
              <a:t>Wrapper class</a:t>
            </a:r>
            <a:r>
              <a:rPr lang="en-GB" b="1" dirty="0"/>
              <a:t>, </a:t>
            </a:r>
            <a:r>
              <a:rPr lang="en-GB" b="1" dirty="0">
                <a:hlinkClick r:id="rId12"/>
              </a:rPr>
              <a:t>String class</a:t>
            </a:r>
            <a:r>
              <a:rPr lang="en-GB" dirty="0"/>
              <a:t>, etc.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4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09" y="224287"/>
            <a:ext cx="11499011" cy="6409426"/>
          </a:xfrm>
        </p:spPr>
        <p:txBody>
          <a:bodyPr/>
          <a:lstStyle/>
          <a:p>
            <a:r>
              <a:rPr lang="en-GB" dirty="0"/>
              <a:t>In a nutshell, immutable means unmodified or unchangeable. Once the immutable objects are created, its object values and state can not be changed.</a:t>
            </a:r>
          </a:p>
          <a:p>
            <a:r>
              <a:rPr lang="en-GB" dirty="0"/>
              <a:t>Only Getters ( get() method) are available not Setters ( set() method) for immutable objects.</a:t>
            </a:r>
          </a:p>
          <a:p>
            <a:pPr marL="0" indent="0">
              <a:buNone/>
            </a:pPr>
            <a:r>
              <a:rPr lang="en-GB" dirty="0"/>
              <a:t>How to Create a Mutable Class</a:t>
            </a:r>
          </a:p>
          <a:p>
            <a:pPr marL="0" indent="0">
              <a:buNone/>
            </a:pPr>
            <a:r>
              <a:rPr lang="en-GB" dirty="0"/>
              <a:t>The following two things are essential for creating a mutable class:</a:t>
            </a:r>
          </a:p>
          <a:p>
            <a:pPr lvl="1"/>
            <a:r>
              <a:rPr lang="en-GB" dirty="0"/>
              <a:t>Methods for modifying the field values</a:t>
            </a:r>
          </a:p>
          <a:p>
            <a:pPr lvl="1"/>
            <a:r>
              <a:rPr lang="en-GB" dirty="0"/>
              <a:t>Getters and Setters of the objects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2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38" y="228600"/>
            <a:ext cx="11731924" cy="6469811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Consider the below example of the mutable class:</a:t>
            </a:r>
            <a:br>
              <a:rPr lang="en-GB" sz="2000" dirty="0"/>
            </a:br>
            <a:r>
              <a:rPr lang="en-GB" sz="2000" b="1" dirty="0"/>
              <a:t>public</a:t>
            </a:r>
            <a:r>
              <a:rPr lang="en-GB" sz="2000" dirty="0"/>
              <a:t> </a:t>
            </a:r>
            <a:r>
              <a:rPr lang="en-GB" sz="2000" b="1" dirty="0"/>
              <a:t>class</a:t>
            </a:r>
            <a:r>
              <a:rPr lang="en-GB" sz="2000" dirty="0"/>
              <a:t> </a:t>
            </a:r>
            <a:r>
              <a:rPr lang="en-GB" sz="2000" dirty="0" err="1" smtClean="0"/>
              <a:t>JtpExample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> {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/>
              <a:t>private</a:t>
            </a:r>
            <a:r>
              <a:rPr lang="en-GB" sz="2000" dirty="0"/>
              <a:t> String s;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dirty="0" err="1"/>
              <a:t>JtpExample</a:t>
            </a:r>
            <a:r>
              <a:rPr lang="en-GB" sz="2000" dirty="0"/>
              <a:t>(String s) 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{</a:t>
            </a:r>
            <a:r>
              <a:rPr lang="en-GB" sz="2000" dirty="0"/>
              <a:t>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 err="1"/>
              <a:t>this</a:t>
            </a:r>
            <a:r>
              <a:rPr lang="en-GB" sz="2000" dirty="0" err="1"/>
              <a:t>.s</a:t>
            </a:r>
            <a:r>
              <a:rPr lang="en-GB" sz="2000" dirty="0"/>
              <a:t> = s;  </a:t>
            </a:r>
            <a:br>
              <a:rPr lang="en-GB" sz="2000" dirty="0"/>
            </a:br>
            <a:r>
              <a:rPr lang="en-GB" sz="2000" dirty="0"/>
              <a:t>    }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/>
              <a:t>public</a:t>
            </a:r>
            <a:r>
              <a:rPr lang="en-GB" sz="2000" dirty="0"/>
              <a:t> String </a:t>
            </a:r>
            <a:r>
              <a:rPr lang="en-GB" sz="2000" dirty="0" err="1"/>
              <a:t>getName</a:t>
            </a:r>
            <a:r>
              <a:rPr lang="en-GB" sz="2000" dirty="0"/>
              <a:t>() 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{</a:t>
            </a:r>
            <a:r>
              <a:rPr lang="en-GB" sz="2000" dirty="0"/>
              <a:t>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/>
              <a:t>return</a:t>
            </a:r>
            <a:r>
              <a:rPr lang="en-GB" sz="2000" dirty="0"/>
              <a:t> s;  </a:t>
            </a:r>
            <a:br>
              <a:rPr lang="en-GB" sz="2000" dirty="0"/>
            </a:br>
            <a:r>
              <a:rPr lang="en-GB" sz="2000" dirty="0"/>
              <a:t>    }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/>
              <a:t>public</a:t>
            </a:r>
            <a:r>
              <a:rPr lang="en-GB" sz="2000" dirty="0"/>
              <a:t> </a:t>
            </a:r>
            <a:r>
              <a:rPr lang="en-GB" sz="2000" b="1" dirty="0"/>
              <a:t>void</a:t>
            </a:r>
            <a:r>
              <a:rPr lang="en-GB" sz="2000" dirty="0"/>
              <a:t> </a:t>
            </a:r>
            <a:r>
              <a:rPr lang="en-GB" sz="2000" dirty="0" err="1"/>
              <a:t>setName</a:t>
            </a:r>
            <a:r>
              <a:rPr lang="en-GB" sz="2000" dirty="0"/>
              <a:t>(String </a:t>
            </a:r>
            <a:r>
              <a:rPr lang="en-GB" sz="2000" dirty="0" err="1"/>
              <a:t>coursename</a:t>
            </a:r>
            <a:r>
              <a:rPr lang="en-GB" sz="2000" dirty="0"/>
              <a:t>) 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{</a:t>
            </a:r>
            <a:r>
              <a:rPr lang="en-GB" sz="2000" dirty="0"/>
              <a:t>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 err="1"/>
              <a:t>this</a:t>
            </a:r>
            <a:r>
              <a:rPr lang="en-GB" sz="2000" dirty="0" err="1"/>
              <a:t>.s</a:t>
            </a:r>
            <a:r>
              <a:rPr lang="en-GB" sz="2000" dirty="0"/>
              <a:t> = </a:t>
            </a:r>
            <a:r>
              <a:rPr lang="en-GB" sz="2000" dirty="0" err="1"/>
              <a:t>coursename</a:t>
            </a:r>
            <a:r>
              <a:rPr lang="en-GB" sz="2000" dirty="0"/>
              <a:t>;  </a:t>
            </a:r>
            <a:br>
              <a:rPr lang="en-GB" sz="2000" dirty="0"/>
            </a:br>
            <a:r>
              <a:rPr lang="en-GB" sz="2000" dirty="0"/>
              <a:t>    }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b="1" dirty="0"/>
              <a:t>public</a:t>
            </a:r>
            <a:r>
              <a:rPr lang="en-GB" sz="2000" dirty="0"/>
              <a:t> </a:t>
            </a:r>
            <a:r>
              <a:rPr lang="en-GB" sz="2000" b="1" dirty="0"/>
              <a:t>static</a:t>
            </a:r>
            <a:r>
              <a:rPr lang="en-GB" sz="2000" dirty="0"/>
              <a:t> </a:t>
            </a:r>
            <a:r>
              <a:rPr lang="en-GB" sz="2000" b="1" dirty="0"/>
              <a:t>void</a:t>
            </a:r>
            <a:r>
              <a:rPr lang="en-GB" sz="2000" dirty="0"/>
              <a:t> main(String[] </a:t>
            </a:r>
            <a:r>
              <a:rPr lang="en-GB" sz="2000" dirty="0" err="1"/>
              <a:t>args</a:t>
            </a:r>
            <a:r>
              <a:rPr lang="en-GB" sz="2000" dirty="0"/>
              <a:t>) 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{</a:t>
            </a:r>
            <a:r>
              <a:rPr lang="en-GB" sz="2000" dirty="0"/>
              <a:t>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dirty="0" err="1"/>
              <a:t>JtpExample</a:t>
            </a:r>
            <a:r>
              <a:rPr lang="en-GB" sz="2000" dirty="0"/>
              <a:t> </a:t>
            </a:r>
            <a:r>
              <a:rPr lang="en-GB" sz="2000" dirty="0" err="1"/>
              <a:t>obj</a:t>
            </a:r>
            <a:r>
              <a:rPr lang="en-GB" sz="2000" dirty="0"/>
              <a:t> = </a:t>
            </a:r>
            <a:r>
              <a:rPr lang="en-GB" sz="2000" b="1" dirty="0"/>
              <a:t>new</a:t>
            </a:r>
            <a:r>
              <a:rPr lang="en-GB" sz="2000" dirty="0"/>
              <a:t> </a:t>
            </a:r>
            <a:r>
              <a:rPr lang="en-GB" sz="2000" dirty="0" err="1"/>
              <a:t>JtpExample</a:t>
            </a:r>
            <a:r>
              <a:rPr lang="en-GB" sz="2000" dirty="0"/>
              <a:t>("</a:t>
            </a:r>
            <a:r>
              <a:rPr lang="en-GB" sz="2000" dirty="0" err="1"/>
              <a:t>JavaTpoint</a:t>
            </a:r>
            <a:r>
              <a:rPr lang="en-GB" sz="2000" dirty="0"/>
              <a:t>");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dirty="0" err="1"/>
              <a:t>obj.getName</a:t>
            </a:r>
            <a:r>
              <a:rPr lang="en-GB" sz="2000" dirty="0"/>
              <a:t>());  </a:t>
            </a:r>
            <a:br>
              <a:rPr lang="en-GB" sz="2000" dirty="0"/>
            </a:br>
            <a:r>
              <a:rPr lang="en-GB" sz="2000" dirty="0"/>
              <a:t>// Here, we can update the name using the </a:t>
            </a:r>
            <a:r>
              <a:rPr lang="en-GB" sz="2000" dirty="0" err="1"/>
              <a:t>setName</a:t>
            </a:r>
            <a:r>
              <a:rPr lang="en-GB" sz="2000" dirty="0"/>
              <a:t> method.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dirty="0" err="1"/>
              <a:t>obj.setName</a:t>
            </a:r>
            <a:r>
              <a:rPr lang="en-GB" sz="2000" dirty="0"/>
              <a:t>("Java Training");  </a:t>
            </a:r>
            <a:br>
              <a:rPr lang="en-GB" sz="2000" dirty="0"/>
            </a:br>
            <a:r>
              <a:rPr lang="en-GB" sz="2000" dirty="0"/>
              <a:t>    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dirty="0" err="1"/>
              <a:t>obj.getName</a:t>
            </a:r>
            <a:r>
              <a:rPr lang="en-GB" sz="2000" dirty="0"/>
              <a:t>());  </a:t>
            </a:r>
            <a:br>
              <a:rPr lang="en-GB" sz="2000" dirty="0"/>
            </a:br>
            <a:r>
              <a:rPr lang="en-GB" sz="2000" dirty="0"/>
              <a:t>    }  </a:t>
            </a:r>
            <a:br>
              <a:rPr lang="en-GB" sz="2000" dirty="0"/>
            </a:br>
            <a:r>
              <a:rPr lang="en-GB" sz="2000" dirty="0"/>
              <a:t>    }  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anose="020B0604020202020204" pitchFamily="34" charset="-128"/>
              </a:rPr>
              <a:t>JavaTpoint Java Training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781"/>
            <a:ext cx="10515600" cy="64784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How to Create an Immutable Class</a:t>
            </a:r>
          </a:p>
          <a:p>
            <a:r>
              <a:rPr lang="en-GB" dirty="0"/>
              <a:t>The following things are essential for creating an immutable class:</a:t>
            </a:r>
          </a:p>
          <a:p>
            <a:r>
              <a:rPr lang="en-GB" dirty="0"/>
              <a:t>Final class, which is declared as final so that it can't be extended.</a:t>
            </a:r>
          </a:p>
          <a:p>
            <a:r>
              <a:rPr lang="en-GB" dirty="0"/>
              <a:t>All fields should be private so that direct access to the fields is blocked.</a:t>
            </a:r>
          </a:p>
          <a:p>
            <a:r>
              <a:rPr lang="en-GB" dirty="0"/>
              <a:t>No Setters</a:t>
            </a:r>
          </a:p>
          <a:p>
            <a:r>
              <a:rPr lang="en-GB" dirty="0"/>
              <a:t>All mutable fields should be as final so that they can not be iterated once initialized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class</a:t>
            </a:r>
            <a:r>
              <a:rPr lang="en-GB" dirty="0"/>
              <a:t> JtpExample1 {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b="1" dirty="0"/>
              <a:t>private</a:t>
            </a:r>
            <a:r>
              <a:rPr lang="en-GB" dirty="0"/>
              <a:t> </a:t>
            </a:r>
            <a:r>
              <a:rPr lang="en-GB" b="1" dirty="0"/>
              <a:t>final</a:t>
            </a:r>
            <a:r>
              <a:rPr lang="en-GB" dirty="0"/>
              <a:t> String s;  </a:t>
            </a:r>
          </a:p>
          <a:p>
            <a:pPr marL="0" indent="0">
              <a:buNone/>
            </a:pPr>
            <a:r>
              <a:rPr lang="en-GB" dirty="0"/>
              <a:t>        JtpExample1(</a:t>
            </a:r>
            <a:r>
              <a:rPr lang="en-GB" b="1" dirty="0"/>
              <a:t>final</a:t>
            </a:r>
            <a:r>
              <a:rPr lang="en-GB" dirty="0"/>
              <a:t> String s) {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b="1" dirty="0" err="1"/>
              <a:t>this</a:t>
            </a:r>
            <a:r>
              <a:rPr lang="en-GB" dirty="0" err="1"/>
              <a:t>.s</a:t>
            </a:r>
            <a:r>
              <a:rPr lang="en-GB" dirty="0"/>
              <a:t> = s;  </a:t>
            </a:r>
          </a:p>
          <a:p>
            <a:pPr marL="0" indent="0">
              <a:buNone/>
            </a:pPr>
            <a:r>
              <a:rPr lang="en-GB" dirty="0"/>
              <a:t>       }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final</a:t>
            </a:r>
            <a:r>
              <a:rPr lang="en-GB" dirty="0"/>
              <a:t> String </a:t>
            </a:r>
            <a:r>
              <a:rPr lang="en-GB" dirty="0" err="1"/>
              <a:t>getName</a:t>
            </a:r>
            <a:r>
              <a:rPr lang="en-GB" dirty="0"/>
              <a:t>() {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b="1" dirty="0"/>
              <a:t>return</a:t>
            </a:r>
            <a:r>
              <a:rPr lang="en-GB" dirty="0"/>
              <a:t> s;  </a:t>
            </a:r>
          </a:p>
          <a:p>
            <a:pPr marL="0" indent="0">
              <a:buNone/>
            </a:pPr>
            <a:r>
              <a:rPr lang="en-GB" dirty="0"/>
              <a:t>        }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main(String[] </a:t>
            </a:r>
            <a:r>
              <a:rPr lang="en-GB" dirty="0" err="1"/>
              <a:t>args</a:t>
            </a:r>
            <a:r>
              <a:rPr lang="en-GB" dirty="0"/>
              <a:t>) {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dirty="0" err="1"/>
              <a:t>JtpExample</a:t>
            </a:r>
            <a:r>
              <a:rPr lang="en-GB" dirty="0"/>
              <a:t> </a:t>
            </a:r>
            <a:r>
              <a:rPr lang="en-GB" dirty="0" err="1"/>
              <a:t>obj</a:t>
            </a:r>
            <a:r>
              <a:rPr lang="en-GB" dirty="0"/>
              <a:t> = </a:t>
            </a:r>
            <a:r>
              <a:rPr lang="en-GB" b="1" dirty="0"/>
              <a:t>new</a:t>
            </a:r>
            <a:r>
              <a:rPr lang="en-GB" dirty="0"/>
              <a:t> </a:t>
            </a:r>
            <a:r>
              <a:rPr lang="en-GB" dirty="0" err="1"/>
              <a:t>JtpExample</a:t>
            </a:r>
            <a:r>
              <a:rPr lang="en-GB" dirty="0"/>
              <a:t>("Core Java Training");  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obj.getName</a:t>
            </a:r>
            <a:r>
              <a:rPr lang="en-GB" dirty="0"/>
              <a:t>());  </a:t>
            </a:r>
          </a:p>
          <a:p>
            <a:pPr marL="0" indent="0">
              <a:buNone/>
            </a:pPr>
            <a:r>
              <a:rPr lang="en-GB" dirty="0"/>
              <a:t>        }  </a:t>
            </a:r>
          </a:p>
          <a:p>
            <a:pPr marL="0" indent="0">
              <a:buNone/>
            </a:pPr>
            <a:r>
              <a:rPr lang="en-GB" dirty="0"/>
              <a:t>        } 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62262" y="215265"/>
          <a:ext cx="6467476" cy="6522720"/>
        </p:xfrm>
        <a:graphic>
          <a:graphicData uri="http://schemas.openxmlformats.org/drawingml/2006/table">
            <a:tbl>
              <a:tblPr/>
              <a:tblGrid>
                <a:gridCol w="3233738"/>
                <a:gridCol w="32337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Mutable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Immutable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1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change the value of mutable objects after initialization.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Once an immutable object is initiated; We can not change its values.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state can be changed.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state can not be changed.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mutable objects, no new objects are formed.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immutable objects, a new object is formed when the value of the object is altered.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provides methods to change the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 not provide any method to change the object value.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get() and set() methods to dela with the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only supports get() method to pass the value of the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Mutable classes are may or may not be thread-safe.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Immutable classes are thread-safe.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essentials for creating a mutable class are methods for modifying fields, getters and setters.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essentials for creating an immutable class are final class, private fields, final mutable objects.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6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60"/>
            <a:ext cx="10515600" cy="6452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Why are Strings in Java Immutable</a:t>
            </a:r>
          </a:p>
          <a:p>
            <a:r>
              <a:rPr lang="en-GB" dirty="0"/>
              <a:t>String in Java is a very special class, as it is used almost in every Java program. That's why it is Immutable to enhance performance and security. Let's understand it in detail:</a:t>
            </a:r>
          </a:p>
          <a:p>
            <a:r>
              <a:rPr lang="en-GB" dirty="0"/>
              <a:t>In Java, strings use the concept of literals. Suppose we have an object having many reference variables. In such a scenario, if we will change the value of a reference variable, it will affect the entire object and all of its values.</a:t>
            </a:r>
          </a:p>
          <a:p>
            <a:r>
              <a:rPr lang="en-GB" dirty="0"/>
              <a:t>Apart from the above reasons, the following reasons are also responsible for making the String immutable:</a:t>
            </a:r>
          </a:p>
          <a:p>
            <a:r>
              <a:rPr lang="en-GB" dirty="0"/>
              <a:t>Immutable objects are very simple; there is no need for synchronization and are inherently thread-safe. But, Immutable objects make good building blocks for other objects, so we have to provide them special care.</a:t>
            </a:r>
          </a:p>
          <a:p>
            <a:r>
              <a:rPr lang="en-GB" dirty="0"/>
              <a:t>Most Developers make the String the final object so that it can not be altered later.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4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96"/>
            <a:ext cx="10515600" cy="6564702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https://www.w3schools.com/JAVA/java_modifiers.asp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3" y="697755"/>
            <a:ext cx="10464977" cy="52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inter-regular</vt:lpstr>
      <vt:lpstr>Times New Roman</vt:lpstr>
      <vt:lpstr>Office Theme</vt:lpstr>
      <vt:lpstr>PowerPoint Presentation</vt:lpstr>
      <vt:lpstr>PowerPoint Presentation</vt:lpstr>
      <vt:lpstr>Consider the below example of the mutable class: public class JtpExample  {       private String s;       JtpExample(String s)      {       this.s = s;       }       public String getName()      {       return s;       }       public void setName(String coursename)      {       this.s = coursename;       }       public static void main(String[] args)      {       JtpExample obj = new JtpExample("JavaTpoint");       System.out.println(obj.getName());   // Here, we can update the name using the setName method.       obj.setName("Java Training");       System.out.println(obj.getName());       }       }  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2022-08-23T07:22:45Z</dcterms:created>
  <dcterms:modified xsi:type="dcterms:W3CDTF">2022-08-23T07:45:15Z</dcterms:modified>
</cp:coreProperties>
</file>