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4"/>
    <p:sldMasterId id="2147483950" r:id="rId5"/>
    <p:sldMasterId id="2147483967" r:id="rId6"/>
    <p:sldMasterId id="2147483984" r:id="rId7"/>
  </p:sldMasterIdLst>
  <p:sldIdLst>
    <p:sldId id="256" r:id="rId8"/>
    <p:sldId id="257" r:id="rId9"/>
    <p:sldId id="259" r:id="rId10"/>
    <p:sldId id="258" r:id="rId11"/>
    <p:sldId id="260" r:id="rId12"/>
    <p:sldId id="282" r:id="rId13"/>
    <p:sldId id="261" r:id="rId14"/>
    <p:sldId id="262" r:id="rId15"/>
    <p:sldId id="263" r:id="rId16"/>
    <p:sldId id="264" r:id="rId17"/>
    <p:sldId id="266" r:id="rId18"/>
    <p:sldId id="267" r:id="rId19"/>
    <p:sldId id="269" r:id="rId20"/>
    <p:sldId id="270" r:id="rId21"/>
    <p:sldId id="271" r:id="rId22"/>
    <p:sldId id="283" r:id="rId23"/>
    <p:sldId id="272" r:id="rId24"/>
    <p:sldId id="273" r:id="rId25"/>
    <p:sldId id="274" r:id="rId26"/>
    <p:sldId id="275" r:id="rId27"/>
    <p:sldId id="291" r:id="rId28"/>
    <p:sldId id="276" r:id="rId29"/>
    <p:sldId id="277" r:id="rId30"/>
    <p:sldId id="278" r:id="rId31"/>
    <p:sldId id="279" r:id="rId32"/>
    <p:sldId id="285" r:id="rId33"/>
    <p:sldId id="286" r:id="rId34"/>
    <p:sldId id="287"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4" d="100"/>
          <a:sy n="94" d="100"/>
        </p:scale>
        <p:origin x="110"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99F47-7DA5-421B-BC98-56AD91EEBC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2BB248-9B69-41E9-A50C-F35770497DA1}">
      <dgm:prSet/>
      <dgm:spPr/>
      <dgm:t>
        <a:bodyPr/>
        <a:lstStyle/>
        <a:p>
          <a:pPr>
            <a:lnSpc>
              <a:spcPct val="100000"/>
            </a:lnSpc>
          </a:pPr>
          <a:r>
            <a:rPr lang="en-IN"/>
            <a:t>EDA (Continuous and Discrete Features)</a:t>
          </a:r>
          <a:endParaRPr lang="en-US"/>
        </a:p>
      </dgm:t>
    </dgm:pt>
    <dgm:pt modelId="{5D88F42A-CC8A-49D9-9C04-3B6542BACDCB}" type="parTrans" cxnId="{E009D706-ADAB-4094-931E-9FCF3DC46EC0}">
      <dgm:prSet/>
      <dgm:spPr/>
      <dgm:t>
        <a:bodyPr/>
        <a:lstStyle/>
        <a:p>
          <a:endParaRPr lang="en-US"/>
        </a:p>
      </dgm:t>
    </dgm:pt>
    <dgm:pt modelId="{60C13627-B93E-4D81-8B5E-E22C8737DFDD}" type="sibTrans" cxnId="{E009D706-ADAB-4094-931E-9FCF3DC46EC0}">
      <dgm:prSet/>
      <dgm:spPr/>
      <dgm:t>
        <a:bodyPr/>
        <a:lstStyle/>
        <a:p>
          <a:endParaRPr lang="en-US"/>
        </a:p>
      </dgm:t>
    </dgm:pt>
    <dgm:pt modelId="{85B86784-919B-49D7-9503-25311CD42C77}">
      <dgm:prSet/>
      <dgm:spPr/>
      <dgm:t>
        <a:bodyPr/>
        <a:lstStyle/>
        <a:p>
          <a:pPr>
            <a:lnSpc>
              <a:spcPct val="100000"/>
            </a:lnSpc>
          </a:pPr>
          <a:r>
            <a:rPr lang="en-IN" dirty="0"/>
            <a:t>EDA (Categorical Features)</a:t>
          </a:r>
          <a:endParaRPr lang="en-US" dirty="0"/>
        </a:p>
      </dgm:t>
    </dgm:pt>
    <dgm:pt modelId="{741481D6-68C1-4EEC-8BBA-2E223E9C59EE}" type="parTrans" cxnId="{A44903C4-1089-4DFE-9DC3-5412C5CD7468}">
      <dgm:prSet/>
      <dgm:spPr/>
      <dgm:t>
        <a:bodyPr/>
        <a:lstStyle/>
        <a:p>
          <a:endParaRPr lang="en-US"/>
        </a:p>
      </dgm:t>
    </dgm:pt>
    <dgm:pt modelId="{5725AC78-CB23-4FBC-AD88-CE6C8CB61337}" type="sibTrans" cxnId="{A44903C4-1089-4DFE-9DC3-5412C5CD7468}">
      <dgm:prSet/>
      <dgm:spPr/>
      <dgm:t>
        <a:bodyPr/>
        <a:lstStyle/>
        <a:p>
          <a:endParaRPr lang="en-US"/>
        </a:p>
      </dgm:t>
    </dgm:pt>
    <dgm:pt modelId="{ED0D1EEC-3475-449F-8FE6-D42C61F4525B}" type="pres">
      <dgm:prSet presAssocID="{75199F47-7DA5-421B-BC98-56AD91EEBC49}" presName="root" presStyleCnt="0">
        <dgm:presLayoutVars>
          <dgm:dir/>
          <dgm:resizeHandles val="exact"/>
        </dgm:presLayoutVars>
      </dgm:prSet>
      <dgm:spPr/>
    </dgm:pt>
    <dgm:pt modelId="{3F79AAB3-E062-40C0-9017-E2BB7C22EAD7}" type="pres">
      <dgm:prSet presAssocID="{852BB248-9B69-41E9-A50C-F35770497DA1}" presName="compNode" presStyleCnt="0"/>
      <dgm:spPr/>
    </dgm:pt>
    <dgm:pt modelId="{1F783E08-A5F7-4775-8F3D-40F4FBD28A70}" type="pres">
      <dgm:prSet presAssocID="{852BB248-9B69-41E9-A50C-F35770497DA1}" presName="bgRect" presStyleLbl="bgShp" presStyleIdx="0" presStyleCnt="2"/>
      <dgm:spPr/>
    </dgm:pt>
    <dgm:pt modelId="{D0ED9792-277A-4478-A8D8-AFF539ECD1BF}" type="pres">
      <dgm:prSet presAssocID="{852BB248-9B69-41E9-A50C-F35770497DA1}"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9B79BC1E-0737-4D8E-813A-D2D9B3D8A880}" type="pres">
      <dgm:prSet presAssocID="{852BB248-9B69-41E9-A50C-F35770497DA1}" presName="spaceRect" presStyleCnt="0"/>
      <dgm:spPr/>
    </dgm:pt>
    <dgm:pt modelId="{D71BAEF2-7474-4A11-8B1F-B9B67C8ECBE1}" type="pres">
      <dgm:prSet presAssocID="{852BB248-9B69-41E9-A50C-F35770497DA1}" presName="parTx" presStyleLbl="revTx" presStyleIdx="0" presStyleCnt="2">
        <dgm:presLayoutVars>
          <dgm:chMax val="0"/>
          <dgm:chPref val="0"/>
        </dgm:presLayoutVars>
      </dgm:prSet>
      <dgm:spPr/>
    </dgm:pt>
    <dgm:pt modelId="{14902064-116C-49C2-B785-DB7AC5978559}" type="pres">
      <dgm:prSet presAssocID="{60C13627-B93E-4D81-8B5E-E22C8737DFDD}" presName="sibTrans" presStyleCnt="0"/>
      <dgm:spPr/>
    </dgm:pt>
    <dgm:pt modelId="{CAEB3F4C-790C-4484-ACA3-BAB8C7C28DBA}" type="pres">
      <dgm:prSet presAssocID="{85B86784-919B-49D7-9503-25311CD42C77}" presName="compNode" presStyleCnt="0"/>
      <dgm:spPr/>
    </dgm:pt>
    <dgm:pt modelId="{4717B07F-7FC6-4CC8-8772-753C64AFEE5B}" type="pres">
      <dgm:prSet presAssocID="{85B86784-919B-49D7-9503-25311CD42C77}" presName="bgRect" presStyleLbl="bgShp" presStyleIdx="1" presStyleCnt="2"/>
      <dgm:spPr/>
    </dgm:pt>
    <dgm:pt modelId="{A7F60681-7853-47F7-A1D8-E2DF9FF36BFA}" type="pres">
      <dgm:prSet presAssocID="{85B86784-919B-49D7-9503-25311CD42C77}"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3F4FF471-34D7-4128-AA65-E986CADB8675}" type="pres">
      <dgm:prSet presAssocID="{85B86784-919B-49D7-9503-25311CD42C77}" presName="spaceRect" presStyleCnt="0"/>
      <dgm:spPr/>
    </dgm:pt>
    <dgm:pt modelId="{89996CF7-630B-4F55-9EB4-2551FA784CA8}" type="pres">
      <dgm:prSet presAssocID="{85B86784-919B-49D7-9503-25311CD42C77}" presName="parTx" presStyleLbl="revTx" presStyleIdx="1" presStyleCnt="2">
        <dgm:presLayoutVars>
          <dgm:chMax val="0"/>
          <dgm:chPref val="0"/>
        </dgm:presLayoutVars>
      </dgm:prSet>
      <dgm:spPr/>
    </dgm:pt>
  </dgm:ptLst>
  <dgm:cxnLst>
    <dgm:cxn modelId="{E009D706-ADAB-4094-931E-9FCF3DC46EC0}" srcId="{75199F47-7DA5-421B-BC98-56AD91EEBC49}" destId="{852BB248-9B69-41E9-A50C-F35770497DA1}" srcOrd="0" destOrd="0" parTransId="{5D88F42A-CC8A-49D9-9C04-3B6542BACDCB}" sibTransId="{60C13627-B93E-4D81-8B5E-E22C8737DFDD}"/>
    <dgm:cxn modelId="{A5AF565E-5881-4A76-852E-B6523A5238BE}" type="presOf" srcId="{852BB248-9B69-41E9-A50C-F35770497DA1}" destId="{D71BAEF2-7474-4A11-8B1F-B9B67C8ECBE1}" srcOrd="0" destOrd="0" presId="urn:microsoft.com/office/officeart/2018/2/layout/IconVerticalSolidList"/>
    <dgm:cxn modelId="{31EE444F-B02C-46D1-AC7A-890A241A7D9E}" type="presOf" srcId="{85B86784-919B-49D7-9503-25311CD42C77}" destId="{89996CF7-630B-4F55-9EB4-2551FA784CA8}" srcOrd="0" destOrd="0" presId="urn:microsoft.com/office/officeart/2018/2/layout/IconVerticalSolidList"/>
    <dgm:cxn modelId="{782E60AE-9E07-447D-AF66-38C0AA049BA3}" type="presOf" srcId="{75199F47-7DA5-421B-BC98-56AD91EEBC49}" destId="{ED0D1EEC-3475-449F-8FE6-D42C61F4525B}" srcOrd="0" destOrd="0" presId="urn:microsoft.com/office/officeart/2018/2/layout/IconVerticalSolidList"/>
    <dgm:cxn modelId="{A44903C4-1089-4DFE-9DC3-5412C5CD7468}" srcId="{75199F47-7DA5-421B-BC98-56AD91EEBC49}" destId="{85B86784-919B-49D7-9503-25311CD42C77}" srcOrd="1" destOrd="0" parTransId="{741481D6-68C1-4EEC-8BBA-2E223E9C59EE}" sibTransId="{5725AC78-CB23-4FBC-AD88-CE6C8CB61337}"/>
    <dgm:cxn modelId="{2145D3BB-3B0D-4DC1-9F70-13FB808900FB}" type="presParOf" srcId="{ED0D1EEC-3475-449F-8FE6-D42C61F4525B}" destId="{3F79AAB3-E062-40C0-9017-E2BB7C22EAD7}" srcOrd="0" destOrd="0" presId="urn:microsoft.com/office/officeart/2018/2/layout/IconVerticalSolidList"/>
    <dgm:cxn modelId="{D2B2945E-931C-4A6D-BEFB-6FC7310A2A6D}" type="presParOf" srcId="{3F79AAB3-E062-40C0-9017-E2BB7C22EAD7}" destId="{1F783E08-A5F7-4775-8F3D-40F4FBD28A70}" srcOrd="0" destOrd="0" presId="urn:microsoft.com/office/officeart/2018/2/layout/IconVerticalSolidList"/>
    <dgm:cxn modelId="{D328A315-C4B1-44A3-AACC-83F6559267AB}" type="presParOf" srcId="{3F79AAB3-E062-40C0-9017-E2BB7C22EAD7}" destId="{D0ED9792-277A-4478-A8D8-AFF539ECD1BF}" srcOrd="1" destOrd="0" presId="urn:microsoft.com/office/officeart/2018/2/layout/IconVerticalSolidList"/>
    <dgm:cxn modelId="{C1DB1CAB-C596-4729-9D42-BEF12EBD35A8}" type="presParOf" srcId="{3F79AAB3-E062-40C0-9017-E2BB7C22EAD7}" destId="{9B79BC1E-0737-4D8E-813A-D2D9B3D8A880}" srcOrd="2" destOrd="0" presId="urn:microsoft.com/office/officeart/2018/2/layout/IconVerticalSolidList"/>
    <dgm:cxn modelId="{19F3BC8A-740C-425A-874E-74D042BA6F44}" type="presParOf" srcId="{3F79AAB3-E062-40C0-9017-E2BB7C22EAD7}" destId="{D71BAEF2-7474-4A11-8B1F-B9B67C8ECBE1}" srcOrd="3" destOrd="0" presId="urn:microsoft.com/office/officeart/2018/2/layout/IconVerticalSolidList"/>
    <dgm:cxn modelId="{69580467-5386-4395-AEC7-51CE8CD28F2C}" type="presParOf" srcId="{ED0D1EEC-3475-449F-8FE6-D42C61F4525B}" destId="{14902064-116C-49C2-B785-DB7AC5978559}" srcOrd="1" destOrd="0" presId="urn:microsoft.com/office/officeart/2018/2/layout/IconVerticalSolidList"/>
    <dgm:cxn modelId="{F88A77DF-A5F7-401C-B33B-4464540A3992}" type="presParOf" srcId="{ED0D1EEC-3475-449F-8FE6-D42C61F4525B}" destId="{CAEB3F4C-790C-4484-ACA3-BAB8C7C28DBA}" srcOrd="2" destOrd="0" presId="urn:microsoft.com/office/officeart/2018/2/layout/IconVerticalSolidList"/>
    <dgm:cxn modelId="{BE616098-482D-438F-9ADA-6DE456E62269}" type="presParOf" srcId="{CAEB3F4C-790C-4484-ACA3-BAB8C7C28DBA}" destId="{4717B07F-7FC6-4CC8-8772-753C64AFEE5B}" srcOrd="0" destOrd="0" presId="urn:microsoft.com/office/officeart/2018/2/layout/IconVerticalSolidList"/>
    <dgm:cxn modelId="{B417EB9C-25E8-445E-9B99-D4CC801D8D13}" type="presParOf" srcId="{CAEB3F4C-790C-4484-ACA3-BAB8C7C28DBA}" destId="{A7F60681-7853-47F7-A1D8-E2DF9FF36BFA}" srcOrd="1" destOrd="0" presId="urn:microsoft.com/office/officeart/2018/2/layout/IconVerticalSolidList"/>
    <dgm:cxn modelId="{EBB48259-D3CB-461E-A621-F1214D264AE9}" type="presParOf" srcId="{CAEB3F4C-790C-4484-ACA3-BAB8C7C28DBA}" destId="{3F4FF471-34D7-4128-AA65-E986CADB8675}" srcOrd="2" destOrd="0" presId="urn:microsoft.com/office/officeart/2018/2/layout/IconVerticalSolidList"/>
    <dgm:cxn modelId="{4476313D-F325-41C7-8CD7-00A5B4D037E3}" type="presParOf" srcId="{CAEB3F4C-790C-4484-ACA3-BAB8C7C28DBA}" destId="{89996CF7-630B-4F55-9EB4-2551FA784C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B40C0-173A-48EA-BEAE-6EC3794F96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3E1660-6BDE-40CD-A9C4-001E07FEB28E}">
      <dgm:prSet/>
      <dgm:spPr/>
      <dgm:t>
        <a:bodyPr/>
        <a:lstStyle/>
        <a:p>
          <a:pPr>
            <a:lnSpc>
              <a:spcPct val="100000"/>
            </a:lnSpc>
          </a:pPr>
          <a:r>
            <a:rPr lang="en-IN" b="0"/>
            <a:t>Fixing Irregularities in features</a:t>
          </a:r>
          <a:endParaRPr lang="en-US" b="0"/>
        </a:p>
      </dgm:t>
    </dgm:pt>
    <dgm:pt modelId="{B3AEA7E6-63BD-4575-8B23-5822D7960A96}" type="parTrans" cxnId="{D0A4C588-60DA-4186-9797-ACD5EC7BC0F2}">
      <dgm:prSet/>
      <dgm:spPr/>
      <dgm:t>
        <a:bodyPr/>
        <a:lstStyle/>
        <a:p>
          <a:endParaRPr lang="en-US"/>
        </a:p>
      </dgm:t>
    </dgm:pt>
    <dgm:pt modelId="{C9F67F8E-D32A-4DB3-8967-C1F897F8708D}" type="sibTrans" cxnId="{D0A4C588-60DA-4186-9797-ACD5EC7BC0F2}">
      <dgm:prSet/>
      <dgm:spPr/>
      <dgm:t>
        <a:bodyPr/>
        <a:lstStyle/>
        <a:p>
          <a:endParaRPr lang="en-US"/>
        </a:p>
      </dgm:t>
    </dgm:pt>
    <dgm:pt modelId="{E1426F86-7039-43F7-9471-B09B3E9F37CC}">
      <dgm:prSet/>
      <dgm:spPr/>
      <dgm:t>
        <a:bodyPr/>
        <a:lstStyle/>
        <a:p>
          <a:pPr>
            <a:lnSpc>
              <a:spcPct val="100000"/>
            </a:lnSpc>
          </a:pPr>
          <a:r>
            <a:rPr lang="en-IN" dirty="0"/>
            <a:t>Encoding our categorical features</a:t>
          </a:r>
        </a:p>
        <a:p>
          <a:pPr>
            <a:lnSpc>
              <a:spcPct val="100000"/>
            </a:lnSpc>
          </a:pPr>
          <a:r>
            <a:rPr lang="en-IN" dirty="0"/>
            <a:t>(One hot encode, label encode, target encode)</a:t>
          </a:r>
          <a:endParaRPr lang="en-US" dirty="0"/>
        </a:p>
      </dgm:t>
    </dgm:pt>
    <dgm:pt modelId="{2E61A3CE-35A3-4AAD-A986-92CAE861D5B9}" type="parTrans" cxnId="{EBD4B040-784D-4E0A-A365-8F565B411936}">
      <dgm:prSet/>
      <dgm:spPr/>
      <dgm:t>
        <a:bodyPr/>
        <a:lstStyle/>
        <a:p>
          <a:endParaRPr lang="en-US"/>
        </a:p>
      </dgm:t>
    </dgm:pt>
    <dgm:pt modelId="{ACC06420-6EAE-4EA3-AA57-698D77C021B1}" type="sibTrans" cxnId="{EBD4B040-784D-4E0A-A365-8F565B411936}">
      <dgm:prSet/>
      <dgm:spPr/>
      <dgm:t>
        <a:bodyPr/>
        <a:lstStyle/>
        <a:p>
          <a:endParaRPr lang="en-US"/>
        </a:p>
      </dgm:t>
    </dgm:pt>
    <dgm:pt modelId="{90FF4D4D-EAB4-459C-8BE2-C7A803B2929E}">
      <dgm:prSet/>
      <dgm:spPr/>
      <dgm:t>
        <a:bodyPr/>
        <a:lstStyle/>
        <a:p>
          <a:pPr>
            <a:lnSpc>
              <a:spcPct val="100000"/>
            </a:lnSpc>
          </a:pPr>
          <a:r>
            <a:rPr lang="en-IN" dirty="0"/>
            <a:t>Checking Statistical Significance of features</a:t>
          </a:r>
        </a:p>
        <a:p>
          <a:pPr>
            <a:lnSpc>
              <a:spcPct val="100000"/>
            </a:lnSpc>
          </a:pPr>
          <a:r>
            <a:rPr lang="en-IN" dirty="0"/>
            <a:t>(Using Chi-Square Test)</a:t>
          </a:r>
          <a:endParaRPr lang="en-US" dirty="0"/>
        </a:p>
      </dgm:t>
    </dgm:pt>
    <dgm:pt modelId="{FDD9DB4C-7679-46CF-A7C4-FC359EBC0064}" type="parTrans" cxnId="{6D22F2AE-8D4B-495E-994C-FE57E8195D33}">
      <dgm:prSet/>
      <dgm:spPr/>
      <dgm:t>
        <a:bodyPr/>
        <a:lstStyle/>
        <a:p>
          <a:endParaRPr lang="en-US"/>
        </a:p>
      </dgm:t>
    </dgm:pt>
    <dgm:pt modelId="{EC9597E7-65EE-42AB-BEB8-EF9585C5D923}" type="sibTrans" cxnId="{6D22F2AE-8D4B-495E-994C-FE57E8195D33}">
      <dgm:prSet/>
      <dgm:spPr/>
      <dgm:t>
        <a:bodyPr/>
        <a:lstStyle/>
        <a:p>
          <a:endParaRPr lang="en-US"/>
        </a:p>
      </dgm:t>
    </dgm:pt>
    <dgm:pt modelId="{2DD8DEF8-597F-4A82-802D-452C00FE6919}">
      <dgm:prSet/>
      <dgm:spPr/>
      <dgm:t>
        <a:bodyPr/>
        <a:lstStyle/>
        <a:p>
          <a:pPr>
            <a:lnSpc>
              <a:spcPct val="100000"/>
            </a:lnSpc>
          </a:pPr>
          <a:r>
            <a:rPr lang="en-IN"/>
            <a:t>Outlier Treatment</a:t>
          </a:r>
          <a:endParaRPr lang="en-US"/>
        </a:p>
      </dgm:t>
    </dgm:pt>
    <dgm:pt modelId="{68989E1E-A041-44FD-BE5C-E8EA0DB9AE8E}" type="parTrans" cxnId="{905FA2B4-1F51-44E2-97C2-7EDB1B3C3343}">
      <dgm:prSet/>
      <dgm:spPr/>
      <dgm:t>
        <a:bodyPr/>
        <a:lstStyle/>
        <a:p>
          <a:endParaRPr lang="en-US"/>
        </a:p>
      </dgm:t>
    </dgm:pt>
    <dgm:pt modelId="{1EFAF74E-E56E-41C6-B01F-E7170D563BAF}" type="sibTrans" cxnId="{905FA2B4-1F51-44E2-97C2-7EDB1B3C3343}">
      <dgm:prSet/>
      <dgm:spPr/>
      <dgm:t>
        <a:bodyPr/>
        <a:lstStyle/>
        <a:p>
          <a:endParaRPr lang="en-US"/>
        </a:p>
      </dgm:t>
    </dgm:pt>
    <dgm:pt modelId="{B5EEED16-25F1-4514-9916-3652E39CE99D}" type="pres">
      <dgm:prSet presAssocID="{97CB40C0-173A-48EA-BEAE-6EC3794F966C}" presName="root" presStyleCnt="0">
        <dgm:presLayoutVars>
          <dgm:dir/>
          <dgm:resizeHandles val="exact"/>
        </dgm:presLayoutVars>
      </dgm:prSet>
      <dgm:spPr/>
    </dgm:pt>
    <dgm:pt modelId="{03B5E179-E5E1-4FE0-A091-2CDA0BE92B5A}" type="pres">
      <dgm:prSet presAssocID="{5B3E1660-6BDE-40CD-A9C4-001E07FEB28E}" presName="compNode" presStyleCnt="0"/>
      <dgm:spPr/>
    </dgm:pt>
    <dgm:pt modelId="{7A96E575-4FFB-4B27-A4EC-B47C020C92ED}" type="pres">
      <dgm:prSet presAssocID="{5B3E1660-6BDE-40CD-A9C4-001E07FEB28E}" presName="bgRect" presStyleLbl="bgShp" presStyleIdx="0" presStyleCnt="4"/>
      <dgm:spPr/>
    </dgm:pt>
    <dgm:pt modelId="{591A831A-BD47-492E-AC72-92A56D5B86FA}" type="pres">
      <dgm:prSet presAssocID="{5B3E1660-6BDE-40CD-A9C4-001E07FEB2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10FFA85D-0738-42ED-88E0-2D0D6C917A94}" type="pres">
      <dgm:prSet presAssocID="{5B3E1660-6BDE-40CD-A9C4-001E07FEB28E}" presName="spaceRect" presStyleCnt="0"/>
      <dgm:spPr/>
    </dgm:pt>
    <dgm:pt modelId="{EB4B4A6F-C1CF-486B-837C-676634E6E424}" type="pres">
      <dgm:prSet presAssocID="{5B3E1660-6BDE-40CD-A9C4-001E07FEB28E}" presName="parTx" presStyleLbl="revTx" presStyleIdx="0" presStyleCnt="4">
        <dgm:presLayoutVars>
          <dgm:chMax val="0"/>
          <dgm:chPref val="0"/>
        </dgm:presLayoutVars>
      </dgm:prSet>
      <dgm:spPr/>
    </dgm:pt>
    <dgm:pt modelId="{AFAC958C-942A-4A2D-8424-3455C8A1569E}" type="pres">
      <dgm:prSet presAssocID="{C9F67F8E-D32A-4DB3-8967-C1F897F8708D}" presName="sibTrans" presStyleCnt="0"/>
      <dgm:spPr/>
    </dgm:pt>
    <dgm:pt modelId="{B5D32882-F6CD-4B8D-B4F5-AA161735B903}" type="pres">
      <dgm:prSet presAssocID="{E1426F86-7039-43F7-9471-B09B3E9F37CC}" presName="compNode" presStyleCnt="0"/>
      <dgm:spPr/>
    </dgm:pt>
    <dgm:pt modelId="{CAA359CF-00A9-4879-AE38-772481E8956A}" type="pres">
      <dgm:prSet presAssocID="{E1426F86-7039-43F7-9471-B09B3E9F37CC}" presName="bgRect" presStyleLbl="bgShp" presStyleIdx="1" presStyleCnt="4"/>
      <dgm:spPr/>
    </dgm:pt>
    <dgm:pt modelId="{D58F085E-74C8-44E0-A014-6E2B0CB69A64}" type="pres">
      <dgm:prSet presAssocID="{E1426F86-7039-43F7-9471-B09B3E9F37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EB721BE-EE2B-4AB1-8DA7-D5D201168E9D}" type="pres">
      <dgm:prSet presAssocID="{E1426F86-7039-43F7-9471-B09B3E9F37CC}" presName="spaceRect" presStyleCnt="0"/>
      <dgm:spPr/>
    </dgm:pt>
    <dgm:pt modelId="{58EC5CA1-4627-4C47-BA59-8DD75B3CC42C}" type="pres">
      <dgm:prSet presAssocID="{E1426F86-7039-43F7-9471-B09B3E9F37CC}" presName="parTx" presStyleLbl="revTx" presStyleIdx="1" presStyleCnt="4">
        <dgm:presLayoutVars>
          <dgm:chMax val="0"/>
          <dgm:chPref val="0"/>
        </dgm:presLayoutVars>
      </dgm:prSet>
      <dgm:spPr/>
    </dgm:pt>
    <dgm:pt modelId="{E635D975-68F4-44C2-8F9D-6FB9F52FFA8B}" type="pres">
      <dgm:prSet presAssocID="{ACC06420-6EAE-4EA3-AA57-698D77C021B1}" presName="sibTrans" presStyleCnt="0"/>
      <dgm:spPr/>
    </dgm:pt>
    <dgm:pt modelId="{695C29D9-ED45-47EF-97C4-1F7ED24275EE}" type="pres">
      <dgm:prSet presAssocID="{90FF4D4D-EAB4-459C-8BE2-C7A803B2929E}" presName="compNode" presStyleCnt="0"/>
      <dgm:spPr/>
    </dgm:pt>
    <dgm:pt modelId="{3EA5E21D-7C8C-4A0B-A2A8-F26B481B8AFF}" type="pres">
      <dgm:prSet presAssocID="{90FF4D4D-EAB4-459C-8BE2-C7A803B2929E}" presName="bgRect" presStyleLbl="bgShp" presStyleIdx="2" presStyleCnt="4" custLinFactNeighborX="-88" custLinFactNeighborY="2347"/>
      <dgm:spPr/>
    </dgm:pt>
    <dgm:pt modelId="{4A59C370-BCD7-4459-904C-4750AB30EEA9}" type="pres">
      <dgm:prSet presAssocID="{90FF4D4D-EAB4-459C-8BE2-C7A803B292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85707A89-378B-43D4-A5FF-E1B6E9C0202A}" type="pres">
      <dgm:prSet presAssocID="{90FF4D4D-EAB4-459C-8BE2-C7A803B2929E}" presName="spaceRect" presStyleCnt="0"/>
      <dgm:spPr/>
    </dgm:pt>
    <dgm:pt modelId="{B99A33AF-850B-4EDF-A859-F605EE081422}" type="pres">
      <dgm:prSet presAssocID="{90FF4D4D-EAB4-459C-8BE2-C7A803B2929E}" presName="parTx" presStyleLbl="revTx" presStyleIdx="2" presStyleCnt="4">
        <dgm:presLayoutVars>
          <dgm:chMax val="0"/>
          <dgm:chPref val="0"/>
        </dgm:presLayoutVars>
      </dgm:prSet>
      <dgm:spPr/>
    </dgm:pt>
    <dgm:pt modelId="{EE9ACBB8-2DD8-4A06-9F35-2ED157271752}" type="pres">
      <dgm:prSet presAssocID="{EC9597E7-65EE-42AB-BEB8-EF9585C5D923}" presName="sibTrans" presStyleCnt="0"/>
      <dgm:spPr/>
    </dgm:pt>
    <dgm:pt modelId="{89B4594A-0D31-4868-ACCC-1487C3073951}" type="pres">
      <dgm:prSet presAssocID="{2DD8DEF8-597F-4A82-802D-452C00FE6919}" presName="compNode" presStyleCnt="0"/>
      <dgm:spPr/>
    </dgm:pt>
    <dgm:pt modelId="{929A075C-398F-42D6-ABB4-B7638B74CB55}" type="pres">
      <dgm:prSet presAssocID="{2DD8DEF8-597F-4A82-802D-452C00FE6919}" presName="bgRect" presStyleLbl="bgShp" presStyleIdx="3" presStyleCnt="4"/>
      <dgm:spPr/>
    </dgm:pt>
    <dgm:pt modelId="{49433566-85A7-4ABA-8ECC-22D19EECF880}" type="pres">
      <dgm:prSet presAssocID="{2DD8DEF8-597F-4A82-802D-452C00FE6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7935AB45-C91D-4A8A-9986-2FC63604CACE}" type="pres">
      <dgm:prSet presAssocID="{2DD8DEF8-597F-4A82-802D-452C00FE6919}" presName="spaceRect" presStyleCnt="0"/>
      <dgm:spPr/>
    </dgm:pt>
    <dgm:pt modelId="{EDABF3AB-9808-40BD-AD3E-EF5002B61A30}" type="pres">
      <dgm:prSet presAssocID="{2DD8DEF8-597F-4A82-802D-452C00FE6919}" presName="parTx" presStyleLbl="revTx" presStyleIdx="3" presStyleCnt="4">
        <dgm:presLayoutVars>
          <dgm:chMax val="0"/>
          <dgm:chPref val="0"/>
        </dgm:presLayoutVars>
      </dgm:prSet>
      <dgm:spPr/>
    </dgm:pt>
  </dgm:ptLst>
  <dgm:cxnLst>
    <dgm:cxn modelId="{2D2CA60D-1178-4864-A709-FC8DE005E7E6}" type="presOf" srcId="{97CB40C0-173A-48EA-BEAE-6EC3794F966C}" destId="{B5EEED16-25F1-4514-9916-3652E39CE99D}" srcOrd="0" destOrd="0" presId="urn:microsoft.com/office/officeart/2018/2/layout/IconVerticalSolidList"/>
    <dgm:cxn modelId="{B9F90216-2F4C-4A90-8FB3-116693D19C47}" type="presOf" srcId="{2DD8DEF8-597F-4A82-802D-452C00FE6919}" destId="{EDABF3AB-9808-40BD-AD3E-EF5002B61A30}" srcOrd="0" destOrd="0" presId="urn:microsoft.com/office/officeart/2018/2/layout/IconVerticalSolidList"/>
    <dgm:cxn modelId="{68289922-C8A0-40E2-92BC-DCFD15594F1A}" type="presOf" srcId="{E1426F86-7039-43F7-9471-B09B3E9F37CC}" destId="{58EC5CA1-4627-4C47-BA59-8DD75B3CC42C}" srcOrd="0" destOrd="0" presId="urn:microsoft.com/office/officeart/2018/2/layout/IconVerticalSolidList"/>
    <dgm:cxn modelId="{CCB67323-31AA-4C94-A96F-A820779B5F58}" type="presOf" srcId="{90FF4D4D-EAB4-459C-8BE2-C7A803B2929E}" destId="{B99A33AF-850B-4EDF-A859-F605EE081422}" srcOrd="0" destOrd="0" presId="urn:microsoft.com/office/officeart/2018/2/layout/IconVerticalSolidList"/>
    <dgm:cxn modelId="{EBD4B040-784D-4E0A-A365-8F565B411936}" srcId="{97CB40C0-173A-48EA-BEAE-6EC3794F966C}" destId="{E1426F86-7039-43F7-9471-B09B3E9F37CC}" srcOrd="1" destOrd="0" parTransId="{2E61A3CE-35A3-4AAD-A986-92CAE861D5B9}" sibTransId="{ACC06420-6EAE-4EA3-AA57-698D77C021B1}"/>
    <dgm:cxn modelId="{95E7EF7E-C07C-441D-82CD-00665980B8C9}" type="presOf" srcId="{5B3E1660-6BDE-40CD-A9C4-001E07FEB28E}" destId="{EB4B4A6F-C1CF-486B-837C-676634E6E424}" srcOrd="0" destOrd="0" presId="urn:microsoft.com/office/officeart/2018/2/layout/IconVerticalSolidList"/>
    <dgm:cxn modelId="{D0A4C588-60DA-4186-9797-ACD5EC7BC0F2}" srcId="{97CB40C0-173A-48EA-BEAE-6EC3794F966C}" destId="{5B3E1660-6BDE-40CD-A9C4-001E07FEB28E}" srcOrd="0" destOrd="0" parTransId="{B3AEA7E6-63BD-4575-8B23-5822D7960A96}" sibTransId="{C9F67F8E-D32A-4DB3-8967-C1F897F8708D}"/>
    <dgm:cxn modelId="{6D22F2AE-8D4B-495E-994C-FE57E8195D33}" srcId="{97CB40C0-173A-48EA-BEAE-6EC3794F966C}" destId="{90FF4D4D-EAB4-459C-8BE2-C7A803B2929E}" srcOrd="2" destOrd="0" parTransId="{FDD9DB4C-7679-46CF-A7C4-FC359EBC0064}" sibTransId="{EC9597E7-65EE-42AB-BEB8-EF9585C5D923}"/>
    <dgm:cxn modelId="{905FA2B4-1F51-44E2-97C2-7EDB1B3C3343}" srcId="{97CB40C0-173A-48EA-BEAE-6EC3794F966C}" destId="{2DD8DEF8-597F-4A82-802D-452C00FE6919}" srcOrd="3" destOrd="0" parTransId="{68989E1E-A041-44FD-BE5C-E8EA0DB9AE8E}" sibTransId="{1EFAF74E-E56E-41C6-B01F-E7170D563BAF}"/>
    <dgm:cxn modelId="{73BCEB03-B289-4112-85D4-2FDFE5961463}" type="presParOf" srcId="{B5EEED16-25F1-4514-9916-3652E39CE99D}" destId="{03B5E179-E5E1-4FE0-A091-2CDA0BE92B5A}" srcOrd="0" destOrd="0" presId="urn:microsoft.com/office/officeart/2018/2/layout/IconVerticalSolidList"/>
    <dgm:cxn modelId="{626D53D1-7D36-4C17-9D53-2B70914C3CE5}" type="presParOf" srcId="{03B5E179-E5E1-4FE0-A091-2CDA0BE92B5A}" destId="{7A96E575-4FFB-4B27-A4EC-B47C020C92ED}" srcOrd="0" destOrd="0" presId="urn:microsoft.com/office/officeart/2018/2/layout/IconVerticalSolidList"/>
    <dgm:cxn modelId="{615523DF-016C-4692-8F62-9BB76FEC9E82}" type="presParOf" srcId="{03B5E179-E5E1-4FE0-A091-2CDA0BE92B5A}" destId="{591A831A-BD47-492E-AC72-92A56D5B86FA}" srcOrd="1" destOrd="0" presId="urn:microsoft.com/office/officeart/2018/2/layout/IconVerticalSolidList"/>
    <dgm:cxn modelId="{9399B838-BD81-4A6E-B894-8393C861FA5F}" type="presParOf" srcId="{03B5E179-E5E1-4FE0-A091-2CDA0BE92B5A}" destId="{10FFA85D-0738-42ED-88E0-2D0D6C917A94}" srcOrd="2" destOrd="0" presId="urn:microsoft.com/office/officeart/2018/2/layout/IconVerticalSolidList"/>
    <dgm:cxn modelId="{54B68D94-26FD-4889-9F28-9FF88379936A}" type="presParOf" srcId="{03B5E179-E5E1-4FE0-A091-2CDA0BE92B5A}" destId="{EB4B4A6F-C1CF-486B-837C-676634E6E424}" srcOrd="3" destOrd="0" presId="urn:microsoft.com/office/officeart/2018/2/layout/IconVerticalSolidList"/>
    <dgm:cxn modelId="{26FFC102-9F2B-4555-BE60-6192B17A33E1}" type="presParOf" srcId="{B5EEED16-25F1-4514-9916-3652E39CE99D}" destId="{AFAC958C-942A-4A2D-8424-3455C8A1569E}" srcOrd="1" destOrd="0" presId="urn:microsoft.com/office/officeart/2018/2/layout/IconVerticalSolidList"/>
    <dgm:cxn modelId="{E9B4F4BE-E9B4-4F68-8E03-C073362A7003}" type="presParOf" srcId="{B5EEED16-25F1-4514-9916-3652E39CE99D}" destId="{B5D32882-F6CD-4B8D-B4F5-AA161735B903}" srcOrd="2" destOrd="0" presId="urn:microsoft.com/office/officeart/2018/2/layout/IconVerticalSolidList"/>
    <dgm:cxn modelId="{CE1E7F89-447D-4F47-A1A5-98957BFC7382}" type="presParOf" srcId="{B5D32882-F6CD-4B8D-B4F5-AA161735B903}" destId="{CAA359CF-00A9-4879-AE38-772481E8956A}" srcOrd="0" destOrd="0" presId="urn:microsoft.com/office/officeart/2018/2/layout/IconVerticalSolidList"/>
    <dgm:cxn modelId="{ED81C3AD-0A5E-4F13-91ED-A7BBD0557E48}" type="presParOf" srcId="{B5D32882-F6CD-4B8D-B4F5-AA161735B903}" destId="{D58F085E-74C8-44E0-A014-6E2B0CB69A64}" srcOrd="1" destOrd="0" presId="urn:microsoft.com/office/officeart/2018/2/layout/IconVerticalSolidList"/>
    <dgm:cxn modelId="{9A5061AE-CF8C-4616-A9D3-41AFACA72522}" type="presParOf" srcId="{B5D32882-F6CD-4B8D-B4F5-AA161735B903}" destId="{4EB721BE-EE2B-4AB1-8DA7-D5D201168E9D}" srcOrd="2" destOrd="0" presId="urn:microsoft.com/office/officeart/2018/2/layout/IconVerticalSolidList"/>
    <dgm:cxn modelId="{9CF69C30-6A85-49EC-AC06-B0010B782071}" type="presParOf" srcId="{B5D32882-F6CD-4B8D-B4F5-AA161735B903}" destId="{58EC5CA1-4627-4C47-BA59-8DD75B3CC42C}" srcOrd="3" destOrd="0" presId="urn:microsoft.com/office/officeart/2018/2/layout/IconVerticalSolidList"/>
    <dgm:cxn modelId="{2FAA1174-1C4C-4082-AD41-F26C122953D1}" type="presParOf" srcId="{B5EEED16-25F1-4514-9916-3652E39CE99D}" destId="{E635D975-68F4-44C2-8F9D-6FB9F52FFA8B}" srcOrd="3" destOrd="0" presId="urn:microsoft.com/office/officeart/2018/2/layout/IconVerticalSolidList"/>
    <dgm:cxn modelId="{48D26BE3-2B81-4822-94A4-9B0919835148}" type="presParOf" srcId="{B5EEED16-25F1-4514-9916-3652E39CE99D}" destId="{695C29D9-ED45-47EF-97C4-1F7ED24275EE}" srcOrd="4" destOrd="0" presId="urn:microsoft.com/office/officeart/2018/2/layout/IconVerticalSolidList"/>
    <dgm:cxn modelId="{18694317-4A82-44FD-8FF3-ED5754D22B2E}" type="presParOf" srcId="{695C29D9-ED45-47EF-97C4-1F7ED24275EE}" destId="{3EA5E21D-7C8C-4A0B-A2A8-F26B481B8AFF}" srcOrd="0" destOrd="0" presId="urn:microsoft.com/office/officeart/2018/2/layout/IconVerticalSolidList"/>
    <dgm:cxn modelId="{BC85AC1C-FB92-47C0-82C3-941A41B7346D}" type="presParOf" srcId="{695C29D9-ED45-47EF-97C4-1F7ED24275EE}" destId="{4A59C370-BCD7-4459-904C-4750AB30EEA9}" srcOrd="1" destOrd="0" presId="urn:microsoft.com/office/officeart/2018/2/layout/IconVerticalSolidList"/>
    <dgm:cxn modelId="{46DA81BC-100F-4E41-A59E-51FF8E66E7F4}" type="presParOf" srcId="{695C29D9-ED45-47EF-97C4-1F7ED24275EE}" destId="{85707A89-378B-43D4-A5FF-E1B6E9C0202A}" srcOrd="2" destOrd="0" presId="urn:microsoft.com/office/officeart/2018/2/layout/IconVerticalSolidList"/>
    <dgm:cxn modelId="{F101B224-E83D-4F7E-8644-3A6B68A7724B}" type="presParOf" srcId="{695C29D9-ED45-47EF-97C4-1F7ED24275EE}" destId="{B99A33AF-850B-4EDF-A859-F605EE081422}" srcOrd="3" destOrd="0" presId="urn:microsoft.com/office/officeart/2018/2/layout/IconVerticalSolidList"/>
    <dgm:cxn modelId="{323B9453-5B74-4512-979C-5154227C415B}" type="presParOf" srcId="{B5EEED16-25F1-4514-9916-3652E39CE99D}" destId="{EE9ACBB8-2DD8-4A06-9F35-2ED157271752}" srcOrd="5" destOrd="0" presId="urn:microsoft.com/office/officeart/2018/2/layout/IconVerticalSolidList"/>
    <dgm:cxn modelId="{B27F875E-D776-4D93-9783-436A9A6172F3}" type="presParOf" srcId="{B5EEED16-25F1-4514-9916-3652E39CE99D}" destId="{89B4594A-0D31-4868-ACCC-1487C3073951}" srcOrd="6" destOrd="0" presId="urn:microsoft.com/office/officeart/2018/2/layout/IconVerticalSolidList"/>
    <dgm:cxn modelId="{8DB7A0A3-E7C8-4C75-A3F8-49252C4DF20C}" type="presParOf" srcId="{89B4594A-0D31-4868-ACCC-1487C3073951}" destId="{929A075C-398F-42D6-ABB4-B7638B74CB55}" srcOrd="0" destOrd="0" presId="urn:microsoft.com/office/officeart/2018/2/layout/IconVerticalSolidList"/>
    <dgm:cxn modelId="{5B6AC491-E036-4664-80EE-703A32486814}" type="presParOf" srcId="{89B4594A-0D31-4868-ACCC-1487C3073951}" destId="{49433566-85A7-4ABA-8ECC-22D19EECF880}" srcOrd="1" destOrd="0" presId="urn:microsoft.com/office/officeart/2018/2/layout/IconVerticalSolidList"/>
    <dgm:cxn modelId="{F47AEE47-F29F-4DF8-A970-FDB4B6FCE999}" type="presParOf" srcId="{89B4594A-0D31-4868-ACCC-1487C3073951}" destId="{7935AB45-C91D-4A8A-9986-2FC63604CACE}" srcOrd="2" destOrd="0" presId="urn:microsoft.com/office/officeart/2018/2/layout/IconVerticalSolidList"/>
    <dgm:cxn modelId="{E6124A58-EE04-4C1A-9934-9F54F88AC3DB}" type="presParOf" srcId="{89B4594A-0D31-4868-ACCC-1487C3073951}" destId="{EDABF3AB-9808-40BD-AD3E-EF5002B61A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5AC95B-C82C-4ABF-B405-AEC5567B69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4B2EC9-2C76-414F-BEF4-3AA0AF119B95}">
      <dgm:prSet/>
      <dgm:spPr/>
      <dgm:t>
        <a:bodyPr/>
        <a:lstStyle/>
        <a:p>
          <a:pPr>
            <a:lnSpc>
              <a:spcPct val="100000"/>
            </a:lnSpc>
          </a:pPr>
          <a:r>
            <a:rPr lang="en-IN"/>
            <a:t>Correlation Heatmap</a:t>
          </a:r>
          <a:endParaRPr lang="en-US"/>
        </a:p>
      </dgm:t>
    </dgm:pt>
    <dgm:pt modelId="{460F2A14-C41A-4C46-8503-2F009E0F64A1}" type="parTrans" cxnId="{D4770586-65BB-49DF-92B6-F2A8D2259AC9}">
      <dgm:prSet/>
      <dgm:spPr/>
      <dgm:t>
        <a:bodyPr/>
        <a:lstStyle/>
        <a:p>
          <a:endParaRPr lang="en-US"/>
        </a:p>
      </dgm:t>
    </dgm:pt>
    <dgm:pt modelId="{F591E04A-84FC-4014-B469-35B6FA1BF442}" type="sibTrans" cxnId="{D4770586-65BB-49DF-92B6-F2A8D2259AC9}">
      <dgm:prSet/>
      <dgm:spPr/>
      <dgm:t>
        <a:bodyPr/>
        <a:lstStyle/>
        <a:p>
          <a:endParaRPr lang="en-US"/>
        </a:p>
      </dgm:t>
    </dgm:pt>
    <dgm:pt modelId="{E97BE2A3-36FC-46A1-8C0D-6D402D93FF12}">
      <dgm:prSet/>
      <dgm:spPr/>
      <dgm:t>
        <a:bodyPr/>
        <a:lstStyle/>
        <a:p>
          <a:pPr>
            <a:lnSpc>
              <a:spcPct val="100000"/>
            </a:lnSpc>
          </a:pPr>
          <a:r>
            <a:rPr lang="en-IN"/>
            <a:t>ExtraTrees Classifier</a:t>
          </a:r>
          <a:endParaRPr lang="en-US"/>
        </a:p>
      </dgm:t>
    </dgm:pt>
    <dgm:pt modelId="{E023552F-ABB3-4651-907B-F6EF28550DB8}" type="parTrans" cxnId="{9F0B6C14-028A-4119-88EB-66F66025BBC7}">
      <dgm:prSet/>
      <dgm:spPr/>
      <dgm:t>
        <a:bodyPr/>
        <a:lstStyle/>
        <a:p>
          <a:endParaRPr lang="en-US"/>
        </a:p>
      </dgm:t>
    </dgm:pt>
    <dgm:pt modelId="{F91DDBEE-EFA1-4295-B555-02B6E8FC18C4}" type="sibTrans" cxnId="{9F0B6C14-028A-4119-88EB-66F66025BBC7}">
      <dgm:prSet/>
      <dgm:spPr/>
      <dgm:t>
        <a:bodyPr/>
        <a:lstStyle/>
        <a:p>
          <a:endParaRPr lang="en-US"/>
        </a:p>
      </dgm:t>
    </dgm:pt>
    <dgm:pt modelId="{81986D3C-DBC0-46EE-928A-CB642891BF87}" type="pres">
      <dgm:prSet presAssocID="{D65AC95B-C82C-4ABF-B405-AEC5567B697C}" presName="root" presStyleCnt="0">
        <dgm:presLayoutVars>
          <dgm:dir/>
          <dgm:resizeHandles val="exact"/>
        </dgm:presLayoutVars>
      </dgm:prSet>
      <dgm:spPr/>
    </dgm:pt>
    <dgm:pt modelId="{0BB73A45-325B-488D-BB58-541B0865C3EF}" type="pres">
      <dgm:prSet presAssocID="{524B2EC9-2C76-414F-BEF4-3AA0AF119B95}" presName="compNode" presStyleCnt="0"/>
      <dgm:spPr/>
    </dgm:pt>
    <dgm:pt modelId="{0FE48C01-2AC2-4375-8EEC-5964531965F1}" type="pres">
      <dgm:prSet presAssocID="{524B2EC9-2C76-414F-BEF4-3AA0AF119B95}" presName="bgRect" presStyleLbl="bgShp" presStyleIdx="0" presStyleCnt="2"/>
      <dgm:spPr/>
    </dgm:pt>
    <dgm:pt modelId="{4796C2DE-BAB5-42ED-9FB8-6081D32AAB76}" type="pres">
      <dgm:prSet presAssocID="{524B2EC9-2C76-414F-BEF4-3AA0AF119B9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0CC2A42-FF22-45EE-93FD-072E64A75008}" type="pres">
      <dgm:prSet presAssocID="{524B2EC9-2C76-414F-BEF4-3AA0AF119B95}" presName="spaceRect" presStyleCnt="0"/>
      <dgm:spPr/>
    </dgm:pt>
    <dgm:pt modelId="{28869107-2D28-4B98-86BC-8C84704C9B33}" type="pres">
      <dgm:prSet presAssocID="{524B2EC9-2C76-414F-BEF4-3AA0AF119B95}" presName="parTx" presStyleLbl="revTx" presStyleIdx="0" presStyleCnt="2">
        <dgm:presLayoutVars>
          <dgm:chMax val="0"/>
          <dgm:chPref val="0"/>
        </dgm:presLayoutVars>
      </dgm:prSet>
      <dgm:spPr/>
    </dgm:pt>
    <dgm:pt modelId="{5DE8A259-95EB-4F6D-988A-6FF3F9E57C7B}" type="pres">
      <dgm:prSet presAssocID="{F591E04A-84FC-4014-B469-35B6FA1BF442}" presName="sibTrans" presStyleCnt="0"/>
      <dgm:spPr/>
    </dgm:pt>
    <dgm:pt modelId="{A82705A4-54E0-468E-B7E8-2CC6409F968D}" type="pres">
      <dgm:prSet presAssocID="{E97BE2A3-36FC-46A1-8C0D-6D402D93FF12}" presName="compNode" presStyleCnt="0"/>
      <dgm:spPr/>
    </dgm:pt>
    <dgm:pt modelId="{4D389C5D-5202-418B-B8A2-A7C362759EE5}" type="pres">
      <dgm:prSet presAssocID="{E97BE2A3-36FC-46A1-8C0D-6D402D93FF12}" presName="bgRect" presStyleLbl="bgShp" presStyleIdx="1" presStyleCnt="2"/>
      <dgm:spPr/>
    </dgm:pt>
    <dgm:pt modelId="{EFB24E17-6145-4218-A5B7-E145C32C5378}" type="pres">
      <dgm:prSet presAssocID="{E97BE2A3-36FC-46A1-8C0D-6D402D93FF12}"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eciduous tree with solid fill"/>
        </a:ext>
      </dgm:extLst>
    </dgm:pt>
    <dgm:pt modelId="{C070918B-CF26-4CCB-A592-9CEEC0419780}" type="pres">
      <dgm:prSet presAssocID="{E97BE2A3-36FC-46A1-8C0D-6D402D93FF12}" presName="spaceRect" presStyleCnt="0"/>
      <dgm:spPr/>
    </dgm:pt>
    <dgm:pt modelId="{E044E584-00FA-4628-AEC3-7AF2F0FDF8D1}" type="pres">
      <dgm:prSet presAssocID="{E97BE2A3-36FC-46A1-8C0D-6D402D93FF12}" presName="parTx" presStyleLbl="revTx" presStyleIdx="1" presStyleCnt="2">
        <dgm:presLayoutVars>
          <dgm:chMax val="0"/>
          <dgm:chPref val="0"/>
        </dgm:presLayoutVars>
      </dgm:prSet>
      <dgm:spPr/>
    </dgm:pt>
  </dgm:ptLst>
  <dgm:cxnLst>
    <dgm:cxn modelId="{9F0B6C14-028A-4119-88EB-66F66025BBC7}" srcId="{D65AC95B-C82C-4ABF-B405-AEC5567B697C}" destId="{E97BE2A3-36FC-46A1-8C0D-6D402D93FF12}" srcOrd="1" destOrd="0" parTransId="{E023552F-ABB3-4651-907B-F6EF28550DB8}" sibTransId="{F91DDBEE-EFA1-4295-B555-02B6E8FC18C4}"/>
    <dgm:cxn modelId="{E935C547-187D-4B20-A704-CEDA27FB8092}" type="presOf" srcId="{D65AC95B-C82C-4ABF-B405-AEC5567B697C}" destId="{81986D3C-DBC0-46EE-928A-CB642891BF87}" srcOrd="0" destOrd="0" presId="urn:microsoft.com/office/officeart/2018/2/layout/IconVerticalSolidList"/>
    <dgm:cxn modelId="{CFCDE47E-E710-4CAE-A356-B2E4A56640B2}" type="presOf" srcId="{524B2EC9-2C76-414F-BEF4-3AA0AF119B95}" destId="{28869107-2D28-4B98-86BC-8C84704C9B33}" srcOrd="0" destOrd="0" presId="urn:microsoft.com/office/officeart/2018/2/layout/IconVerticalSolidList"/>
    <dgm:cxn modelId="{D4770586-65BB-49DF-92B6-F2A8D2259AC9}" srcId="{D65AC95B-C82C-4ABF-B405-AEC5567B697C}" destId="{524B2EC9-2C76-414F-BEF4-3AA0AF119B95}" srcOrd="0" destOrd="0" parTransId="{460F2A14-C41A-4C46-8503-2F009E0F64A1}" sibTransId="{F591E04A-84FC-4014-B469-35B6FA1BF442}"/>
    <dgm:cxn modelId="{48017AD7-FBA8-455F-92E3-BF3D19DA22F6}" type="presOf" srcId="{E97BE2A3-36FC-46A1-8C0D-6D402D93FF12}" destId="{E044E584-00FA-4628-AEC3-7AF2F0FDF8D1}" srcOrd="0" destOrd="0" presId="urn:microsoft.com/office/officeart/2018/2/layout/IconVerticalSolidList"/>
    <dgm:cxn modelId="{6683F84B-1E5F-41B9-932C-F052701CA6D6}" type="presParOf" srcId="{81986D3C-DBC0-46EE-928A-CB642891BF87}" destId="{0BB73A45-325B-488D-BB58-541B0865C3EF}" srcOrd="0" destOrd="0" presId="urn:microsoft.com/office/officeart/2018/2/layout/IconVerticalSolidList"/>
    <dgm:cxn modelId="{7B404BE5-58D5-4021-97A7-17487C9C749F}" type="presParOf" srcId="{0BB73A45-325B-488D-BB58-541B0865C3EF}" destId="{0FE48C01-2AC2-4375-8EEC-5964531965F1}" srcOrd="0" destOrd="0" presId="urn:microsoft.com/office/officeart/2018/2/layout/IconVerticalSolidList"/>
    <dgm:cxn modelId="{F2A9E38D-584F-4137-8365-1969EF57B936}" type="presParOf" srcId="{0BB73A45-325B-488D-BB58-541B0865C3EF}" destId="{4796C2DE-BAB5-42ED-9FB8-6081D32AAB76}" srcOrd="1" destOrd="0" presId="urn:microsoft.com/office/officeart/2018/2/layout/IconVerticalSolidList"/>
    <dgm:cxn modelId="{207F86EB-3631-468F-A080-8F4C31EA4654}" type="presParOf" srcId="{0BB73A45-325B-488D-BB58-541B0865C3EF}" destId="{50CC2A42-FF22-45EE-93FD-072E64A75008}" srcOrd="2" destOrd="0" presId="urn:microsoft.com/office/officeart/2018/2/layout/IconVerticalSolidList"/>
    <dgm:cxn modelId="{5F5D963B-A74E-4AB0-91EF-3AA18A0082D8}" type="presParOf" srcId="{0BB73A45-325B-488D-BB58-541B0865C3EF}" destId="{28869107-2D28-4B98-86BC-8C84704C9B33}" srcOrd="3" destOrd="0" presId="urn:microsoft.com/office/officeart/2018/2/layout/IconVerticalSolidList"/>
    <dgm:cxn modelId="{3455616D-28A8-4969-8CBC-D57E3677F0C4}" type="presParOf" srcId="{81986D3C-DBC0-46EE-928A-CB642891BF87}" destId="{5DE8A259-95EB-4F6D-988A-6FF3F9E57C7B}" srcOrd="1" destOrd="0" presId="urn:microsoft.com/office/officeart/2018/2/layout/IconVerticalSolidList"/>
    <dgm:cxn modelId="{525F90DD-9AEC-416F-8CD2-3CDC3736F87F}" type="presParOf" srcId="{81986D3C-DBC0-46EE-928A-CB642891BF87}" destId="{A82705A4-54E0-468E-B7E8-2CC6409F968D}" srcOrd="2" destOrd="0" presId="urn:microsoft.com/office/officeart/2018/2/layout/IconVerticalSolidList"/>
    <dgm:cxn modelId="{013F4586-8E07-48E5-BA91-B1442CACAB01}" type="presParOf" srcId="{A82705A4-54E0-468E-B7E8-2CC6409F968D}" destId="{4D389C5D-5202-418B-B8A2-A7C362759EE5}" srcOrd="0" destOrd="0" presId="urn:microsoft.com/office/officeart/2018/2/layout/IconVerticalSolidList"/>
    <dgm:cxn modelId="{A10E2583-A30A-4010-87E7-DC7CC200560B}" type="presParOf" srcId="{A82705A4-54E0-468E-B7E8-2CC6409F968D}" destId="{EFB24E17-6145-4218-A5B7-E145C32C5378}" srcOrd="1" destOrd="0" presId="urn:microsoft.com/office/officeart/2018/2/layout/IconVerticalSolidList"/>
    <dgm:cxn modelId="{ABB047A7-B474-4CF9-9415-15A9117381ED}" type="presParOf" srcId="{A82705A4-54E0-468E-B7E8-2CC6409F968D}" destId="{C070918B-CF26-4CCB-A592-9CEEC0419780}" srcOrd="2" destOrd="0" presId="urn:microsoft.com/office/officeart/2018/2/layout/IconVerticalSolidList"/>
    <dgm:cxn modelId="{5C0AFA8E-ED0C-446B-8E82-2D5870453813}" type="presParOf" srcId="{A82705A4-54E0-468E-B7E8-2CC6409F968D}" destId="{E044E584-00FA-4628-AEC3-7AF2F0FDF8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6F6C6-C43F-4AB9-8D85-B272BAA53B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963C7B0-694B-4EC8-92E1-E93F3D6E97BE}">
      <dgm:prSet/>
      <dgm:spPr/>
      <dgm:t>
        <a:bodyPr/>
        <a:lstStyle/>
        <a:p>
          <a:pPr>
            <a:lnSpc>
              <a:spcPct val="100000"/>
            </a:lnSpc>
          </a:pPr>
          <a:r>
            <a:rPr lang="en-IN"/>
            <a:t>Using Random Forest Classifier</a:t>
          </a:r>
          <a:endParaRPr lang="en-US"/>
        </a:p>
      </dgm:t>
    </dgm:pt>
    <dgm:pt modelId="{4B0AC69E-5032-4C61-BA2B-83256D804748}" type="parTrans" cxnId="{F442F856-A277-4B39-8AD8-EF2E15A9DDEC}">
      <dgm:prSet/>
      <dgm:spPr/>
      <dgm:t>
        <a:bodyPr/>
        <a:lstStyle/>
        <a:p>
          <a:endParaRPr lang="en-US"/>
        </a:p>
      </dgm:t>
    </dgm:pt>
    <dgm:pt modelId="{393EF211-F553-4EF6-94CA-3AE70784C965}" type="sibTrans" cxnId="{F442F856-A277-4B39-8AD8-EF2E15A9DDEC}">
      <dgm:prSet/>
      <dgm:spPr/>
      <dgm:t>
        <a:bodyPr/>
        <a:lstStyle/>
        <a:p>
          <a:endParaRPr lang="en-US"/>
        </a:p>
      </dgm:t>
    </dgm:pt>
    <dgm:pt modelId="{437D267C-B8DF-4656-AE32-D81B5B2284DC}">
      <dgm:prSet/>
      <dgm:spPr/>
      <dgm:t>
        <a:bodyPr/>
        <a:lstStyle/>
        <a:p>
          <a:pPr>
            <a:lnSpc>
              <a:spcPct val="100000"/>
            </a:lnSpc>
          </a:pPr>
          <a:r>
            <a:rPr lang="en-IN" dirty="0"/>
            <a:t>Using K-Nearest Neighbors Classifier</a:t>
          </a:r>
          <a:endParaRPr lang="en-US" dirty="0"/>
        </a:p>
      </dgm:t>
    </dgm:pt>
    <dgm:pt modelId="{6C15C613-8CC7-4D3C-AF16-FB38553E4844}" type="parTrans" cxnId="{4D8BDD7B-B298-467F-9526-1D1F42446EB1}">
      <dgm:prSet/>
      <dgm:spPr/>
      <dgm:t>
        <a:bodyPr/>
        <a:lstStyle/>
        <a:p>
          <a:endParaRPr lang="en-US"/>
        </a:p>
      </dgm:t>
    </dgm:pt>
    <dgm:pt modelId="{00ADB104-5717-44AE-82B3-EF07D8E0B2A7}" type="sibTrans" cxnId="{4D8BDD7B-B298-467F-9526-1D1F42446EB1}">
      <dgm:prSet/>
      <dgm:spPr/>
      <dgm:t>
        <a:bodyPr/>
        <a:lstStyle/>
        <a:p>
          <a:endParaRPr lang="en-US"/>
        </a:p>
      </dgm:t>
    </dgm:pt>
    <dgm:pt modelId="{298338DD-B0FA-44F4-A0E1-F67FD62A12DA}">
      <dgm:prSet/>
      <dgm:spPr/>
      <dgm:t>
        <a:bodyPr/>
        <a:lstStyle/>
        <a:p>
          <a:pPr>
            <a:lnSpc>
              <a:spcPct val="100000"/>
            </a:lnSpc>
          </a:pPr>
          <a:r>
            <a:rPr lang="en-IN" dirty="0"/>
            <a:t>Using Logistic Regression</a:t>
          </a:r>
          <a:endParaRPr lang="en-US" dirty="0"/>
        </a:p>
      </dgm:t>
    </dgm:pt>
    <dgm:pt modelId="{ACA8F476-B6B4-4D95-9904-CB495EAF5326}" type="parTrans" cxnId="{8DF5853F-F550-43F0-AB73-EF01E64B0E9A}">
      <dgm:prSet/>
      <dgm:spPr/>
      <dgm:t>
        <a:bodyPr/>
        <a:lstStyle/>
        <a:p>
          <a:endParaRPr lang="en-US"/>
        </a:p>
      </dgm:t>
    </dgm:pt>
    <dgm:pt modelId="{212A4213-2625-4DF4-84A1-F00C9974E5F0}" type="sibTrans" cxnId="{8DF5853F-F550-43F0-AB73-EF01E64B0E9A}">
      <dgm:prSet/>
      <dgm:spPr/>
      <dgm:t>
        <a:bodyPr/>
        <a:lstStyle/>
        <a:p>
          <a:endParaRPr lang="en-US"/>
        </a:p>
      </dgm:t>
    </dgm:pt>
    <dgm:pt modelId="{CD620E24-3FF0-465B-BFEC-E5B89A105465}" type="pres">
      <dgm:prSet presAssocID="{9346F6C6-C43F-4AB9-8D85-B272BAA53BD9}" presName="root" presStyleCnt="0">
        <dgm:presLayoutVars>
          <dgm:dir/>
          <dgm:resizeHandles val="exact"/>
        </dgm:presLayoutVars>
      </dgm:prSet>
      <dgm:spPr/>
    </dgm:pt>
    <dgm:pt modelId="{052992E9-E640-415E-A36B-6729B5F40686}" type="pres">
      <dgm:prSet presAssocID="{B963C7B0-694B-4EC8-92E1-E93F3D6E97BE}" presName="compNode" presStyleCnt="0"/>
      <dgm:spPr/>
    </dgm:pt>
    <dgm:pt modelId="{D8B352A2-63DE-4C08-9041-8DFF2037498B}" type="pres">
      <dgm:prSet presAssocID="{B963C7B0-694B-4EC8-92E1-E93F3D6E97BE}" presName="bgRect" presStyleLbl="bgShp" presStyleIdx="0" presStyleCnt="3"/>
      <dgm:spPr/>
    </dgm:pt>
    <dgm:pt modelId="{C53C5F04-43F1-476B-9C2E-3A74A740FD13}" type="pres">
      <dgm:prSet presAssocID="{B963C7B0-694B-4EC8-92E1-E93F3D6E97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C84A3058-650B-4480-81D3-6465E24918A2}" type="pres">
      <dgm:prSet presAssocID="{B963C7B0-694B-4EC8-92E1-E93F3D6E97BE}" presName="spaceRect" presStyleCnt="0"/>
      <dgm:spPr/>
    </dgm:pt>
    <dgm:pt modelId="{3A53C640-F59C-4E5C-93FD-728F57F9EA78}" type="pres">
      <dgm:prSet presAssocID="{B963C7B0-694B-4EC8-92E1-E93F3D6E97BE}" presName="parTx" presStyleLbl="revTx" presStyleIdx="0" presStyleCnt="3">
        <dgm:presLayoutVars>
          <dgm:chMax val="0"/>
          <dgm:chPref val="0"/>
        </dgm:presLayoutVars>
      </dgm:prSet>
      <dgm:spPr/>
    </dgm:pt>
    <dgm:pt modelId="{6C2A6F85-D2DC-49E5-B293-0263251CFE15}" type="pres">
      <dgm:prSet presAssocID="{393EF211-F553-4EF6-94CA-3AE70784C965}" presName="sibTrans" presStyleCnt="0"/>
      <dgm:spPr/>
    </dgm:pt>
    <dgm:pt modelId="{77EB4AC3-532E-441A-804C-35837E284597}" type="pres">
      <dgm:prSet presAssocID="{437D267C-B8DF-4656-AE32-D81B5B2284DC}" presName="compNode" presStyleCnt="0"/>
      <dgm:spPr/>
    </dgm:pt>
    <dgm:pt modelId="{4A7A0747-C5F0-4708-9E56-DFE8BC53D4BB}" type="pres">
      <dgm:prSet presAssocID="{437D267C-B8DF-4656-AE32-D81B5B2284DC}" presName="bgRect" presStyleLbl="bgShp" presStyleIdx="1" presStyleCnt="3"/>
      <dgm:spPr/>
    </dgm:pt>
    <dgm:pt modelId="{96DCDB49-4209-4EB8-8E42-46F626C7CF54}" type="pres">
      <dgm:prSet presAssocID="{437D267C-B8DF-4656-AE32-D81B5B2284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09B09220-EA0F-495B-90E5-6B1D7404AE71}" type="pres">
      <dgm:prSet presAssocID="{437D267C-B8DF-4656-AE32-D81B5B2284DC}" presName="spaceRect" presStyleCnt="0"/>
      <dgm:spPr/>
    </dgm:pt>
    <dgm:pt modelId="{B626000E-0F84-46AD-A2D1-BD4E90164107}" type="pres">
      <dgm:prSet presAssocID="{437D267C-B8DF-4656-AE32-D81B5B2284DC}" presName="parTx" presStyleLbl="revTx" presStyleIdx="1" presStyleCnt="3">
        <dgm:presLayoutVars>
          <dgm:chMax val="0"/>
          <dgm:chPref val="0"/>
        </dgm:presLayoutVars>
      </dgm:prSet>
      <dgm:spPr/>
    </dgm:pt>
    <dgm:pt modelId="{AD54D164-37F8-4277-9402-813D856DC7D1}" type="pres">
      <dgm:prSet presAssocID="{00ADB104-5717-44AE-82B3-EF07D8E0B2A7}" presName="sibTrans" presStyleCnt="0"/>
      <dgm:spPr/>
    </dgm:pt>
    <dgm:pt modelId="{6F52A2FA-B311-4468-9016-7A92B4EB5C5B}" type="pres">
      <dgm:prSet presAssocID="{298338DD-B0FA-44F4-A0E1-F67FD62A12DA}" presName="compNode" presStyleCnt="0"/>
      <dgm:spPr/>
    </dgm:pt>
    <dgm:pt modelId="{F6DA4F5C-4716-47F9-9AC9-A0149FFC1016}" type="pres">
      <dgm:prSet presAssocID="{298338DD-B0FA-44F4-A0E1-F67FD62A12DA}" presName="bgRect" presStyleLbl="bgShp" presStyleIdx="2" presStyleCnt="3"/>
      <dgm:spPr/>
    </dgm:pt>
    <dgm:pt modelId="{8E9610E7-8BCF-42DF-BC88-DDE4829025FB}" type="pres">
      <dgm:prSet presAssocID="{298338DD-B0FA-44F4-A0E1-F67FD62A12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8E01D5A-0F33-4E6B-9E41-D5E30844FDB3}" type="pres">
      <dgm:prSet presAssocID="{298338DD-B0FA-44F4-A0E1-F67FD62A12DA}" presName="spaceRect" presStyleCnt="0"/>
      <dgm:spPr/>
    </dgm:pt>
    <dgm:pt modelId="{F9A0273B-1BB6-4647-9B6C-BA0DE66AF7C0}" type="pres">
      <dgm:prSet presAssocID="{298338DD-B0FA-44F4-A0E1-F67FD62A12DA}" presName="parTx" presStyleLbl="revTx" presStyleIdx="2" presStyleCnt="3" custScaleX="99217" custScaleY="103636">
        <dgm:presLayoutVars>
          <dgm:chMax val="0"/>
          <dgm:chPref val="0"/>
        </dgm:presLayoutVars>
      </dgm:prSet>
      <dgm:spPr/>
    </dgm:pt>
  </dgm:ptLst>
  <dgm:cxnLst>
    <dgm:cxn modelId="{D29EEE31-3FFC-4EEF-885A-4E9475CF2019}" type="presOf" srcId="{298338DD-B0FA-44F4-A0E1-F67FD62A12DA}" destId="{F9A0273B-1BB6-4647-9B6C-BA0DE66AF7C0}" srcOrd="0" destOrd="0" presId="urn:microsoft.com/office/officeart/2018/2/layout/IconVerticalSolidList"/>
    <dgm:cxn modelId="{8DF5853F-F550-43F0-AB73-EF01E64B0E9A}" srcId="{9346F6C6-C43F-4AB9-8D85-B272BAA53BD9}" destId="{298338DD-B0FA-44F4-A0E1-F67FD62A12DA}" srcOrd="2" destOrd="0" parTransId="{ACA8F476-B6B4-4D95-9904-CB495EAF5326}" sibTransId="{212A4213-2625-4DF4-84A1-F00C9974E5F0}"/>
    <dgm:cxn modelId="{B5451643-C9DF-49F0-84F6-5E50A54A5700}" type="presOf" srcId="{437D267C-B8DF-4656-AE32-D81B5B2284DC}" destId="{B626000E-0F84-46AD-A2D1-BD4E90164107}" srcOrd="0" destOrd="0" presId="urn:microsoft.com/office/officeart/2018/2/layout/IconVerticalSolidList"/>
    <dgm:cxn modelId="{F442F856-A277-4B39-8AD8-EF2E15A9DDEC}" srcId="{9346F6C6-C43F-4AB9-8D85-B272BAA53BD9}" destId="{B963C7B0-694B-4EC8-92E1-E93F3D6E97BE}" srcOrd="0" destOrd="0" parTransId="{4B0AC69E-5032-4C61-BA2B-83256D804748}" sibTransId="{393EF211-F553-4EF6-94CA-3AE70784C965}"/>
    <dgm:cxn modelId="{4D8BDD7B-B298-467F-9526-1D1F42446EB1}" srcId="{9346F6C6-C43F-4AB9-8D85-B272BAA53BD9}" destId="{437D267C-B8DF-4656-AE32-D81B5B2284DC}" srcOrd="1" destOrd="0" parTransId="{6C15C613-8CC7-4D3C-AF16-FB38553E4844}" sibTransId="{00ADB104-5717-44AE-82B3-EF07D8E0B2A7}"/>
    <dgm:cxn modelId="{DE099FB3-AC2A-4BFF-A048-025478313032}" type="presOf" srcId="{9346F6C6-C43F-4AB9-8D85-B272BAA53BD9}" destId="{CD620E24-3FF0-465B-BFEC-E5B89A105465}" srcOrd="0" destOrd="0" presId="urn:microsoft.com/office/officeart/2018/2/layout/IconVerticalSolidList"/>
    <dgm:cxn modelId="{09A715D6-6603-4E2E-931E-14827C7E9A90}" type="presOf" srcId="{B963C7B0-694B-4EC8-92E1-E93F3D6E97BE}" destId="{3A53C640-F59C-4E5C-93FD-728F57F9EA78}" srcOrd="0" destOrd="0" presId="urn:microsoft.com/office/officeart/2018/2/layout/IconVerticalSolidList"/>
    <dgm:cxn modelId="{2BFA5713-8A3C-45B4-AA9E-19894C057A3D}" type="presParOf" srcId="{CD620E24-3FF0-465B-BFEC-E5B89A105465}" destId="{052992E9-E640-415E-A36B-6729B5F40686}" srcOrd="0" destOrd="0" presId="urn:microsoft.com/office/officeart/2018/2/layout/IconVerticalSolidList"/>
    <dgm:cxn modelId="{9E6085CA-2226-48C1-A89E-A82F6F6D57EB}" type="presParOf" srcId="{052992E9-E640-415E-A36B-6729B5F40686}" destId="{D8B352A2-63DE-4C08-9041-8DFF2037498B}" srcOrd="0" destOrd="0" presId="urn:microsoft.com/office/officeart/2018/2/layout/IconVerticalSolidList"/>
    <dgm:cxn modelId="{BA04C02E-F537-4B74-A3F1-5F0BC7CCCDBA}" type="presParOf" srcId="{052992E9-E640-415E-A36B-6729B5F40686}" destId="{C53C5F04-43F1-476B-9C2E-3A74A740FD13}" srcOrd="1" destOrd="0" presId="urn:microsoft.com/office/officeart/2018/2/layout/IconVerticalSolidList"/>
    <dgm:cxn modelId="{A0BA859B-F28D-4A3C-97A0-F0A1BDC78B8D}" type="presParOf" srcId="{052992E9-E640-415E-A36B-6729B5F40686}" destId="{C84A3058-650B-4480-81D3-6465E24918A2}" srcOrd="2" destOrd="0" presId="urn:microsoft.com/office/officeart/2018/2/layout/IconVerticalSolidList"/>
    <dgm:cxn modelId="{08F86F08-BC44-466E-A50D-DCEC67A75E37}" type="presParOf" srcId="{052992E9-E640-415E-A36B-6729B5F40686}" destId="{3A53C640-F59C-4E5C-93FD-728F57F9EA78}" srcOrd="3" destOrd="0" presId="urn:microsoft.com/office/officeart/2018/2/layout/IconVerticalSolidList"/>
    <dgm:cxn modelId="{03E9FC0B-A954-4AC2-8948-8E8F24524A18}" type="presParOf" srcId="{CD620E24-3FF0-465B-BFEC-E5B89A105465}" destId="{6C2A6F85-D2DC-49E5-B293-0263251CFE15}" srcOrd="1" destOrd="0" presId="urn:microsoft.com/office/officeart/2018/2/layout/IconVerticalSolidList"/>
    <dgm:cxn modelId="{1DFBFFF9-2D67-4468-BEFC-8BC3694D42FC}" type="presParOf" srcId="{CD620E24-3FF0-465B-BFEC-E5B89A105465}" destId="{77EB4AC3-532E-441A-804C-35837E284597}" srcOrd="2" destOrd="0" presId="urn:microsoft.com/office/officeart/2018/2/layout/IconVerticalSolidList"/>
    <dgm:cxn modelId="{2F67E011-C598-4F4E-AD82-6CFA9B0422CB}" type="presParOf" srcId="{77EB4AC3-532E-441A-804C-35837E284597}" destId="{4A7A0747-C5F0-4708-9E56-DFE8BC53D4BB}" srcOrd="0" destOrd="0" presId="urn:microsoft.com/office/officeart/2018/2/layout/IconVerticalSolidList"/>
    <dgm:cxn modelId="{F5B6E43A-C1FB-44ED-B2C6-4A90C24822BB}" type="presParOf" srcId="{77EB4AC3-532E-441A-804C-35837E284597}" destId="{96DCDB49-4209-4EB8-8E42-46F626C7CF54}" srcOrd="1" destOrd="0" presId="urn:microsoft.com/office/officeart/2018/2/layout/IconVerticalSolidList"/>
    <dgm:cxn modelId="{F8E17737-6D16-47BD-9643-254CB819FE68}" type="presParOf" srcId="{77EB4AC3-532E-441A-804C-35837E284597}" destId="{09B09220-EA0F-495B-90E5-6B1D7404AE71}" srcOrd="2" destOrd="0" presId="urn:microsoft.com/office/officeart/2018/2/layout/IconVerticalSolidList"/>
    <dgm:cxn modelId="{F1BE527F-9019-4491-A076-79D6E6659FE0}" type="presParOf" srcId="{77EB4AC3-532E-441A-804C-35837E284597}" destId="{B626000E-0F84-46AD-A2D1-BD4E90164107}" srcOrd="3" destOrd="0" presId="urn:microsoft.com/office/officeart/2018/2/layout/IconVerticalSolidList"/>
    <dgm:cxn modelId="{C9FA4D94-E5DA-4E8F-AF37-B9CCAC73DC20}" type="presParOf" srcId="{CD620E24-3FF0-465B-BFEC-E5B89A105465}" destId="{AD54D164-37F8-4277-9402-813D856DC7D1}" srcOrd="3" destOrd="0" presId="urn:microsoft.com/office/officeart/2018/2/layout/IconVerticalSolidList"/>
    <dgm:cxn modelId="{2D8003E5-C71E-4BA8-866D-95321D632BD4}" type="presParOf" srcId="{CD620E24-3FF0-465B-BFEC-E5B89A105465}" destId="{6F52A2FA-B311-4468-9016-7A92B4EB5C5B}" srcOrd="4" destOrd="0" presId="urn:microsoft.com/office/officeart/2018/2/layout/IconVerticalSolidList"/>
    <dgm:cxn modelId="{90030D46-48A0-4088-9CFA-E28A9415E7EB}" type="presParOf" srcId="{6F52A2FA-B311-4468-9016-7A92B4EB5C5B}" destId="{F6DA4F5C-4716-47F9-9AC9-A0149FFC1016}" srcOrd="0" destOrd="0" presId="urn:microsoft.com/office/officeart/2018/2/layout/IconVerticalSolidList"/>
    <dgm:cxn modelId="{DF6013FF-4D75-447C-B1C8-22CFEAEF04C5}" type="presParOf" srcId="{6F52A2FA-B311-4468-9016-7A92B4EB5C5B}" destId="{8E9610E7-8BCF-42DF-BC88-DDE4829025FB}" srcOrd="1" destOrd="0" presId="urn:microsoft.com/office/officeart/2018/2/layout/IconVerticalSolidList"/>
    <dgm:cxn modelId="{A524C8F4-2DEB-4CE0-9A11-9F608E9733AD}" type="presParOf" srcId="{6F52A2FA-B311-4468-9016-7A92B4EB5C5B}" destId="{88E01D5A-0F33-4E6B-9E41-D5E30844FDB3}" srcOrd="2" destOrd="0" presId="urn:microsoft.com/office/officeart/2018/2/layout/IconVerticalSolidList"/>
    <dgm:cxn modelId="{0B8BEDC4-0A97-4FC6-8631-1F94990D27A5}" type="presParOf" srcId="{6F52A2FA-B311-4468-9016-7A92B4EB5C5B}" destId="{F9A0273B-1BB6-4647-9B6C-BA0DE66AF7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39A56C-CA25-4A47-AC9A-40F9E7667BFA}"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7A4ABF9-25DB-482D-873A-183A68AD76F5}">
      <dgm:prSet/>
      <dgm:spPr/>
      <dgm:t>
        <a:bodyPr/>
        <a:lstStyle/>
        <a:p>
          <a:r>
            <a:rPr lang="en-US" b="1" u="sng" dirty="0"/>
            <a:t>When to prefer Precision over Recall?</a:t>
          </a:r>
          <a:endParaRPr lang="en-US" dirty="0"/>
        </a:p>
      </dgm:t>
    </dgm:pt>
    <dgm:pt modelId="{70D1C077-D7F5-4E04-A304-EB186F065F64}" type="parTrans" cxnId="{00380C16-7320-4E68-8D0F-641BE4629AA2}">
      <dgm:prSet/>
      <dgm:spPr/>
      <dgm:t>
        <a:bodyPr/>
        <a:lstStyle/>
        <a:p>
          <a:endParaRPr lang="en-US"/>
        </a:p>
      </dgm:t>
    </dgm:pt>
    <dgm:pt modelId="{DA53486A-CC25-46E2-B8BB-B9393F1CEBE3}" type="sibTrans" cxnId="{00380C16-7320-4E68-8D0F-641BE4629AA2}">
      <dgm:prSet/>
      <dgm:spPr/>
      <dgm:t>
        <a:bodyPr/>
        <a:lstStyle/>
        <a:p>
          <a:endParaRPr lang="en-US"/>
        </a:p>
      </dgm:t>
    </dgm:pt>
    <dgm:pt modelId="{3553D3EA-B392-4C5C-BF26-9F27AB309BF1}">
      <dgm:prSet custT="1"/>
      <dgm:spPr/>
      <dgm:t>
        <a:bodyPr/>
        <a:lstStyle/>
        <a:p>
          <a:r>
            <a:rPr lang="en-US" sz="1600" b="1" i="0" dirty="0">
              <a:solidFill>
                <a:srgbClr val="002060"/>
              </a:solidFill>
            </a:rPr>
            <a:t>Precision should be used when we want to predict the minority class with greater confidence. Suppose the bank wants to reduce the FP such that none of the clients who haven't subscribed to our bank term deposit, should be classified incorrectly. The Bank Manager does not want any clients who haven't subscribed to our plans, take benefits from the bank. In such cases, the threshold is to be increased, such that even if the recall decreases, our model is correctly able to classify the minority class properly.</a:t>
          </a:r>
          <a:endParaRPr lang="en-US" sz="1600" dirty="0">
            <a:solidFill>
              <a:srgbClr val="002060"/>
            </a:solidFill>
          </a:endParaRPr>
        </a:p>
      </dgm:t>
    </dgm:pt>
    <dgm:pt modelId="{37C1AD21-B6E8-4680-8578-A12D577592B6}" type="parTrans" cxnId="{15FAAD2D-A874-4321-9B8B-EB62572FC5F6}">
      <dgm:prSet/>
      <dgm:spPr/>
      <dgm:t>
        <a:bodyPr/>
        <a:lstStyle/>
        <a:p>
          <a:endParaRPr lang="en-US"/>
        </a:p>
      </dgm:t>
    </dgm:pt>
    <dgm:pt modelId="{FD01F518-F2B2-482C-B9C8-0A99537FFF68}" type="sibTrans" cxnId="{15FAAD2D-A874-4321-9B8B-EB62572FC5F6}">
      <dgm:prSet/>
      <dgm:spPr/>
      <dgm:t>
        <a:bodyPr/>
        <a:lstStyle/>
        <a:p>
          <a:endParaRPr lang="en-US"/>
        </a:p>
      </dgm:t>
    </dgm:pt>
    <dgm:pt modelId="{C9585FF6-552E-4CA8-BF1C-F33A8B394448}">
      <dgm:prSet/>
      <dgm:spPr/>
      <dgm:t>
        <a:bodyPr/>
        <a:lstStyle/>
        <a:p>
          <a:r>
            <a:rPr lang="en-US" b="1" u="sng" dirty="0"/>
            <a:t>When to prefer Recall over Precision?</a:t>
          </a:r>
          <a:endParaRPr lang="en-US" dirty="0"/>
        </a:p>
      </dgm:t>
    </dgm:pt>
    <dgm:pt modelId="{F2008BFD-2967-4066-B085-E975155D12AB}" type="parTrans" cxnId="{4BE9CC60-E680-4E58-9A4B-C37C2E1C3752}">
      <dgm:prSet/>
      <dgm:spPr/>
      <dgm:t>
        <a:bodyPr/>
        <a:lstStyle/>
        <a:p>
          <a:endParaRPr lang="en-US"/>
        </a:p>
      </dgm:t>
    </dgm:pt>
    <dgm:pt modelId="{D21BCFC3-4EC4-47CA-9503-BE0C74DCAD5F}" type="sibTrans" cxnId="{4BE9CC60-E680-4E58-9A4B-C37C2E1C3752}">
      <dgm:prSet/>
      <dgm:spPr/>
      <dgm:t>
        <a:bodyPr/>
        <a:lstStyle/>
        <a:p>
          <a:endParaRPr lang="en-US"/>
        </a:p>
      </dgm:t>
    </dgm:pt>
    <dgm:pt modelId="{B0D8D280-0F0C-44DA-BF8C-B74E4C87450D}">
      <dgm:prSet custT="1"/>
      <dgm:spPr/>
      <dgm:t>
        <a:bodyPr/>
        <a:lstStyle/>
        <a:p>
          <a:r>
            <a:rPr lang="en-US" sz="1600" b="1" i="0" dirty="0">
              <a:solidFill>
                <a:srgbClr val="002060"/>
              </a:solidFill>
            </a:rPr>
            <a:t>Suppose the bank wants to reduce the FN such that none of the clients who have subscribed to our bank term deposit, be classified incorrectly. The Bank Manager does not want any clients who have subscribed to our plans be misclassified because of which they may not be able to avail our returns on interests even after paying a handsome amount. This may lead to a bad reputation of the bank. In such cases, the threshold is to be decreased, such that even if the precision decreases, our model is correctly able to classify the clients who have subscribed to our plans</a:t>
          </a:r>
          <a:endParaRPr lang="en-US" sz="1600" dirty="0">
            <a:solidFill>
              <a:srgbClr val="002060"/>
            </a:solidFill>
          </a:endParaRPr>
        </a:p>
      </dgm:t>
    </dgm:pt>
    <dgm:pt modelId="{80B1925F-88F5-4A4B-A38D-547C5DAC232E}" type="parTrans" cxnId="{488CF0E2-FCBE-45F4-BC2D-414B24082A58}">
      <dgm:prSet/>
      <dgm:spPr/>
      <dgm:t>
        <a:bodyPr/>
        <a:lstStyle/>
        <a:p>
          <a:endParaRPr lang="en-US"/>
        </a:p>
      </dgm:t>
    </dgm:pt>
    <dgm:pt modelId="{F7102BD8-95A8-41DC-8FBC-BB04E2E0D9AD}" type="sibTrans" cxnId="{488CF0E2-FCBE-45F4-BC2D-414B24082A58}">
      <dgm:prSet/>
      <dgm:spPr/>
      <dgm:t>
        <a:bodyPr/>
        <a:lstStyle/>
        <a:p>
          <a:endParaRPr lang="en-US"/>
        </a:p>
      </dgm:t>
    </dgm:pt>
    <dgm:pt modelId="{11D61DD7-B1AD-41F2-898C-562CBDEB4C47}">
      <dgm:prSet custT="1"/>
      <dgm:spPr/>
      <dgm:t>
        <a:bodyPr/>
        <a:lstStyle/>
        <a:p>
          <a:endParaRPr lang="en-US" sz="1600" dirty="0">
            <a:solidFill>
              <a:srgbClr val="002060"/>
            </a:solidFill>
          </a:endParaRPr>
        </a:p>
      </dgm:t>
    </dgm:pt>
    <dgm:pt modelId="{B324E92C-A5AA-4E6A-85B6-57801E2B3793}" type="parTrans" cxnId="{03D2A12F-5B1E-4F08-8485-EBE2231ABBEC}">
      <dgm:prSet/>
      <dgm:spPr/>
      <dgm:t>
        <a:bodyPr/>
        <a:lstStyle/>
        <a:p>
          <a:endParaRPr lang="en-IN"/>
        </a:p>
      </dgm:t>
    </dgm:pt>
    <dgm:pt modelId="{BA85FCAB-9BD7-43D5-BEF0-CBE2672C8729}" type="sibTrans" cxnId="{03D2A12F-5B1E-4F08-8485-EBE2231ABBEC}">
      <dgm:prSet/>
      <dgm:spPr/>
      <dgm:t>
        <a:bodyPr/>
        <a:lstStyle/>
        <a:p>
          <a:endParaRPr lang="en-IN"/>
        </a:p>
      </dgm:t>
    </dgm:pt>
    <dgm:pt modelId="{16A443D5-8AC9-46BA-BCDE-B878ECCC6FCE}">
      <dgm:prSet custT="1"/>
      <dgm:spPr/>
      <dgm:t>
        <a:bodyPr/>
        <a:lstStyle/>
        <a:p>
          <a:endParaRPr lang="en-US" sz="1600" dirty="0">
            <a:solidFill>
              <a:srgbClr val="002060"/>
            </a:solidFill>
          </a:endParaRPr>
        </a:p>
      </dgm:t>
    </dgm:pt>
    <dgm:pt modelId="{F81202D8-2CA5-444C-B20A-EB298DB6424B}" type="parTrans" cxnId="{60A8B948-89CE-47CB-90AD-8081DFFF1A3C}">
      <dgm:prSet/>
      <dgm:spPr/>
      <dgm:t>
        <a:bodyPr/>
        <a:lstStyle/>
        <a:p>
          <a:endParaRPr lang="en-IN"/>
        </a:p>
      </dgm:t>
    </dgm:pt>
    <dgm:pt modelId="{9D0A02BF-EC7B-4F02-9149-90D18BB6EA32}" type="sibTrans" cxnId="{60A8B948-89CE-47CB-90AD-8081DFFF1A3C}">
      <dgm:prSet/>
      <dgm:spPr/>
      <dgm:t>
        <a:bodyPr/>
        <a:lstStyle/>
        <a:p>
          <a:endParaRPr lang="en-IN"/>
        </a:p>
      </dgm:t>
    </dgm:pt>
    <dgm:pt modelId="{6EFD2A63-6571-4F11-A7A1-32D4AD7E8719}">
      <dgm:prSet custT="1"/>
      <dgm:spPr/>
      <dgm:t>
        <a:bodyPr/>
        <a:lstStyle/>
        <a:p>
          <a:endParaRPr lang="en-US" sz="1600" dirty="0">
            <a:solidFill>
              <a:srgbClr val="002060"/>
            </a:solidFill>
          </a:endParaRPr>
        </a:p>
      </dgm:t>
    </dgm:pt>
    <dgm:pt modelId="{095E81A2-923F-44BF-8C7F-63A142B6B97E}" type="parTrans" cxnId="{0D0C7564-802A-4039-B225-33361B3D2736}">
      <dgm:prSet/>
      <dgm:spPr/>
      <dgm:t>
        <a:bodyPr/>
        <a:lstStyle/>
        <a:p>
          <a:endParaRPr lang="en-IN"/>
        </a:p>
      </dgm:t>
    </dgm:pt>
    <dgm:pt modelId="{20321C28-7D6F-4718-9C3D-405E7597D981}" type="sibTrans" cxnId="{0D0C7564-802A-4039-B225-33361B3D2736}">
      <dgm:prSet/>
      <dgm:spPr/>
      <dgm:t>
        <a:bodyPr/>
        <a:lstStyle/>
        <a:p>
          <a:endParaRPr lang="en-IN"/>
        </a:p>
      </dgm:t>
    </dgm:pt>
    <dgm:pt modelId="{E08A5DBC-3856-4E09-BD75-B06644075CBA}">
      <dgm:prSet custT="1"/>
      <dgm:spPr/>
      <dgm:t>
        <a:bodyPr/>
        <a:lstStyle/>
        <a:p>
          <a:endParaRPr lang="en-US" sz="1600" dirty="0">
            <a:solidFill>
              <a:srgbClr val="002060"/>
            </a:solidFill>
          </a:endParaRPr>
        </a:p>
      </dgm:t>
    </dgm:pt>
    <dgm:pt modelId="{02C91A03-3A7E-4185-A4EF-C187E082B946}" type="parTrans" cxnId="{35A22B3F-EE2D-46E8-8026-F47E21CC0100}">
      <dgm:prSet/>
      <dgm:spPr/>
      <dgm:t>
        <a:bodyPr/>
        <a:lstStyle/>
        <a:p>
          <a:endParaRPr lang="en-IN"/>
        </a:p>
      </dgm:t>
    </dgm:pt>
    <dgm:pt modelId="{42C8E8E5-486A-4CCA-BE86-F24DA033BAA7}" type="sibTrans" cxnId="{35A22B3F-EE2D-46E8-8026-F47E21CC0100}">
      <dgm:prSet/>
      <dgm:spPr/>
      <dgm:t>
        <a:bodyPr/>
        <a:lstStyle/>
        <a:p>
          <a:endParaRPr lang="en-IN"/>
        </a:p>
      </dgm:t>
    </dgm:pt>
    <dgm:pt modelId="{71A9C8F0-6C38-4C3D-9E8A-5D9B1600DD70}" type="pres">
      <dgm:prSet presAssocID="{1239A56C-CA25-4A47-AC9A-40F9E7667BFA}" presName="Name0" presStyleCnt="0">
        <dgm:presLayoutVars>
          <dgm:dir/>
          <dgm:animLvl val="lvl"/>
          <dgm:resizeHandles val="exact"/>
        </dgm:presLayoutVars>
      </dgm:prSet>
      <dgm:spPr/>
    </dgm:pt>
    <dgm:pt modelId="{3F3300EB-672C-4CF4-97B3-D2CA599CE0C3}" type="pres">
      <dgm:prSet presAssocID="{A7A4ABF9-25DB-482D-873A-183A68AD76F5}" presName="composite" presStyleCnt="0"/>
      <dgm:spPr/>
    </dgm:pt>
    <dgm:pt modelId="{4FCF4DB3-59C4-49B6-9088-AF608BC17B4B}" type="pres">
      <dgm:prSet presAssocID="{A7A4ABF9-25DB-482D-873A-183A68AD76F5}" presName="parTx" presStyleLbl="alignNode1" presStyleIdx="0" presStyleCnt="2">
        <dgm:presLayoutVars>
          <dgm:chMax val="0"/>
          <dgm:chPref val="0"/>
          <dgm:bulletEnabled val="1"/>
        </dgm:presLayoutVars>
      </dgm:prSet>
      <dgm:spPr/>
    </dgm:pt>
    <dgm:pt modelId="{459E4584-75F6-4B2F-8964-F1DB4F28F691}" type="pres">
      <dgm:prSet presAssocID="{A7A4ABF9-25DB-482D-873A-183A68AD76F5}" presName="desTx" presStyleLbl="alignAccFollowNode1" presStyleIdx="0" presStyleCnt="2">
        <dgm:presLayoutVars>
          <dgm:bulletEnabled val="1"/>
        </dgm:presLayoutVars>
      </dgm:prSet>
      <dgm:spPr/>
    </dgm:pt>
    <dgm:pt modelId="{FEC8D023-BABF-4E45-8981-12F6EF746C3E}" type="pres">
      <dgm:prSet presAssocID="{DA53486A-CC25-46E2-B8BB-B9393F1CEBE3}" presName="space" presStyleCnt="0"/>
      <dgm:spPr/>
    </dgm:pt>
    <dgm:pt modelId="{5FEE8E2A-76BB-4B36-8E92-FA07D94F7A90}" type="pres">
      <dgm:prSet presAssocID="{C9585FF6-552E-4CA8-BF1C-F33A8B394448}" presName="composite" presStyleCnt="0"/>
      <dgm:spPr/>
    </dgm:pt>
    <dgm:pt modelId="{586A1519-1789-48F0-B072-7409A149C6D9}" type="pres">
      <dgm:prSet presAssocID="{C9585FF6-552E-4CA8-BF1C-F33A8B394448}" presName="parTx" presStyleLbl="alignNode1" presStyleIdx="1" presStyleCnt="2">
        <dgm:presLayoutVars>
          <dgm:chMax val="0"/>
          <dgm:chPref val="0"/>
          <dgm:bulletEnabled val="1"/>
        </dgm:presLayoutVars>
      </dgm:prSet>
      <dgm:spPr/>
    </dgm:pt>
    <dgm:pt modelId="{AF668A93-CDE2-4A87-BC23-EE46ADED6409}" type="pres">
      <dgm:prSet presAssocID="{C9585FF6-552E-4CA8-BF1C-F33A8B394448}" presName="desTx" presStyleLbl="alignAccFollowNode1" presStyleIdx="1" presStyleCnt="2">
        <dgm:presLayoutVars>
          <dgm:bulletEnabled val="1"/>
        </dgm:presLayoutVars>
      </dgm:prSet>
      <dgm:spPr/>
    </dgm:pt>
  </dgm:ptLst>
  <dgm:cxnLst>
    <dgm:cxn modelId="{3AE87F12-31CE-4953-92D4-9D72F3D38A6B}" type="presOf" srcId="{16A443D5-8AC9-46BA-BCDE-B878ECCC6FCE}" destId="{459E4584-75F6-4B2F-8964-F1DB4F28F691}" srcOrd="0" destOrd="1" presId="urn:microsoft.com/office/officeart/2005/8/layout/hList1"/>
    <dgm:cxn modelId="{00380C16-7320-4E68-8D0F-641BE4629AA2}" srcId="{1239A56C-CA25-4A47-AC9A-40F9E7667BFA}" destId="{A7A4ABF9-25DB-482D-873A-183A68AD76F5}" srcOrd="0" destOrd="0" parTransId="{70D1C077-D7F5-4E04-A304-EB186F065F64}" sibTransId="{DA53486A-CC25-46E2-B8BB-B9393F1CEBE3}"/>
    <dgm:cxn modelId="{15FAAD2D-A874-4321-9B8B-EB62572FC5F6}" srcId="{A7A4ABF9-25DB-482D-873A-183A68AD76F5}" destId="{3553D3EA-B392-4C5C-BF26-9F27AB309BF1}" srcOrd="2" destOrd="0" parTransId="{37C1AD21-B6E8-4680-8578-A12D577592B6}" sibTransId="{FD01F518-F2B2-482C-B9C8-0A99537FFF68}"/>
    <dgm:cxn modelId="{125E722E-513F-4577-B033-8249196B64AA}" type="presOf" srcId="{1239A56C-CA25-4A47-AC9A-40F9E7667BFA}" destId="{71A9C8F0-6C38-4C3D-9E8A-5D9B1600DD70}" srcOrd="0" destOrd="0" presId="urn:microsoft.com/office/officeart/2005/8/layout/hList1"/>
    <dgm:cxn modelId="{03D2A12F-5B1E-4F08-8485-EBE2231ABBEC}" srcId="{A7A4ABF9-25DB-482D-873A-183A68AD76F5}" destId="{11D61DD7-B1AD-41F2-898C-562CBDEB4C47}" srcOrd="0" destOrd="0" parTransId="{B324E92C-A5AA-4E6A-85B6-57801E2B3793}" sibTransId="{BA85FCAB-9BD7-43D5-BEF0-CBE2672C8729}"/>
    <dgm:cxn modelId="{7485F538-798F-4271-92D2-9DE1BADB99BE}" type="presOf" srcId="{E08A5DBC-3856-4E09-BD75-B06644075CBA}" destId="{AF668A93-CDE2-4A87-BC23-EE46ADED6409}" srcOrd="0" destOrd="1" presId="urn:microsoft.com/office/officeart/2005/8/layout/hList1"/>
    <dgm:cxn modelId="{35A22B3F-EE2D-46E8-8026-F47E21CC0100}" srcId="{C9585FF6-552E-4CA8-BF1C-F33A8B394448}" destId="{E08A5DBC-3856-4E09-BD75-B06644075CBA}" srcOrd="1" destOrd="0" parTransId="{02C91A03-3A7E-4185-A4EF-C187E082B946}" sibTransId="{42C8E8E5-486A-4CCA-BE86-F24DA033BAA7}"/>
    <dgm:cxn modelId="{4BE9CC60-E680-4E58-9A4B-C37C2E1C3752}" srcId="{1239A56C-CA25-4A47-AC9A-40F9E7667BFA}" destId="{C9585FF6-552E-4CA8-BF1C-F33A8B394448}" srcOrd="1" destOrd="0" parTransId="{F2008BFD-2967-4066-B085-E975155D12AB}" sibTransId="{D21BCFC3-4EC4-47CA-9503-BE0C74DCAD5F}"/>
    <dgm:cxn modelId="{3DFD8E63-EB5B-4537-A66D-A0A46787D0D1}" type="presOf" srcId="{C9585FF6-552E-4CA8-BF1C-F33A8B394448}" destId="{586A1519-1789-48F0-B072-7409A149C6D9}" srcOrd="0" destOrd="0" presId="urn:microsoft.com/office/officeart/2005/8/layout/hList1"/>
    <dgm:cxn modelId="{0D0C7564-802A-4039-B225-33361B3D2736}" srcId="{C9585FF6-552E-4CA8-BF1C-F33A8B394448}" destId="{6EFD2A63-6571-4F11-A7A1-32D4AD7E8719}" srcOrd="0" destOrd="0" parTransId="{095E81A2-923F-44BF-8C7F-63A142B6B97E}" sibTransId="{20321C28-7D6F-4718-9C3D-405E7597D981}"/>
    <dgm:cxn modelId="{60A8B948-89CE-47CB-90AD-8081DFFF1A3C}" srcId="{A7A4ABF9-25DB-482D-873A-183A68AD76F5}" destId="{16A443D5-8AC9-46BA-BCDE-B878ECCC6FCE}" srcOrd="1" destOrd="0" parTransId="{F81202D8-2CA5-444C-B20A-EB298DB6424B}" sibTransId="{9D0A02BF-EC7B-4F02-9149-90D18BB6EA32}"/>
    <dgm:cxn modelId="{10FD8CA4-D9A8-492D-A851-CFDB1BC1D946}" type="presOf" srcId="{11D61DD7-B1AD-41F2-898C-562CBDEB4C47}" destId="{459E4584-75F6-4B2F-8964-F1DB4F28F691}" srcOrd="0" destOrd="0" presId="urn:microsoft.com/office/officeart/2005/8/layout/hList1"/>
    <dgm:cxn modelId="{6AA072AE-1D27-4211-B6E0-CDFFBE12C762}" type="presOf" srcId="{A7A4ABF9-25DB-482D-873A-183A68AD76F5}" destId="{4FCF4DB3-59C4-49B6-9088-AF608BC17B4B}" srcOrd="0" destOrd="0" presId="urn:microsoft.com/office/officeart/2005/8/layout/hList1"/>
    <dgm:cxn modelId="{B3E58CC8-D03F-41A7-AC13-5F496BC9C214}" type="presOf" srcId="{3553D3EA-B392-4C5C-BF26-9F27AB309BF1}" destId="{459E4584-75F6-4B2F-8964-F1DB4F28F691}" srcOrd="0" destOrd="2" presId="urn:microsoft.com/office/officeart/2005/8/layout/hList1"/>
    <dgm:cxn modelId="{488CF0E2-FCBE-45F4-BC2D-414B24082A58}" srcId="{C9585FF6-552E-4CA8-BF1C-F33A8B394448}" destId="{B0D8D280-0F0C-44DA-BF8C-B74E4C87450D}" srcOrd="2" destOrd="0" parTransId="{80B1925F-88F5-4A4B-A38D-547C5DAC232E}" sibTransId="{F7102BD8-95A8-41DC-8FBC-BB04E2E0D9AD}"/>
    <dgm:cxn modelId="{E98710F9-6DCE-47E5-A4B6-A176BD85C309}" type="presOf" srcId="{6EFD2A63-6571-4F11-A7A1-32D4AD7E8719}" destId="{AF668A93-CDE2-4A87-BC23-EE46ADED6409}" srcOrd="0" destOrd="0" presId="urn:microsoft.com/office/officeart/2005/8/layout/hList1"/>
    <dgm:cxn modelId="{4F7914FA-FF53-42BD-9BA1-1CC0590852BD}" type="presOf" srcId="{B0D8D280-0F0C-44DA-BF8C-B74E4C87450D}" destId="{AF668A93-CDE2-4A87-BC23-EE46ADED6409}" srcOrd="0" destOrd="2" presId="urn:microsoft.com/office/officeart/2005/8/layout/hList1"/>
    <dgm:cxn modelId="{E564DA06-DE3A-4668-92F1-2F2C2F3830A6}" type="presParOf" srcId="{71A9C8F0-6C38-4C3D-9E8A-5D9B1600DD70}" destId="{3F3300EB-672C-4CF4-97B3-D2CA599CE0C3}" srcOrd="0" destOrd="0" presId="urn:microsoft.com/office/officeart/2005/8/layout/hList1"/>
    <dgm:cxn modelId="{2A3B0257-F5F6-4713-AB8E-10E00687C73B}" type="presParOf" srcId="{3F3300EB-672C-4CF4-97B3-D2CA599CE0C3}" destId="{4FCF4DB3-59C4-49B6-9088-AF608BC17B4B}" srcOrd="0" destOrd="0" presId="urn:microsoft.com/office/officeart/2005/8/layout/hList1"/>
    <dgm:cxn modelId="{9B94E54B-DD3E-4594-AFBF-95ED2B8D469D}" type="presParOf" srcId="{3F3300EB-672C-4CF4-97B3-D2CA599CE0C3}" destId="{459E4584-75F6-4B2F-8964-F1DB4F28F691}" srcOrd="1" destOrd="0" presId="urn:microsoft.com/office/officeart/2005/8/layout/hList1"/>
    <dgm:cxn modelId="{EB4A7E9E-639B-49BE-A84D-9E45DEF2B882}" type="presParOf" srcId="{71A9C8F0-6C38-4C3D-9E8A-5D9B1600DD70}" destId="{FEC8D023-BABF-4E45-8981-12F6EF746C3E}" srcOrd="1" destOrd="0" presId="urn:microsoft.com/office/officeart/2005/8/layout/hList1"/>
    <dgm:cxn modelId="{A5342A4E-C1F5-43D0-821C-E2AA5926DE74}" type="presParOf" srcId="{71A9C8F0-6C38-4C3D-9E8A-5D9B1600DD70}" destId="{5FEE8E2A-76BB-4B36-8E92-FA07D94F7A90}" srcOrd="2" destOrd="0" presId="urn:microsoft.com/office/officeart/2005/8/layout/hList1"/>
    <dgm:cxn modelId="{A815765A-B702-4B9D-85FF-902E28C029DB}" type="presParOf" srcId="{5FEE8E2A-76BB-4B36-8E92-FA07D94F7A90}" destId="{586A1519-1789-48F0-B072-7409A149C6D9}" srcOrd="0" destOrd="0" presId="urn:microsoft.com/office/officeart/2005/8/layout/hList1"/>
    <dgm:cxn modelId="{95D896A1-4F48-41CB-B5D6-4ED457A49096}" type="presParOf" srcId="{5FEE8E2A-76BB-4B36-8E92-FA07D94F7A90}" destId="{AF668A93-CDE2-4A87-BC23-EE46ADED640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83E08-A5F7-4775-8F3D-40F4FBD28A70}">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D9792-277A-4478-A8D8-AFF539ECD1BF}">
      <dsp:nvSpPr>
        <dsp:cNvPr id="0" name=""/>
        <dsp:cNvSpPr/>
      </dsp:nvSpPr>
      <dsp:spPr>
        <a:xfrm>
          <a:off x="451896" y="1145303"/>
          <a:ext cx="821630" cy="8216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BAEF2-7474-4A11-8B1F-B9B67C8ECBE1}">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100000"/>
            </a:lnSpc>
            <a:spcBef>
              <a:spcPct val="0"/>
            </a:spcBef>
            <a:spcAft>
              <a:spcPct val="35000"/>
            </a:spcAft>
            <a:buNone/>
          </a:pPr>
          <a:r>
            <a:rPr lang="en-IN" sz="2500" kern="1200"/>
            <a:t>EDA (Continuous and Discrete Features)</a:t>
          </a:r>
          <a:endParaRPr lang="en-US" sz="2500" kern="1200"/>
        </a:p>
      </dsp:txBody>
      <dsp:txXfrm>
        <a:off x="1725424" y="809181"/>
        <a:ext cx="4903379" cy="1493874"/>
      </dsp:txXfrm>
    </dsp:sp>
    <dsp:sp modelId="{4717B07F-7FC6-4CC8-8772-753C64AFEE5B}">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60681-7853-47F7-A1D8-E2DF9FF36BFA}">
      <dsp:nvSpPr>
        <dsp:cNvPr id="0" name=""/>
        <dsp:cNvSpPr/>
      </dsp:nvSpPr>
      <dsp:spPr>
        <a:xfrm>
          <a:off x="451896" y="3012646"/>
          <a:ext cx="821630" cy="8216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996CF7-630B-4F55-9EB4-2551FA784CA8}">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100000"/>
            </a:lnSpc>
            <a:spcBef>
              <a:spcPct val="0"/>
            </a:spcBef>
            <a:spcAft>
              <a:spcPct val="35000"/>
            </a:spcAft>
            <a:buNone/>
          </a:pPr>
          <a:r>
            <a:rPr lang="en-IN" sz="2500" kern="1200" dirty="0"/>
            <a:t>EDA (Categorical Features)</a:t>
          </a:r>
          <a:endParaRPr lang="en-US" sz="2500" kern="1200" dirty="0"/>
        </a:p>
      </dsp:txBody>
      <dsp:txXfrm>
        <a:off x="1725424" y="2676524"/>
        <a:ext cx="4903379" cy="1493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6E575-4FFB-4B27-A4EC-B47C020C92ED}">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A831A-BD47-492E-AC72-92A56D5B86F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4B4A6F-C1CF-486B-837C-676634E6E424}">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44550">
            <a:lnSpc>
              <a:spcPct val="100000"/>
            </a:lnSpc>
            <a:spcBef>
              <a:spcPct val="0"/>
            </a:spcBef>
            <a:spcAft>
              <a:spcPct val="35000"/>
            </a:spcAft>
            <a:buNone/>
          </a:pPr>
          <a:r>
            <a:rPr lang="en-IN" sz="1900" b="0" kern="1200"/>
            <a:t>Fixing Irregularities in features</a:t>
          </a:r>
          <a:endParaRPr lang="en-US" sz="1900" b="0" kern="1200"/>
        </a:p>
      </dsp:txBody>
      <dsp:txXfrm>
        <a:off x="1209819" y="2066"/>
        <a:ext cx="5418984" cy="1047462"/>
      </dsp:txXfrm>
    </dsp:sp>
    <dsp:sp modelId="{CAA359CF-00A9-4879-AE38-772481E8956A}">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F085E-74C8-44E0-A014-6E2B0CB69A64}">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C5CA1-4627-4C47-BA59-8DD75B3CC42C}">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44550">
            <a:lnSpc>
              <a:spcPct val="100000"/>
            </a:lnSpc>
            <a:spcBef>
              <a:spcPct val="0"/>
            </a:spcBef>
            <a:spcAft>
              <a:spcPct val="35000"/>
            </a:spcAft>
            <a:buNone/>
          </a:pPr>
          <a:r>
            <a:rPr lang="en-IN" sz="1900" kern="1200" dirty="0"/>
            <a:t>Encoding our categorical features</a:t>
          </a:r>
        </a:p>
        <a:p>
          <a:pPr marL="0" lvl="0" indent="0" algn="l" defTabSz="844550">
            <a:lnSpc>
              <a:spcPct val="100000"/>
            </a:lnSpc>
            <a:spcBef>
              <a:spcPct val="0"/>
            </a:spcBef>
            <a:spcAft>
              <a:spcPct val="35000"/>
            </a:spcAft>
            <a:buNone/>
          </a:pPr>
          <a:r>
            <a:rPr lang="en-IN" sz="1900" kern="1200" dirty="0"/>
            <a:t>(One hot encode, label encode, target encode)</a:t>
          </a:r>
          <a:endParaRPr lang="en-US" sz="1900" kern="1200" dirty="0"/>
        </a:p>
      </dsp:txBody>
      <dsp:txXfrm>
        <a:off x="1209819" y="1311395"/>
        <a:ext cx="5418984" cy="1047462"/>
      </dsp:txXfrm>
    </dsp:sp>
    <dsp:sp modelId="{3EA5E21D-7C8C-4A0B-A2A8-F26B481B8AFF}">
      <dsp:nvSpPr>
        <dsp:cNvPr id="0" name=""/>
        <dsp:cNvSpPr/>
      </dsp:nvSpPr>
      <dsp:spPr>
        <a:xfrm>
          <a:off x="0" y="2645307"/>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9C370-BCD7-4459-904C-4750AB30EEA9}">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9A33AF-850B-4EDF-A859-F605EE081422}">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44550">
            <a:lnSpc>
              <a:spcPct val="100000"/>
            </a:lnSpc>
            <a:spcBef>
              <a:spcPct val="0"/>
            </a:spcBef>
            <a:spcAft>
              <a:spcPct val="35000"/>
            </a:spcAft>
            <a:buNone/>
          </a:pPr>
          <a:r>
            <a:rPr lang="en-IN" sz="1900" kern="1200" dirty="0"/>
            <a:t>Checking Statistical Significance of features</a:t>
          </a:r>
        </a:p>
        <a:p>
          <a:pPr marL="0" lvl="0" indent="0" algn="l" defTabSz="844550">
            <a:lnSpc>
              <a:spcPct val="100000"/>
            </a:lnSpc>
            <a:spcBef>
              <a:spcPct val="0"/>
            </a:spcBef>
            <a:spcAft>
              <a:spcPct val="35000"/>
            </a:spcAft>
            <a:buNone/>
          </a:pPr>
          <a:r>
            <a:rPr lang="en-IN" sz="1900" kern="1200" dirty="0"/>
            <a:t>(Using Chi-Square Test)</a:t>
          </a:r>
          <a:endParaRPr lang="en-US" sz="1900" kern="1200" dirty="0"/>
        </a:p>
      </dsp:txBody>
      <dsp:txXfrm>
        <a:off x="1209819" y="2620723"/>
        <a:ext cx="5418984" cy="1047462"/>
      </dsp:txXfrm>
    </dsp:sp>
    <dsp:sp modelId="{929A075C-398F-42D6-ABB4-B7638B74CB55}">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33566-85A7-4ABA-8ECC-22D19EECF880}">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ABF3AB-9808-40BD-AD3E-EF5002B61A30}">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44550">
            <a:lnSpc>
              <a:spcPct val="100000"/>
            </a:lnSpc>
            <a:spcBef>
              <a:spcPct val="0"/>
            </a:spcBef>
            <a:spcAft>
              <a:spcPct val="35000"/>
            </a:spcAft>
            <a:buNone/>
          </a:pPr>
          <a:r>
            <a:rPr lang="en-IN" sz="1900" kern="1200"/>
            <a:t>Outlier Treatment</a:t>
          </a:r>
          <a:endParaRPr lang="en-US" sz="1900" kern="1200"/>
        </a:p>
      </dsp:txBody>
      <dsp:txXfrm>
        <a:off x="1209819" y="3930051"/>
        <a:ext cx="5418984" cy="10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48C01-2AC2-4375-8EEC-5964531965F1}">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6C2DE-BAB5-42ED-9FB8-6081D32AAB76}">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869107-2D28-4B98-86BC-8C84704C9B33}">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100000"/>
            </a:lnSpc>
            <a:spcBef>
              <a:spcPct val="0"/>
            </a:spcBef>
            <a:spcAft>
              <a:spcPct val="35000"/>
            </a:spcAft>
            <a:buNone/>
          </a:pPr>
          <a:r>
            <a:rPr lang="en-IN" sz="2500" kern="1200"/>
            <a:t>Correlation Heatmap</a:t>
          </a:r>
          <a:endParaRPr lang="en-US" sz="2500" kern="1200"/>
        </a:p>
      </dsp:txBody>
      <dsp:txXfrm>
        <a:off x="1725424" y="809181"/>
        <a:ext cx="4903379" cy="1493874"/>
      </dsp:txXfrm>
    </dsp:sp>
    <dsp:sp modelId="{4D389C5D-5202-418B-B8A2-A7C362759EE5}">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24E17-6145-4218-A5B7-E145C32C5378}">
      <dsp:nvSpPr>
        <dsp:cNvPr id="0" name=""/>
        <dsp:cNvSpPr/>
      </dsp:nvSpPr>
      <dsp:spPr>
        <a:xfrm>
          <a:off x="451896" y="3012646"/>
          <a:ext cx="821630" cy="8216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44E584-00FA-4628-AEC3-7AF2F0FDF8D1}">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100000"/>
            </a:lnSpc>
            <a:spcBef>
              <a:spcPct val="0"/>
            </a:spcBef>
            <a:spcAft>
              <a:spcPct val="35000"/>
            </a:spcAft>
            <a:buNone/>
          </a:pPr>
          <a:r>
            <a:rPr lang="en-IN" sz="2500" kern="1200"/>
            <a:t>ExtraTrees Classifier</a:t>
          </a:r>
          <a:endParaRPr lang="en-US" sz="2500" kern="1200"/>
        </a:p>
      </dsp:txBody>
      <dsp:txXfrm>
        <a:off x="1725424" y="2676524"/>
        <a:ext cx="4903379" cy="1493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352A2-63DE-4C08-9041-8DFF2037498B}">
      <dsp:nvSpPr>
        <dsp:cNvPr id="0" name=""/>
        <dsp:cNvSpPr/>
      </dsp:nvSpPr>
      <dsp:spPr>
        <a:xfrm>
          <a:off x="0" y="537"/>
          <a:ext cx="6656769" cy="13913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C5F04-43F1-476B-9C2E-3A74A740FD13}">
      <dsp:nvSpPr>
        <dsp:cNvPr id="0" name=""/>
        <dsp:cNvSpPr/>
      </dsp:nvSpPr>
      <dsp:spPr>
        <a:xfrm>
          <a:off x="420868" y="313580"/>
          <a:ext cx="765215" cy="7652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53C640-F59C-4E5C-93FD-728F57F9EA78}">
      <dsp:nvSpPr>
        <dsp:cNvPr id="0" name=""/>
        <dsp:cNvSpPr/>
      </dsp:nvSpPr>
      <dsp:spPr>
        <a:xfrm>
          <a:off x="1606952" y="537"/>
          <a:ext cx="5049816" cy="139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46" tIns="147246" rIns="147246" bIns="147246" numCol="1" spcCol="1270" anchor="ctr" anchorCtr="0">
          <a:noAutofit/>
        </a:bodyPr>
        <a:lstStyle/>
        <a:p>
          <a:pPr marL="0" lvl="0" indent="0" algn="l" defTabSz="1111250">
            <a:lnSpc>
              <a:spcPct val="100000"/>
            </a:lnSpc>
            <a:spcBef>
              <a:spcPct val="0"/>
            </a:spcBef>
            <a:spcAft>
              <a:spcPct val="35000"/>
            </a:spcAft>
            <a:buNone/>
          </a:pPr>
          <a:r>
            <a:rPr lang="en-IN" sz="2500" kern="1200"/>
            <a:t>Using Random Forest Classifier</a:t>
          </a:r>
          <a:endParaRPr lang="en-US" sz="2500" kern="1200"/>
        </a:p>
      </dsp:txBody>
      <dsp:txXfrm>
        <a:off x="1606952" y="537"/>
        <a:ext cx="5049816" cy="1391300"/>
      </dsp:txXfrm>
    </dsp:sp>
    <dsp:sp modelId="{4A7A0747-C5F0-4708-9E56-DFE8BC53D4BB}">
      <dsp:nvSpPr>
        <dsp:cNvPr id="0" name=""/>
        <dsp:cNvSpPr/>
      </dsp:nvSpPr>
      <dsp:spPr>
        <a:xfrm>
          <a:off x="0" y="1739663"/>
          <a:ext cx="6656769" cy="13913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CDB49-4209-4EB8-8E42-46F626C7CF54}">
      <dsp:nvSpPr>
        <dsp:cNvPr id="0" name=""/>
        <dsp:cNvSpPr/>
      </dsp:nvSpPr>
      <dsp:spPr>
        <a:xfrm>
          <a:off x="420868" y="2052706"/>
          <a:ext cx="765215" cy="7652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26000E-0F84-46AD-A2D1-BD4E90164107}">
      <dsp:nvSpPr>
        <dsp:cNvPr id="0" name=""/>
        <dsp:cNvSpPr/>
      </dsp:nvSpPr>
      <dsp:spPr>
        <a:xfrm>
          <a:off x="1606952" y="1739663"/>
          <a:ext cx="5049816" cy="139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46" tIns="147246" rIns="147246" bIns="147246" numCol="1" spcCol="1270" anchor="ctr" anchorCtr="0">
          <a:noAutofit/>
        </a:bodyPr>
        <a:lstStyle/>
        <a:p>
          <a:pPr marL="0" lvl="0" indent="0" algn="l" defTabSz="1111250">
            <a:lnSpc>
              <a:spcPct val="100000"/>
            </a:lnSpc>
            <a:spcBef>
              <a:spcPct val="0"/>
            </a:spcBef>
            <a:spcAft>
              <a:spcPct val="35000"/>
            </a:spcAft>
            <a:buNone/>
          </a:pPr>
          <a:r>
            <a:rPr lang="en-IN" sz="2500" kern="1200" dirty="0"/>
            <a:t>Using K-Nearest Neighbors Classifier</a:t>
          </a:r>
          <a:endParaRPr lang="en-US" sz="2500" kern="1200" dirty="0"/>
        </a:p>
      </dsp:txBody>
      <dsp:txXfrm>
        <a:off x="1606952" y="1739663"/>
        <a:ext cx="5049816" cy="1391300"/>
      </dsp:txXfrm>
    </dsp:sp>
    <dsp:sp modelId="{F6DA4F5C-4716-47F9-9AC9-A0149FFC1016}">
      <dsp:nvSpPr>
        <dsp:cNvPr id="0" name=""/>
        <dsp:cNvSpPr/>
      </dsp:nvSpPr>
      <dsp:spPr>
        <a:xfrm>
          <a:off x="0" y="3504082"/>
          <a:ext cx="6656769" cy="13913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610E7-8BCF-42DF-BC88-DDE4829025FB}">
      <dsp:nvSpPr>
        <dsp:cNvPr id="0" name=""/>
        <dsp:cNvSpPr/>
      </dsp:nvSpPr>
      <dsp:spPr>
        <a:xfrm>
          <a:off x="420868" y="3817125"/>
          <a:ext cx="765215" cy="7652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A0273B-1BB6-4647-9B6C-BA0DE66AF7C0}">
      <dsp:nvSpPr>
        <dsp:cNvPr id="0" name=""/>
        <dsp:cNvSpPr/>
      </dsp:nvSpPr>
      <dsp:spPr>
        <a:xfrm>
          <a:off x="1626722" y="3478789"/>
          <a:ext cx="5010276" cy="144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46" tIns="147246" rIns="147246" bIns="147246" numCol="1" spcCol="1270" anchor="ctr" anchorCtr="0">
          <a:noAutofit/>
        </a:bodyPr>
        <a:lstStyle/>
        <a:p>
          <a:pPr marL="0" lvl="0" indent="0" algn="l" defTabSz="1111250">
            <a:lnSpc>
              <a:spcPct val="100000"/>
            </a:lnSpc>
            <a:spcBef>
              <a:spcPct val="0"/>
            </a:spcBef>
            <a:spcAft>
              <a:spcPct val="35000"/>
            </a:spcAft>
            <a:buNone/>
          </a:pPr>
          <a:r>
            <a:rPr lang="en-IN" sz="2500" kern="1200" dirty="0"/>
            <a:t>Using Logistic Regression</a:t>
          </a:r>
          <a:endParaRPr lang="en-US" sz="2500" kern="1200" dirty="0"/>
        </a:p>
      </dsp:txBody>
      <dsp:txXfrm>
        <a:off x="1626722" y="3478789"/>
        <a:ext cx="5010276" cy="14418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F4DB3-59C4-49B6-9088-AF608BC17B4B}">
      <dsp:nvSpPr>
        <dsp:cNvPr id="0" name=""/>
        <dsp:cNvSpPr/>
      </dsp:nvSpPr>
      <dsp:spPr>
        <a:xfrm>
          <a:off x="47" y="56327"/>
          <a:ext cx="4520486" cy="109304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u="sng" kern="1200" dirty="0"/>
            <a:t>When to prefer Precision over Recall?</a:t>
          </a:r>
          <a:endParaRPr lang="en-US" sz="3100" kern="1200" dirty="0"/>
        </a:p>
      </dsp:txBody>
      <dsp:txXfrm>
        <a:off x="47" y="56327"/>
        <a:ext cx="4520486" cy="1093042"/>
      </dsp:txXfrm>
    </dsp:sp>
    <dsp:sp modelId="{459E4584-75F6-4B2F-8964-F1DB4F28F691}">
      <dsp:nvSpPr>
        <dsp:cNvPr id="0" name=""/>
        <dsp:cNvSpPr/>
      </dsp:nvSpPr>
      <dsp:spPr>
        <a:xfrm>
          <a:off x="47" y="1149369"/>
          <a:ext cx="4520486" cy="370695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solidFill>
              <a:srgbClr val="002060"/>
            </a:solidFill>
          </a:endParaRPr>
        </a:p>
        <a:p>
          <a:pPr marL="171450" lvl="1" indent="-171450" algn="l" defTabSz="711200">
            <a:lnSpc>
              <a:spcPct val="90000"/>
            </a:lnSpc>
            <a:spcBef>
              <a:spcPct val="0"/>
            </a:spcBef>
            <a:spcAft>
              <a:spcPct val="15000"/>
            </a:spcAft>
            <a:buChar char="•"/>
          </a:pPr>
          <a:endParaRPr lang="en-US" sz="1600" kern="1200" dirty="0">
            <a:solidFill>
              <a:srgbClr val="002060"/>
            </a:solidFill>
          </a:endParaRPr>
        </a:p>
        <a:p>
          <a:pPr marL="171450" lvl="1" indent="-171450" algn="l" defTabSz="711200">
            <a:lnSpc>
              <a:spcPct val="90000"/>
            </a:lnSpc>
            <a:spcBef>
              <a:spcPct val="0"/>
            </a:spcBef>
            <a:spcAft>
              <a:spcPct val="15000"/>
            </a:spcAft>
            <a:buChar char="•"/>
          </a:pPr>
          <a:r>
            <a:rPr lang="en-US" sz="1600" b="1" i="0" kern="1200" dirty="0">
              <a:solidFill>
                <a:srgbClr val="002060"/>
              </a:solidFill>
            </a:rPr>
            <a:t>Precision should be used when we want to predict the minority class with greater confidence. Suppose the bank wants to reduce the FP such that none of the clients who haven't subscribed to our bank term deposit, should be classified incorrectly. The Bank Manager does not want any clients who haven't subscribed to our plans, take benefits from the bank. In such cases, the threshold is to be increased, such that even if the recall decreases, our model is correctly able to classify the minority class properly.</a:t>
          </a:r>
          <a:endParaRPr lang="en-US" sz="1600" kern="1200" dirty="0">
            <a:solidFill>
              <a:srgbClr val="002060"/>
            </a:solidFill>
          </a:endParaRPr>
        </a:p>
      </dsp:txBody>
      <dsp:txXfrm>
        <a:off x="47" y="1149369"/>
        <a:ext cx="4520486" cy="3706950"/>
      </dsp:txXfrm>
    </dsp:sp>
    <dsp:sp modelId="{586A1519-1789-48F0-B072-7409A149C6D9}">
      <dsp:nvSpPr>
        <dsp:cNvPr id="0" name=""/>
        <dsp:cNvSpPr/>
      </dsp:nvSpPr>
      <dsp:spPr>
        <a:xfrm>
          <a:off x="5153401" y="56327"/>
          <a:ext cx="4520486" cy="109304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u="sng" kern="1200" dirty="0"/>
            <a:t>When to prefer Recall over Precision?</a:t>
          </a:r>
          <a:endParaRPr lang="en-US" sz="3100" kern="1200" dirty="0"/>
        </a:p>
      </dsp:txBody>
      <dsp:txXfrm>
        <a:off x="5153401" y="56327"/>
        <a:ext cx="4520486" cy="1093042"/>
      </dsp:txXfrm>
    </dsp:sp>
    <dsp:sp modelId="{AF668A93-CDE2-4A87-BC23-EE46ADED6409}">
      <dsp:nvSpPr>
        <dsp:cNvPr id="0" name=""/>
        <dsp:cNvSpPr/>
      </dsp:nvSpPr>
      <dsp:spPr>
        <a:xfrm>
          <a:off x="5153401" y="1149369"/>
          <a:ext cx="4520486" cy="3706950"/>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solidFill>
              <a:srgbClr val="002060"/>
            </a:solidFill>
          </a:endParaRPr>
        </a:p>
        <a:p>
          <a:pPr marL="171450" lvl="1" indent="-171450" algn="l" defTabSz="711200">
            <a:lnSpc>
              <a:spcPct val="90000"/>
            </a:lnSpc>
            <a:spcBef>
              <a:spcPct val="0"/>
            </a:spcBef>
            <a:spcAft>
              <a:spcPct val="15000"/>
            </a:spcAft>
            <a:buChar char="•"/>
          </a:pPr>
          <a:endParaRPr lang="en-US" sz="1600" kern="1200" dirty="0">
            <a:solidFill>
              <a:srgbClr val="002060"/>
            </a:solidFill>
          </a:endParaRPr>
        </a:p>
        <a:p>
          <a:pPr marL="171450" lvl="1" indent="-171450" algn="l" defTabSz="711200">
            <a:lnSpc>
              <a:spcPct val="90000"/>
            </a:lnSpc>
            <a:spcBef>
              <a:spcPct val="0"/>
            </a:spcBef>
            <a:spcAft>
              <a:spcPct val="15000"/>
            </a:spcAft>
            <a:buChar char="•"/>
          </a:pPr>
          <a:r>
            <a:rPr lang="en-US" sz="1600" b="1" i="0" kern="1200" dirty="0">
              <a:solidFill>
                <a:srgbClr val="002060"/>
              </a:solidFill>
            </a:rPr>
            <a:t>Suppose the bank wants to reduce the FN such that none of the clients who have subscribed to our bank term deposit, be classified incorrectly. The Bank Manager does not want any clients who have subscribed to our plans be misclassified because of which they may not be able to avail our returns on interests even after paying a handsome amount. This may lead to a bad reputation of the bank. In such cases, the threshold is to be decreased, such that even if the precision decreases, our model is correctly able to classify the clients who have subscribed to our plans</a:t>
          </a:r>
          <a:endParaRPr lang="en-US" sz="1600" kern="1200" dirty="0">
            <a:solidFill>
              <a:srgbClr val="002060"/>
            </a:solidFill>
          </a:endParaRPr>
        </a:p>
      </dsp:txBody>
      <dsp:txXfrm>
        <a:off x="5153401" y="1149369"/>
        <a:ext cx="4520486" cy="37069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23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3355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0173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607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28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023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0556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9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8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640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0649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3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711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987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0322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042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7825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50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41023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537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803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723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0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9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04862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3869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8910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596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8463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936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23775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09325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91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259294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1385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55421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68360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666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EC9A-27CD-4A34-99BD-C9775CAD5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130174-2755-4D19-96CB-9E793F480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03B95A-4C5C-4E8F-AAB4-AAC7D2B6F2F8}"/>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a:extLst>
              <a:ext uri="{FF2B5EF4-FFF2-40B4-BE49-F238E27FC236}">
                <a16:creationId xmlns:a16="http://schemas.microsoft.com/office/drawing/2014/main" id="{3609E378-ED40-44F5-9FCF-085A66394E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2E5FE0-900C-4AA3-8539-B9D2DDE19F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81059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8479-3F6B-47CB-82C6-9B6B57A0E8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979CB-CD79-46B2-BA75-D13EA5BF0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E3097-8C7D-496A-ACC4-A81D80E75F19}"/>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a:extLst>
              <a:ext uri="{FF2B5EF4-FFF2-40B4-BE49-F238E27FC236}">
                <a16:creationId xmlns:a16="http://schemas.microsoft.com/office/drawing/2014/main" id="{E4045AF4-1405-4B3D-9812-18B977261A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C9CE76-F935-43D2-99DB-A44208F896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0853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941F-702A-4163-B1B3-E169B1068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9F8C69-EE86-4706-B598-D949C5166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8285-BE6E-48F3-9171-E08C7420B854}"/>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a:extLst>
              <a:ext uri="{FF2B5EF4-FFF2-40B4-BE49-F238E27FC236}">
                <a16:creationId xmlns:a16="http://schemas.microsoft.com/office/drawing/2014/main" id="{47E35D05-D7E3-48B2-A166-E29153DD11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627C50-0780-4DBA-847C-7DBF8A77CF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7719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BBDB-2C42-4EBA-B899-42404AD918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C1E00D-D4CD-43CB-9495-EB0269800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FD1764-3628-4274-9D6D-E72ACCEA5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A68C0A-5B54-4E5B-82B3-D2A57F3A0F9C}"/>
              </a:ext>
            </a:extLst>
          </p:cNvPr>
          <p:cNvSpPr>
            <a:spLocks noGrp="1"/>
          </p:cNvSpPr>
          <p:nvPr>
            <p:ph type="dt" sz="half" idx="10"/>
          </p:nvPr>
        </p:nvSpPr>
        <p:spPr/>
        <p:txBody>
          <a:bodyPr/>
          <a:lstStyle/>
          <a:p>
            <a:fld id="{EB712588-04B1-427B-82EE-E8DB90309F08}" type="datetimeFigureOut">
              <a:rPr lang="en-US" smtClean="0"/>
              <a:t>5/9/2021</a:t>
            </a:fld>
            <a:endParaRPr lang="en-US" dirty="0"/>
          </a:p>
        </p:txBody>
      </p:sp>
      <p:sp>
        <p:nvSpPr>
          <p:cNvPr id="6" name="Footer Placeholder 5">
            <a:extLst>
              <a:ext uri="{FF2B5EF4-FFF2-40B4-BE49-F238E27FC236}">
                <a16:creationId xmlns:a16="http://schemas.microsoft.com/office/drawing/2014/main" id="{269E18B9-6BDC-40C8-830A-8EDAE6E97F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B54A79-FED6-42FB-8B9C-B7AD11A892A8}"/>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827227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E382-58BF-43F4-9E16-5BBB5E0102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935A63-0B7C-4E9C-A9DF-ACEE28864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1BBAC-E02F-4BBB-B0C0-B70E9FB20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D85E0D-AEF5-459C-A95F-35514EEBB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6F0144-D91D-4FD1-A5C7-788AB148E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3601A-F0AC-4FDD-868F-BC52B23167EC}"/>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8" name="Footer Placeholder 7">
            <a:extLst>
              <a:ext uri="{FF2B5EF4-FFF2-40B4-BE49-F238E27FC236}">
                <a16:creationId xmlns:a16="http://schemas.microsoft.com/office/drawing/2014/main" id="{F2109AAC-E650-46DD-A7DE-5E6CAFEED80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981367E-8B8B-43E2-A605-87914FAAC33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255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D4B8-6980-4944-809F-5DDDA9095C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38348A-F1B3-498D-BCA9-78E2463ACF3C}"/>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4" name="Footer Placeholder 3">
            <a:extLst>
              <a:ext uri="{FF2B5EF4-FFF2-40B4-BE49-F238E27FC236}">
                <a16:creationId xmlns:a16="http://schemas.microsoft.com/office/drawing/2014/main" id="{BF8319AE-F589-4FA2-8828-AA556EE7D7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219859-5B8D-4703-AEF8-DF91088F33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450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4048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E5430C-B759-403B-8509-4A2173E275D2}"/>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3" name="Footer Placeholder 2">
            <a:extLst>
              <a:ext uri="{FF2B5EF4-FFF2-40B4-BE49-F238E27FC236}">
                <a16:creationId xmlns:a16="http://schemas.microsoft.com/office/drawing/2014/main" id="{6CA728F1-39CE-44F5-B657-E155A2E077D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09725EA-A97B-4BB7-9B7A-2729F367DED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7022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6ECF-705C-4FF5-8122-42C80B4C3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617A8F-E812-4419-88F0-B9E83B43F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CB38E7-60C5-4E33-8B97-A08816CE3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3A6AB-4A14-428D-9566-AB675F976912}"/>
              </a:ext>
            </a:extLst>
          </p:cNvPr>
          <p:cNvSpPr>
            <a:spLocks noGrp="1"/>
          </p:cNvSpPr>
          <p:nvPr>
            <p:ph type="dt" sz="half" idx="10"/>
          </p:nvPr>
        </p:nvSpPr>
        <p:spPr/>
        <p:txBody>
          <a:bodyPr/>
          <a:lstStyle/>
          <a:p>
            <a:fld id="{42A54C80-263E-416B-A8E0-580EDEADCBDC}" type="datetimeFigureOut">
              <a:rPr lang="en-US" smtClean="0"/>
              <a:t>5/9/2021</a:t>
            </a:fld>
            <a:endParaRPr lang="en-US" dirty="0"/>
          </a:p>
        </p:txBody>
      </p:sp>
      <p:sp>
        <p:nvSpPr>
          <p:cNvPr id="6" name="Footer Placeholder 5">
            <a:extLst>
              <a:ext uri="{FF2B5EF4-FFF2-40B4-BE49-F238E27FC236}">
                <a16:creationId xmlns:a16="http://schemas.microsoft.com/office/drawing/2014/main" id="{08A45897-DD5D-4C5C-BAD5-5B0DFA6D61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00CD66-B177-4507-A8FB-F9B234FA5AEC}"/>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408806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9B8D-EE85-41C0-AE84-561F2A046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35D35A-1BDC-4C74-A279-4548998A2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2B9987-977E-4848-A33B-2EEDE089D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6A244-AE13-4601-846C-1ABE715CD750}"/>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6" name="Footer Placeholder 5">
            <a:extLst>
              <a:ext uri="{FF2B5EF4-FFF2-40B4-BE49-F238E27FC236}">
                <a16:creationId xmlns:a16="http://schemas.microsoft.com/office/drawing/2014/main" id="{872BBAA5-0F81-4ACE-AD75-AA90EC910D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C6075A-BE42-4C81-91DA-1AB58A103C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7616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DB21-03CE-4B72-9745-CE6D0B330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29098-CDFB-4862-A8AA-8D0460087F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F5736-E001-4FCE-AE50-DBD243777E5F}"/>
              </a:ext>
            </a:extLst>
          </p:cNvPr>
          <p:cNvSpPr>
            <a:spLocks noGrp="1"/>
          </p:cNvSpPr>
          <p:nvPr>
            <p:ph type="dt" sz="half" idx="10"/>
          </p:nvPr>
        </p:nvSpPr>
        <p:spPr/>
        <p:txBody>
          <a:bodyPr/>
          <a:lstStyle/>
          <a:p>
            <a:fld id="{55C6B4A9-1611-4792-9094-5F34BCA07E0B}" type="datetimeFigureOut">
              <a:rPr lang="en-US" smtClean="0"/>
              <a:t>5/9/2021</a:t>
            </a:fld>
            <a:endParaRPr lang="en-US" dirty="0"/>
          </a:p>
        </p:txBody>
      </p:sp>
      <p:sp>
        <p:nvSpPr>
          <p:cNvPr id="5" name="Footer Placeholder 4">
            <a:extLst>
              <a:ext uri="{FF2B5EF4-FFF2-40B4-BE49-F238E27FC236}">
                <a16:creationId xmlns:a16="http://schemas.microsoft.com/office/drawing/2014/main" id="{A4B704A8-369C-4CF4-A834-BEAF048B1E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49B886-AD43-4725-B400-0B347305DBDD}"/>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47204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A306B-C4E8-4278-A1B2-10F26C4645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ABDB8F-41C1-4F9A-B546-55E1A6E86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59869-48CE-402A-B367-5500A3AC0F3C}"/>
              </a:ext>
            </a:extLst>
          </p:cNvPr>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5" name="Footer Placeholder 4">
            <a:extLst>
              <a:ext uri="{FF2B5EF4-FFF2-40B4-BE49-F238E27FC236}">
                <a16:creationId xmlns:a16="http://schemas.microsoft.com/office/drawing/2014/main" id="{673CF62F-859D-47CA-9476-E5C72EE01F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B98AF8-8C3D-4532-BC78-90CFDF82BC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99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02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857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5/9/2021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15767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75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4.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559723"/>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634808"/>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850674"/>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8CCC5-BB46-43AF-BEBB-C68414589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6B7318-A57C-4D36-BFA6-43FBE3DDB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031EF-6789-4806-8B07-74E28D186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5/9/2021</a:t>
            </a:fld>
            <a:endParaRPr lang="en-US" dirty="0"/>
          </a:p>
        </p:txBody>
      </p:sp>
      <p:sp>
        <p:nvSpPr>
          <p:cNvPr id="5" name="Footer Placeholder 4">
            <a:extLst>
              <a:ext uri="{FF2B5EF4-FFF2-40B4-BE49-F238E27FC236}">
                <a16:creationId xmlns:a16="http://schemas.microsoft.com/office/drawing/2014/main" id="{3F13FE0A-24D0-44BC-80DF-11C24FDDD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E1273B7-0923-4B3C-B471-12067E57D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1474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5.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5.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9.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B584AE-CD93-49EC-B935-3907368F225C}"/>
              </a:ext>
            </a:extLst>
          </p:cNvPr>
          <p:cNvPicPr>
            <a:picLocks noChangeAspect="1"/>
          </p:cNvPicPr>
          <p:nvPr/>
        </p:nvPicPr>
        <p:blipFill rotWithShape="1">
          <a:blip r:embed="rId2"/>
          <a:srcRect l="5524" t="10098" r="3565" b="-2"/>
          <a:stretch/>
        </p:blipFill>
        <p:spPr>
          <a:xfrm>
            <a:off x="4577761" y="10"/>
            <a:ext cx="7614239" cy="6857990"/>
          </a:xfrm>
          <a:prstGeom prst="rect">
            <a:avLst/>
          </a:prstGeom>
        </p:spPr>
      </p:pic>
      <p:sp>
        <p:nvSpPr>
          <p:cNvPr id="2" name="Title 1">
            <a:extLst>
              <a:ext uri="{FF2B5EF4-FFF2-40B4-BE49-F238E27FC236}">
                <a16:creationId xmlns:a16="http://schemas.microsoft.com/office/drawing/2014/main" id="{98DFF669-EBCB-451F-9324-123554E74560}"/>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b="1" dirty="0"/>
              <a:t>Bank Marketing Effectiveness</a:t>
            </a:r>
          </a:p>
        </p:txBody>
      </p:sp>
      <p:sp>
        <p:nvSpPr>
          <p:cNvPr id="3" name="Subtitle 2">
            <a:extLst>
              <a:ext uri="{FF2B5EF4-FFF2-40B4-BE49-F238E27FC236}">
                <a16:creationId xmlns:a16="http://schemas.microsoft.com/office/drawing/2014/main" id="{1E46FF11-89B3-49D9-8C9D-2A378C559E72}"/>
              </a:ext>
            </a:extLst>
          </p:cNvPr>
          <p:cNvSpPr>
            <a:spLocks noGrp="1"/>
          </p:cNvSpPr>
          <p:nvPr>
            <p:ph type="subTitle" idx="1"/>
          </p:nvPr>
        </p:nvSpPr>
        <p:spPr>
          <a:xfrm>
            <a:off x="517742" y="5455910"/>
            <a:ext cx="4023359" cy="1208141"/>
          </a:xfrm>
        </p:spPr>
        <p:txBody>
          <a:bodyPr vert="horz" lIns="91440" tIns="45720" rIns="91440" bIns="45720" rtlCol="0">
            <a:noAutofit/>
          </a:bodyPr>
          <a:lstStyle/>
          <a:p>
            <a:pPr algn="l"/>
            <a:r>
              <a:rPr lang="en-US" sz="2000" dirty="0"/>
              <a:t>Presented by:</a:t>
            </a:r>
          </a:p>
          <a:p>
            <a:pPr algn="l"/>
            <a:r>
              <a:rPr lang="en-US" sz="2000" dirty="0"/>
              <a:t>Subhadip Ghosh</a:t>
            </a:r>
          </a:p>
        </p:txBody>
      </p:sp>
      <p:sp>
        <p:nvSpPr>
          <p:cNvPr id="4" name="TextBox 3">
            <a:extLst>
              <a:ext uri="{FF2B5EF4-FFF2-40B4-BE49-F238E27FC236}">
                <a16:creationId xmlns:a16="http://schemas.microsoft.com/office/drawing/2014/main" id="{E54E3E02-17D6-4627-B6B8-9063A8FC4D95}"/>
              </a:ext>
            </a:extLst>
          </p:cNvPr>
          <p:cNvSpPr txBox="1"/>
          <p:nvPr/>
        </p:nvSpPr>
        <p:spPr>
          <a:xfrm>
            <a:off x="517742" y="1718154"/>
            <a:ext cx="3672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b="1" dirty="0">
                <a:solidFill>
                  <a:srgbClr val="00B0F0"/>
                </a:solidFill>
              </a:rPr>
              <a:t>Capstone project on:</a:t>
            </a:r>
            <a:endParaRPr lang="en-US" sz="2400" b="1">
              <a:solidFill>
                <a:srgbClr val="00B0F0"/>
              </a:solidFill>
              <a:cs typeface="Calibri"/>
            </a:endParaRPr>
          </a:p>
        </p:txBody>
      </p:sp>
    </p:spTree>
    <p:extLst>
      <p:ext uri="{BB962C8B-B14F-4D97-AF65-F5344CB8AC3E}">
        <p14:creationId xmlns:p14="http://schemas.microsoft.com/office/powerpoint/2010/main" val="42581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8C79-0FBA-41DA-BB72-1AC9188EFD67}"/>
              </a:ext>
            </a:extLst>
          </p:cNvPr>
          <p:cNvSpPr>
            <a:spLocks noGrp="1"/>
          </p:cNvSpPr>
          <p:nvPr>
            <p:ph type="title"/>
          </p:nvPr>
        </p:nvSpPr>
        <p:spPr>
          <a:xfrm>
            <a:off x="363793" y="2025395"/>
            <a:ext cx="3200400" cy="1314828"/>
          </a:xfrm>
        </p:spPr>
        <p:txBody>
          <a:bodyPr anchor="ctr">
            <a:normAutofit/>
          </a:bodyPr>
          <a:lstStyle/>
          <a:p>
            <a:r>
              <a:rPr lang="en-IN" sz="3600" b="1" u="sng" dirty="0">
                <a:solidFill>
                  <a:srgbClr val="FFFFFF"/>
                </a:solidFill>
              </a:rPr>
              <a:t>Exploratory Data Analysis(EDA):</a:t>
            </a:r>
          </a:p>
        </p:txBody>
      </p:sp>
      <p:sp>
        <p:nvSpPr>
          <p:cNvPr id="5" name="TextBox 4">
            <a:extLst>
              <a:ext uri="{FF2B5EF4-FFF2-40B4-BE49-F238E27FC236}">
                <a16:creationId xmlns:a16="http://schemas.microsoft.com/office/drawing/2014/main" id="{9E8AAF51-7BC9-442B-9590-B442953CC128}"/>
              </a:ext>
            </a:extLst>
          </p:cNvPr>
          <p:cNvSpPr txBox="1"/>
          <p:nvPr/>
        </p:nvSpPr>
        <p:spPr>
          <a:xfrm>
            <a:off x="230818" y="3340223"/>
            <a:ext cx="3674725" cy="707886"/>
          </a:xfrm>
          <a:prstGeom prst="rect">
            <a:avLst/>
          </a:prstGeom>
          <a:noFill/>
        </p:spPr>
        <p:txBody>
          <a:bodyPr wrap="square" rtlCol="0">
            <a:spAutoFit/>
          </a:bodyPr>
          <a:lstStyle/>
          <a:p>
            <a:pPr marL="285750" indent="-285750">
              <a:buFont typeface="Arial" panose="020B0604020202020204" pitchFamily="34" charset="0"/>
              <a:buChar char="•"/>
            </a:pPr>
            <a:r>
              <a:rPr lang="en-IN" sz="2000" b="1" dirty="0"/>
              <a:t>Numerical Features(Discrete)</a:t>
            </a:r>
          </a:p>
          <a:p>
            <a:pPr marL="285750" indent="-285750">
              <a:buFont typeface="Arial" panose="020B0604020202020204" pitchFamily="34" charset="0"/>
              <a:buChar char="•"/>
            </a:pPr>
            <a:r>
              <a:rPr lang="en-IN" sz="2000" b="1" dirty="0"/>
              <a:t>Distribution Plot</a:t>
            </a:r>
          </a:p>
        </p:txBody>
      </p:sp>
      <p:pic>
        <p:nvPicPr>
          <p:cNvPr id="7" name="Picture 6" descr="Chart, histogram&#10;&#10;Description automatically generated">
            <a:extLst>
              <a:ext uri="{FF2B5EF4-FFF2-40B4-BE49-F238E27FC236}">
                <a16:creationId xmlns:a16="http://schemas.microsoft.com/office/drawing/2014/main" id="{4B054829-4EBE-4AAC-931C-C7EA98B4A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383" y="0"/>
            <a:ext cx="7941932" cy="3429000"/>
          </a:xfrm>
          <a:prstGeom prst="rect">
            <a:avLst/>
          </a:prstGeom>
        </p:spPr>
      </p:pic>
      <p:pic>
        <p:nvPicPr>
          <p:cNvPr id="11" name="Picture 10" descr="Chart, line chart&#10;&#10;Description automatically generated">
            <a:extLst>
              <a:ext uri="{FF2B5EF4-FFF2-40B4-BE49-F238E27FC236}">
                <a16:creationId xmlns:a16="http://schemas.microsoft.com/office/drawing/2014/main" id="{5AE3ED53-FD02-4EC7-9E7B-D9A940801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383" y="3429000"/>
            <a:ext cx="4263601" cy="3429000"/>
          </a:xfrm>
          <a:prstGeom prst="rect">
            <a:avLst/>
          </a:prstGeom>
        </p:spPr>
      </p:pic>
      <p:sp>
        <p:nvSpPr>
          <p:cNvPr id="13" name="TextBox 12">
            <a:extLst>
              <a:ext uri="{FF2B5EF4-FFF2-40B4-BE49-F238E27FC236}">
                <a16:creationId xmlns:a16="http://schemas.microsoft.com/office/drawing/2014/main" id="{1C8DEC61-AE43-43DE-B607-512E17BC8C31}"/>
              </a:ext>
            </a:extLst>
          </p:cNvPr>
          <p:cNvSpPr txBox="1"/>
          <p:nvPr/>
        </p:nvSpPr>
        <p:spPr>
          <a:xfrm>
            <a:off x="8846823" y="4405531"/>
            <a:ext cx="3000653" cy="707886"/>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rgbClr val="FF0000"/>
                </a:solidFill>
              </a:rPr>
              <a:t>Not Subscribed</a:t>
            </a:r>
            <a:endParaRPr lang="en-IN" sz="2000" b="1" dirty="0"/>
          </a:p>
          <a:p>
            <a:pPr marL="285750" indent="-285750">
              <a:buFont typeface="Arial" panose="020B0604020202020204" pitchFamily="34" charset="0"/>
              <a:buChar char="•"/>
            </a:pPr>
            <a:r>
              <a:rPr lang="en-IN" sz="2000" b="1" dirty="0">
                <a:solidFill>
                  <a:srgbClr val="00B050"/>
                </a:solidFill>
              </a:rPr>
              <a:t>Subscribed</a:t>
            </a:r>
            <a:endParaRPr lang="en-IN" sz="2000" b="1" dirty="0"/>
          </a:p>
        </p:txBody>
      </p:sp>
    </p:spTree>
    <p:extLst>
      <p:ext uri="{BB962C8B-B14F-4D97-AF65-F5344CB8AC3E}">
        <p14:creationId xmlns:p14="http://schemas.microsoft.com/office/powerpoint/2010/main" val="333792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8C79-0FBA-41DA-BB72-1AC9188EFD67}"/>
              </a:ext>
            </a:extLst>
          </p:cNvPr>
          <p:cNvSpPr>
            <a:spLocks noGrp="1"/>
          </p:cNvSpPr>
          <p:nvPr>
            <p:ph type="title"/>
          </p:nvPr>
        </p:nvSpPr>
        <p:spPr>
          <a:xfrm>
            <a:off x="275255" y="2324598"/>
            <a:ext cx="3200400" cy="1175846"/>
          </a:xfrm>
        </p:spPr>
        <p:txBody>
          <a:bodyPr vert="horz" lIns="91440" tIns="45720" rIns="91440" bIns="45720" rtlCol="0" anchor="b">
            <a:normAutofit/>
          </a:bodyPr>
          <a:lstStyle/>
          <a:p>
            <a:r>
              <a:rPr lang="en-US" sz="3600" b="1" u="sng" dirty="0">
                <a:solidFill>
                  <a:srgbClr val="FFFFFF"/>
                </a:solidFill>
              </a:rPr>
              <a:t>Exploratory Data Analysis(EDA):</a:t>
            </a:r>
          </a:p>
        </p:txBody>
      </p:sp>
      <p:sp>
        <p:nvSpPr>
          <p:cNvPr id="5" name="TextBox 4">
            <a:extLst>
              <a:ext uri="{FF2B5EF4-FFF2-40B4-BE49-F238E27FC236}">
                <a16:creationId xmlns:a16="http://schemas.microsoft.com/office/drawing/2014/main" id="{9E8AAF51-7BC9-442B-9590-B442953CC128}"/>
              </a:ext>
            </a:extLst>
          </p:cNvPr>
          <p:cNvSpPr txBox="1"/>
          <p:nvPr/>
        </p:nvSpPr>
        <p:spPr>
          <a:xfrm>
            <a:off x="275255" y="3500444"/>
            <a:ext cx="3735108" cy="775200"/>
          </a:xfrm>
          <a:prstGeom prst="rect">
            <a:avLst/>
          </a:prstGeom>
        </p:spPr>
        <p:txBody>
          <a:bodyPr vert="horz" lIns="0" tIns="45720" rIns="0" bIns="45720" rtlCol="0">
            <a:noAutofit/>
          </a:bodyPr>
          <a:lstStyle/>
          <a:p>
            <a:pPr marL="285750" indent="-285750">
              <a:lnSpc>
                <a:spcPct val="90000"/>
              </a:lnSpc>
              <a:spcAft>
                <a:spcPts val="600"/>
              </a:spcAft>
              <a:buClr>
                <a:schemeClr val="accent1"/>
              </a:buClr>
              <a:buFont typeface="Calibri" panose="020F0502020204030204" pitchFamily="34" charset="0"/>
              <a:buChar char="•"/>
            </a:pPr>
            <a:r>
              <a:rPr lang="en-US" sz="2000" b="1" dirty="0"/>
              <a:t>Numerical Features(Discrete)</a:t>
            </a:r>
          </a:p>
          <a:p>
            <a:pPr marL="285750" indent="-285750">
              <a:lnSpc>
                <a:spcPct val="90000"/>
              </a:lnSpc>
              <a:spcAft>
                <a:spcPts val="600"/>
              </a:spcAft>
              <a:buClr>
                <a:schemeClr val="accent1"/>
              </a:buClr>
              <a:buFont typeface="Calibri" panose="020F0502020204030204" pitchFamily="34" charset="0"/>
              <a:buChar char="•"/>
            </a:pPr>
            <a:r>
              <a:rPr lang="en-US" sz="2000" b="1" dirty="0"/>
              <a:t>Countplot</a:t>
            </a:r>
          </a:p>
        </p:txBody>
      </p:sp>
      <p:pic>
        <p:nvPicPr>
          <p:cNvPr id="15" name="Picture 14" descr="Chart, bar chart&#10;&#10;Description automatically generated">
            <a:extLst>
              <a:ext uri="{FF2B5EF4-FFF2-40B4-BE49-F238E27FC236}">
                <a16:creationId xmlns:a16="http://schemas.microsoft.com/office/drawing/2014/main" id="{39A453E8-80AA-4789-A76A-49DC32EB9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190" y="1014274"/>
            <a:ext cx="7986809" cy="4829452"/>
          </a:xfrm>
          <a:prstGeom prst="rect">
            <a:avLst/>
          </a:prstGeom>
        </p:spPr>
      </p:pic>
    </p:spTree>
    <p:extLst>
      <p:ext uri="{BB962C8B-B14F-4D97-AF65-F5344CB8AC3E}">
        <p14:creationId xmlns:p14="http://schemas.microsoft.com/office/powerpoint/2010/main" val="313262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8C79-0FBA-41DA-BB72-1AC9188EFD67}"/>
              </a:ext>
            </a:extLst>
          </p:cNvPr>
          <p:cNvSpPr>
            <a:spLocks noGrp="1"/>
          </p:cNvSpPr>
          <p:nvPr>
            <p:ph type="title"/>
          </p:nvPr>
        </p:nvSpPr>
        <p:spPr>
          <a:xfrm>
            <a:off x="345542" y="2184574"/>
            <a:ext cx="3200400" cy="1175846"/>
          </a:xfrm>
        </p:spPr>
        <p:txBody>
          <a:bodyPr vert="horz" lIns="91440" tIns="45720" rIns="91440" bIns="45720" rtlCol="0" anchor="b">
            <a:normAutofit/>
          </a:bodyPr>
          <a:lstStyle/>
          <a:p>
            <a:r>
              <a:rPr lang="en-US" sz="3600" b="1" u="sng" dirty="0">
                <a:solidFill>
                  <a:srgbClr val="FFFFFF"/>
                </a:solidFill>
              </a:rPr>
              <a:t>Exploratory Data Analysis(EDA):</a:t>
            </a:r>
          </a:p>
        </p:txBody>
      </p:sp>
      <p:sp>
        <p:nvSpPr>
          <p:cNvPr id="5" name="TextBox 4">
            <a:extLst>
              <a:ext uri="{FF2B5EF4-FFF2-40B4-BE49-F238E27FC236}">
                <a16:creationId xmlns:a16="http://schemas.microsoft.com/office/drawing/2014/main" id="{9E8AAF51-7BC9-442B-9590-B442953CC128}"/>
              </a:ext>
            </a:extLst>
          </p:cNvPr>
          <p:cNvSpPr txBox="1"/>
          <p:nvPr/>
        </p:nvSpPr>
        <p:spPr>
          <a:xfrm>
            <a:off x="345542" y="3454972"/>
            <a:ext cx="3507236" cy="775200"/>
          </a:xfrm>
          <a:prstGeom prst="rect">
            <a:avLst/>
          </a:prstGeom>
        </p:spPr>
        <p:txBody>
          <a:bodyPr vert="horz" lIns="0" tIns="45720" rIns="0" bIns="45720" rtlCol="0">
            <a:normAutofit/>
          </a:bodyPr>
          <a:lstStyle/>
          <a:p>
            <a:pPr marL="285750" indent="-285750">
              <a:lnSpc>
                <a:spcPct val="90000"/>
              </a:lnSpc>
              <a:spcAft>
                <a:spcPts val="600"/>
              </a:spcAft>
              <a:buClr>
                <a:schemeClr val="accent1"/>
              </a:buClr>
              <a:buFont typeface="Calibri" panose="020F0502020204030204" pitchFamily="34" charset="0"/>
              <a:buChar char="•"/>
            </a:pPr>
            <a:r>
              <a:rPr lang="en-US" sz="2000" b="1" dirty="0"/>
              <a:t>Categorical Features</a:t>
            </a:r>
          </a:p>
          <a:p>
            <a:pPr marL="285750" indent="-285750">
              <a:lnSpc>
                <a:spcPct val="90000"/>
              </a:lnSpc>
              <a:spcAft>
                <a:spcPts val="600"/>
              </a:spcAft>
              <a:buClr>
                <a:schemeClr val="accent1"/>
              </a:buClr>
              <a:buFont typeface="Calibri" panose="020F0502020204030204" pitchFamily="34" charset="0"/>
              <a:buChar char="•"/>
            </a:pPr>
            <a:r>
              <a:rPr lang="en-US" sz="2000" b="1" dirty="0"/>
              <a:t>Countplot</a:t>
            </a:r>
          </a:p>
        </p:txBody>
      </p:sp>
      <p:pic>
        <p:nvPicPr>
          <p:cNvPr id="6" name="Picture 5" descr="Chart, bar chart&#10;&#10;Description automatically generated">
            <a:extLst>
              <a:ext uri="{FF2B5EF4-FFF2-40B4-BE49-F238E27FC236}">
                <a16:creationId xmlns:a16="http://schemas.microsoft.com/office/drawing/2014/main" id="{CC3AF15A-950F-42E7-84D6-DA3700BAA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212" y="1222382"/>
            <a:ext cx="3800180" cy="4179360"/>
          </a:xfrm>
          <a:prstGeom prst="rect">
            <a:avLst/>
          </a:prstGeom>
        </p:spPr>
      </p:pic>
      <p:pic>
        <p:nvPicPr>
          <p:cNvPr id="8" name="Picture 7" descr="Chart&#10;&#10;Description automatically generated">
            <a:extLst>
              <a:ext uri="{FF2B5EF4-FFF2-40B4-BE49-F238E27FC236}">
                <a16:creationId xmlns:a16="http://schemas.microsoft.com/office/drawing/2014/main" id="{B06F8FDB-AB72-4FC6-A53F-21A94D85E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392" y="1222382"/>
            <a:ext cx="3800181" cy="4179360"/>
          </a:xfrm>
          <a:prstGeom prst="rect">
            <a:avLst/>
          </a:prstGeom>
        </p:spPr>
      </p:pic>
    </p:spTree>
    <p:extLst>
      <p:ext uri="{BB962C8B-B14F-4D97-AF65-F5344CB8AC3E}">
        <p14:creationId xmlns:p14="http://schemas.microsoft.com/office/powerpoint/2010/main" val="429059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47927A-9D32-4C4D-BA7B-8B61B24E9E62}"/>
              </a:ext>
            </a:extLst>
          </p:cNvPr>
          <p:cNvSpPr>
            <a:spLocks noGrp="1"/>
          </p:cNvSpPr>
          <p:nvPr>
            <p:ph type="title"/>
          </p:nvPr>
        </p:nvSpPr>
        <p:spPr>
          <a:xfrm>
            <a:off x="213064" y="653988"/>
            <a:ext cx="9792070" cy="810828"/>
          </a:xfrm>
        </p:spPr>
        <p:txBody>
          <a:bodyPr>
            <a:normAutofit/>
          </a:bodyPr>
          <a:lstStyle/>
          <a:p>
            <a:r>
              <a:rPr lang="en-IN" b="1" dirty="0">
                <a:solidFill>
                  <a:srgbClr val="C00000"/>
                </a:solidFill>
              </a:rPr>
              <a:t>Some questions still needs to be answered!!</a:t>
            </a:r>
          </a:p>
        </p:txBody>
      </p:sp>
      <p:sp>
        <p:nvSpPr>
          <p:cNvPr id="7" name="TextBox 6">
            <a:extLst>
              <a:ext uri="{FF2B5EF4-FFF2-40B4-BE49-F238E27FC236}">
                <a16:creationId xmlns:a16="http://schemas.microsoft.com/office/drawing/2014/main" id="{76D4016C-9BFA-4973-9A7F-7AFF387F7B01}"/>
              </a:ext>
            </a:extLst>
          </p:cNvPr>
          <p:cNvSpPr txBox="1"/>
          <p:nvPr/>
        </p:nvSpPr>
        <p:spPr>
          <a:xfrm>
            <a:off x="213064" y="1280150"/>
            <a:ext cx="9552373" cy="369332"/>
          </a:xfrm>
          <a:prstGeom prst="rect">
            <a:avLst/>
          </a:prstGeom>
          <a:noFill/>
        </p:spPr>
        <p:txBody>
          <a:bodyPr wrap="square" rtlCol="0">
            <a:spAutoFit/>
          </a:bodyPr>
          <a:lstStyle/>
          <a:p>
            <a:r>
              <a:rPr lang="en-IN" b="1" u="sng" dirty="0">
                <a:solidFill>
                  <a:srgbClr val="002060"/>
                </a:solidFill>
              </a:rPr>
              <a:t>Let’s take a look at some of the questions that still need more research:</a:t>
            </a:r>
          </a:p>
        </p:txBody>
      </p:sp>
      <p:sp>
        <p:nvSpPr>
          <p:cNvPr id="8" name="TextBox 7">
            <a:extLst>
              <a:ext uri="{FF2B5EF4-FFF2-40B4-BE49-F238E27FC236}">
                <a16:creationId xmlns:a16="http://schemas.microsoft.com/office/drawing/2014/main" id="{7835A488-19C4-44C6-B46C-902F4F08CEF4}"/>
              </a:ext>
            </a:extLst>
          </p:cNvPr>
          <p:cNvSpPr txBox="1"/>
          <p:nvPr/>
        </p:nvSpPr>
        <p:spPr>
          <a:xfrm>
            <a:off x="303499" y="2415090"/>
            <a:ext cx="9461938" cy="3416320"/>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 </a:t>
            </a:r>
            <a:r>
              <a:rPr lang="en-US" b="1" i="0" dirty="0">
                <a:solidFill>
                  <a:srgbClr val="002060"/>
                </a:solidFill>
                <a:effectLst/>
                <a:latin typeface="Helvetica Neue"/>
              </a:rPr>
              <a:t>Which job sector have the banks targeted the most in order to have better number of subscriptions?</a:t>
            </a:r>
          </a:p>
          <a:p>
            <a:endParaRPr lang="en-US" b="1" dirty="0">
              <a:solidFill>
                <a:srgbClr val="002060"/>
              </a:solidFill>
              <a:latin typeface="Helvetica Neue"/>
            </a:endParaRPr>
          </a:p>
          <a:p>
            <a:pPr>
              <a:buFont typeface="Arial" panose="020B0604020202020204" pitchFamily="34" charset="0"/>
              <a:buChar char="•"/>
            </a:pPr>
            <a:r>
              <a:rPr lang="en-US" b="1" i="0" dirty="0">
                <a:solidFill>
                  <a:srgbClr val="002060"/>
                </a:solidFill>
                <a:effectLst/>
                <a:latin typeface="Helvetica Neue"/>
              </a:rPr>
              <a:t> What are the average ages of clients who have subscribed the most?</a:t>
            </a:r>
          </a:p>
          <a:p>
            <a:endParaRPr lang="en-US" b="1" i="0" dirty="0">
              <a:solidFill>
                <a:srgbClr val="002060"/>
              </a:solidFill>
              <a:effectLst/>
              <a:latin typeface="Helvetica Neue"/>
            </a:endParaRPr>
          </a:p>
          <a:p>
            <a:pPr>
              <a:buFont typeface="Arial" panose="020B0604020202020204" pitchFamily="34" charset="0"/>
              <a:buChar char="•"/>
            </a:pPr>
            <a:r>
              <a:rPr lang="en-US" b="1" dirty="0">
                <a:solidFill>
                  <a:srgbClr val="002060"/>
                </a:solidFill>
                <a:latin typeface="Helvetica Neue"/>
              </a:rPr>
              <a:t> Why is our feature ‘pdays’ having abnormal distributions in our dataset? Is it even a continuous feature?</a:t>
            </a:r>
          </a:p>
          <a:p>
            <a:pPr>
              <a:buFont typeface="Arial" panose="020B0604020202020204" pitchFamily="34" charset="0"/>
              <a:buChar char="•"/>
            </a:pPr>
            <a:endParaRPr lang="en-US" b="1" dirty="0">
              <a:solidFill>
                <a:srgbClr val="002060"/>
              </a:solidFill>
              <a:latin typeface="Helvetica Neue"/>
            </a:endParaRPr>
          </a:p>
          <a:p>
            <a:pPr>
              <a:buFont typeface="Arial" panose="020B0604020202020204" pitchFamily="34" charset="0"/>
              <a:buChar char="•"/>
            </a:pPr>
            <a:r>
              <a:rPr lang="en-US" b="1" dirty="0">
                <a:solidFill>
                  <a:srgbClr val="002060"/>
                </a:solidFill>
                <a:latin typeface="Helvetica Neue"/>
              </a:rPr>
              <a:t> What is the success rate of the marketing campaign corresponding to each job sector?</a:t>
            </a:r>
          </a:p>
          <a:p>
            <a:pPr>
              <a:buFont typeface="Arial" panose="020B0604020202020204" pitchFamily="34" charset="0"/>
              <a:buChar char="•"/>
            </a:pPr>
            <a:endParaRPr lang="en-US" b="0" i="0" dirty="0">
              <a:solidFill>
                <a:srgbClr val="000000"/>
              </a:solidFill>
              <a:effectLst/>
              <a:latin typeface="Helvetica Neue"/>
            </a:endParaRPr>
          </a:p>
          <a:p>
            <a:pPr algn="l"/>
            <a:endParaRPr lang="en-IN" dirty="0"/>
          </a:p>
        </p:txBody>
      </p:sp>
    </p:spTree>
    <p:extLst>
      <p:ext uri="{BB962C8B-B14F-4D97-AF65-F5344CB8AC3E}">
        <p14:creationId xmlns:p14="http://schemas.microsoft.com/office/powerpoint/2010/main" val="161840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8C79-0FBA-41DA-BB72-1AC9188EFD67}"/>
              </a:ext>
            </a:extLst>
          </p:cNvPr>
          <p:cNvSpPr>
            <a:spLocks noGrp="1"/>
          </p:cNvSpPr>
          <p:nvPr>
            <p:ph type="title"/>
          </p:nvPr>
        </p:nvSpPr>
        <p:spPr>
          <a:xfrm>
            <a:off x="332912" y="2286000"/>
            <a:ext cx="3591018" cy="2286000"/>
          </a:xfrm>
        </p:spPr>
        <p:txBody>
          <a:bodyPr vert="horz" lIns="91440" tIns="45720" rIns="91440" bIns="45720" rtlCol="0" anchor="b">
            <a:normAutofit/>
          </a:bodyPr>
          <a:lstStyle/>
          <a:p>
            <a:r>
              <a:rPr lang="en-US" b="1" u="sng" dirty="0">
                <a:solidFill>
                  <a:srgbClr val="FFFFFF"/>
                </a:solidFill>
              </a:rPr>
              <a:t>Exploratory Data Analysis (EDA):</a:t>
            </a:r>
            <a:br>
              <a:rPr lang="en-US" sz="3100" b="1" u="sng" dirty="0">
                <a:solidFill>
                  <a:srgbClr val="FFFFFF"/>
                </a:solidFill>
              </a:rPr>
            </a:br>
            <a:br>
              <a:rPr lang="en-US" sz="3100" b="1" u="sng" dirty="0">
                <a:solidFill>
                  <a:srgbClr val="FFFFFF"/>
                </a:solidFill>
              </a:rPr>
            </a:br>
            <a:r>
              <a:rPr lang="en-US" sz="2200" b="1" dirty="0">
                <a:solidFill>
                  <a:schemeClr val="tx1"/>
                </a:solidFill>
                <a:latin typeface="+mn-lt"/>
              </a:rPr>
              <a:t>The number of subscriptions by clients of each job sector and their average ages:</a:t>
            </a:r>
          </a:p>
        </p:txBody>
      </p:sp>
      <p:pic>
        <p:nvPicPr>
          <p:cNvPr id="8" name="Picture 7" descr="Scatter chart&#10;&#10;Description automatically generated with low confidence">
            <a:extLst>
              <a:ext uri="{FF2B5EF4-FFF2-40B4-BE49-F238E27FC236}">
                <a16:creationId xmlns:a16="http://schemas.microsoft.com/office/drawing/2014/main" id="{7E1B5FDF-CA1E-40B3-8432-7D07AED93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751" y="494769"/>
            <a:ext cx="7951249" cy="5810435"/>
          </a:xfrm>
          <a:prstGeom prst="rect">
            <a:avLst/>
          </a:prstGeom>
        </p:spPr>
      </p:pic>
    </p:spTree>
    <p:extLst>
      <p:ext uri="{BB962C8B-B14F-4D97-AF65-F5344CB8AC3E}">
        <p14:creationId xmlns:p14="http://schemas.microsoft.com/office/powerpoint/2010/main" val="225480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8C79-0FBA-41DA-BB72-1AC9188EFD67}"/>
              </a:ext>
            </a:extLst>
          </p:cNvPr>
          <p:cNvSpPr>
            <a:spLocks noGrp="1"/>
          </p:cNvSpPr>
          <p:nvPr>
            <p:ph type="title"/>
          </p:nvPr>
        </p:nvSpPr>
        <p:spPr>
          <a:xfrm>
            <a:off x="332912" y="2286000"/>
            <a:ext cx="3591018" cy="2286000"/>
          </a:xfrm>
        </p:spPr>
        <p:txBody>
          <a:bodyPr vert="horz" lIns="91440" tIns="45720" rIns="91440" bIns="45720" rtlCol="0" anchor="b">
            <a:normAutofit/>
          </a:bodyPr>
          <a:lstStyle/>
          <a:p>
            <a:r>
              <a:rPr lang="en-US" b="1" u="sng" dirty="0">
                <a:solidFill>
                  <a:srgbClr val="FFFFFF"/>
                </a:solidFill>
              </a:rPr>
              <a:t>Exploratory Data Analysis (EDA):</a:t>
            </a:r>
            <a:br>
              <a:rPr lang="en-US" sz="3100" b="1" u="sng" dirty="0">
                <a:solidFill>
                  <a:srgbClr val="FFFFFF"/>
                </a:solidFill>
              </a:rPr>
            </a:br>
            <a:br>
              <a:rPr lang="en-US" sz="3100" b="1" u="sng" dirty="0">
                <a:solidFill>
                  <a:srgbClr val="FFFFFF"/>
                </a:solidFill>
              </a:rPr>
            </a:br>
            <a:r>
              <a:rPr lang="en-US" sz="2200" b="1" dirty="0">
                <a:solidFill>
                  <a:schemeClr val="tx1"/>
                </a:solidFill>
                <a:latin typeface="+mn-lt"/>
              </a:rPr>
              <a:t>Success Rate of subscriptions corresponding to clients from each job sector</a:t>
            </a:r>
          </a:p>
        </p:txBody>
      </p:sp>
      <p:pic>
        <p:nvPicPr>
          <p:cNvPr id="4" name="Picture 3" descr="Chart, bar chart&#10;&#10;Description automatically generated">
            <a:extLst>
              <a:ext uri="{FF2B5EF4-FFF2-40B4-BE49-F238E27FC236}">
                <a16:creationId xmlns:a16="http://schemas.microsoft.com/office/drawing/2014/main" id="{5FDAE041-F736-4D6F-BF7F-483E5A36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649" y="764655"/>
            <a:ext cx="7934577" cy="5553850"/>
          </a:xfrm>
          <a:prstGeom prst="rect">
            <a:avLst/>
          </a:prstGeom>
        </p:spPr>
      </p:pic>
    </p:spTree>
    <p:extLst>
      <p:ext uri="{BB962C8B-B14F-4D97-AF65-F5344CB8AC3E}">
        <p14:creationId xmlns:p14="http://schemas.microsoft.com/office/powerpoint/2010/main" val="131687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C2DAF-127B-4BA3-B6EB-3D8B9D3227AA}"/>
              </a:ext>
            </a:extLst>
          </p:cNvPr>
          <p:cNvSpPr>
            <a:spLocks noGrp="1"/>
          </p:cNvSpPr>
          <p:nvPr>
            <p:ph type="title"/>
          </p:nvPr>
        </p:nvSpPr>
        <p:spPr>
          <a:xfrm>
            <a:off x="197502" y="1387839"/>
            <a:ext cx="3547581" cy="4093028"/>
          </a:xfrm>
        </p:spPr>
        <p:txBody>
          <a:bodyPr anchor="ctr">
            <a:normAutofit/>
          </a:bodyPr>
          <a:lstStyle/>
          <a:p>
            <a:r>
              <a:rPr lang="en-IN" sz="4400" b="1" u="sng" dirty="0"/>
              <a:t>Feature Engineering Section:</a:t>
            </a:r>
            <a:br>
              <a:rPr lang="en-IN" sz="4400" b="1" u="sng" dirty="0"/>
            </a:br>
            <a:endParaRPr lang="en-IN" sz="4400" dirty="0"/>
          </a:p>
        </p:txBody>
      </p:sp>
      <p:grpSp>
        <p:nvGrpSpPr>
          <p:cNvPr id="20"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 name="Rectangle 3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7BB2F6-2871-4AE9-993A-4CE60D6890A9}"/>
              </a:ext>
            </a:extLst>
          </p:cNvPr>
          <p:cNvGraphicFramePr>
            <a:graphicFrameLocks noGrp="1"/>
          </p:cNvGraphicFramePr>
          <p:nvPr>
            <p:ph idx="1"/>
            <p:extLst>
              <p:ext uri="{D42A27DB-BD31-4B8C-83A1-F6EECF244321}">
                <p14:modId xmlns:p14="http://schemas.microsoft.com/office/powerpoint/2010/main" val="425334044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80197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82B11F-A32C-49E9-8B6C-F2B4AAA8FEB0}"/>
              </a:ext>
            </a:extLst>
          </p:cNvPr>
          <p:cNvSpPr txBox="1"/>
          <p:nvPr/>
        </p:nvSpPr>
        <p:spPr>
          <a:xfrm>
            <a:off x="230818" y="2670143"/>
            <a:ext cx="8780016" cy="3785652"/>
          </a:xfrm>
          <a:prstGeom prst="rect">
            <a:avLst/>
          </a:prstGeom>
          <a:noFill/>
        </p:spPr>
        <p:txBody>
          <a:bodyPr wrap="square" rtlCol="0">
            <a:spAutoFit/>
          </a:bodyPr>
          <a:lstStyle/>
          <a:p>
            <a:pPr marL="742950" lvl="1" indent="-285750">
              <a:buFont typeface="Arial" panose="020B0604020202020204" pitchFamily="34" charset="0"/>
              <a:buChar char="•"/>
            </a:pPr>
            <a:r>
              <a:rPr lang="en-IN" sz="2000" b="1" dirty="0">
                <a:solidFill>
                  <a:srgbClr val="002060"/>
                </a:solidFill>
              </a:rPr>
              <a:t>As we noticed in the distribution plots, the features ‘campaign’, ‘pdays’ and ‘previous’ along with some categorical features showed properties of abnormal distribution.</a:t>
            </a:r>
          </a:p>
          <a:p>
            <a:pPr marL="742950" lvl="1" indent="-285750">
              <a:buFont typeface="Arial" panose="020B0604020202020204" pitchFamily="34" charset="0"/>
              <a:buChar char="•"/>
            </a:pPr>
            <a:endParaRPr lang="en-IN" sz="2000" b="1" dirty="0">
              <a:solidFill>
                <a:srgbClr val="002060"/>
              </a:solidFill>
            </a:endParaRPr>
          </a:p>
          <a:p>
            <a:pPr marL="742950" lvl="1" indent="-285750">
              <a:buFont typeface="Arial" panose="020B0604020202020204" pitchFamily="34" charset="0"/>
              <a:buChar char="•"/>
            </a:pPr>
            <a:r>
              <a:rPr lang="en-US" sz="2000" b="1" dirty="0">
                <a:solidFill>
                  <a:srgbClr val="002060"/>
                </a:solidFill>
              </a:rPr>
              <a:t>We would be operating on these columns by grouping all the values which contribute to less than 1 percent of our total number of samples, and then putting them in one value naming it 'Rare value’. We would do the same for the feature ‘Month’ as well.</a:t>
            </a:r>
          </a:p>
          <a:p>
            <a:pPr marL="285750" indent="-285750">
              <a:buFont typeface="Arial" panose="020B0604020202020204" pitchFamily="34" charset="0"/>
              <a:buChar char="•"/>
            </a:pPr>
            <a:endParaRPr lang="en-US" sz="2000" dirty="0"/>
          </a:p>
          <a:p>
            <a:pPr lvl="1"/>
            <a:endParaRPr lang="en-IN" sz="2000" b="1" dirty="0">
              <a:solidFill>
                <a:srgbClr val="002060"/>
              </a:solidFill>
            </a:endParaRPr>
          </a:p>
          <a:p>
            <a:pPr lvl="1"/>
            <a:endParaRPr lang="en-US" sz="2000" b="1" dirty="0">
              <a:solidFill>
                <a:srgbClr val="002060"/>
              </a:solidFill>
            </a:endParaRPr>
          </a:p>
        </p:txBody>
      </p:sp>
      <p:sp>
        <p:nvSpPr>
          <p:cNvPr id="8" name="TextBox 7">
            <a:extLst>
              <a:ext uri="{FF2B5EF4-FFF2-40B4-BE49-F238E27FC236}">
                <a16:creationId xmlns:a16="http://schemas.microsoft.com/office/drawing/2014/main" id="{C070F9D9-D373-4A78-9C36-849474FE1250}"/>
              </a:ext>
            </a:extLst>
          </p:cNvPr>
          <p:cNvSpPr txBox="1"/>
          <p:nvPr/>
        </p:nvSpPr>
        <p:spPr>
          <a:xfrm>
            <a:off x="819439" y="1393502"/>
            <a:ext cx="7777554" cy="584775"/>
          </a:xfrm>
          <a:prstGeom prst="rect">
            <a:avLst/>
          </a:prstGeom>
          <a:noFill/>
        </p:spPr>
        <p:txBody>
          <a:bodyPr wrap="square" rtlCol="0">
            <a:spAutoFit/>
          </a:bodyPr>
          <a:lstStyle/>
          <a:p>
            <a:r>
              <a:rPr lang="en-IN" sz="3200" b="1" u="sng" dirty="0">
                <a:solidFill>
                  <a:srgbClr val="C00000"/>
                </a:solidFill>
              </a:rPr>
              <a:t>Fixing irregularities of certain features:</a:t>
            </a:r>
          </a:p>
        </p:txBody>
      </p:sp>
    </p:spTree>
    <p:extLst>
      <p:ext uri="{BB962C8B-B14F-4D97-AF65-F5344CB8AC3E}">
        <p14:creationId xmlns:p14="http://schemas.microsoft.com/office/powerpoint/2010/main" val="129179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9152-492F-4FCA-BFF8-7B6BAC53655D}"/>
              </a:ext>
            </a:extLst>
          </p:cNvPr>
          <p:cNvSpPr>
            <a:spLocks noGrp="1"/>
          </p:cNvSpPr>
          <p:nvPr>
            <p:ph type="title"/>
          </p:nvPr>
        </p:nvSpPr>
        <p:spPr>
          <a:xfrm>
            <a:off x="251205" y="131443"/>
            <a:ext cx="6034185" cy="472239"/>
          </a:xfrm>
        </p:spPr>
        <p:txBody>
          <a:bodyPr>
            <a:noAutofit/>
          </a:bodyPr>
          <a:lstStyle/>
          <a:p>
            <a:r>
              <a:rPr lang="en-US" sz="2800" b="1" u="sng" dirty="0">
                <a:solidFill>
                  <a:srgbClr val="C00000"/>
                </a:solidFill>
              </a:rPr>
              <a:t>Target Encoding on ‘Job’ Feature:</a:t>
            </a:r>
            <a:endParaRPr lang="en-IN" sz="2800" b="1" u="sng" dirty="0">
              <a:solidFill>
                <a:srgbClr val="C00000"/>
              </a:solidFill>
            </a:endParaRPr>
          </a:p>
        </p:txBody>
      </p:sp>
      <p:sp>
        <p:nvSpPr>
          <p:cNvPr id="5" name="TextBox 4">
            <a:extLst>
              <a:ext uri="{FF2B5EF4-FFF2-40B4-BE49-F238E27FC236}">
                <a16:creationId xmlns:a16="http://schemas.microsoft.com/office/drawing/2014/main" id="{14BD2036-46CA-4721-B65E-8289951DCAA8}"/>
              </a:ext>
            </a:extLst>
          </p:cNvPr>
          <p:cNvSpPr txBox="1"/>
          <p:nvPr/>
        </p:nvSpPr>
        <p:spPr>
          <a:xfrm>
            <a:off x="5675083" y="1199447"/>
            <a:ext cx="3888420" cy="4801314"/>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002060"/>
                </a:solidFill>
              </a:rPr>
              <a:t>We have calculated the total number of times clients from each profession has been contacted and stored it in ‘total_subs’ column.</a:t>
            </a:r>
          </a:p>
          <a:p>
            <a:pPr marL="285750" indent="-285750">
              <a:buFont typeface="Wingdings" panose="05000000000000000000" pitchFamily="2" charset="2"/>
              <a:buChar char="Ø"/>
            </a:pPr>
            <a:endParaRPr lang="en-US" b="1" dirty="0">
              <a:solidFill>
                <a:srgbClr val="002060"/>
              </a:solidFill>
            </a:endParaRPr>
          </a:p>
          <a:p>
            <a:pPr marL="285750" indent="-285750">
              <a:buFont typeface="Wingdings" panose="05000000000000000000" pitchFamily="2" charset="2"/>
              <a:buChar char="Ø"/>
            </a:pPr>
            <a:endParaRPr lang="en-US" b="1" dirty="0">
              <a:solidFill>
                <a:srgbClr val="002060"/>
              </a:solidFill>
            </a:endParaRPr>
          </a:p>
          <a:p>
            <a:pPr marL="285750" indent="-285750">
              <a:buFont typeface="Wingdings" panose="05000000000000000000" pitchFamily="2" charset="2"/>
              <a:buChar char="Ø"/>
            </a:pPr>
            <a:r>
              <a:rPr lang="en-US" b="1" dirty="0">
                <a:solidFill>
                  <a:srgbClr val="002060"/>
                </a:solidFill>
              </a:rPr>
              <a:t>Calculated the number of times clients from each profession have subscribed and stored in ‘subscribed’ column.</a:t>
            </a:r>
          </a:p>
          <a:p>
            <a:pPr marL="285750" indent="-285750">
              <a:buFont typeface="Wingdings" panose="05000000000000000000" pitchFamily="2" charset="2"/>
              <a:buChar char="Ø"/>
            </a:pPr>
            <a:endParaRPr lang="en-US" b="1" dirty="0">
              <a:solidFill>
                <a:srgbClr val="002060"/>
              </a:solidFill>
            </a:endParaRPr>
          </a:p>
          <a:p>
            <a:endParaRPr lang="en-US" b="1" dirty="0">
              <a:solidFill>
                <a:srgbClr val="002060"/>
              </a:solidFill>
            </a:endParaRPr>
          </a:p>
          <a:p>
            <a:pPr marL="285750" indent="-285750">
              <a:buFont typeface="Wingdings" panose="05000000000000000000" pitchFamily="2" charset="2"/>
              <a:buChar char="Ø"/>
            </a:pPr>
            <a:r>
              <a:rPr lang="en-US" b="1" dirty="0">
                <a:solidFill>
                  <a:srgbClr val="002060"/>
                </a:solidFill>
              </a:rPr>
              <a:t>Calculated the success ratio and stored in ‘subs_frac’ column</a:t>
            </a:r>
          </a:p>
          <a:p>
            <a:endParaRPr lang="en-IN" dirty="0"/>
          </a:p>
        </p:txBody>
      </p:sp>
      <p:pic>
        <p:nvPicPr>
          <p:cNvPr id="7" name="Picture 6" descr="Table&#10;&#10;Description automatically generated">
            <a:extLst>
              <a:ext uri="{FF2B5EF4-FFF2-40B4-BE49-F238E27FC236}">
                <a16:creationId xmlns:a16="http://schemas.microsoft.com/office/drawing/2014/main" id="{6207A2A1-4CDB-402A-8123-C4565695F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376" y="1199447"/>
            <a:ext cx="4989518" cy="4070280"/>
          </a:xfrm>
          <a:prstGeom prst="rect">
            <a:avLst/>
          </a:prstGeom>
        </p:spPr>
      </p:pic>
      <p:sp>
        <p:nvSpPr>
          <p:cNvPr id="8" name="TextBox 7">
            <a:extLst>
              <a:ext uri="{FF2B5EF4-FFF2-40B4-BE49-F238E27FC236}">
                <a16:creationId xmlns:a16="http://schemas.microsoft.com/office/drawing/2014/main" id="{B7A21007-7FA3-47DA-9142-1AD78E32980B}"/>
              </a:ext>
            </a:extLst>
          </p:cNvPr>
          <p:cNvSpPr txBox="1"/>
          <p:nvPr/>
        </p:nvSpPr>
        <p:spPr>
          <a:xfrm>
            <a:off x="824143" y="5650662"/>
            <a:ext cx="3826276" cy="369332"/>
          </a:xfrm>
          <a:prstGeom prst="rect">
            <a:avLst/>
          </a:prstGeom>
          <a:noFill/>
        </p:spPr>
        <p:txBody>
          <a:bodyPr wrap="square" rtlCol="0">
            <a:spAutoFit/>
          </a:bodyPr>
          <a:lstStyle/>
          <a:p>
            <a:r>
              <a:rPr lang="en-US" b="1" dirty="0">
                <a:solidFill>
                  <a:srgbClr val="FF0000"/>
                </a:solidFill>
              </a:rPr>
              <a:t>Success Ratio =</a:t>
            </a:r>
            <a:endParaRPr lang="en-IN" b="1" dirty="0">
              <a:solidFill>
                <a:srgbClr val="FF0000"/>
              </a:solidFill>
            </a:endParaRPr>
          </a:p>
        </p:txBody>
      </p:sp>
      <p:cxnSp>
        <p:nvCxnSpPr>
          <p:cNvPr id="10" name="Straight Connector 9">
            <a:extLst>
              <a:ext uri="{FF2B5EF4-FFF2-40B4-BE49-F238E27FC236}">
                <a16:creationId xmlns:a16="http://schemas.microsoft.com/office/drawing/2014/main" id="{39708F12-E1C3-4BE9-A2AB-17D2CF5D9AFC}"/>
              </a:ext>
            </a:extLst>
          </p:cNvPr>
          <p:cNvCxnSpPr>
            <a:cxnSpLocks/>
          </p:cNvCxnSpPr>
          <p:nvPr/>
        </p:nvCxnSpPr>
        <p:spPr>
          <a:xfrm>
            <a:off x="2627790" y="5829657"/>
            <a:ext cx="2086253"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B3859B6C-13BF-439F-8D40-2178B47CCCDE}"/>
              </a:ext>
            </a:extLst>
          </p:cNvPr>
          <p:cNvSpPr txBox="1"/>
          <p:nvPr/>
        </p:nvSpPr>
        <p:spPr>
          <a:xfrm>
            <a:off x="2628497" y="5451447"/>
            <a:ext cx="2085546" cy="369332"/>
          </a:xfrm>
          <a:prstGeom prst="rect">
            <a:avLst/>
          </a:prstGeom>
          <a:noFill/>
        </p:spPr>
        <p:txBody>
          <a:bodyPr wrap="square" rtlCol="0">
            <a:spAutoFit/>
          </a:bodyPr>
          <a:lstStyle/>
          <a:p>
            <a:pPr algn="ctr"/>
            <a:r>
              <a:rPr lang="en-US" b="1" dirty="0">
                <a:solidFill>
                  <a:srgbClr val="002060"/>
                </a:solidFill>
              </a:rPr>
              <a:t>Subscribed</a:t>
            </a:r>
            <a:endParaRPr lang="en-IN" b="1" dirty="0">
              <a:solidFill>
                <a:srgbClr val="002060"/>
              </a:solidFill>
            </a:endParaRPr>
          </a:p>
        </p:txBody>
      </p:sp>
      <p:sp>
        <p:nvSpPr>
          <p:cNvPr id="12" name="TextBox 11">
            <a:extLst>
              <a:ext uri="{FF2B5EF4-FFF2-40B4-BE49-F238E27FC236}">
                <a16:creationId xmlns:a16="http://schemas.microsoft.com/office/drawing/2014/main" id="{57E0639F-F39B-48B7-8011-C1C123C43DB5}"/>
              </a:ext>
            </a:extLst>
          </p:cNvPr>
          <p:cNvSpPr txBox="1"/>
          <p:nvPr/>
        </p:nvSpPr>
        <p:spPr>
          <a:xfrm>
            <a:off x="2627790" y="5866120"/>
            <a:ext cx="2086253" cy="369328"/>
          </a:xfrm>
          <a:prstGeom prst="rect">
            <a:avLst/>
          </a:prstGeom>
          <a:noFill/>
        </p:spPr>
        <p:txBody>
          <a:bodyPr wrap="square" rtlCol="0">
            <a:spAutoFit/>
          </a:bodyPr>
          <a:lstStyle/>
          <a:p>
            <a:pPr algn="ctr"/>
            <a:r>
              <a:rPr lang="en-US" b="1" dirty="0">
                <a:solidFill>
                  <a:srgbClr val="002060"/>
                </a:solidFill>
              </a:rPr>
              <a:t>Total_subs</a:t>
            </a:r>
            <a:endParaRPr lang="en-IN" b="1" dirty="0">
              <a:solidFill>
                <a:srgbClr val="002060"/>
              </a:solidFill>
            </a:endParaRPr>
          </a:p>
        </p:txBody>
      </p:sp>
      <p:sp>
        <p:nvSpPr>
          <p:cNvPr id="14" name="Rectangle 13">
            <a:extLst>
              <a:ext uri="{FF2B5EF4-FFF2-40B4-BE49-F238E27FC236}">
                <a16:creationId xmlns:a16="http://schemas.microsoft.com/office/drawing/2014/main" id="{87AE8D4D-25D7-4B3F-A8D9-887D5DC585DA}"/>
              </a:ext>
            </a:extLst>
          </p:cNvPr>
          <p:cNvSpPr/>
          <p:nvPr/>
        </p:nvSpPr>
        <p:spPr>
          <a:xfrm>
            <a:off x="824142" y="5440835"/>
            <a:ext cx="4173985" cy="849313"/>
          </a:xfrm>
          <a:prstGeom prst="rect">
            <a:avLst/>
          </a:prstGeom>
          <a:noFill/>
          <a:ln>
            <a:solidFill>
              <a:schemeClr val="tx1"/>
            </a:solidFill>
          </a:ln>
          <a:effectLst>
            <a:reflection stA="14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DF486F3-9537-4D6A-9897-F33DF1201C48}"/>
              </a:ext>
            </a:extLst>
          </p:cNvPr>
          <p:cNvSpPr txBox="1"/>
          <p:nvPr/>
        </p:nvSpPr>
        <p:spPr>
          <a:xfrm>
            <a:off x="251205" y="575994"/>
            <a:ext cx="7085255" cy="307777"/>
          </a:xfrm>
          <a:prstGeom prst="rect">
            <a:avLst/>
          </a:prstGeom>
          <a:noFill/>
        </p:spPr>
        <p:txBody>
          <a:bodyPr wrap="square" rtlCol="0">
            <a:spAutoFit/>
          </a:bodyPr>
          <a:lstStyle/>
          <a:p>
            <a:r>
              <a:rPr lang="en-US" sz="1400" b="1" dirty="0">
                <a:solidFill>
                  <a:srgbClr val="002060"/>
                </a:solidFill>
              </a:rPr>
              <a:t>Giving a sample of how we have target encoded features:</a:t>
            </a:r>
            <a:endParaRPr lang="en-IN" sz="1400" b="1" dirty="0">
              <a:solidFill>
                <a:srgbClr val="002060"/>
              </a:solidFill>
            </a:endParaRPr>
          </a:p>
        </p:txBody>
      </p:sp>
    </p:spTree>
    <p:extLst>
      <p:ext uri="{BB962C8B-B14F-4D97-AF65-F5344CB8AC3E}">
        <p14:creationId xmlns:p14="http://schemas.microsoft.com/office/powerpoint/2010/main" val="398155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BD2036-46CA-4721-B65E-8289951DCAA8}"/>
              </a:ext>
            </a:extLst>
          </p:cNvPr>
          <p:cNvSpPr txBox="1"/>
          <p:nvPr/>
        </p:nvSpPr>
        <p:spPr>
          <a:xfrm>
            <a:off x="4734651" y="1189607"/>
            <a:ext cx="4421169" cy="292387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rgbClr val="002060"/>
                </a:solidFill>
              </a:rPr>
              <a:t>We imported ‘chi2’ from the scikit learn library.</a:t>
            </a:r>
          </a:p>
          <a:p>
            <a:pPr marL="285750" indent="-285750">
              <a:buFont typeface="Wingdings" panose="05000000000000000000" pitchFamily="2" charset="2"/>
              <a:buChar char="Ø"/>
            </a:pPr>
            <a:endParaRPr lang="en-US" sz="1600" b="1" dirty="0">
              <a:solidFill>
                <a:srgbClr val="002060"/>
              </a:solidFill>
            </a:endParaRPr>
          </a:p>
          <a:p>
            <a:pPr marL="285750" indent="-285750">
              <a:buFont typeface="Wingdings" panose="05000000000000000000" pitchFamily="2" charset="2"/>
              <a:buChar char="Ø"/>
            </a:pPr>
            <a:r>
              <a:rPr lang="en-US" sz="1600" b="1" dirty="0">
                <a:solidFill>
                  <a:srgbClr val="002060"/>
                </a:solidFill>
              </a:rPr>
              <a:t>‘Chi2’ returns two values for each feature with respect to the response feature. Those are the ‘f-values’ and ‘p-values’ respectively.</a:t>
            </a:r>
          </a:p>
          <a:p>
            <a:pPr marL="285750" indent="-285750">
              <a:buFont typeface="Wingdings" panose="05000000000000000000" pitchFamily="2" charset="2"/>
              <a:buChar char="Ø"/>
            </a:pPr>
            <a:endParaRPr lang="en-US" b="1" dirty="0">
              <a:solidFill>
                <a:srgbClr val="002060"/>
              </a:solidFill>
            </a:endParaRPr>
          </a:p>
          <a:p>
            <a:endParaRPr lang="en-US" b="1" dirty="0">
              <a:solidFill>
                <a:srgbClr val="002060"/>
              </a:solidFill>
            </a:endParaRPr>
          </a:p>
          <a:p>
            <a:endParaRPr lang="en-US" b="1" dirty="0">
              <a:solidFill>
                <a:srgbClr val="002060"/>
              </a:solidFill>
            </a:endParaRPr>
          </a:p>
          <a:p>
            <a:endParaRPr lang="en-IN" dirty="0"/>
          </a:p>
        </p:txBody>
      </p:sp>
      <p:sp>
        <p:nvSpPr>
          <p:cNvPr id="4" name="Title 3">
            <a:extLst>
              <a:ext uri="{FF2B5EF4-FFF2-40B4-BE49-F238E27FC236}">
                <a16:creationId xmlns:a16="http://schemas.microsoft.com/office/drawing/2014/main" id="{099B5008-C273-4EF1-ACEA-D5CD83CEE94E}"/>
              </a:ext>
            </a:extLst>
          </p:cNvPr>
          <p:cNvSpPr>
            <a:spLocks noGrp="1"/>
          </p:cNvSpPr>
          <p:nvPr>
            <p:ph type="title"/>
          </p:nvPr>
        </p:nvSpPr>
        <p:spPr>
          <a:xfrm>
            <a:off x="304471" y="211341"/>
            <a:ext cx="8688609" cy="809591"/>
          </a:xfrm>
        </p:spPr>
        <p:txBody>
          <a:bodyPr>
            <a:noAutofit/>
          </a:bodyPr>
          <a:lstStyle/>
          <a:p>
            <a:r>
              <a:rPr lang="en-US" sz="2800" b="1" u="sng" dirty="0">
                <a:solidFill>
                  <a:srgbClr val="C00000"/>
                </a:solidFill>
              </a:rPr>
              <a:t>Checking Statistical Significance of discrete features using Chi-Square Test:</a:t>
            </a:r>
            <a:endParaRPr lang="en-IN" sz="2800" b="1" u="sng" dirty="0">
              <a:solidFill>
                <a:srgbClr val="C00000"/>
              </a:solidFill>
            </a:endParaRPr>
          </a:p>
        </p:txBody>
      </p:sp>
      <p:pic>
        <p:nvPicPr>
          <p:cNvPr id="9" name="Picture 8" descr="Table&#10;&#10;Description automatically generated">
            <a:extLst>
              <a:ext uri="{FF2B5EF4-FFF2-40B4-BE49-F238E27FC236}">
                <a16:creationId xmlns:a16="http://schemas.microsoft.com/office/drawing/2014/main" id="{E1C93A21-8A31-4EFB-86A1-C3A96CF74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551" y="1189607"/>
            <a:ext cx="3999244" cy="5457051"/>
          </a:xfrm>
          <a:prstGeom prst="rect">
            <a:avLst/>
          </a:prstGeom>
        </p:spPr>
      </p:pic>
      <p:sp>
        <p:nvSpPr>
          <p:cNvPr id="13" name="TextBox 12">
            <a:extLst>
              <a:ext uri="{FF2B5EF4-FFF2-40B4-BE49-F238E27FC236}">
                <a16:creationId xmlns:a16="http://schemas.microsoft.com/office/drawing/2014/main" id="{3F98EE8C-CED3-406B-804A-D8F17E609230}"/>
              </a:ext>
            </a:extLst>
          </p:cNvPr>
          <p:cNvSpPr txBox="1"/>
          <p:nvPr/>
        </p:nvSpPr>
        <p:spPr>
          <a:xfrm>
            <a:off x="4645874" y="3322672"/>
            <a:ext cx="5361048" cy="3323987"/>
          </a:xfrm>
          <a:prstGeom prst="rect">
            <a:avLst/>
          </a:prstGeom>
          <a:noFill/>
        </p:spPr>
        <p:txBody>
          <a:bodyPr wrap="square" rtlCol="0">
            <a:spAutoFit/>
          </a:bodyPr>
          <a:lstStyle/>
          <a:p>
            <a:r>
              <a:rPr lang="en-US" sz="1600" b="1" u="sng" dirty="0">
                <a:solidFill>
                  <a:srgbClr val="C00000"/>
                </a:solidFill>
              </a:rPr>
              <a:t>Null Hypothesis and Alternate </a:t>
            </a:r>
            <a:r>
              <a:rPr lang="en-US" sz="1600" b="1" u="sng" dirty="0" err="1">
                <a:solidFill>
                  <a:srgbClr val="C00000"/>
                </a:solidFill>
              </a:rPr>
              <a:t>Hypotheis</a:t>
            </a:r>
            <a:r>
              <a:rPr lang="en-US" sz="1600" b="1" u="sng" dirty="0">
                <a:solidFill>
                  <a:srgbClr val="C00000"/>
                </a:solidFill>
              </a:rPr>
              <a:t> Assumption:</a:t>
            </a:r>
          </a:p>
          <a:p>
            <a:endParaRPr lang="en-US" sz="1600" b="1" u="sng" dirty="0">
              <a:solidFill>
                <a:srgbClr val="C00000"/>
              </a:solidFill>
            </a:endParaRPr>
          </a:p>
          <a:p>
            <a:pPr marL="285750" indent="-285750">
              <a:buFont typeface="Wingdings" panose="05000000000000000000" pitchFamily="2" charset="2"/>
              <a:buChar char="Ø"/>
            </a:pPr>
            <a:r>
              <a:rPr lang="en-US" sz="1600" b="1" dirty="0">
                <a:solidFill>
                  <a:srgbClr val="002060"/>
                </a:solidFill>
              </a:rPr>
              <a:t>Null Hypothesis(Ho) assumes there’s no relation between the features and the response feature ‘subscribed’.</a:t>
            </a:r>
          </a:p>
          <a:p>
            <a:pPr marL="285750" indent="-285750">
              <a:buFont typeface="Wingdings" panose="05000000000000000000" pitchFamily="2" charset="2"/>
              <a:buChar char="Ø"/>
            </a:pPr>
            <a:endParaRPr lang="en-US" sz="1600" b="1" dirty="0">
              <a:solidFill>
                <a:srgbClr val="002060"/>
              </a:solidFill>
            </a:endParaRPr>
          </a:p>
          <a:p>
            <a:pPr marL="285750" indent="-285750">
              <a:buFont typeface="Wingdings" panose="05000000000000000000" pitchFamily="2" charset="2"/>
              <a:buChar char="Ø"/>
            </a:pPr>
            <a:r>
              <a:rPr lang="en-US" sz="1600" b="1" dirty="0">
                <a:solidFill>
                  <a:srgbClr val="002060"/>
                </a:solidFill>
              </a:rPr>
              <a:t>Alternate Hypothesis(Ha) assumes that the relation between the features and the response feature is statistically significant.</a:t>
            </a:r>
          </a:p>
          <a:p>
            <a:pPr marL="285750" indent="-285750">
              <a:buFont typeface="Wingdings" panose="05000000000000000000" pitchFamily="2" charset="2"/>
              <a:buChar char="Ø"/>
            </a:pPr>
            <a:endParaRPr lang="en-US" sz="1600" b="1" dirty="0">
              <a:solidFill>
                <a:srgbClr val="002060"/>
              </a:solidFill>
            </a:endParaRPr>
          </a:p>
          <a:p>
            <a:pPr marL="285750" indent="-285750">
              <a:buFont typeface="Wingdings" panose="05000000000000000000" pitchFamily="2" charset="2"/>
              <a:buChar char="Ø"/>
            </a:pPr>
            <a:r>
              <a:rPr lang="en-US" sz="1600" b="1" dirty="0">
                <a:solidFill>
                  <a:srgbClr val="002060"/>
                </a:solidFill>
              </a:rPr>
              <a:t>We will reject the null hypothesis if p-value of a feature is less than alpha (0.05).</a:t>
            </a:r>
          </a:p>
          <a:p>
            <a:endParaRPr lang="en-IN" b="1" u="sng" dirty="0">
              <a:solidFill>
                <a:srgbClr val="C00000"/>
              </a:solidFill>
            </a:endParaRPr>
          </a:p>
        </p:txBody>
      </p:sp>
    </p:spTree>
    <p:extLst>
      <p:ext uri="{BB962C8B-B14F-4D97-AF65-F5344CB8AC3E}">
        <p14:creationId xmlns:p14="http://schemas.microsoft.com/office/powerpoint/2010/main" val="161016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F669-EBCB-451F-9324-123554E74560}"/>
              </a:ext>
            </a:extLst>
          </p:cNvPr>
          <p:cNvSpPr>
            <a:spLocks noGrp="1"/>
          </p:cNvSpPr>
          <p:nvPr>
            <p:ph type="ctrTitle"/>
          </p:nvPr>
        </p:nvSpPr>
        <p:spPr>
          <a:xfrm>
            <a:off x="1122656" y="107015"/>
            <a:ext cx="4200143" cy="686301"/>
          </a:xfrm>
        </p:spPr>
        <p:txBody>
          <a:bodyPr vert="horz" lIns="91440" tIns="45720" rIns="91440" bIns="45720" rtlCol="0" anchor="b">
            <a:normAutofit fontScale="90000"/>
          </a:bodyPr>
          <a:lstStyle/>
          <a:p>
            <a:pPr algn="l"/>
            <a:r>
              <a:rPr lang="en-US" sz="3200" b="1" u="sng" dirty="0">
                <a:solidFill>
                  <a:srgbClr val="C00000"/>
                </a:solidFill>
                <a:latin typeface="Arial Black"/>
              </a:rPr>
              <a:t>Journey Roadmap:</a:t>
            </a:r>
          </a:p>
        </p:txBody>
      </p:sp>
      <p:sp>
        <p:nvSpPr>
          <p:cNvPr id="3" name="Subtitle 2">
            <a:extLst>
              <a:ext uri="{FF2B5EF4-FFF2-40B4-BE49-F238E27FC236}">
                <a16:creationId xmlns:a16="http://schemas.microsoft.com/office/drawing/2014/main" id="{1E46FF11-89B3-49D9-8C9D-2A378C559E72}"/>
              </a:ext>
            </a:extLst>
          </p:cNvPr>
          <p:cNvSpPr>
            <a:spLocks noGrp="1"/>
          </p:cNvSpPr>
          <p:nvPr>
            <p:ph type="subTitle" idx="1"/>
          </p:nvPr>
        </p:nvSpPr>
        <p:spPr>
          <a:xfrm>
            <a:off x="872135" y="943533"/>
            <a:ext cx="7958712" cy="5702024"/>
          </a:xfrm>
        </p:spPr>
        <p:txBody>
          <a:bodyPr vert="horz" lIns="91440" tIns="45720" rIns="91440" bIns="45720" rtlCol="0" anchor="t">
            <a:noAutofit/>
          </a:bodyPr>
          <a:lstStyle/>
          <a:p>
            <a:pPr marL="342900" indent="-228600" algn="l">
              <a:buFont typeface="Arial" panose="020B0604020202020204" pitchFamily="34" charset="0"/>
              <a:buChar char="•"/>
            </a:pPr>
            <a:endParaRPr lang="en-US" sz="2000" b="1" dirty="0">
              <a:solidFill>
                <a:srgbClr val="002060"/>
              </a:solidFill>
            </a:endParaRPr>
          </a:p>
          <a:p>
            <a:pPr marL="342900" indent="-228600" algn="l">
              <a:buFont typeface="Arial" panose="020B0604020202020204" pitchFamily="34" charset="0"/>
              <a:buChar char="•"/>
            </a:pPr>
            <a:r>
              <a:rPr lang="en-US" sz="2000" b="1" dirty="0">
                <a:solidFill>
                  <a:srgbClr val="002060"/>
                </a:solidFill>
                <a:cs typeface="Calibri"/>
              </a:rPr>
              <a:t>Problem Statement</a:t>
            </a:r>
            <a:endParaRPr lang="en-US" sz="2000" b="1" dirty="0">
              <a:solidFill>
                <a:srgbClr val="002060"/>
              </a:solidFill>
            </a:endParaRPr>
          </a:p>
          <a:p>
            <a:pPr marL="342900" indent="-228600" algn="l">
              <a:buFont typeface="Arial" panose="020B0604020202020204" pitchFamily="34" charset="0"/>
              <a:buChar char="•"/>
            </a:pPr>
            <a:r>
              <a:rPr lang="en-US" sz="2000" b="1" dirty="0">
                <a:solidFill>
                  <a:srgbClr val="002060"/>
                </a:solidFill>
              </a:rPr>
              <a:t>Discussing our dataset</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Basic Data Inspection</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Exploratory Data Analysis</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Conclusions from EDA</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Feature Engineering</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Feature Selection </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Handling Imbalance of our Response Variable</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Fitting and Evaluating our model</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Discussing metrics for imbalanced classification problems</a:t>
            </a:r>
            <a:endParaRPr lang="en-US" sz="2000" b="1" dirty="0">
              <a:solidFill>
                <a:srgbClr val="002060"/>
              </a:solidFill>
              <a:cs typeface="Calibri"/>
            </a:endParaRPr>
          </a:p>
          <a:p>
            <a:pPr marL="342900" indent="-228600" algn="l">
              <a:buFont typeface="Arial" panose="020B0604020202020204" pitchFamily="34" charset="0"/>
              <a:buChar char="•"/>
            </a:pPr>
            <a:r>
              <a:rPr lang="en-US" sz="2000" b="1" dirty="0">
                <a:solidFill>
                  <a:srgbClr val="002060"/>
                </a:solidFill>
              </a:rPr>
              <a:t>Conclusion</a:t>
            </a:r>
            <a:endParaRPr lang="en-US" sz="2000" b="1" dirty="0">
              <a:solidFill>
                <a:srgbClr val="002060"/>
              </a:solidFill>
              <a:cs typeface="Calibri"/>
            </a:endParaRPr>
          </a:p>
          <a:p>
            <a:pPr marL="342900" indent="-228600" algn="l">
              <a:buFont typeface="Arial" panose="020B0604020202020204" pitchFamily="34" charset="0"/>
              <a:buChar char="•"/>
            </a:pPr>
            <a:endParaRPr lang="en-US" sz="2000" b="1" dirty="0">
              <a:cs typeface="Calibri"/>
            </a:endParaRPr>
          </a:p>
        </p:txBody>
      </p:sp>
    </p:spTree>
    <p:extLst>
      <p:ext uri="{BB962C8B-B14F-4D97-AF65-F5344CB8AC3E}">
        <p14:creationId xmlns:p14="http://schemas.microsoft.com/office/powerpoint/2010/main" val="131903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B5008-C273-4EF1-ACEA-D5CD83CEE94E}"/>
              </a:ext>
            </a:extLst>
          </p:cNvPr>
          <p:cNvSpPr>
            <a:spLocks noGrp="1"/>
          </p:cNvSpPr>
          <p:nvPr>
            <p:ph type="title"/>
          </p:nvPr>
        </p:nvSpPr>
        <p:spPr>
          <a:xfrm>
            <a:off x="879109" y="204112"/>
            <a:ext cx="7673801" cy="756990"/>
          </a:xfrm>
        </p:spPr>
        <p:txBody>
          <a:bodyPr vert="horz" lIns="91440" tIns="45720" rIns="91440" bIns="45720" rtlCol="0" anchor="b">
            <a:normAutofit fontScale="90000"/>
          </a:bodyPr>
          <a:lstStyle/>
          <a:p>
            <a:r>
              <a:rPr lang="en-US" sz="4400" b="1" u="sng" kern="1200" dirty="0">
                <a:solidFill>
                  <a:srgbClr val="C00000"/>
                </a:solidFill>
                <a:latin typeface="+mj-lt"/>
                <a:ea typeface="+mj-ea"/>
                <a:cs typeface="+mj-cs"/>
              </a:rPr>
              <a:t>Outliers Treatment:</a:t>
            </a:r>
          </a:p>
        </p:txBody>
      </p:sp>
      <p:pic>
        <p:nvPicPr>
          <p:cNvPr id="3" name="Picture 2" descr="Chart, box and whisker chart&#10;&#10;Description automatically generated">
            <a:extLst>
              <a:ext uri="{FF2B5EF4-FFF2-40B4-BE49-F238E27FC236}">
                <a16:creationId xmlns:a16="http://schemas.microsoft.com/office/drawing/2014/main" id="{55FBED28-7852-427F-BBCB-BCE1DEF10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19" y="2120202"/>
            <a:ext cx="8384340" cy="4707654"/>
          </a:xfrm>
          <a:prstGeom prst="rect">
            <a:avLst/>
          </a:prstGeom>
        </p:spPr>
      </p:pic>
      <p:sp>
        <p:nvSpPr>
          <p:cNvPr id="8" name="TextBox 7">
            <a:extLst>
              <a:ext uri="{FF2B5EF4-FFF2-40B4-BE49-F238E27FC236}">
                <a16:creationId xmlns:a16="http://schemas.microsoft.com/office/drawing/2014/main" id="{CCE79381-A7D8-4C7B-9650-817548D78A83}"/>
              </a:ext>
            </a:extLst>
          </p:cNvPr>
          <p:cNvSpPr txBox="1"/>
          <p:nvPr/>
        </p:nvSpPr>
        <p:spPr>
          <a:xfrm>
            <a:off x="994299" y="1038687"/>
            <a:ext cx="8337027"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002060"/>
                </a:solidFill>
              </a:rPr>
              <a:t>Used the IQR (Inter-Quartile Range) method.</a:t>
            </a:r>
          </a:p>
          <a:p>
            <a:pPr marL="285750" indent="-285750">
              <a:buFont typeface="Wingdings" panose="05000000000000000000" pitchFamily="2" charset="2"/>
              <a:buChar char="Ø"/>
            </a:pPr>
            <a:r>
              <a:rPr lang="en-US" b="1" dirty="0">
                <a:solidFill>
                  <a:srgbClr val="002060"/>
                </a:solidFill>
              </a:rPr>
              <a:t>Replaced Outliers of a feature by the value of their respective medians.</a:t>
            </a:r>
            <a:endParaRPr lang="en-IN" b="1" dirty="0">
              <a:solidFill>
                <a:srgbClr val="002060"/>
              </a:solidFill>
            </a:endParaRPr>
          </a:p>
        </p:txBody>
      </p:sp>
    </p:spTree>
    <p:extLst>
      <p:ext uri="{BB962C8B-B14F-4D97-AF65-F5344CB8AC3E}">
        <p14:creationId xmlns:p14="http://schemas.microsoft.com/office/powerpoint/2010/main" val="3677946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2" name="Rectangle 4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36E80-EC7B-4D10-A0D9-91910F082D9F}"/>
              </a:ext>
            </a:extLst>
          </p:cNvPr>
          <p:cNvSpPr>
            <a:spLocks noGrp="1"/>
          </p:cNvSpPr>
          <p:nvPr>
            <p:ph type="title"/>
          </p:nvPr>
        </p:nvSpPr>
        <p:spPr>
          <a:xfrm>
            <a:off x="249143" y="1382486"/>
            <a:ext cx="3950919" cy="4093028"/>
          </a:xfrm>
        </p:spPr>
        <p:txBody>
          <a:bodyPr vert="horz" lIns="91440" tIns="45720" rIns="91440" bIns="45720" rtlCol="0" anchor="ctr">
            <a:normAutofit/>
          </a:bodyPr>
          <a:lstStyle/>
          <a:p>
            <a:r>
              <a:rPr lang="en-US" sz="4400" b="1" u="sng" dirty="0"/>
              <a:t>Feature Selection</a:t>
            </a:r>
          </a:p>
        </p:txBody>
      </p:sp>
      <p:grpSp>
        <p:nvGrpSpPr>
          <p:cNvPr id="44" name="Group 4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5" name="Straight Connector 4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5" name="Rectangle 5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F867AE6-A6F3-42E0-B69B-B67848A6F8E7}"/>
              </a:ext>
            </a:extLst>
          </p:cNvPr>
          <p:cNvGraphicFramePr>
            <a:graphicFrameLocks noGrp="1"/>
          </p:cNvGraphicFramePr>
          <p:nvPr>
            <p:ph idx="1"/>
            <p:extLst>
              <p:ext uri="{D42A27DB-BD31-4B8C-83A1-F6EECF244321}">
                <p14:modId xmlns:p14="http://schemas.microsoft.com/office/powerpoint/2010/main" val="389138811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05599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8338-95FD-462C-896C-BD6238C58EF0}"/>
              </a:ext>
            </a:extLst>
          </p:cNvPr>
          <p:cNvSpPr>
            <a:spLocks noGrp="1"/>
          </p:cNvSpPr>
          <p:nvPr>
            <p:ph type="title"/>
          </p:nvPr>
        </p:nvSpPr>
        <p:spPr>
          <a:xfrm>
            <a:off x="421690" y="1874716"/>
            <a:ext cx="3200400" cy="1202284"/>
          </a:xfrm>
        </p:spPr>
        <p:txBody>
          <a:bodyPr>
            <a:normAutofit/>
          </a:bodyPr>
          <a:lstStyle/>
          <a:p>
            <a:r>
              <a:rPr lang="en-US" sz="3600" b="1" u="sng" dirty="0">
                <a:solidFill>
                  <a:schemeClr val="bg1"/>
                </a:solidFill>
                <a:latin typeface="+mn-lt"/>
              </a:rPr>
              <a:t>Correlation Heatmap</a:t>
            </a:r>
            <a:endParaRPr lang="en-IN" sz="3600" b="1" u="sng" dirty="0">
              <a:solidFill>
                <a:schemeClr val="bg1"/>
              </a:solidFill>
              <a:latin typeface="+mn-lt"/>
            </a:endParaRPr>
          </a:p>
        </p:txBody>
      </p:sp>
      <p:pic>
        <p:nvPicPr>
          <p:cNvPr id="6" name="Content Placeholder 5" descr="Chart&#10;&#10;Description automatically generated">
            <a:extLst>
              <a:ext uri="{FF2B5EF4-FFF2-40B4-BE49-F238E27FC236}">
                <a16:creationId xmlns:a16="http://schemas.microsoft.com/office/drawing/2014/main" id="{57D2F50A-7117-4D6B-867B-9A15D88D8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9776" y="120581"/>
            <a:ext cx="8082224" cy="6737420"/>
          </a:xfrm>
        </p:spPr>
      </p:pic>
      <p:sp>
        <p:nvSpPr>
          <p:cNvPr id="7" name="Text Placeholder 6">
            <a:extLst>
              <a:ext uri="{FF2B5EF4-FFF2-40B4-BE49-F238E27FC236}">
                <a16:creationId xmlns:a16="http://schemas.microsoft.com/office/drawing/2014/main" id="{655BFADC-786A-4508-8054-B17C575EF25E}"/>
              </a:ext>
            </a:extLst>
          </p:cNvPr>
          <p:cNvSpPr>
            <a:spLocks noGrp="1"/>
          </p:cNvSpPr>
          <p:nvPr>
            <p:ph type="body" sz="half" idx="2"/>
          </p:nvPr>
        </p:nvSpPr>
        <p:spPr>
          <a:xfrm>
            <a:off x="297402" y="3077000"/>
            <a:ext cx="3737499" cy="2063170"/>
          </a:xfrm>
        </p:spPr>
        <p:txBody>
          <a:bodyPr>
            <a:noAutofit/>
          </a:bodyPr>
          <a:lstStyle/>
          <a:p>
            <a:pPr marL="285750" indent="-285750">
              <a:buFont typeface="Arial" panose="020B0604020202020204" pitchFamily="34" charset="0"/>
              <a:buChar char="•"/>
            </a:pPr>
            <a:r>
              <a:rPr lang="en-US" sz="1800" b="1" i="0" dirty="0">
                <a:solidFill>
                  <a:srgbClr val="000000"/>
                </a:solidFill>
                <a:effectLst/>
                <a:latin typeface="Helvetica Neue"/>
              </a:rPr>
              <a:t>There are some strong correlations between in our dataset</a:t>
            </a:r>
          </a:p>
          <a:p>
            <a:pPr marL="285750" indent="-285750">
              <a:buFont typeface="Arial" panose="020B0604020202020204" pitchFamily="34" charset="0"/>
              <a:buChar char="•"/>
            </a:pPr>
            <a:r>
              <a:rPr lang="en-US" sz="1800" b="1" dirty="0" err="1">
                <a:solidFill>
                  <a:srgbClr val="000000"/>
                </a:solidFill>
                <a:latin typeface="Helvetica Neue"/>
              </a:rPr>
              <a:t>Pdays_rare_val</a:t>
            </a:r>
            <a:r>
              <a:rPr lang="en-US" sz="1800" b="1" dirty="0">
                <a:solidFill>
                  <a:srgbClr val="000000"/>
                </a:solidFill>
                <a:latin typeface="Helvetica Neue"/>
              </a:rPr>
              <a:t> and ‘previous’ are some of the features showing the strongest correlations</a:t>
            </a:r>
            <a:br>
              <a:rPr lang="en-IN" sz="1800" b="1" dirty="0">
                <a:solidFill>
                  <a:srgbClr val="000000"/>
                </a:solidFill>
                <a:latin typeface="Helvetica Neue"/>
              </a:rPr>
            </a:br>
            <a:endParaRPr lang="en-US" sz="1800" b="1" dirty="0">
              <a:solidFill>
                <a:srgbClr val="000000"/>
              </a:solidFill>
              <a:latin typeface="Helvetica Neue"/>
            </a:endParaRPr>
          </a:p>
        </p:txBody>
      </p:sp>
    </p:spTree>
    <p:extLst>
      <p:ext uri="{BB962C8B-B14F-4D97-AF65-F5344CB8AC3E}">
        <p14:creationId xmlns:p14="http://schemas.microsoft.com/office/powerpoint/2010/main" val="3913744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331A88-45A4-4912-8306-3EA2950191CB}"/>
              </a:ext>
            </a:extLst>
          </p:cNvPr>
          <p:cNvSpPr>
            <a:spLocks noGrp="1"/>
          </p:cNvSpPr>
          <p:nvPr>
            <p:ph type="title"/>
          </p:nvPr>
        </p:nvSpPr>
        <p:spPr>
          <a:xfrm>
            <a:off x="154820" y="197617"/>
            <a:ext cx="9119182" cy="746927"/>
          </a:xfrm>
        </p:spPr>
        <p:txBody>
          <a:bodyPr>
            <a:normAutofit fontScale="90000"/>
          </a:bodyPr>
          <a:lstStyle/>
          <a:p>
            <a:r>
              <a:rPr lang="en-US" b="1" u="sng" dirty="0">
                <a:solidFill>
                  <a:srgbClr val="C00000"/>
                </a:solidFill>
              </a:rPr>
              <a:t>Feature Selection using ExtraTreesClassifier:</a:t>
            </a:r>
            <a:endParaRPr lang="en-IN" b="1" u="sng" dirty="0">
              <a:solidFill>
                <a:srgbClr val="C00000"/>
              </a:solidFill>
            </a:endParaRPr>
          </a:p>
        </p:txBody>
      </p:sp>
      <p:sp>
        <p:nvSpPr>
          <p:cNvPr id="6" name="Content Placeholder 5">
            <a:extLst>
              <a:ext uri="{FF2B5EF4-FFF2-40B4-BE49-F238E27FC236}">
                <a16:creationId xmlns:a16="http://schemas.microsoft.com/office/drawing/2014/main" id="{97DD2BF6-7CE6-421C-8F18-69E0338C599A}"/>
              </a:ext>
            </a:extLst>
          </p:cNvPr>
          <p:cNvSpPr>
            <a:spLocks noGrp="1"/>
          </p:cNvSpPr>
          <p:nvPr>
            <p:ph idx="1"/>
          </p:nvPr>
        </p:nvSpPr>
        <p:spPr>
          <a:xfrm>
            <a:off x="154820" y="771691"/>
            <a:ext cx="8596668" cy="345705"/>
          </a:xfrm>
        </p:spPr>
        <p:txBody>
          <a:bodyPr>
            <a:normAutofit fontScale="92500" lnSpcReduction="10000"/>
          </a:bodyPr>
          <a:lstStyle/>
          <a:p>
            <a:r>
              <a:rPr lang="en-US" b="1" dirty="0">
                <a:solidFill>
                  <a:srgbClr val="002060"/>
                </a:solidFill>
              </a:rPr>
              <a:t>Considered the top eight features of our dataset</a:t>
            </a:r>
            <a:endParaRPr lang="en-IN" b="1" dirty="0">
              <a:solidFill>
                <a:srgbClr val="002060"/>
              </a:solidFill>
            </a:endParaRPr>
          </a:p>
        </p:txBody>
      </p:sp>
      <p:pic>
        <p:nvPicPr>
          <p:cNvPr id="8" name="Picture 7" descr="Chart, bar chart&#10;&#10;Description automatically generated">
            <a:extLst>
              <a:ext uri="{FF2B5EF4-FFF2-40B4-BE49-F238E27FC236}">
                <a16:creationId xmlns:a16="http://schemas.microsoft.com/office/drawing/2014/main" id="{CDCB32CF-E1A3-4DBB-B330-A7FB0621D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37" y="1331650"/>
            <a:ext cx="8480809" cy="5526350"/>
          </a:xfrm>
          <a:prstGeom prst="rect">
            <a:avLst/>
          </a:prstGeom>
        </p:spPr>
      </p:pic>
    </p:spTree>
    <p:extLst>
      <p:ext uri="{BB962C8B-B14F-4D97-AF65-F5344CB8AC3E}">
        <p14:creationId xmlns:p14="http://schemas.microsoft.com/office/powerpoint/2010/main" val="219205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0CEB-7CF0-4F0B-8674-5422BC3FB80C}"/>
              </a:ext>
            </a:extLst>
          </p:cNvPr>
          <p:cNvSpPr>
            <a:spLocks noGrp="1"/>
          </p:cNvSpPr>
          <p:nvPr>
            <p:ph type="title"/>
          </p:nvPr>
        </p:nvSpPr>
        <p:spPr>
          <a:xfrm>
            <a:off x="268961" y="165609"/>
            <a:ext cx="9842704" cy="651030"/>
          </a:xfrm>
        </p:spPr>
        <p:txBody>
          <a:bodyPr>
            <a:normAutofit fontScale="90000"/>
          </a:bodyPr>
          <a:lstStyle/>
          <a:p>
            <a:r>
              <a:rPr lang="en-US" b="1" i="0" u="sng" dirty="0">
                <a:solidFill>
                  <a:srgbClr val="C00000"/>
                </a:solidFill>
                <a:effectLst/>
                <a:latin typeface="Helvetica Neue"/>
              </a:rPr>
              <a:t>Dealing with class Imbalance using SMOTEENN:</a:t>
            </a:r>
            <a:br>
              <a:rPr lang="en-US" b="1" i="0" u="sng" dirty="0">
                <a:solidFill>
                  <a:srgbClr val="C00000"/>
                </a:solidFill>
                <a:effectLst/>
                <a:latin typeface="Helvetica Neue"/>
              </a:rPr>
            </a:br>
            <a:endParaRPr lang="en-IN" u="sng" dirty="0">
              <a:solidFill>
                <a:srgbClr val="C00000"/>
              </a:solidFill>
            </a:endParaRPr>
          </a:p>
        </p:txBody>
      </p:sp>
      <p:pic>
        <p:nvPicPr>
          <p:cNvPr id="5" name="Content Placeholder 4">
            <a:extLst>
              <a:ext uri="{FF2B5EF4-FFF2-40B4-BE49-F238E27FC236}">
                <a16:creationId xmlns:a16="http://schemas.microsoft.com/office/drawing/2014/main" id="{784DAB4E-91A8-4097-861E-6F7CD2E71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0771" y="987195"/>
            <a:ext cx="3842474" cy="2990002"/>
          </a:xfrm>
        </p:spPr>
      </p:pic>
      <p:pic>
        <p:nvPicPr>
          <p:cNvPr id="7" name="Picture 6">
            <a:extLst>
              <a:ext uri="{FF2B5EF4-FFF2-40B4-BE49-F238E27FC236}">
                <a16:creationId xmlns:a16="http://schemas.microsoft.com/office/drawing/2014/main" id="{BFE5450A-1048-4F1E-8C84-83EA48D57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49" y="3761966"/>
            <a:ext cx="4259415" cy="3054044"/>
          </a:xfrm>
          <a:prstGeom prst="rect">
            <a:avLst/>
          </a:prstGeom>
        </p:spPr>
      </p:pic>
      <p:sp>
        <p:nvSpPr>
          <p:cNvPr id="8" name="Arrow: Right 7">
            <a:extLst>
              <a:ext uri="{FF2B5EF4-FFF2-40B4-BE49-F238E27FC236}">
                <a16:creationId xmlns:a16="http://schemas.microsoft.com/office/drawing/2014/main" id="{80FC9C7E-E882-47E5-ABBE-D352D97825E7}"/>
              </a:ext>
            </a:extLst>
          </p:cNvPr>
          <p:cNvSpPr/>
          <p:nvPr/>
        </p:nvSpPr>
        <p:spPr>
          <a:xfrm>
            <a:off x="810358" y="1722268"/>
            <a:ext cx="3842473" cy="1134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Counts of our class labels initially</a:t>
            </a:r>
          </a:p>
        </p:txBody>
      </p:sp>
      <p:sp>
        <p:nvSpPr>
          <p:cNvPr id="9" name="Arrow: Left 8">
            <a:extLst>
              <a:ext uri="{FF2B5EF4-FFF2-40B4-BE49-F238E27FC236}">
                <a16:creationId xmlns:a16="http://schemas.microsoft.com/office/drawing/2014/main" id="{F09D81B0-43BD-4EDD-A1C1-E477BBF79AED}"/>
              </a:ext>
            </a:extLst>
          </p:cNvPr>
          <p:cNvSpPr/>
          <p:nvPr/>
        </p:nvSpPr>
        <p:spPr>
          <a:xfrm>
            <a:off x="5415746" y="4698953"/>
            <a:ext cx="3923563" cy="11718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Counts of our class labels after applying SMOTEENN</a:t>
            </a:r>
          </a:p>
        </p:txBody>
      </p:sp>
    </p:spTree>
    <p:extLst>
      <p:ext uri="{BB962C8B-B14F-4D97-AF65-F5344CB8AC3E}">
        <p14:creationId xmlns:p14="http://schemas.microsoft.com/office/powerpoint/2010/main" val="394124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669B2-7878-48B0-AACD-AE1B3D3957BE}"/>
              </a:ext>
            </a:extLst>
          </p:cNvPr>
          <p:cNvSpPr>
            <a:spLocks noGrp="1"/>
          </p:cNvSpPr>
          <p:nvPr>
            <p:ph type="title"/>
          </p:nvPr>
        </p:nvSpPr>
        <p:spPr>
          <a:xfrm>
            <a:off x="309010" y="1358656"/>
            <a:ext cx="3547581" cy="4093028"/>
          </a:xfrm>
        </p:spPr>
        <p:txBody>
          <a:bodyPr anchor="ctr">
            <a:normAutofit/>
          </a:bodyPr>
          <a:lstStyle/>
          <a:p>
            <a:r>
              <a:rPr lang="en-IN" sz="4400" b="1" dirty="0"/>
              <a:t>Fitting and Evaluation of our Model</a:t>
            </a:r>
          </a:p>
        </p:txBody>
      </p:sp>
      <p:grpSp>
        <p:nvGrpSpPr>
          <p:cNvPr id="26"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3">
            <a:extLst>
              <a:ext uri="{FF2B5EF4-FFF2-40B4-BE49-F238E27FC236}">
                <a16:creationId xmlns:a16="http://schemas.microsoft.com/office/drawing/2014/main" id="{7011BDE1-FC6C-40E9-8A23-5E365137FC7D}"/>
              </a:ext>
            </a:extLst>
          </p:cNvPr>
          <p:cNvGraphicFramePr>
            <a:graphicFrameLocks noGrp="1"/>
          </p:cNvGraphicFramePr>
          <p:nvPr>
            <p:ph idx="1"/>
            <p:extLst>
              <p:ext uri="{D42A27DB-BD31-4B8C-83A1-F6EECF244321}">
                <p14:modId xmlns:p14="http://schemas.microsoft.com/office/powerpoint/2010/main" val="735693131"/>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598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9008-0FA7-4374-94DE-A3448350ECC6}"/>
              </a:ext>
            </a:extLst>
          </p:cNvPr>
          <p:cNvSpPr>
            <a:spLocks noGrp="1"/>
          </p:cNvSpPr>
          <p:nvPr>
            <p:ph type="title"/>
          </p:nvPr>
        </p:nvSpPr>
        <p:spPr>
          <a:xfrm>
            <a:off x="1139301" y="1151437"/>
            <a:ext cx="4253895" cy="336813"/>
          </a:xfrm>
        </p:spPr>
        <p:txBody>
          <a:bodyPr>
            <a:normAutofit fontScale="90000"/>
          </a:bodyPr>
          <a:lstStyle/>
          <a:p>
            <a:br>
              <a:rPr lang="en-IN" sz="2400" b="1" u="sng" dirty="0">
                <a:solidFill>
                  <a:srgbClr val="002060"/>
                </a:solidFill>
                <a:latin typeface="+mn-lt"/>
              </a:rPr>
            </a:br>
            <a:r>
              <a:rPr lang="en-IN" sz="2400" b="1" u="sng" dirty="0">
                <a:solidFill>
                  <a:srgbClr val="002060"/>
                </a:solidFill>
                <a:latin typeface="+mn-lt"/>
              </a:rPr>
              <a:t>Random forest Classifier </a:t>
            </a:r>
            <a:endParaRPr lang="en-IN" sz="2400" b="1" u="sng" dirty="0">
              <a:solidFill>
                <a:srgbClr val="002060"/>
              </a:solidFill>
              <a:latin typeface="+mn-lt"/>
              <a:cs typeface="Calibri" panose="020F0502020204030204" pitchFamily="34" charset="0"/>
            </a:endParaRPr>
          </a:p>
        </p:txBody>
      </p:sp>
      <p:sp>
        <p:nvSpPr>
          <p:cNvPr id="8" name="TextBox 7">
            <a:extLst>
              <a:ext uri="{FF2B5EF4-FFF2-40B4-BE49-F238E27FC236}">
                <a16:creationId xmlns:a16="http://schemas.microsoft.com/office/drawing/2014/main" id="{FC744A56-06CB-4341-865A-24E7C869F4C5}"/>
              </a:ext>
            </a:extLst>
          </p:cNvPr>
          <p:cNvSpPr txBox="1"/>
          <p:nvPr/>
        </p:nvSpPr>
        <p:spPr>
          <a:xfrm>
            <a:off x="7041047" y="1257417"/>
            <a:ext cx="4536553" cy="461665"/>
          </a:xfrm>
          <a:prstGeom prst="rect">
            <a:avLst/>
          </a:prstGeom>
          <a:noFill/>
        </p:spPr>
        <p:txBody>
          <a:bodyPr wrap="square" rtlCol="0">
            <a:spAutoFit/>
          </a:bodyPr>
          <a:lstStyle/>
          <a:p>
            <a:r>
              <a:rPr lang="en-IN" sz="2400" b="1" u="sng" dirty="0">
                <a:solidFill>
                  <a:srgbClr val="002060"/>
                </a:solidFill>
              </a:rPr>
              <a:t>K-Nearest Neighbors Classifier</a:t>
            </a:r>
          </a:p>
        </p:txBody>
      </p:sp>
      <p:sp>
        <p:nvSpPr>
          <p:cNvPr id="13" name="TextBox 12">
            <a:extLst>
              <a:ext uri="{FF2B5EF4-FFF2-40B4-BE49-F238E27FC236}">
                <a16:creationId xmlns:a16="http://schemas.microsoft.com/office/drawing/2014/main" id="{20D192CD-3909-4FDA-99BB-926C6545FC4A}"/>
              </a:ext>
            </a:extLst>
          </p:cNvPr>
          <p:cNvSpPr txBox="1"/>
          <p:nvPr/>
        </p:nvSpPr>
        <p:spPr>
          <a:xfrm>
            <a:off x="626424" y="334848"/>
            <a:ext cx="10733729" cy="646331"/>
          </a:xfrm>
          <a:prstGeom prst="rect">
            <a:avLst/>
          </a:prstGeom>
          <a:noFill/>
        </p:spPr>
        <p:txBody>
          <a:bodyPr wrap="square" rtlCol="0">
            <a:spAutoFit/>
          </a:bodyPr>
          <a:lstStyle/>
          <a:p>
            <a:r>
              <a:rPr lang="en-IN" sz="3600" b="1" u="sng" dirty="0">
                <a:solidFill>
                  <a:srgbClr val="C00000"/>
                </a:solidFill>
              </a:rPr>
              <a:t>Evaluating our models at default threshold value (0.5)</a:t>
            </a:r>
          </a:p>
        </p:txBody>
      </p:sp>
      <p:pic>
        <p:nvPicPr>
          <p:cNvPr id="9" name="Picture 8" descr="Table&#10;&#10;Description automatically generated">
            <a:extLst>
              <a:ext uri="{FF2B5EF4-FFF2-40B4-BE49-F238E27FC236}">
                <a16:creationId xmlns:a16="http://schemas.microsoft.com/office/drawing/2014/main" id="{E6E3E4EE-B5E6-42AB-BC30-0743116A5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41" y="1898201"/>
            <a:ext cx="4099904" cy="1254561"/>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DFE29D45-9F93-44BE-89E7-896F038E5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565" y="1898201"/>
            <a:ext cx="4099904" cy="1254560"/>
          </a:xfrm>
          <a:prstGeom prst="rect">
            <a:avLst/>
          </a:prstGeom>
        </p:spPr>
      </p:pic>
      <p:pic>
        <p:nvPicPr>
          <p:cNvPr id="16" name="Picture 15" descr="Chart, line chart&#10;&#10;Description automatically generated">
            <a:extLst>
              <a:ext uri="{FF2B5EF4-FFF2-40B4-BE49-F238E27FC236}">
                <a16:creationId xmlns:a16="http://schemas.microsoft.com/office/drawing/2014/main" id="{3E228BD6-7F08-401F-8C9A-123953168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91" y="3429000"/>
            <a:ext cx="4848902" cy="3429000"/>
          </a:xfrm>
          <a:prstGeom prst="rect">
            <a:avLst/>
          </a:prstGeom>
        </p:spPr>
      </p:pic>
      <p:pic>
        <p:nvPicPr>
          <p:cNvPr id="18" name="Picture 17" descr="Chart&#10;&#10;Description automatically generated with medium confidence">
            <a:extLst>
              <a:ext uri="{FF2B5EF4-FFF2-40B4-BE49-F238E27FC236}">
                <a16:creationId xmlns:a16="http://schemas.microsoft.com/office/drawing/2014/main" id="{ACF90A42-7077-447D-886E-41939C8353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565" y="3429000"/>
            <a:ext cx="5021035" cy="3429000"/>
          </a:xfrm>
          <a:prstGeom prst="rect">
            <a:avLst/>
          </a:prstGeom>
        </p:spPr>
      </p:pic>
    </p:spTree>
    <p:extLst>
      <p:ext uri="{BB962C8B-B14F-4D97-AF65-F5344CB8AC3E}">
        <p14:creationId xmlns:p14="http://schemas.microsoft.com/office/powerpoint/2010/main" val="335761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0D192CD-3909-4FDA-99BB-926C6545FC4A}"/>
              </a:ext>
            </a:extLst>
          </p:cNvPr>
          <p:cNvSpPr txBox="1"/>
          <p:nvPr/>
        </p:nvSpPr>
        <p:spPr>
          <a:xfrm>
            <a:off x="371191" y="165945"/>
            <a:ext cx="8054351" cy="604157"/>
          </a:xfrm>
          <a:prstGeom prst="rect">
            <a:avLst/>
          </a:prstGeom>
        </p:spPr>
        <p:txBody>
          <a:bodyPr vert="horz" lIns="91440" tIns="45720" rIns="91440" bIns="45720" rtlCol="0" anchor="t">
            <a:noAutofit/>
          </a:bodyPr>
          <a:lstStyle/>
          <a:p>
            <a:pPr defTabSz="457200">
              <a:lnSpc>
                <a:spcPct val="90000"/>
              </a:lnSpc>
              <a:spcBef>
                <a:spcPct val="0"/>
              </a:spcBef>
              <a:spcAft>
                <a:spcPts val="600"/>
              </a:spcAft>
            </a:pPr>
            <a:r>
              <a:rPr lang="en-US" sz="2800" b="1" u="sng" dirty="0">
                <a:solidFill>
                  <a:srgbClr val="C00000"/>
                </a:solidFill>
                <a:ea typeface="+mj-ea"/>
                <a:cs typeface="+mj-cs"/>
              </a:rPr>
              <a:t>Evaluating our models at different threshold values:</a:t>
            </a:r>
          </a:p>
        </p:txBody>
      </p:sp>
      <p:pic>
        <p:nvPicPr>
          <p:cNvPr id="6" name="Picture 5" descr="Table&#10;&#10;Description automatically generated">
            <a:extLst>
              <a:ext uri="{FF2B5EF4-FFF2-40B4-BE49-F238E27FC236}">
                <a16:creationId xmlns:a16="http://schemas.microsoft.com/office/drawing/2014/main" id="{B3355515-E67D-43EF-8123-9AB32B625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330" y="3954170"/>
            <a:ext cx="2407058" cy="2601747"/>
          </a:xfrm>
          <a:prstGeom prst="rect">
            <a:avLst/>
          </a:prstGeom>
        </p:spPr>
      </p:pic>
      <p:pic>
        <p:nvPicPr>
          <p:cNvPr id="4" name="Picture 3" descr="Table&#10;&#10;Description automatically generated">
            <a:extLst>
              <a:ext uri="{FF2B5EF4-FFF2-40B4-BE49-F238E27FC236}">
                <a16:creationId xmlns:a16="http://schemas.microsoft.com/office/drawing/2014/main" id="{04C0F7F7-893F-4414-ADB5-49E4356E5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330" y="806552"/>
            <a:ext cx="2407058" cy="2745501"/>
          </a:xfrm>
          <a:prstGeom prst="rect">
            <a:avLst/>
          </a:prstGeom>
        </p:spPr>
      </p:pic>
      <p:pic>
        <p:nvPicPr>
          <p:cNvPr id="15" name="Picture 14" descr="Chart, line chart&#10;&#10;Description automatically generated">
            <a:extLst>
              <a:ext uri="{FF2B5EF4-FFF2-40B4-BE49-F238E27FC236}">
                <a16:creationId xmlns:a16="http://schemas.microsoft.com/office/drawing/2014/main" id="{0D548074-7A4F-4178-9AE0-DA11E3118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566" y="720194"/>
            <a:ext cx="3891015" cy="2831859"/>
          </a:xfrm>
          <a:prstGeom prst="rect">
            <a:avLst/>
          </a:prstGeom>
        </p:spPr>
      </p:pic>
      <p:pic>
        <p:nvPicPr>
          <p:cNvPr id="19" name="Picture 18" descr="Chart, line chart&#10;&#10;Description automatically generated">
            <a:extLst>
              <a:ext uri="{FF2B5EF4-FFF2-40B4-BE49-F238E27FC236}">
                <a16:creationId xmlns:a16="http://schemas.microsoft.com/office/drawing/2014/main" id="{311F75EF-6458-4032-B0F2-6F28D9B5A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8566" y="3788229"/>
            <a:ext cx="4073979" cy="2767688"/>
          </a:xfrm>
          <a:prstGeom prst="rect">
            <a:avLst/>
          </a:prstGeom>
        </p:spPr>
      </p:pic>
      <p:sp>
        <p:nvSpPr>
          <p:cNvPr id="20" name="Arrow: Right 19">
            <a:extLst>
              <a:ext uri="{FF2B5EF4-FFF2-40B4-BE49-F238E27FC236}">
                <a16:creationId xmlns:a16="http://schemas.microsoft.com/office/drawing/2014/main" id="{3425676E-87AC-49A6-9D8F-B2E735EA0E5F}"/>
              </a:ext>
            </a:extLst>
          </p:cNvPr>
          <p:cNvSpPr/>
          <p:nvPr/>
        </p:nvSpPr>
        <p:spPr>
          <a:xfrm>
            <a:off x="502419" y="1523802"/>
            <a:ext cx="2800350" cy="122464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RandomForest Classifier</a:t>
            </a:r>
          </a:p>
        </p:txBody>
      </p:sp>
      <p:sp>
        <p:nvSpPr>
          <p:cNvPr id="21" name="Arrow: Right 20">
            <a:extLst>
              <a:ext uri="{FF2B5EF4-FFF2-40B4-BE49-F238E27FC236}">
                <a16:creationId xmlns:a16="http://schemas.microsoft.com/office/drawing/2014/main" id="{7852E89D-83CA-470A-B2DA-7358903F5FF2}"/>
              </a:ext>
            </a:extLst>
          </p:cNvPr>
          <p:cNvSpPr/>
          <p:nvPr/>
        </p:nvSpPr>
        <p:spPr>
          <a:xfrm>
            <a:off x="503826" y="4648699"/>
            <a:ext cx="2798943" cy="122464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K-Nearest Neighbors</a:t>
            </a:r>
          </a:p>
        </p:txBody>
      </p:sp>
    </p:spTree>
    <p:extLst>
      <p:ext uri="{BB962C8B-B14F-4D97-AF65-F5344CB8AC3E}">
        <p14:creationId xmlns:p14="http://schemas.microsoft.com/office/powerpoint/2010/main" val="3999201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3878-B7E6-4BE2-9530-1D7787F300F2}"/>
              </a:ext>
            </a:extLst>
          </p:cNvPr>
          <p:cNvSpPr>
            <a:spLocks noGrp="1"/>
          </p:cNvSpPr>
          <p:nvPr>
            <p:ph type="title"/>
          </p:nvPr>
        </p:nvSpPr>
        <p:spPr>
          <a:xfrm>
            <a:off x="432406" y="274866"/>
            <a:ext cx="8596668" cy="557892"/>
          </a:xfrm>
        </p:spPr>
        <p:txBody>
          <a:bodyPr>
            <a:normAutofit fontScale="90000"/>
          </a:bodyPr>
          <a:lstStyle/>
          <a:p>
            <a:r>
              <a:rPr lang="en-IN" b="1" u="sng" dirty="0">
                <a:solidFill>
                  <a:srgbClr val="C00000"/>
                </a:solidFill>
              </a:rPr>
              <a:t>Logistic Regression:</a:t>
            </a:r>
          </a:p>
        </p:txBody>
      </p:sp>
      <p:pic>
        <p:nvPicPr>
          <p:cNvPr id="5" name="Picture 4" descr="Table&#10;&#10;Description automatically generated">
            <a:extLst>
              <a:ext uri="{FF2B5EF4-FFF2-40B4-BE49-F238E27FC236}">
                <a16:creationId xmlns:a16="http://schemas.microsoft.com/office/drawing/2014/main" id="{F840D746-295B-49E1-B1E7-F7AB7FF11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49" y="2128916"/>
            <a:ext cx="2882294" cy="3418855"/>
          </a:xfrm>
          <a:prstGeom prst="rect">
            <a:avLst/>
          </a:prstGeom>
        </p:spPr>
      </p:pic>
      <p:pic>
        <p:nvPicPr>
          <p:cNvPr id="7" name="Picture 6" descr="Chart, line chart&#10;&#10;Description automatically generated">
            <a:extLst>
              <a:ext uri="{FF2B5EF4-FFF2-40B4-BE49-F238E27FC236}">
                <a16:creationId xmlns:a16="http://schemas.microsoft.com/office/drawing/2014/main" id="{0A81FE7A-4C8D-4677-BBC8-74ACCE64E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815" y="3743185"/>
            <a:ext cx="4395109" cy="3008679"/>
          </a:xfrm>
          <a:prstGeom prst="rect">
            <a:avLst/>
          </a:prstGeom>
        </p:spPr>
      </p:pic>
      <p:pic>
        <p:nvPicPr>
          <p:cNvPr id="9" name="Picture 8" descr="Chart, line chart&#10;&#10;Description automatically generated">
            <a:extLst>
              <a:ext uri="{FF2B5EF4-FFF2-40B4-BE49-F238E27FC236}">
                <a16:creationId xmlns:a16="http://schemas.microsoft.com/office/drawing/2014/main" id="{8B247B32-D8BB-45B1-87FC-C6E5ACED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815" y="624577"/>
            <a:ext cx="4236860" cy="3008679"/>
          </a:xfrm>
          <a:prstGeom prst="rect">
            <a:avLst/>
          </a:prstGeom>
        </p:spPr>
      </p:pic>
    </p:spTree>
    <p:extLst>
      <p:ext uri="{BB962C8B-B14F-4D97-AF65-F5344CB8AC3E}">
        <p14:creationId xmlns:p14="http://schemas.microsoft.com/office/powerpoint/2010/main" val="511185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4C2B1-1B95-4614-9C5C-C91C224A5D34}"/>
              </a:ext>
            </a:extLst>
          </p:cNvPr>
          <p:cNvSpPr>
            <a:spLocks noGrp="1"/>
          </p:cNvSpPr>
          <p:nvPr>
            <p:ph type="title"/>
          </p:nvPr>
        </p:nvSpPr>
        <p:spPr>
          <a:xfrm>
            <a:off x="3224893" y="409341"/>
            <a:ext cx="5486400" cy="844706"/>
          </a:xfrm>
        </p:spPr>
        <p:txBody>
          <a:bodyPr>
            <a:normAutofit/>
          </a:bodyPr>
          <a:lstStyle/>
          <a:p>
            <a:pPr algn="ctr"/>
            <a:r>
              <a:rPr lang="en-IN" sz="4400" b="1" u="sng" dirty="0">
                <a:solidFill>
                  <a:srgbClr val="C00000"/>
                </a:solidFill>
              </a:rPr>
              <a:t>Metrics Discussion </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EBE0E3F-22C4-442C-9FAA-9988C77FCCF0}"/>
              </a:ext>
            </a:extLst>
          </p:cNvPr>
          <p:cNvGraphicFramePr>
            <a:graphicFrameLocks noGrp="1"/>
          </p:cNvGraphicFramePr>
          <p:nvPr>
            <p:ph idx="1"/>
            <p:extLst>
              <p:ext uri="{D42A27DB-BD31-4B8C-83A1-F6EECF244321}">
                <p14:modId xmlns:p14="http://schemas.microsoft.com/office/powerpoint/2010/main" val="1461330530"/>
              </p:ext>
            </p:extLst>
          </p:nvPr>
        </p:nvGraphicFramePr>
        <p:xfrm>
          <a:off x="1151908" y="1442951"/>
          <a:ext cx="9673935" cy="49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74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F669-EBCB-451F-9324-123554E74560}"/>
              </a:ext>
            </a:extLst>
          </p:cNvPr>
          <p:cNvSpPr>
            <a:spLocks noGrp="1"/>
          </p:cNvSpPr>
          <p:nvPr>
            <p:ph type="ctrTitle"/>
          </p:nvPr>
        </p:nvSpPr>
        <p:spPr>
          <a:xfrm>
            <a:off x="924327" y="566302"/>
            <a:ext cx="6809732" cy="686301"/>
          </a:xfrm>
        </p:spPr>
        <p:txBody>
          <a:bodyPr vert="horz" lIns="91440" tIns="45720" rIns="91440" bIns="45720" rtlCol="0" anchor="b">
            <a:normAutofit/>
          </a:bodyPr>
          <a:lstStyle/>
          <a:p>
            <a:pPr algn="l"/>
            <a:r>
              <a:rPr lang="en-US" sz="3200" b="1" u="sng" dirty="0">
                <a:solidFill>
                  <a:srgbClr val="C00000"/>
                </a:solidFill>
                <a:latin typeface="Arial Black"/>
              </a:rPr>
              <a:t>Problem Statement:</a:t>
            </a:r>
          </a:p>
        </p:txBody>
      </p:sp>
      <p:sp>
        <p:nvSpPr>
          <p:cNvPr id="3" name="Subtitle 2">
            <a:extLst>
              <a:ext uri="{FF2B5EF4-FFF2-40B4-BE49-F238E27FC236}">
                <a16:creationId xmlns:a16="http://schemas.microsoft.com/office/drawing/2014/main" id="{1E46FF11-89B3-49D9-8C9D-2A378C559E72}"/>
              </a:ext>
            </a:extLst>
          </p:cNvPr>
          <p:cNvSpPr>
            <a:spLocks noGrp="1"/>
          </p:cNvSpPr>
          <p:nvPr>
            <p:ph type="subTitle" idx="1"/>
          </p:nvPr>
        </p:nvSpPr>
        <p:spPr>
          <a:xfrm>
            <a:off x="391971" y="1047917"/>
            <a:ext cx="7134082" cy="5702024"/>
          </a:xfrm>
        </p:spPr>
        <p:txBody>
          <a:bodyPr vert="horz" lIns="91440" tIns="45720" rIns="91440" bIns="45720" rtlCol="0" anchor="t">
            <a:noAutofit/>
          </a:bodyPr>
          <a:lstStyle/>
          <a:p>
            <a:pPr marL="342900" indent="-228600" algn="l">
              <a:buFont typeface="Arial" panose="020B0604020202020204" pitchFamily="34" charset="0"/>
              <a:buChar char="•"/>
            </a:pPr>
            <a:endParaRPr lang="en-US" b="1" dirty="0">
              <a:solidFill>
                <a:srgbClr val="002060"/>
              </a:solidFill>
              <a:cs typeface="Calibri"/>
            </a:endParaRPr>
          </a:p>
          <a:p>
            <a:pPr marL="342900" indent="-228600" algn="l">
              <a:buFont typeface="Arial" panose="020B0604020202020204" pitchFamily="34" charset="0"/>
              <a:buChar char="•"/>
            </a:pPr>
            <a:endParaRPr lang="en-US" sz="2000" b="1" dirty="0">
              <a:cs typeface="Calibri"/>
            </a:endParaRPr>
          </a:p>
        </p:txBody>
      </p:sp>
      <p:sp>
        <p:nvSpPr>
          <p:cNvPr id="6" name="TextBox 5">
            <a:extLst>
              <a:ext uri="{FF2B5EF4-FFF2-40B4-BE49-F238E27FC236}">
                <a16:creationId xmlns:a16="http://schemas.microsoft.com/office/drawing/2014/main" id="{3CC86898-56F9-40A8-A715-1E3976460481}"/>
              </a:ext>
            </a:extLst>
          </p:cNvPr>
          <p:cNvSpPr txBox="1"/>
          <p:nvPr/>
        </p:nvSpPr>
        <p:spPr>
          <a:xfrm>
            <a:off x="921577" y="1453932"/>
            <a:ext cx="7816238"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solidFill>
                <a:srgbClr val="002060"/>
              </a:solidFill>
              <a:ea typeface="+mn-lt"/>
              <a:cs typeface="+mn-lt"/>
            </a:endParaRPr>
          </a:p>
          <a:p>
            <a:r>
              <a:rPr lang="en-US" sz="2000" b="1" dirty="0">
                <a:solidFill>
                  <a:srgbClr val="002060"/>
                </a:solidFill>
                <a:ea typeface="+mn-lt"/>
                <a:cs typeface="+mn-lt"/>
              </a:rPr>
              <a:t>Our dataset is related with direct marketing campaigns of a Portuguese banking institution. The marketing campaign were based on phone calls. The product of the banking institution is 'Bank Term Deposit'. Our response feature is named 'subscribed' and it has two class labels:</a:t>
            </a:r>
            <a:endParaRPr lang="en-US" sz="2000"/>
          </a:p>
          <a:p>
            <a:pPr marL="457200" indent="-457200">
              <a:buFont typeface="Arial"/>
              <a:buChar char="•"/>
            </a:pPr>
            <a:r>
              <a:rPr lang="en-US" sz="2000" b="1" dirty="0">
                <a:solidFill>
                  <a:srgbClr val="C00000"/>
                </a:solidFill>
                <a:cs typeface="Calibri"/>
              </a:rPr>
              <a:t>Yes</a:t>
            </a:r>
            <a:r>
              <a:rPr lang="en-US" sz="2000" b="1" dirty="0">
                <a:solidFill>
                  <a:srgbClr val="002060"/>
                </a:solidFill>
                <a:cs typeface="Calibri"/>
              </a:rPr>
              <a:t>: meaning the client has subscribed</a:t>
            </a:r>
          </a:p>
          <a:p>
            <a:pPr marL="457200" indent="-457200">
              <a:buFont typeface="Arial"/>
              <a:buChar char="•"/>
            </a:pPr>
            <a:r>
              <a:rPr lang="en-US" sz="2000" b="1" dirty="0">
                <a:solidFill>
                  <a:srgbClr val="C00000"/>
                </a:solidFill>
                <a:cs typeface="Calibri"/>
              </a:rPr>
              <a:t>No</a:t>
            </a:r>
            <a:r>
              <a:rPr lang="en-US" sz="2000" b="1" dirty="0">
                <a:solidFill>
                  <a:srgbClr val="002060"/>
                </a:solidFill>
                <a:cs typeface="Calibri"/>
              </a:rPr>
              <a:t>: meaning the client has not subscribed to the product</a:t>
            </a:r>
          </a:p>
          <a:p>
            <a:endParaRPr lang="en-US" sz="2000" b="1" dirty="0">
              <a:solidFill>
                <a:srgbClr val="002060"/>
              </a:solidFill>
              <a:cs typeface="Calibri"/>
            </a:endParaRPr>
          </a:p>
          <a:p>
            <a:pPr>
              <a:buFont typeface="Arial"/>
            </a:pPr>
            <a:r>
              <a:rPr lang="en-US" sz="2000" b="1" dirty="0">
                <a:solidFill>
                  <a:srgbClr val="002060"/>
                </a:solidFill>
                <a:cs typeface="Calibri"/>
              </a:rPr>
              <a:t>We have modified our class labels to 0 and 1 corresponding to 'No' and 'Yes' respectively.</a:t>
            </a:r>
          </a:p>
          <a:p>
            <a:pPr>
              <a:buFont typeface="Arial"/>
            </a:pPr>
            <a:endParaRPr lang="en-US" sz="2000" b="1" dirty="0">
              <a:solidFill>
                <a:srgbClr val="002060"/>
              </a:solidFill>
              <a:cs typeface="Calibri"/>
            </a:endParaRPr>
          </a:p>
          <a:p>
            <a:pPr>
              <a:buFont typeface="Arial"/>
            </a:pPr>
            <a:r>
              <a:rPr lang="en-US" sz="2000" b="1" dirty="0">
                <a:solidFill>
                  <a:srgbClr val="002060"/>
                </a:solidFill>
                <a:cs typeface="Calibri"/>
              </a:rPr>
              <a:t>Our aim of this model is to predict the 'subscribed' column to predict whether a client will subscribe to the 'Bank Term Deposit' or not.</a:t>
            </a:r>
          </a:p>
        </p:txBody>
      </p:sp>
    </p:spTree>
    <p:extLst>
      <p:ext uri="{BB962C8B-B14F-4D97-AF65-F5344CB8AC3E}">
        <p14:creationId xmlns:p14="http://schemas.microsoft.com/office/powerpoint/2010/main" val="345665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6ADF-CFDD-4951-9E90-C81C1D930F59}"/>
              </a:ext>
            </a:extLst>
          </p:cNvPr>
          <p:cNvSpPr>
            <a:spLocks noGrp="1"/>
          </p:cNvSpPr>
          <p:nvPr>
            <p:ph type="title"/>
          </p:nvPr>
        </p:nvSpPr>
        <p:spPr>
          <a:xfrm>
            <a:off x="481391" y="167926"/>
            <a:ext cx="8596668" cy="758162"/>
          </a:xfrm>
        </p:spPr>
        <p:txBody>
          <a:bodyPr>
            <a:normAutofit/>
          </a:bodyPr>
          <a:lstStyle/>
          <a:p>
            <a:r>
              <a:rPr lang="en-IN" sz="4000" b="1" u="sng" dirty="0">
                <a:solidFill>
                  <a:srgbClr val="C00000"/>
                </a:solidFill>
              </a:rPr>
              <a:t>Conclusion:</a:t>
            </a:r>
          </a:p>
        </p:txBody>
      </p:sp>
      <p:sp>
        <p:nvSpPr>
          <p:cNvPr id="3" name="Content Placeholder 2">
            <a:extLst>
              <a:ext uri="{FF2B5EF4-FFF2-40B4-BE49-F238E27FC236}">
                <a16:creationId xmlns:a16="http://schemas.microsoft.com/office/drawing/2014/main" id="{940A2B6C-21B3-4C74-8472-2B84B00EFD6C}"/>
              </a:ext>
            </a:extLst>
          </p:cNvPr>
          <p:cNvSpPr>
            <a:spLocks noGrp="1"/>
          </p:cNvSpPr>
          <p:nvPr>
            <p:ph idx="1"/>
          </p:nvPr>
        </p:nvSpPr>
        <p:spPr>
          <a:xfrm>
            <a:off x="481390" y="885267"/>
            <a:ext cx="8825895" cy="5804807"/>
          </a:xfrm>
        </p:spPr>
        <p:txBody>
          <a:bodyPr vert="horz" lIns="91440" tIns="45720" rIns="91440" bIns="45720" rtlCol="0" anchor="t">
            <a:normAutofit lnSpcReduction="10000"/>
          </a:bodyPr>
          <a:lstStyle/>
          <a:p>
            <a:endParaRPr lang="en-US" dirty="0"/>
          </a:p>
          <a:p>
            <a:r>
              <a:rPr lang="en-US" b="1" dirty="0">
                <a:solidFill>
                  <a:srgbClr val="002060"/>
                </a:solidFill>
              </a:rPr>
              <a:t>We had a good overall Precision-Recall score at varying thresholds using both RandomForest Classifier and KNN Classifier. Depending on our problem statement, we will be using </a:t>
            </a:r>
            <a:r>
              <a:rPr lang="en-US" b="1" dirty="0">
                <a:solidFill>
                  <a:srgbClr val="FF0000"/>
                </a:solidFill>
              </a:rPr>
              <a:t>Recall</a:t>
            </a:r>
            <a:r>
              <a:rPr lang="en-US" b="1" dirty="0">
                <a:solidFill>
                  <a:srgbClr val="002060"/>
                </a:solidFill>
              </a:rPr>
              <a:t> as our metric.</a:t>
            </a:r>
          </a:p>
          <a:p>
            <a:endParaRPr lang="en-US" b="1" dirty="0">
              <a:solidFill>
                <a:srgbClr val="002060"/>
              </a:solidFill>
            </a:endParaRPr>
          </a:p>
          <a:p>
            <a:r>
              <a:rPr lang="en-US" b="1" dirty="0">
                <a:solidFill>
                  <a:srgbClr val="002060"/>
                </a:solidFill>
              </a:rPr>
              <a:t>Interpreting the results from EDA, we found out that the bank had targeted clients mostly from management professionals, blue-collared and administrators. However, we found that the percentage of success of a bank in subscribing a client is much more in students, retired clients and even unemployed clients.</a:t>
            </a:r>
          </a:p>
          <a:p>
            <a:endParaRPr lang="en-US" b="1" dirty="0">
              <a:solidFill>
                <a:srgbClr val="002060"/>
              </a:solidFill>
            </a:endParaRPr>
          </a:p>
          <a:p>
            <a:r>
              <a:rPr lang="en-US" b="1" dirty="0">
                <a:solidFill>
                  <a:srgbClr val="002060"/>
                </a:solidFill>
              </a:rPr>
              <a:t>Bank authorities have previously contacted their clients more frequently in the months of May, however the percentage of clients subscribing were much less. The percentage of success was much higher when the clients were last contacted in September, however the counts of calls were much less in September.</a:t>
            </a:r>
          </a:p>
          <a:p>
            <a:endParaRPr lang="en-US" b="1" dirty="0">
              <a:solidFill>
                <a:srgbClr val="002060"/>
              </a:solidFill>
            </a:endParaRPr>
          </a:p>
          <a:p>
            <a:r>
              <a:rPr lang="en-US" b="1" dirty="0">
                <a:solidFill>
                  <a:srgbClr val="002060"/>
                </a:solidFill>
              </a:rPr>
              <a:t>Age, Job, Balance, Education and month are some of the most important features in predicting our model</a:t>
            </a:r>
            <a:endParaRPr lang="en-IN" b="1" dirty="0">
              <a:solidFill>
                <a:srgbClr val="002060"/>
              </a:solidFill>
            </a:endParaRPr>
          </a:p>
        </p:txBody>
      </p:sp>
    </p:spTree>
    <p:extLst>
      <p:ext uri="{BB962C8B-B14F-4D97-AF65-F5344CB8AC3E}">
        <p14:creationId xmlns:p14="http://schemas.microsoft.com/office/powerpoint/2010/main" val="250082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F669-EBCB-451F-9324-123554E74560}"/>
              </a:ext>
            </a:extLst>
          </p:cNvPr>
          <p:cNvSpPr>
            <a:spLocks noGrp="1"/>
          </p:cNvSpPr>
          <p:nvPr>
            <p:ph type="ctrTitle"/>
          </p:nvPr>
        </p:nvSpPr>
        <p:spPr>
          <a:xfrm>
            <a:off x="1187788" y="138792"/>
            <a:ext cx="6142344" cy="579351"/>
          </a:xfrm>
        </p:spPr>
        <p:txBody>
          <a:bodyPr anchor="b">
            <a:normAutofit fontScale="90000"/>
          </a:bodyPr>
          <a:lstStyle/>
          <a:p>
            <a:pPr algn="l"/>
            <a:r>
              <a:rPr lang="en-US" sz="3600" b="1" u="sng" dirty="0">
                <a:solidFill>
                  <a:srgbClr val="C00000"/>
                </a:solidFill>
                <a:latin typeface="Arial Black" panose="020B0A04020102020204" pitchFamily="34" charset="0"/>
                <a:cs typeface="Calibri" panose="020F0502020204030204" pitchFamily="34" charset="0"/>
              </a:rPr>
              <a:t>Discussing our dataset:</a:t>
            </a:r>
          </a:p>
        </p:txBody>
      </p:sp>
      <p:sp>
        <p:nvSpPr>
          <p:cNvPr id="3" name="Subtitle 2">
            <a:extLst>
              <a:ext uri="{FF2B5EF4-FFF2-40B4-BE49-F238E27FC236}">
                <a16:creationId xmlns:a16="http://schemas.microsoft.com/office/drawing/2014/main" id="{1E46FF11-89B3-49D9-8C9D-2A378C559E72}"/>
              </a:ext>
            </a:extLst>
          </p:cNvPr>
          <p:cNvSpPr>
            <a:spLocks noGrp="1"/>
          </p:cNvSpPr>
          <p:nvPr>
            <p:ph type="subTitle" idx="1"/>
          </p:nvPr>
        </p:nvSpPr>
        <p:spPr>
          <a:xfrm>
            <a:off x="1187788" y="813808"/>
            <a:ext cx="7547998" cy="5905400"/>
          </a:xfrm>
        </p:spPr>
        <p:txBody>
          <a:bodyPr vert="horz" lIns="91440" tIns="45720" rIns="91440" bIns="45720" rtlCol="0" anchor="t">
            <a:normAutofit/>
          </a:bodyPr>
          <a:lstStyle/>
          <a:p>
            <a:pPr marL="342900" indent="-342900" algn="l">
              <a:buChar char="•"/>
            </a:pPr>
            <a:r>
              <a:rPr lang="en-US" sz="2000" b="1" dirty="0">
                <a:solidFill>
                  <a:srgbClr val="002060"/>
                </a:solidFill>
                <a:cs typeface="Calibri" panose="020F0502020204030204"/>
              </a:rPr>
              <a:t>Our dataset has 45211 records, and we have 15 features which determines our response variable 'Subscribed'.</a:t>
            </a:r>
          </a:p>
          <a:p>
            <a:pPr marL="342900" indent="-342900" algn="l">
              <a:buChar char="•"/>
            </a:pPr>
            <a:endParaRPr lang="en-US" sz="2000" b="1" dirty="0">
              <a:cs typeface="Calibri" panose="020F0502020204030204"/>
            </a:endParaRPr>
          </a:p>
          <a:p>
            <a:pPr algn="l"/>
            <a:r>
              <a:rPr lang="en-US" sz="2000" b="1" u="sng" dirty="0">
                <a:solidFill>
                  <a:srgbClr val="002060"/>
                </a:solidFill>
                <a:cs typeface="Calibri" panose="020F0502020204030204"/>
              </a:rPr>
              <a:t>Discussing some of our features which are quite hard to interpret:</a:t>
            </a:r>
          </a:p>
          <a:p>
            <a:pPr algn="l"/>
            <a:endParaRPr lang="en-US" sz="2000" b="1" u="sng" dirty="0">
              <a:solidFill>
                <a:srgbClr val="002060"/>
              </a:solidFill>
              <a:cs typeface="Calibri" panose="020F0502020204030204"/>
            </a:endParaRPr>
          </a:p>
          <a:p>
            <a:pPr marL="342900" indent="-342900" algn="l">
              <a:buChar char="•"/>
            </a:pPr>
            <a:r>
              <a:rPr lang="en-US" sz="2000" b="1" dirty="0">
                <a:solidFill>
                  <a:srgbClr val="C00000"/>
                </a:solidFill>
                <a:cs typeface="Calibri" panose="020F0502020204030204"/>
              </a:rPr>
              <a:t>Month,Day : </a:t>
            </a:r>
            <a:r>
              <a:rPr lang="en-US" sz="2000" b="1" dirty="0">
                <a:solidFill>
                  <a:srgbClr val="002060"/>
                </a:solidFill>
                <a:cs typeface="Calibri" panose="020F0502020204030204"/>
              </a:rPr>
              <a:t>Corresponding Date when the customer was last contacted</a:t>
            </a:r>
          </a:p>
          <a:p>
            <a:pPr marL="342900" indent="-342900" algn="l">
              <a:buChar char="•"/>
            </a:pPr>
            <a:r>
              <a:rPr lang="en-US" sz="2000" b="1" dirty="0">
                <a:solidFill>
                  <a:srgbClr val="C00000"/>
                </a:solidFill>
                <a:cs typeface="Calibri" panose="020F0502020204030204"/>
              </a:rPr>
              <a:t>Campaign:</a:t>
            </a:r>
            <a:r>
              <a:rPr lang="en-US" sz="2000" b="1" dirty="0">
                <a:solidFill>
                  <a:srgbClr val="002060"/>
                </a:solidFill>
                <a:cs typeface="Calibri" panose="020F0502020204030204"/>
              </a:rPr>
              <a:t> Number of times the client has been called for selling the product during this campaign.</a:t>
            </a:r>
            <a:endParaRPr lang="en-US" dirty="0"/>
          </a:p>
          <a:p>
            <a:pPr marL="342900" indent="-342900" algn="l">
              <a:buChar char="•"/>
            </a:pPr>
            <a:r>
              <a:rPr lang="en-US" sz="2000" b="1" dirty="0">
                <a:solidFill>
                  <a:srgbClr val="C00000"/>
                </a:solidFill>
                <a:cs typeface="Calibri" panose="020F0502020204030204"/>
              </a:rPr>
              <a:t>Pdays:</a:t>
            </a:r>
            <a:r>
              <a:rPr lang="en-US" sz="2000" b="1" dirty="0">
                <a:solidFill>
                  <a:srgbClr val="002060"/>
                </a:solidFill>
                <a:cs typeface="Calibri" panose="020F0502020204030204"/>
              </a:rPr>
              <a:t> Number of days that have passed by after the client was last contacted.</a:t>
            </a:r>
          </a:p>
          <a:p>
            <a:pPr marL="342900" indent="-342900" algn="l">
              <a:buChar char="•"/>
            </a:pPr>
            <a:r>
              <a:rPr lang="en-US" sz="2000" b="1" dirty="0">
                <a:solidFill>
                  <a:srgbClr val="C00000"/>
                </a:solidFill>
                <a:ea typeface="+mn-lt"/>
                <a:cs typeface="+mn-lt"/>
              </a:rPr>
              <a:t>previous:</a:t>
            </a:r>
            <a:r>
              <a:rPr lang="en-US" sz="2000" b="1" dirty="0">
                <a:solidFill>
                  <a:srgbClr val="002060"/>
                </a:solidFill>
                <a:ea typeface="+mn-lt"/>
                <a:cs typeface="+mn-lt"/>
              </a:rPr>
              <a:t> number of times the client has been called before this campaign.</a:t>
            </a:r>
          </a:p>
          <a:p>
            <a:pPr marL="342900" indent="-342900" algn="l">
              <a:buChar char="•"/>
            </a:pPr>
            <a:r>
              <a:rPr lang="en-US" sz="2000" b="1" dirty="0">
                <a:solidFill>
                  <a:srgbClr val="C00000"/>
                </a:solidFill>
                <a:ea typeface="+mn-lt"/>
                <a:cs typeface="+mn-lt"/>
              </a:rPr>
              <a:t>poutcome:</a:t>
            </a:r>
            <a:r>
              <a:rPr lang="en-US" sz="2000" b="1" dirty="0">
                <a:solidFill>
                  <a:srgbClr val="002060"/>
                </a:solidFill>
                <a:ea typeface="+mn-lt"/>
                <a:cs typeface="+mn-lt"/>
              </a:rPr>
              <a:t> outcome of the previous marketing campaign</a:t>
            </a:r>
            <a:endParaRPr lang="en-US" sz="2000" b="1" dirty="0">
              <a:solidFill>
                <a:srgbClr val="002060"/>
              </a:solidFill>
              <a:cs typeface="Calibri" panose="020F0502020204030204"/>
            </a:endParaRPr>
          </a:p>
          <a:p>
            <a:pPr marL="342900" indent="-342900" algn="l">
              <a:buChar char="•"/>
            </a:pPr>
            <a:endParaRPr lang="en-US" sz="2000" b="1" dirty="0">
              <a:cs typeface="Calibri" panose="020F0502020204030204"/>
            </a:endParaRPr>
          </a:p>
          <a:p>
            <a:pPr marL="342900" indent="-342900" algn="l">
              <a:buChar char="•"/>
            </a:pPr>
            <a:endParaRPr lang="en-US" sz="2000" b="1" dirty="0">
              <a:cs typeface="Calibri" panose="020F0502020204030204"/>
            </a:endParaRPr>
          </a:p>
        </p:txBody>
      </p:sp>
    </p:spTree>
    <p:extLst>
      <p:ext uri="{BB962C8B-B14F-4D97-AF65-F5344CB8AC3E}">
        <p14:creationId xmlns:p14="http://schemas.microsoft.com/office/powerpoint/2010/main" val="81896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DB55-5E89-4D55-8592-C8B36DBC964B}"/>
              </a:ext>
            </a:extLst>
          </p:cNvPr>
          <p:cNvSpPr>
            <a:spLocks noGrp="1"/>
          </p:cNvSpPr>
          <p:nvPr>
            <p:ph type="title"/>
          </p:nvPr>
        </p:nvSpPr>
        <p:spPr>
          <a:xfrm>
            <a:off x="484188" y="189825"/>
            <a:ext cx="5778312" cy="819759"/>
          </a:xfrm>
        </p:spPr>
        <p:txBody>
          <a:bodyPr>
            <a:normAutofit/>
          </a:bodyPr>
          <a:lstStyle/>
          <a:p>
            <a:r>
              <a:rPr lang="en-US" sz="4000" b="1" u="sng" dirty="0">
                <a:solidFill>
                  <a:srgbClr val="C00000"/>
                </a:solidFill>
              </a:rPr>
              <a:t>Basic Data Inspection:</a:t>
            </a:r>
          </a:p>
        </p:txBody>
      </p:sp>
      <p:sp>
        <p:nvSpPr>
          <p:cNvPr id="3" name="Content Placeholder 2">
            <a:extLst>
              <a:ext uri="{FF2B5EF4-FFF2-40B4-BE49-F238E27FC236}">
                <a16:creationId xmlns:a16="http://schemas.microsoft.com/office/drawing/2014/main" id="{C2FDF0E7-D1A3-471F-8789-01464A82FE13}"/>
              </a:ext>
            </a:extLst>
          </p:cNvPr>
          <p:cNvSpPr>
            <a:spLocks noGrp="1"/>
          </p:cNvSpPr>
          <p:nvPr>
            <p:ph idx="1"/>
          </p:nvPr>
        </p:nvSpPr>
        <p:spPr>
          <a:xfrm>
            <a:off x="484188" y="998631"/>
            <a:ext cx="9239476" cy="5669543"/>
          </a:xfrm>
        </p:spPr>
        <p:txBody>
          <a:bodyPr vert="horz" lIns="91440" tIns="45720" rIns="91440" bIns="45720" rtlCol="0" anchor="t">
            <a:normAutofit fontScale="92500" lnSpcReduction="10000"/>
          </a:bodyPr>
          <a:lstStyle/>
          <a:p>
            <a:pPr marL="0" indent="0">
              <a:buNone/>
            </a:pPr>
            <a:endParaRPr lang="en-US" dirty="0"/>
          </a:p>
          <a:p>
            <a:r>
              <a:rPr lang="en-US" sz="2000" b="1" dirty="0">
                <a:solidFill>
                  <a:srgbClr val="002060"/>
                </a:solidFill>
              </a:rPr>
              <a:t>Our dataset did not have any null values</a:t>
            </a:r>
            <a:endParaRPr lang="en-US" sz="2000" dirty="0">
              <a:solidFill>
                <a:srgbClr val="404040"/>
              </a:solidFill>
            </a:endParaRPr>
          </a:p>
          <a:p>
            <a:pPr marL="0" indent="0">
              <a:buNone/>
            </a:pPr>
            <a:endParaRPr lang="en-US" sz="2000" b="1" dirty="0">
              <a:solidFill>
                <a:srgbClr val="002060"/>
              </a:solidFill>
            </a:endParaRPr>
          </a:p>
          <a:p>
            <a:r>
              <a:rPr lang="en-US" sz="2000" b="1" dirty="0">
                <a:solidFill>
                  <a:srgbClr val="002060"/>
                </a:solidFill>
              </a:rPr>
              <a:t>Our response variable is heavily imbalanced. That is the number of clients who have subscribed to the 'Bank Term Deposit' are much lesser in counts than those who haven’t.</a:t>
            </a:r>
          </a:p>
          <a:p>
            <a:endParaRPr lang="en-US" sz="2000" b="1" dirty="0">
              <a:solidFill>
                <a:srgbClr val="002060"/>
              </a:solidFill>
            </a:endParaRPr>
          </a:p>
          <a:p>
            <a:r>
              <a:rPr lang="en-US" sz="2000" b="1" dirty="0">
                <a:solidFill>
                  <a:srgbClr val="002060"/>
                </a:solidFill>
              </a:rPr>
              <a:t>Some features like ‘pdays’ have very less variance, we will be inspecting these features in the further slides.</a:t>
            </a:r>
          </a:p>
          <a:p>
            <a:pPr marL="0" indent="0">
              <a:buNone/>
            </a:pPr>
            <a:endParaRPr lang="en-US" sz="2000" b="1" dirty="0">
              <a:solidFill>
                <a:srgbClr val="002060"/>
              </a:solidFill>
            </a:endParaRPr>
          </a:p>
          <a:p>
            <a:r>
              <a:rPr lang="en-US" sz="2000" b="1" dirty="0">
                <a:solidFill>
                  <a:srgbClr val="002060"/>
                </a:solidFill>
              </a:rPr>
              <a:t>For the ease of understanding our features through Exploratory Data Analysis(EDA) we divided our features into:</a:t>
            </a:r>
          </a:p>
          <a:p>
            <a:pPr lvl="2"/>
            <a:r>
              <a:rPr lang="en-US" sz="2000" b="1" dirty="0">
                <a:solidFill>
                  <a:srgbClr val="002060"/>
                </a:solidFill>
              </a:rPr>
              <a:t>Categorical Features</a:t>
            </a:r>
          </a:p>
          <a:p>
            <a:pPr lvl="2"/>
            <a:r>
              <a:rPr lang="en-US" sz="2000" b="1" dirty="0">
                <a:solidFill>
                  <a:srgbClr val="002060"/>
                </a:solidFill>
              </a:rPr>
              <a:t>Numerical Features</a:t>
            </a:r>
          </a:p>
          <a:p>
            <a:pPr lvl="3"/>
            <a:r>
              <a:rPr lang="en-US" sz="2000" b="1" dirty="0">
                <a:solidFill>
                  <a:srgbClr val="002060"/>
                </a:solidFill>
              </a:rPr>
              <a:t>Continuous Features</a:t>
            </a:r>
          </a:p>
          <a:p>
            <a:pPr lvl="3"/>
            <a:r>
              <a:rPr lang="en-US" sz="2000" b="1" dirty="0">
                <a:solidFill>
                  <a:srgbClr val="002060"/>
                </a:solidFill>
              </a:rPr>
              <a:t>Discrete Features</a:t>
            </a:r>
          </a:p>
          <a:p>
            <a:pPr lvl="3"/>
            <a:endParaRPr lang="en-US" sz="1800" dirty="0"/>
          </a:p>
          <a:p>
            <a:pPr lvl="8"/>
            <a:endParaRPr lang="en-US" sz="1400" dirty="0"/>
          </a:p>
          <a:p>
            <a:pPr lvl="8"/>
            <a:endParaRPr lang="en-US" sz="1400" dirty="0"/>
          </a:p>
          <a:p>
            <a:pPr marL="1371600" lvl="3" indent="0">
              <a:buNone/>
            </a:pPr>
            <a:endParaRPr lang="en-US" sz="1400" dirty="0"/>
          </a:p>
          <a:p>
            <a:pPr lvl="3"/>
            <a:endParaRPr lang="en-US" dirty="0"/>
          </a:p>
          <a:p>
            <a:pPr lvl="3"/>
            <a:endParaRPr lang="en-US" dirty="0"/>
          </a:p>
          <a:p>
            <a:pPr marL="0" indent="0">
              <a:buNone/>
            </a:pPr>
            <a:endParaRPr lang="en-US" dirty="0"/>
          </a:p>
        </p:txBody>
      </p:sp>
    </p:spTree>
    <p:extLst>
      <p:ext uri="{BB962C8B-B14F-4D97-AF65-F5344CB8AC3E}">
        <p14:creationId xmlns:p14="http://schemas.microsoft.com/office/powerpoint/2010/main" val="256956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2AE81F1-D406-480A-BE5B-6B41183F6B74}"/>
              </a:ext>
            </a:extLst>
          </p:cNvPr>
          <p:cNvSpPr>
            <a:spLocks noGrp="1"/>
          </p:cNvSpPr>
          <p:nvPr>
            <p:ph type="title"/>
          </p:nvPr>
        </p:nvSpPr>
        <p:spPr>
          <a:xfrm>
            <a:off x="241161" y="1382486"/>
            <a:ext cx="3958902" cy="4093028"/>
          </a:xfrm>
        </p:spPr>
        <p:txBody>
          <a:bodyPr anchor="ctr">
            <a:normAutofit/>
          </a:bodyPr>
          <a:lstStyle/>
          <a:p>
            <a:r>
              <a:rPr lang="en-IN" sz="4400" b="1" dirty="0"/>
              <a:t>Exploratory Data Analysis</a:t>
            </a:r>
          </a:p>
        </p:txBody>
      </p:sp>
      <p:grpSp>
        <p:nvGrpSpPr>
          <p:cNvPr id="15" name="Group 1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6" name="Straight Connector 1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5">
            <a:extLst>
              <a:ext uri="{FF2B5EF4-FFF2-40B4-BE49-F238E27FC236}">
                <a16:creationId xmlns:a16="http://schemas.microsoft.com/office/drawing/2014/main" id="{76BB94F0-ACA5-4473-A8FF-AE5E57FD1B73}"/>
              </a:ext>
            </a:extLst>
          </p:cNvPr>
          <p:cNvGraphicFramePr>
            <a:graphicFrameLocks noGrp="1"/>
          </p:cNvGraphicFramePr>
          <p:nvPr>
            <p:ph idx="1"/>
            <p:extLst>
              <p:ext uri="{D42A27DB-BD31-4B8C-83A1-F6EECF244321}">
                <p14:modId xmlns:p14="http://schemas.microsoft.com/office/powerpoint/2010/main" val="305669816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6591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79E-A517-4159-AF65-287EA6455B90}"/>
              </a:ext>
            </a:extLst>
          </p:cNvPr>
          <p:cNvSpPr>
            <a:spLocks noGrp="1"/>
          </p:cNvSpPr>
          <p:nvPr>
            <p:ph type="title"/>
          </p:nvPr>
        </p:nvSpPr>
        <p:spPr>
          <a:xfrm>
            <a:off x="235259" y="2374176"/>
            <a:ext cx="3635406" cy="1159137"/>
          </a:xfrm>
        </p:spPr>
        <p:txBody>
          <a:bodyPr vert="horz" lIns="91440" tIns="45720" rIns="91440" bIns="45720" rtlCol="0" anchor="t">
            <a:normAutofit/>
          </a:bodyPr>
          <a:lstStyle/>
          <a:p>
            <a:r>
              <a:rPr lang="en-US" b="1" u="sng" dirty="0">
                <a:solidFill>
                  <a:schemeClr val="bg1"/>
                </a:solidFill>
                <a:latin typeface="+mn-lt"/>
              </a:rPr>
              <a:t>Exploratory Data Analysis(EDA):</a:t>
            </a:r>
          </a:p>
        </p:txBody>
      </p:sp>
      <p:sp>
        <p:nvSpPr>
          <p:cNvPr id="6" name="TextBox 5">
            <a:extLst>
              <a:ext uri="{FF2B5EF4-FFF2-40B4-BE49-F238E27FC236}">
                <a16:creationId xmlns:a16="http://schemas.microsoft.com/office/drawing/2014/main" id="{3D4A4948-C80F-4986-B720-E4CAF8D0533F}"/>
              </a:ext>
            </a:extLst>
          </p:cNvPr>
          <p:cNvSpPr txBox="1"/>
          <p:nvPr/>
        </p:nvSpPr>
        <p:spPr>
          <a:xfrm>
            <a:off x="5036527" y="4909913"/>
            <a:ext cx="4563194" cy="1948087"/>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SzPct val="80000"/>
              <a:buFont typeface="Wingdings 3" charset="2"/>
              <a:buChar char=""/>
            </a:pPr>
            <a:r>
              <a:rPr lang="en-US" b="1" dirty="0">
                <a:solidFill>
                  <a:srgbClr val="002060"/>
                </a:solidFill>
              </a:rPr>
              <a:t>Conclusion:</a:t>
            </a:r>
          </a:p>
          <a:p>
            <a:pPr defTabSz="457200">
              <a:spcBef>
                <a:spcPts val="1000"/>
              </a:spcBef>
              <a:buClr>
                <a:schemeClr val="accent1"/>
              </a:buClr>
              <a:buSzPct val="80000"/>
            </a:pPr>
            <a:r>
              <a:rPr lang="en-US" b="1" dirty="0">
                <a:solidFill>
                  <a:srgbClr val="002060"/>
                </a:solidFill>
              </a:rPr>
              <a:t>Our response variable is heavily 'imbalanced' with almost 40000 clients corresponding to label 0, meaning they haven't ‘subscribed' and only a little over 5000 clients have subscribed to the ‘Bank Term Deposit’</a:t>
            </a:r>
          </a:p>
        </p:txBody>
      </p:sp>
      <p:pic>
        <p:nvPicPr>
          <p:cNvPr id="7" name="Picture 7" descr="Chart, bar chart&#10;&#10;Description automatically generated">
            <a:extLst>
              <a:ext uri="{FF2B5EF4-FFF2-40B4-BE49-F238E27FC236}">
                <a16:creationId xmlns:a16="http://schemas.microsoft.com/office/drawing/2014/main" id="{8BC099BB-8BC1-4D1D-8AE8-2C60A96168C9}"/>
              </a:ext>
            </a:extLst>
          </p:cNvPr>
          <p:cNvPicPr>
            <a:picLocks noChangeAspect="1"/>
          </p:cNvPicPr>
          <p:nvPr/>
        </p:nvPicPr>
        <p:blipFill>
          <a:blip r:embed="rId2"/>
          <a:stretch>
            <a:fillRect/>
          </a:stretch>
        </p:blipFill>
        <p:spPr>
          <a:xfrm>
            <a:off x="4216479" y="459875"/>
            <a:ext cx="7253469" cy="4450038"/>
          </a:xfrm>
          <a:prstGeom prst="rect">
            <a:avLst/>
          </a:prstGeom>
        </p:spPr>
      </p:pic>
      <p:sp>
        <p:nvSpPr>
          <p:cNvPr id="5" name="TextBox 4">
            <a:extLst>
              <a:ext uri="{FF2B5EF4-FFF2-40B4-BE49-F238E27FC236}">
                <a16:creationId xmlns:a16="http://schemas.microsoft.com/office/drawing/2014/main" id="{7D41BB4C-326A-4974-AA97-C000788659AE}"/>
              </a:ext>
            </a:extLst>
          </p:cNvPr>
          <p:cNvSpPr txBox="1"/>
          <p:nvPr/>
        </p:nvSpPr>
        <p:spPr>
          <a:xfrm>
            <a:off x="235259" y="3429000"/>
            <a:ext cx="3551068" cy="1015663"/>
          </a:xfrm>
          <a:prstGeom prst="rect">
            <a:avLst/>
          </a:prstGeom>
          <a:noFill/>
        </p:spPr>
        <p:txBody>
          <a:bodyPr wrap="square" rtlCol="0">
            <a:spAutoFit/>
          </a:bodyPr>
          <a:lstStyle/>
          <a:p>
            <a:r>
              <a:rPr lang="en-IN" sz="2000" b="1" dirty="0"/>
              <a:t> Counts of our class labels</a:t>
            </a:r>
          </a:p>
          <a:p>
            <a:pPr marL="742950" lvl="1" indent="-285750">
              <a:buFont typeface="Arial" panose="020B0604020202020204" pitchFamily="34" charset="0"/>
              <a:buChar char="•"/>
            </a:pPr>
            <a:r>
              <a:rPr lang="en-IN" sz="2000" b="1" dirty="0"/>
              <a:t>0 : Not Subscribed</a:t>
            </a:r>
          </a:p>
          <a:p>
            <a:pPr marL="742950" lvl="1" indent="-285750">
              <a:buFont typeface="Arial" panose="020B0604020202020204" pitchFamily="34" charset="0"/>
              <a:buChar char="•"/>
            </a:pPr>
            <a:r>
              <a:rPr lang="en-IN" sz="2000" b="1" dirty="0"/>
              <a:t>1 : Subscribed </a:t>
            </a:r>
          </a:p>
        </p:txBody>
      </p:sp>
    </p:spTree>
    <p:extLst>
      <p:ext uri="{BB962C8B-B14F-4D97-AF65-F5344CB8AC3E}">
        <p14:creationId xmlns:p14="http://schemas.microsoft.com/office/powerpoint/2010/main" val="389201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1762-34A7-491C-94FE-B33EA4539D5A}"/>
              </a:ext>
            </a:extLst>
          </p:cNvPr>
          <p:cNvSpPr>
            <a:spLocks noGrp="1"/>
          </p:cNvSpPr>
          <p:nvPr>
            <p:ph type="title"/>
          </p:nvPr>
        </p:nvSpPr>
        <p:spPr>
          <a:xfrm>
            <a:off x="295400" y="2726452"/>
            <a:ext cx="3512598" cy="702548"/>
          </a:xfrm>
        </p:spPr>
        <p:txBody>
          <a:bodyPr vert="horz" lIns="91440" tIns="45720" rIns="91440" bIns="45720" rtlCol="0" anchor="ctr">
            <a:normAutofit fontScale="90000"/>
          </a:bodyPr>
          <a:lstStyle/>
          <a:p>
            <a:r>
              <a:rPr lang="en-US" sz="4000" b="1" u="sng" dirty="0">
                <a:solidFill>
                  <a:srgbClr val="FFFFFF"/>
                </a:solidFill>
                <a:latin typeface="+mn-lt"/>
              </a:rPr>
              <a:t>Exploratory Data Analysis(EDA):</a:t>
            </a:r>
            <a:br>
              <a:rPr lang="en-US" sz="3600" dirty="0">
                <a:solidFill>
                  <a:srgbClr val="FFFFFF"/>
                </a:solidFill>
              </a:rPr>
            </a:br>
            <a:br>
              <a:rPr lang="en-US" sz="3600" dirty="0">
                <a:solidFill>
                  <a:srgbClr val="FFFFFF"/>
                </a:solidFill>
              </a:rPr>
            </a:br>
            <a:endParaRPr lang="en-US" sz="3600" dirty="0">
              <a:solidFill>
                <a:srgbClr val="FFFFFF"/>
              </a:solidFill>
            </a:endParaRPr>
          </a:p>
        </p:txBody>
      </p:sp>
      <p:sp>
        <p:nvSpPr>
          <p:cNvPr id="5" name="TextBox 4">
            <a:extLst>
              <a:ext uri="{FF2B5EF4-FFF2-40B4-BE49-F238E27FC236}">
                <a16:creationId xmlns:a16="http://schemas.microsoft.com/office/drawing/2014/main" id="{38F80035-D600-4B1B-AEBB-3ACC1D095FA6}"/>
              </a:ext>
            </a:extLst>
          </p:cNvPr>
          <p:cNvSpPr txBox="1"/>
          <p:nvPr/>
        </p:nvSpPr>
        <p:spPr>
          <a:xfrm>
            <a:off x="138309" y="3271125"/>
            <a:ext cx="3826781" cy="779016"/>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Autofit/>
          </a:bodyPr>
          <a:lstStyle/>
          <a:p>
            <a:pPr marL="285750" indent="-285750">
              <a:lnSpc>
                <a:spcPct val="90000"/>
              </a:lnSpc>
              <a:spcBef>
                <a:spcPts val="1000"/>
              </a:spcBef>
              <a:buClr>
                <a:schemeClr val="accent1"/>
              </a:buClr>
              <a:buSzPct val="80000"/>
              <a:buFont typeface="Arial" panose="020B0604020202020204" pitchFamily="34" charset="0"/>
              <a:buChar char="•"/>
            </a:pPr>
            <a:r>
              <a:rPr lang="en-US" sz="2000" b="1" dirty="0"/>
              <a:t>Numerical Features (Continuous)</a:t>
            </a:r>
          </a:p>
          <a:p>
            <a:pPr marL="285750" indent="-285750">
              <a:lnSpc>
                <a:spcPct val="90000"/>
              </a:lnSpc>
              <a:spcBef>
                <a:spcPts val="1000"/>
              </a:spcBef>
              <a:buClr>
                <a:schemeClr val="accent1"/>
              </a:buClr>
              <a:buSzPct val="80000"/>
              <a:buFont typeface="Arial" panose="020B0604020202020204" pitchFamily="34" charset="0"/>
              <a:buChar char="•"/>
            </a:pPr>
            <a:r>
              <a:rPr lang="en-US" sz="2000" b="1" dirty="0"/>
              <a:t>Distribution Plot</a:t>
            </a:r>
          </a:p>
        </p:txBody>
      </p:sp>
      <p:pic>
        <p:nvPicPr>
          <p:cNvPr id="7" name="Picture 6" descr="Chart, histogram&#10;&#10;Description automatically generated">
            <a:extLst>
              <a:ext uri="{FF2B5EF4-FFF2-40B4-BE49-F238E27FC236}">
                <a16:creationId xmlns:a16="http://schemas.microsoft.com/office/drawing/2014/main" id="{47323077-BEE9-4CF1-8620-B1D762CDE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254" y="0"/>
            <a:ext cx="7969826" cy="3779520"/>
          </a:xfrm>
          <a:prstGeom prst="rect">
            <a:avLst/>
          </a:prstGeom>
        </p:spPr>
      </p:pic>
      <p:pic>
        <p:nvPicPr>
          <p:cNvPr id="9" name="Picture 8" descr="Chart, line chart&#10;&#10;Description automatically generated">
            <a:extLst>
              <a:ext uri="{FF2B5EF4-FFF2-40B4-BE49-F238E27FC236}">
                <a16:creationId xmlns:a16="http://schemas.microsoft.com/office/drawing/2014/main" id="{CC8F3556-0B8B-46BE-A1B9-22A22729A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459" y="3778095"/>
            <a:ext cx="4303560" cy="3058840"/>
          </a:xfrm>
          <a:prstGeom prst="rect">
            <a:avLst/>
          </a:prstGeom>
        </p:spPr>
      </p:pic>
      <p:sp>
        <p:nvSpPr>
          <p:cNvPr id="11" name="TextBox 10">
            <a:extLst>
              <a:ext uri="{FF2B5EF4-FFF2-40B4-BE49-F238E27FC236}">
                <a16:creationId xmlns:a16="http://schemas.microsoft.com/office/drawing/2014/main" id="{619D6F84-BEF6-4C6A-983B-04EABED875CD}"/>
              </a:ext>
            </a:extLst>
          </p:cNvPr>
          <p:cNvSpPr txBox="1"/>
          <p:nvPr/>
        </p:nvSpPr>
        <p:spPr>
          <a:xfrm>
            <a:off x="8563388" y="4599629"/>
            <a:ext cx="3506692" cy="707886"/>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rgbClr val="FF0000"/>
                </a:solidFill>
              </a:rPr>
              <a:t>Not Subscribed</a:t>
            </a:r>
            <a:endParaRPr lang="en-IN" sz="2000" b="1" dirty="0"/>
          </a:p>
          <a:p>
            <a:pPr marL="285750" indent="-285750">
              <a:buFont typeface="Arial" panose="020B0604020202020204" pitchFamily="34" charset="0"/>
              <a:buChar char="•"/>
            </a:pPr>
            <a:r>
              <a:rPr lang="en-IN" sz="2000" b="1" dirty="0">
                <a:solidFill>
                  <a:srgbClr val="00B050"/>
                </a:solidFill>
              </a:rPr>
              <a:t>Subscribed</a:t>
            </a:r>
            <a:endParaRPr lang="en-IN" sz="2000" b="1" dirty="0"/>
          </a:p>
        </p:txBody>
      </p:sp>
    </p:spTree>
    <p:extLst>
      <p:ext uri="{BB962C8B-B14F-4D97-AF65-F5344CB8AC3E}">
        <p14:creationId xmlns:p14="http://schemas.microsoft.com/office/powerpoint/2010/main" val="68325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9AFB-BEA8-476C-A2F6-59FD2757BFA0}"/>
              </a:ext>
            </a:extLst>
          </p:cNvPr>
          <p:cNvSpPr>
            <a:spLocks noGrp="1"/>
          </p:cNvSpPr>
          <p:nvPr>
            <p:ph type="title"/>
          </p:nvPr>
        </p:nvSpPr>
        <p:spPr>
          <a:xfrm>
            <a:off x="263091" y="2241389"/>
            <a:ext cx="3529599" cy="1119031"/>
          </a:xfrm>
        </p:spPr>
        <p:txBody>
          <a:bodyPr anchor="ctr">
            <a:normAutofit/>
          </a:bodyPr>
          <a:lstStyle/>
          <a:p>
            <a:r>
              <a:rPr lang="en-US" sz="3600" b="1" u="sng" dirty="0">
                <a:solidFill>
                  <a:srgbClr val="FFFFFF"/>
                </a:solidFill>
                <a:latin typeface="+mn-lt"/>
              </a:rPr>
              <a:t>Exploratory Data Analysis(EDA):</a:t>
            </a:r>
            <a:endParaRPr lang="en-IN" sz="3600" dirty="0">
              <a:solidFill>
                <a:srgbClr val="FFFFFF"/>
              </a:solidFill>
              <a:latin typeface="+mn-lt"/>
            </a:endParaRPr>
          </a:p>
        </p:txBody>
      </p:sp>
      <p:sp>
        <p:nvSpPr>
          <p:cNvPr id="5" name="TextBox 4">
            <a:extLst>
              <a:ext uri="{FF2B5EF4-FFF2-40B4-BE49-F238E27FC236}">
                <a16:creationId xmlns:a16="http://schemas.microsoft.com/office/drawing/2014/main" id="{B6AD9B5A-9B84-45A1-9182-8C38B952124E}"/>
              </a:ext>
            </a:extLst>
          </p:cNvPr>
          <p:cNvSpPr txBox="1"/>
          <p:nvPr/>
        </p:nvSpPr>
        <p:spPr>
          <a:xfrm>
            <a:off x="263091" y="3360420"/>
            <a:ext cx="3916911" cy="707886"/>
          </a:xfrm>
          <a:prstGeom prst="rect">
            <a:avLst/>
          </a:prstGeom>
          <a:noFill/>
        </p:spPr>
        <p:txBody>
          <a:bodyPr wrap="square" rtlCol="0">
            <a:spAutoFit/>
          </a:bodyPr>
          <a:lstStyle/>
          <a:p>
            <a:pPr marL="285750" indent="-285750">
              <a:buFont typeface="Arial" panose="020B0604020202020204" pitchFamily="34" charset="0"/>
              <a:buChar char="•"/>
            </a:pPr>
            <a:r>
              <a:rPr lang="en-IN" sz="2000" b="1" dirty="0"/>
              <a:t>Numeric Features (Continuous)</a:t>
            </a:r>
          </a:p>
          <a:p>
            <a:pPr marL="285750" indent="-285750">
              <a:buFont typeface="Arial" panose="020B0604020202020204" pitchFamily="34" charset="0"/>
              <a:buChar char="•"/>
            </a:pPr>
            <a:r>
              <a:rPr lang="en-IN" sz="2000" b="1" dirty="0"/>
              <a:t>Boxplot Distribution</a:t>
            </a:r>
          </a:p>
        </p:txBody>
      </p:sp>
      <p:pic>
        <p:nvPicPr>
          <p:cNvPr id="7" name="Picture 6" descr="Chart, box and whisker chart&#10;&#10;Description automatically generated">
            <a:extLst>
              <a:ext uri="{FF2B5EF4-FFF2-40B4-BE49-F238E27FC236}">
                <a16:creationId xmlns:a16="http://schemas.microsoft.com/office/drawing/2014/main" id="{C836CE23-7B60-465C-AF7A-A7ABE42B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769" y="71120"/>
            <a:ext cx="7555045" cy="3728720"/>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3A9B827A-DBE5-48E8-97DF-9865954A5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50317"/>
            <a:ext cx="4796901" cy="3207683"/>
          </a:xfrm>
          <a:prstGeom prst="rect">
            <a:avLst/>
          </a:prstGeom>
        </p:spPr>
      </p:pic>
    </p:spTree>
    <p:extLst>
      <p:ext uri="{BB962C8B-B14F-4D97-AF65-F5344CB8AC3E}">
        <p14:creationId xmlns:p14="http://schemas.microsoft.com/office/powerpoint/2010/main" val="27838188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8346C7A5B90F4CA97AF8E50AD6BCF9" ma:contentTypeVersion="2" ma:contentTypeDescription="Create a new document." ma:contentTypeScope="" ma:versionID="efe0f7c50464ac7b277afbb3ed184229">
  <xsd:schema xmlns:xsd="http://www.w3.org/2001/XMLSchema" xmlns:xs="http://www.w3.org/2001/XMLSchema" xmlns:p="http://schemas.microsoft.com/office/2006/metadata/properties" xmlns:ns3="8d92c8c3-6b89-4755-b185-ef5b265b5b7d" targetNamespace="http://schemas.microsoft.com/office/2006/metadata/properties" ma:root="true" ma:fieldsID="a2d86501a81151d2e669c8d449069aab" ns3:_="">
    <xsd:import namespace="8d92c8c3-6b89-4755-b185-ef5b265b5b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92c8c3-6b89-4755-b185-ef5b265b5b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AF081D-8007-4B0B-9F68-037DECA00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92c8c3-6b89-4755-b185-ef5b265b5b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03BD31-393F-41F8-BEB5-B1555C76C169}">
  <ds:schemaRefs>
    <ds:schemaRef ds:uri="http://schemas.microsoft.com/sharepoint/v3/contenttype/forms"/>
  </ds:schemaRefs>
</ds:datastoreItem>
</file>

<file path=customXml/itemProps3.xml><?xml version="1.0" encoding="utf-8"?>
<ds:datastoreItem xmlns:ds="http://schemas.openxmlformats.org/officeDocument/2006/customXml" ds:itemID="{90562F02-31E5-4BA8-AFBC-C1CE046B747E}">
  <ds:schemaRefs>
    <ds:schemaRef ds:uri="http://purl.org/dc/terms/"/>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8d92c8c3-6b89-4755-b185-ef5b265b5b7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536</TotalTime>
  <Words>1489</Words>
  <Application>Microsoft Office PowerPoint</Application>
  <PresentationFormat>Widescreen</PresentationFormat>
  <Paragraphs>169</Paragraphs>
  <Slides>30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Arial Black</vt:lpstr>
      <vt:lpstr>Calibri</vt:lpstr>
      <vt:lpstr>Calibri Light</vt:lpstr>
      <vt:lpstr>Helvetica Neue</vt:lpstr>
      <vt:lpstr>Trebuchet MS</vt:lpstr>
      <vt:lpstr>Wingdings</vt:lpstr>
      <vt:lpstr>Wingdings 3</vt:lpstr>
      <vt:lpstr>Retrospect</vt:lpstr>
      <vt:lpstr>1_Facet</vt:lpstr>
      <vt:lpstr>Facet</vt:lpstr>
      <vt:lpstr>Office Theme</vt:lpstr>
      <vt:lpstr>Bank Marketing Effectiveness</vt:lpstr>
      <vt:lpstr>Journey Roadmap:</vt:lpstr>
      <vt:lpstr>Problem Statement:</vt:lpstr>
      <vt:lpstr>Discussing our dataset:</vt:lpstr>
      <vt:lpstr>Basic Data Inspection:</vt:lpstr>
      <vt:lpstr>Exploratory Data Analysis</vt:lpstr>
      <vt:lpstr>Exploratory Data Analysis(EDA):</vt:lpstr>
      <vt:lpstr>Exploratory Data Analysis(EDA):  </vt:lpstr>
      <vt:lpstr>Exploratory Data Analysis(EDA):</vt:lpstr>
      <vt:lpstr>Exploratory Data Analysis(EDA):</vt:lpstr>
      <vt:lpstr>Exploratory Data Analysis(EDA):</vt:lpstr>
      <vt:lpstr>Exploratory Data Analysis(EDA):</vt:lpstr>
      <vt:lpstr>Some questions still needs to be answered!!</vt:lpstr>
      <vt:lpstr>Exploratory Data Analysis (EDA):  The number of subscriptions by clients of each job sector and their average ages:</vt:lpstr>
      <vt:lpstr>Exploratory Data Analysis (EDA):  Success Rate of subscriptions corresponding to clients from each job sector</vt:lpstr>
      <vt:lpstr>Feature Engineering Section: </vt:lpstr>
      <vt:lpstr>PowerPoint Presentation</vt:lpstr>
      <vt:lpstr>Target Encoding on ‘Job’ Feature:</vt:lpstr>
      <vt:lpstr>Checking Statistical Significance of discrete features using Chi-Square Test:</vt:lpstr>
      <vt:lpstr>Outliers Treatment:</vt:lpstr>
      <vt:lpstr>Feature Selection</vt:lpstr>
      <vt:lpstr>Correlation Heatmap</vt:lpstr>
      <vt:lpstr>Feature Selection using ExtraTreesClassifier:</vt:lpstr>
      <vt:lpstr>Dealing with class Imbalance using SMOTEENN: </vt:lpstr>
      <vt:lpstr>Fitting and Evaluation of our Model</vt:lpstr>
      <vt:lpstr> Random forest Classifier </vt:lpstr>
      <vt:lpstr>PowerPoint Presentation</vt:lpstr>
      <vt:lpstr>Logistic Regression:</vt:lpstr>
      <vt:lpstr>Metrics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41947</cp:lastModifiedBy>
  <cp:revision>550</cp:revision>
  <dcterms:created xsi:type="dcterms:W3CDTF">2021-05-05T09:17:27Z</dcterms:created>
  <dcterms:modified xsi:type="dcterms:W3CDTF">2021-05-09T07:34:32Z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0x010100B18346C7A5B90F4CA97AF8E50AD6BCF9</vt:lpwstr>
  </property>
</Properties>
</file>