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1383625" cy="30545087"/>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70240" y="1626120"/>
            <a:ext cx="18442800" cy="59032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1068840" y="7147440"/>
            <a:ext cx="19244880" cy="84502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068840" y="16400880"/>
            <a:ext cx="19244880" cy="8450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70240" y="1626120"/>
            <a:ext cx="18442800" cy="59032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1068840" y="7147440"/>
            <a:ext cx="9391320" cy="84502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0929960" y="7147440"/>
            <a:ext cx="9391320" cy="84502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068840" y="16400880"/>
            <a:ext cx="9391320" cy="84502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0929960" y="16400880"/>
            <a:ext cx="9391320" cy="8450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470240" y="1626120"/>
            <a:ext cx="18442800" cy="59032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1068840" y="7147440"/>
            <a:ext cx="6196680" cy="84502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7575840" y="7147440"/>
            <a:ext cx="6196680" cy="84502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14082480" y="7147440"/>
            <a:ext cx="6196680" cy="84502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068840" y="16400880"/>
            <a:ext cx="6196680" cy="84502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7575840" y="16400880"/>
            <a:ext cx="6196680" cy="84502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14082480" y="16400880"/>
            <a:ext cx="6196680" cy="8450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470240" y="1626120"/>
            <a:ext cx="18442800" cy="59032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1068840" y="7147440"/>
            <a:ext cx="19244880" cy="17715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470240" y="1626120"/>
            <a:ext cx="18442800" cy="59032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1068840" y="7147440"/>
            <a:ext cx="19244880" cy="1771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470240" y="1626120"/>
            <a:ext cx="18442800" cy="59032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1068840" y="7147440"/>
            <a:ext cx="9391320" cy="17715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0929960" y="7147440"/>
            <a:ext cx="9391320" cy="1771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470240" y="1626120"/>
            <a:ext cx="18442800" cy="5903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470240" y="1626120"/>
            <a:ext cx="18442800" cy="27365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70240" y="1626120"/>
            <a:ext cx="18442800" cy="59032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1068840" y="7147440"/>
            <a:ext cx="9391320" cy="84502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0929960" y="7147440"/>
            <a:ext cx="9391320" cy="17715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068840" y="16400880"/>
            <a:ext cx="9391320" cy="8450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470240" y="1626120"/>
            <a:ext cx="18442800" cy="59032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1068840" y="7147440"/>
            <a:ext cx="9391320" cy="17715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0929960" y="7147440"/>
            <a:ext cx="9391320" cy="8450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0929960" y="16400880"/>
            <a:ext cx="9391320" cy="8450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470240" y="1626120"/>
            <a:ext cx="18442800" cy="59032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1068840" y="7147440"/>
            <a:ext cx="9391320" cy="8450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0929960" y="7147440"/>
            <a:ext cx="9391320" cy="84502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068840" y="16400880"/>
            <a:ext cx="19244880" cy="8450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470240" y="1626120"/>
            <a:ext cx="18442800" cy="59032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1068840" y="7147440"/>
            <a:ext cx="19244880" cy="17715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Rectangle 4"/>
          <p:cNvSpPr/>
          <p:nvPr/>
        </p:nvSpPr>
        <p:spPr>
          <a:xfrm>
            <a:off x="359640" y="365760"/>
            <a:ext cx="20663280" cy="29555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p:style>
      </p:sp>
      <p:sp>
        <p:nvSpPr>
          <p:cNvPr id="39" name="Title 3"/>
          <p:cNvSpPr/>
          <p:nvPr/>
        </p:nvSpPr>
        <p:spPr>
          <a:xfrm>
            <a:off x="2633400" y="365760"/>
            <a:ext cx="18389520" cy="1133280"/>
          </a:xfrm>
          <a:prstGeom prst="rect">
            <a:avLst/>
          </a:prstGeom>
          <a:noFill/>
          <a:ln w="0">
            <a:noFill/>
          </a:ln>
        </p:spPr>
        <p:style>
          <a:lnRef idx="0"/>
          <a:fillRef idx="0"/>
          <a:effectRef idx="0"/>
          <a:fontRef idx="minor"/>
        </p:style>
        <p:txBody>
          <a:bodyPr lIns="90000" rIns="90000" tIns="45000" bIns="45000" anchor="ctr">
            <a:normAutofit/>
          </a:bodyPr>
          <a:p>
            <a:pPr>
              <a:lnSpc>
                <a:spcPct val="90000"/>
              </a:lnSpc>
            </a:pPr>
            <a:r>
              <a:rPr b="0" lang="en-US" sz="4800" spc="-1" strike="noStrike">
                <a:solidFill>
                  <a:srgbClr val="000000"/>
                </a:solidFill>
                <a:latin typeface="Calibri Light"/>
                <a:ea typeface="DejaVu Sans"/>
              </a:rPr>
              <a:t>Rule Discovery Using EODNet for Image Classification </a:t>
            </a:r>
            <a:endParaRPr b="0" lang="en-US" sz="4800" spc="-1" strike="noStrike">
              <a:latin typeface="Arial"/>
            </a:endParaRPr>
          </a:p>
        </p:txBody>
      </p:sp>
      <p:sp>
        <p:nvSpPr>
          <p:cNvPr id="40" name="Text Placeholder 22"/>
          <p:cNvSpPr/>
          <p:nvPr/>
        </p:nvSpPr>
        <p:spPr>
          <a:xfrm>
            <a:off x="2633400" y="1247760"/>
            <a:ext cx="18389520" cy="691920"/>
          </a:xfrm>
          <a:prstGeom prst="rect">
            <a:avLst/>
          </a:prstGeom>
          <a:noFill/>
          <a:ln w="0">
            <a:noFill/>
          </a:ln>
        </p:spPr>
        <p:style>
          <a:lnRef idx="0"/>
          <a:fillRef idx="0"/>
          <a:effectRef idx="0"/>
          <a:fontRef idx="minor"/>
        </p:style>
        <p:txBody>
          <a:bodyPr lIns="90000" rIns="90000" tIns="45000" bIns="45000">
            <a:noAutofit/>
          </a:bodyPr>
          <a:p>
            <a:pPr>
              <a:lnSpc>
                <a:spcPct val="90000"/>
              </a:lnSpc>
              <a:spcBef>
                <a:spcPts val="2339"/>
              </a:spcBef>
              <a:tabLst>
                <a:tab algn="l" pos="0"/>
              </a:tabLst>
            </a:pPr>
            <a:r>
              <a:rPr b="0" lang="en-US" sz="4400" spc="-1" strike="noStrike">
                <a:solidFill>
                  <a:srgbClr val="000000"/>
                </a:solidFill>
                <a:latin typeface="Calibri"/>
                <a:ea typeface="DejaVu Sans"/>
              </a:rPr>
              <a:t>Subhaditya Mukherjee, Supratim Sarkar | Professor Vijayarajan V| School of Computer Science &amp; Engineering</a:t>
            </a:r>
            <a:endParaRPr b="0" lang="en-US" sz="4400" spc="-1" strike="noStrike">
              <a:latin typeface="Arial"/>
            </a:endParaRPr>
          </a:p>
        </p:txBody>
      </p:sp>
      <p:sp>
        <p:nvSpPr>
          <p:cNvPr id="41" name="Content Placeholder 10"/>
          <p:cNvSpPr/>
          <p:nvPr/>
        </p:nvSpPr>
        <p:spPr>
          <a:xfrm>
            <a:off x="359640" y="13944600"/>
            <a:ext cx="10349280" cy="15260040"/>
          </a:xfrm>
          <a:prstGeom prst="rect">
            <a:avLst/>
          </a:prstGeom>
          <a:noFill/>
          <a:ln w="15875">
            <a:solidFill>
              <a:srgbClr val="43729d"/>
            </a:solidFill>
            <a:round/>
          </a:ln>
        </p:spPr>
        <p:style>
          <a:lnRef idx="0"/>
          <a:fillRef idx="0"/>
          <a:effectRef idx="0"/>
          <a:fontRef idx="minor"/>
        </p:style>
        <p:txBody>
          <a:bodyPr lIns="90000" rIns="90000" tIns="45000" bIns="45000">
            <a:noAutofit/>
          </a:bodyPr>
          <a:p>
            <a:pPr>
              <a:lnSpc>
                <a:spcPct val="90000"/>
              </a:lnSpc>
              <a:spcBef>
                <a:spcPts val="2339"/>
              </a:spcBef>
              <a:tabLst>
                <a:tab algn="l" pos="0"/>
              </a:tabLst>
            </a:pPr>
            <a:r>
              <a:rPr b="0" lang="en-IN" sz="2400" spc="-1" strike="noStrike">
                <a:solidFill>
                  <a:srgbClr val="000000"/>
                </a:solidFill>
                <a:latin typeface="Calibri"/>
                <a:ea typeface="DejaVu Sans"/>
              </a:rPr>
              <a:t>The simplest way to explain the </a:t>
            </a:r>
            <a:r>
              <a:rPr b="0" lang="en-IN" sz="2400" spc="-1" strike="noStrike">
                <a:solidFill>
                  <a:srgbClr val="000000"/>
                </a:solidFill>
                <a:latin typeface="Calibri"/>
                <a:ea typeface="DejaVu Sans"/>
              </a:rPr>
              <a:t>workings of the model is as </a:t>
            </a:r>
            <a:r>
              <a:rPr b="0" lang="en-IN" sz="2400" spc="-1" strike="noStrike">
                <a:solidFill>
                  <a:srgbClr val="000000"/>
                </a:solidFill>
                <a:latin typeface="Calibri"/>
                <a:ea typeface="DejaVu Sans"/>
              </a:rPr>
              <a:t>follows. Every neural network </a:t>
            </a:r>
            <a:r>
              <a:rPr b="0" lang="en-IN" sz="2400" spc="-1" strike="noStrike">
                <a:solidFill>
                  <a:srgbClr val="000000"/>
                </a:solidFill>
                <a:latin typeface="Calibri"/>
                <a:ea typeface="DejaVu Sans"/>
              </a:rPr>
              <a:t>aims to map one feature space to </a:t>
            </a:r>
            <a:r>
              <a:rPr b="0" lang="en-IN" sz="2400" spc="-1" strike="noStrike">
                <a:solidFill>
                  <a:srgbClr val="000000"/>
                </a:solidFill>
                <a:latin typeface="Calibri"/>
                <a:ea typeface="DejaVu Sans"/>
              </a:rPr>
              <a:t>another, namely the input space </a:t>
            </a:r>
            <a:r>
              <a:rPr b="0" lang="en-IN" sz="2400" spc="-1" strike="noStrike">
                <a:solidFill>
                  <a:srgbClr val="000000"/>
                </a:solidFill>
                <a:latin typeface="Calibri"/>
                <a:ea typeface="DejaVu Sans"/>
              </a:rPr>
              <a:t>to the output feature space.[4,6] </a:t>
            </a:r>
            <a:r>
              <a:rPr b="0" lang="en-IN" sz="2400" spc="-1" strike="noStrike">
                <a:solidFill>
                  <a:srgbClr val="000000"/>
                </a:solidFill>
                <a:latin typeface="Calibri"/>
                <a:ea typeface="DejaVu Sans"/>
              </a:rPr>
              <a:t>This mapping is generally solved </a:t>
            </a:r>
            <a:r>
              <a:rPr b="0" lang="en-IN" sz="2400" spc="-1" strike="noStrike">
                <a:solidFill>
                  <a:srgbClr val="000000"/>
                </a:solidFill>
                <a:latin typeface="Calibri"/>
                <a:ea typeface="DejaVu Sans"/>
              </a:rPr>
              <a:t>by our artificial neurons. In most </a:t>
            </a:r>
            <a:r>
              <a:rPr b="0" lang="en-IN" sz="2400" spc="-1" strike="noStrike">
                <a:solidFill>
                  <a:srgbClr val="000000"/>
                </a:solidFill>
                <a:latin typeface="Calibri"/>
                <a:ea typeface="DejaVu Sans"/>
              </a:rPr>
              <a:t>cases, that does a very good job. </a:t>
            </a:r>
            <a:r>
              <a:rPr b="0" lang="en-IN" sz="2400" spc="-1" strike="noStrike">
                <a:solidFill>
                  <a:srgbClr val="000000"/>
                </a:solidFill>
                <a:latin typeface="Calibri"/>
                <a:ea typeface="DejaVu Sans"/>
              </a:rPr>
              <a:t>But it is not explainable nor can </a:t>
            </a:r>
            <a:r>
              <a:rPr b="0" lang="en-IN" sz="2400" spc="-1" strike="noStrike">
                <a:solidFill>
                  <a:srgbClr val="000000"/>
                </a:solidFill>
                <a:latin typeface="Calibri"/>
                <a:ea typeface="DejaVu Sans"/>
              </a:rPr>
              <a:t>be directly understood by </a:t>
            </a:r>
            <a:r>
              <a:rPr b="0" lang="en-IN" sz="2400" spc="-1" strike="noStrike">
                <a:solidFill>
                  <a:srgbClr val="000000"/>
                </a:solidFill>
                <a:latin typeface="Calibri"/>
                <a:ea typeface="DejaVu Sans"/>
              </a:rPr>
              <a:t>humans, that makes it entirely a </a:t>
            </a:r>
            <a:r>
              <a:rPr b="0" lang="en-IN" sz="2400" spc="-1" strike="noStrike">
                <a:solidFill>
                  <a:srgbClr val="000000"/>
                </a:solidFill>
                <a:latin typeface="Calibri"/>
                <a:ea typeface="DejaVu Sans"/>
              </a:rPr>
              <a:t>blackbox. ODEs on the other hand </a:t>
            </a:r>
            <a:r>
              <a:rPr b="0" lang="en-IN" sz="2400" spc="-1" strike="noStrike">
                <a:solidFill>
                  <a:srgbClr val="000000"/>
                </a:solidFill>
                <a:latin typeface="Calibri"/>
                <a:ea typeface="DejaVu Sans"/>
              </a:rPr>
              <a:t>can be solved and proved at every </a:t>
            </a:r>
            <a:r>
              <a:rPr b="0" lang="en-IN" sz="2400" spc="-1" strike="noStrike">
                <a:solidFill>
                  <a:srgbClr val="000000"/>
                </a:solidFill>
                <a:latin typeface="Calibri"/>
                <a:ea typeface="DejaVu Sans"/>
              </a:rPr>
              <a:t>point that it gives results for. Since </a:t>
            </a:r>
            <a:r>
              <a:rPr b="0" lang="en-IN" sz="2400" spc="-1" strike="noStrike">
                <a:solidFill>
                  <a:srgbClr val="000000"/>
                </a:solidFill>
                <a:latin typeface="Calibri"/>
                <a:ea typeface="DejaVu Sans"/>
              </a:rPr>
              <a:t>we can combine both, we can take </a:t>
            </a:r>
            <a:r>
              <a:rPr b="0" lang="en-IN" sz="2400" spc="-1" strike="noStrike">
                <a:solidFill>
                  <a:srgbClr val="000000"/>
                </a:solidFill>
                <a:latin typeface="Calibri"/>
                <a:ea typeface="DejaVu Sans"/>
              </a:rPr>
              <a:t>the power of neural networks and </a:t>
            </a:r>
            <a:r>
              <a:rPr b="0" lang="en-IN" sz="2400" spc="-1" strike="noStrike">
                <a:solidFill>
                  <a:srgbClr val="000000"/>
                </a:solidFill>
                <a:latin typeface="Calibri"/>
                <a:ea typeface="DejaVu Sans"/>
              </a:rPr>
              <a:t>add the power of neural ODEs to it </a:t>
            </a:r>
            <a:r>
              <a:rPr b="0" lang="en-IN" sz="2400" spc="-1" strike="noStrike">
                <a:solidFill>
                  <a:srgbClr val="000000"/>
                </a:solidFill>
                <a:latin typeface="Calibri"/>
                <a:ea typeface="DejaVu Sans"/>
              </a:rPr>
              <a:t>for maximum benefit.</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The architecture used is as </a:t>
            </a:r>
            <a:r>
              <a:rPr b="0" lang="en-IN" sz="2400" spc="-1" strike="noStrike">
                <a:solidFill>
                  <a:srgbClr val="000000"/>
                </a:solidFill>
                <a:latin typeface="Calibri"/>
                <a:ea typeface="DejaVu Sans"/>
              </a:rPr>
              <a:t>follows:</a:t>
            </a: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&lt;Insert image&gt;</a:t>
            </a: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There are many tricks that were </a:t>
            </a:r>
            <a:r>
              <a:rPr b="0" lang="en-IN" sz="2400" spc="-1" strike="noStrike">
                <a:solidFill>
                  <a:srgbClr val="000000"/>
                </a:solidFill>
                <a:latin typeface="Calibri"/>
                <a:ea typeface="DejaVu Sans"/>
              </a:rPr>
              <a:t>used in this project to make use of </a:t>
            </a:r>
            <a:r>
              <a:rPr b="0" lang="en-IN" sz="2400" spc="-1" strike="noStrike">
                <a:solidFill>
                  <a:srgbClr val="000000"/>
                </a:solidFill>
                <a:latin typeface="Calibri"/>
                <a:ea typeface="DejaVu Sans"/>
              </a:rPr>
              <a:t>recent research and the most </a:t>
            </a:r>
            <a:r>
              <a:rPr b="0" lang="en-IN" sz="2400" spc="-1" strike="noStrike">
                <a:solidFill>
                  <a:srgbClr val="000000"/>
                </a:solidFill>
                <a:latin typeface="Calibri"/>
                <a:ea typeface="DejaVu Sans"/>
              </a:rPr>
              <a:t>useful techniques. These were all </a:t>
            </a:r>
            <a:r>
              <a:rPr b="0" lang="en-IN" sz="2400" spc="-1" strike="noStrike">
                <a:solidFill>
                  <a:srgbClr val="000000"/>
                </a:solidFill>
                <a:latin typeface="Calibri"/>
                <a:ea typeface="DejaVu Sans"/>
              </a:rPr>
              <a:t>chosen from SOTA papers. The </a:t>
            </a:r>
            <a:r>
              <a:rPr b="0" lang="en-IN" sz="2400" spc="-1" strike="noStrike">
                <a:solidFill>
                  <a:srgbClr val="000000"/>
                </a:solidFill>
                <a:latin typeface="Calibri"/>
                <a:ea typeface="DejaVu Sans"/>
              </a:rPr>
              <a:t>first was stratifying the data to </a:t>
            </a:r>
            <a:r>
              <a:rPr b="0" lang="en-IN" sz="2400" spc="-1" strike="noStrike">
                <a:solidFill>
                  <a:srgbClr val="000000"/>
                </a:solidFill>
                <a:latin typeface="Calibri"/>
                <a:ea typeface="DejaVu Sans"/>
              </a:rPr>
              <a:t>ensure that the total number of </a:t>
            </a:r>
            <a:r>
              <a:rPr b="0" lang="en-IN" sz="2400" spc="-1" strike="noStrike">
                <a:solidFill>
                  <a:srgbClr val="000000"/>
                </a:solidFill>
                <a:latin typeface="Calibri"/>
                <a:ea typeface="DejaVu Sans"/>
              </a:rPr>
              <a:t>classes while training does not </a:t>
            </a:r>
            <a:r>
              <a:rPr b="0" lang="en-IN" sz="2400" spc="-1" strike="noStrike">
                <a:solidFill>
                  <a:srgbClr val="000000"/>
                </a:solidFill>
                <a:latin typeface="Calibri"/>
                <a:ea typeface="DejaVu Sans"/>
              </a:rPr>
              <a:t>influence the outcome. It basically </a:t>
            </a:r>
            <a:r>
              <a:rPr b="0" lang="en-IN" sz="2400" spc="-1" strike="noStrike">
                <a:solidFill>
                  <a:srgbClr val="000000"/>
                </a:solidFill>
                <a:latin typeface="Calibri"/>
                <a:ea typeface="DejaVu Sans"/>
              </a:rPr>
              <a:t>involves using sampling to scale </a:t>
            </a:r>
            <a:r>
              <a:rPr b="0" lang="en-IN" sz="2400" spc="-1" strike="noStrike">
                <a:solidFill>
                  <a:srgbClr val="000000"/>
                </a:solidFill>
                <a:latin typeface="Calibri"/>
                <a:ea typeface="DejaVu Sans"/>
              </a:rPr>
              <a:t>the number of classes so that the </a:t>
            </a:r>
            <a:r>
              <a:rPr b="0" lang="en-IN" sz="2400" spc="-1" strike="noStrike">
                <a:solidFill>
                  <a:srgbClr val="000000"/>
                </a:solidFill>
                <a:latin typeface="Calibri"/>
                <a:ea typeface="DejaVu Sans"/>
              </a:rPr>
              <a:t>data loader gets an equal </a:t>
            </a:r>
            <a:r>
              <a:rPr b="0" lang="en-IN" sz="2400" spc="-1" strike="noStrike">
                <a:solidFill>
                  <a:srgbClr val="000000"/>
                </a:solidFill>
                <a:latin typeface="Calibri"/>
                <a:ea typeface="DejaVu Sans"/>
              </a:rPr>
              <a:t>distribution of each class.</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The second trick used was </a:t>
            </a:r>
            <a:r>
              <a:rPr b="0" lang="en-IN" sz="2400" spc="-1" strike="noStrike">
                <a:solidFill>
                  <a:srgbClr val="000000"/>
                </a:solidFill>
                <a:latin typeface="Calibri"/>
                <a:ea typeface="DejaVu Sans"/>
              </a:rPr>
              <a:t>learning rate scheduling which </a:t>
            </a:r>
            <a:r>
              <a:rPr b="0" lang="en-IN" sz="2400" spc="-1" strike="noStrike">
                <a:solidFill>
                  <a:srgbClr val="000000"/>
                </a:solidFill>
                <a:latin typeface="Calibri"/>
                <a:ea typeface="DejaVu Sans"/>
              </a:rPr>
              <a:t>basically involves using multiple </a:t>
            </a:r>
            <a:r>
              <a:rPr b="0" lang="en-IN" sz="2400" spc="-1" strike="noStrike">
                <a:solidFill>
                  <a:srgbClr val="000000"/>
                </a:solidFill>
                <a:latin typeface="Calibri"/>
                <a:ea typeface="DejaVu Sans"/>
              </a:rPr>
              <a:t>changing learning rates </a:t>
            </a:r>
            <a:r>
              <a:rPr b="0" lang="en-IN" sz="2400" spc="-1" strike="noStrike">
                <a:solidFill>
                  <a:srgbClr val="000000"/>
                </a:solidFill>
                <a:latin typeface="Calibri"/>
                <a:ea typeface="DejaVu Sans"/>
              </a:rPr>
              <a:t>throughout the training process. </a:t>
            </a:r>
            <a:r>
              <a:rPr b="0" lang="en-IN" sz="2400" spc="-1" strike="noStrike">
                <a:solidFill>
                  <a:srgbClr val="000000"/>
                </a:solidFill>
                <a:latin typeface="Calibri"/>
                <a:ea typeface="DejaVu Sans"/>
              </a:rPr>
              <a:t>This is done in contrast with other </a:t>
            </a:r>
            <a:r>
              <a:rPr b="0" lang="en-IN" sz="2400" spc="-1" strike="noStrike">
                <a:solidFill>
                  <a:srgbClr val="000000"/>
                </a:solidFill>
                <a:latin typeface="Calibri"/>
                <a:ea typeface="DejaVu Sans"/>
              </a:rPr>
              <a:t>methods that require a fixed </a:t>
            </a:r>
            <a:r>
              <a:rPr b="0" lang="en-IN" sz="2400" spc="-1" strike="noStrike">
                <a:solidFill>
                  <a:srgbClr val="000000"/>
                </a:solidFill>
                <a:latin typeface="Calibri"/>
                <a:ea typeface="DejaVu Sans"/>
              </a:rPr>
              <a:t>single learning rate and essentially </a:t>
            </a:r>
            <a:r>
              <a:rPr b="0" lang="en-IN" sz="2400" spc="-1" strike="noStrike">
                <a:solidFill>
                  <a:srgbClr val="000000"/>
                </a:solidFill>
                <a:latin typeface="Calibri"/>
                <a:ea typeface="DejaVu Sans"/>
              </a:rPr>
              <a:t>improves training.</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The third was a change in </a:t>
            </a:r>
            <a:r>
              <a:rPr b="0" lang="en-IN" sz="2400" spc="-1" strike="noStrike">
                <a:solidFill>
                  <a:srgbClr val="000000"/>
                </a:solidFill>
                <a:latin typeface="Calibri"/>
                <a:ea typeface="DejaVu Sans"/>
              </a:rPr>
              <a:t>optimizers, instead of using </a:t>
            </a:r>
            <a:r>
              <a:rPr b="0" lang="en-IN" sz="2400" spc="-1" strike="noStrike">
                <a:solidFill>
                  <a:srgbClr val="000000"/>
                </a:solidFill>
                <a:latin typeface="Calibri"/>
                <a:ea typeface="DejaVu Sans"/>
              </a:rPr>
              <a:t>RMSProp or ADAM, we use </a:t>
            </a:r>
            <a:r>
              <a:rPr b="0" lang="en-IN" sz="2400" spc="-1" strike="noStrike">
                <a:solidFill>
                  <a:srgbClr val="000000"/>
                </a:solidFill>
                <a:latin typeface="Calibri"/>
                <a:ea typeface="DejaVu Sans"/>
              </a:rPr>
              <a:t>ADAMW which is a new optimizer </a:t>
            </a:r>
            <a:r>
              <a:rPr b="0" lang="en-IN" sz="2400" spc="-1" strike="noStrike">
                <a:solidFill>
                  <a:srgbClr val="000000"/>
                </a:solidFill>
                <a:latin typeface="Calibri"/>
                <a:ea typeface="DejaVu Sans"/>
              </a:rPr>
              <a:t>that relies on finding learning </a:t>
            </a:r>
            <a:r>
              <a:rPr b="0" lang="en-IN" sz="2400" spc="-1" strike="noStrike">
                <a:solidFill>
                  <a:srgbClr val="000000"/>
                </a:solidFill>
                <a:latin typeface="Calibri"/>
                <a:ea typeface="DejaVu Sans"/>
              </a:rPr>
              <a:t>rates dynamically.</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Other important things to </a:t>
            </a:r>
            <a:r>
              <a:rPr b="0" lang="en-IN" sz="2400" spc="-1" strike="noStrike">
                <a:solidFill>
                  <a:srgbClr val="000000"/>
                </a:solidFill>
                <a:latin typeface="Calibri"/>
                <a:ea typeface="DejaVu Sans"/>
              </a:rPr>
              <a:t>mention is that we are using </a:t>
            </a:r>
            <a:r>
              <a:rPr b="0" lang="en-IN" sz="2400" spc="-1" strike="noStrike">
                <a:solidFill>
                  <a:srgbClr val="000000"/>
                </a:solidFill>
                <a:latin typeface="Calibri"/>
                <a:ea typeface="DejaVu Sans"/>
              </a:rPr>
              <a:t>transfer learning. This would </a:t>
            </a:r>
            <a:r>
              <a:rPr b="0" lang="en-IN" sz="2400" spc="-1" strike="noStrike">
                <a:solidFill>
                  <a:srgbClr val="000000"/>
                </a:solidFill>
                <a:latin typeface="Calibri"/>
                <a:ea typeface="DejaVu Sans"/>
              </a:rPr>
              <a:t>reduce our training time </a:t>
            </a:r>
            <a:r>
              <a:rPr b="0" lang="en-IN" sz="2400" spc="-1" strike="noStrike">
                <a:solidFill>
                  <a:srgbClr val="000000"/>
                </a:solidFill>
                <a:latin typeface="Calibri"/>
                <a:ea typeface="DejaVu Sans"/>
              </a:rPr>
              <a:t>drastically. Since our network is a </a:t>
            </a:r>
            <a:r>
              <a:rPr b="0" lang="en-IN" sz="2400" spc="-1" strike="noStrike">
                <a:solidFill>
                  <a:srgbClr val="000000"/>
                </a:solidFill>
                <a:latin typeface="Calibri"/>
                <a:ea typeface="DejaVu Sans"/>
              </a:rPr>
              <a:t>custom one, we can only load the </a:t>
            </a:r>
            <a:r>
              <a:rPr b="0" lang="en-IN" sz="2400" spc="-1" strike="noStrike">
                <a:solidFill>
                  <a:srgbClr val="000000"/>
                </a:solidFill>
                <a:latin typeface="Calibri"/>
                <a:ea typeface="DejaVu Sans"/>
              </a:rPr>
              <a:t>weights for the EfficientNet [7] </a:t>
            </a:r>
            <a:r>
              <a:rPr b="0" lang="en-IN" sz="2400" spc="-1" strike="noStrike">
                <a:solidFill>
                  <a:srgbClr val="000000"/>
                </a:solidFill>
                <a:latin typeface="Calibri"/>
                <a:ea typeface="DejaVu Sans"/>
              </a:rPr>
              <a:t>backbone and the rest of the </a:t>
            </a:r>
            <a:r>
              <a:rPr b="0" lang="en-IN" sz="2400" spc="-1" strike="noStrike">
                <a:solidFill>
                  <a:srgbClr val="000000"/>
                </a:solidFill>
                <a:latin typeface="Calibri"/>
                <a:ea typeface="DejaVu Sans"/>
              </a:rPr>
              <a:t>network cannot have pretrained </a:t>
            </a:r>
            <a:r>
              <a:rPr b="0" lang="en-IN" sz="2400" spc="-1" strike="noStrike">
                <a:solidFill>
                  <a:srgbClr val="000000"/>
                </a:solidFill>
                <a:latin typeface="Calibri"/>
                <a:ea typeface="DejaVu Sans"/>
              </a:rPr>
              <a:t>weights since we just created it.</a:t>
            </a:r>
            <a:endParaRPr b="0" lang="en-US" sz="2400" spc="-1" strike="noStrike">
              <a:latin typeface="Arial"/>
            </a:endParaRPr>
          </a:p>
        </p:txBody>
      </p:sp>
      <p:sp>
        <p:nvSpPr>
          <p:cNvPr id="42" name="Text Placeholder 68"/>
          <p:cNvSpPr/>
          <p:nvPr/>
        </p:nvSpPr>
        <p:spPr>
          <a:xfrm>
            <a:off x="10709640" y="7435800"/>
            <a:ext cx="10349280" cy="8706240"/>
          </a:xfrm>
          <a:prstGeom prst="rect">
            <a:avLst/>
          </a:prstGeom>
          <a:noFill/>
          <a:ln w="15875">
            <a:solidFill>
              <a:srgbClr val="43729d"/>
            </a:solidFill>
            <a:round/>
          </a:ln>
        </p:spPr>
        <p:style>
          <a:lnRef idx="0"/>
          <a:fillRef idx="0"/>
          <a:effectRef idx="0"/>
          <a:fontRef idx="minor"/>
        </p:style>
        <p:txBody>
          <a:bodyPr lIns="90000" rIns="90000" tIns="45000" bIns="45000">
            <a:noAutofit/>
          </a:bodyPr>
          <a:p>
            <a:pPr>
              <a:lnSpc>
                <a:spcPct val="90000"/>
              </a:lnSpc>
              <a:spcBef>
                <a:spcPts val="2339"/>
              </a:spcBef>
              <a:tabLst>
                <a:tab algn="l" pos="0"/>
              </a:tabLst>
            </a:pPr>
            <a:r>
              <a:rPr b="0" lang="en-IN" sz="2400" spc="-1" strike="noStrike">
                <a:solidFill>
                  <a:srgbClr val="000000"/>
                </a:solidFill>
                <a:latin typeface="Calibri"/>
                <a:ea typeface="DejaVu Sans"/>
              </a:rPr>
              <a:t>The results we obtained are summarized below.</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It is to be noted that due to resource constraints, these results could be further improved if the networks were trained for longer with larger image and batch sizes. </a:t>
            </a: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gn="ct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p:txBody>
      </p:sp>
      <p:sp>
        <p:nvSpPr>
          <p:cNvPr id="43" name="Rectangle 2"/>
          <p:cNvSpPr/>
          <p:nvPr/>
        </p:nvSpPr>
        <p:spPr>
          <a:xfrm>
            <a:off x="362160" y="6773400"/>
            <a:ext cx="4411800" cy="63864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3600" spc="-1" strike="noStrike">
                <a:solidFill>
                  <a:srgbClr val="000000"/>
                </a:solidFill>
                <a:latin typeface="Calibri"/>
                <a:ea typeface="DejaVu Sans"/>
              </a:rPr>
              <a:t>SCOPE of the Project</a:t>
            </a:r>
            <a:endParaRPr b="0" lang="en-US" sz="3600" spc="-1" strike="noStrike">
              <a:latin typeface="Arial"/>
            </a:endParaRPr>
          </a:p>
        </p:txBody>
      </p:sp>
      <p:sp>
        <p:nvSpPr>
          <p:cNvPr id="44" name="Rectangle 11"/>
          <p:cNvSpPr/>
          <p:nvPr/>
        </p:nvSpPr>
        <p:spPr>
          <a:xfrm>
            <a:off x="10922760" y="6750000"/>
            <a:ext cx="1650240" cy="63864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3600" spc="-1" strike="noStrike">
                <a:solidFill>
                  <a:srgbClr val="000000"/>
                </a:solidFill>
                <a:latin typeface="Calibri"/>
                <a:ea typeface="DejaVu Sans"/>
              </a:rPr>
              <a:t>Results</a:t>
            </a:r>
            <a:endParaRPr b="0" lang="en-US" sz="3600" spc="-1" strike="noStrike">
              <a:latin typeface="Arial"/>
            </a:endParaRPr>
          </a:p>
        </p:txBody>
      </p:sp>
      <p:sp>
        <p:nvSpPr>
          <p:cNvPr id="45" name="Rectangle 12"/>
          <p:cNvSpPr/>
          <p:nvPr/>
        </p:nvSpPr>
        <p:spPr>
          <a:xfrm>
            <a:off x="359640" y="13077000"/>
            <a:ext cx="2886120" cy="6386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000000"/>
                </a:solidFill>
                <a:latin typeface="Calibri"/>
                <a:ea typeface="DejaVu Sans"/>
              </a:rPr>
              <a:t>Methodology</a:t>
            </a:r>
            <a:endParaRPr b="0" lang="en-US" sz="3600" spc="-1" strike="noStrike">
              <a:latin typeface="Arial"/>
            </a:endParaRPr>
          </a:p>
        </p:txBody>
      </p:sp>
      <p:sp>
        <p:nvSpPr>
          <p:cNvPr id="46" name="Content Placeholder 10"/>
          <p:cNvSpPr/>
          <p:nvPr/>
        </p:nvSpPr>
        <p:spPr>
          <a:xfrm>
            <a:off x="359640" y="7409880"/>
            <a:ext cx="10349280" cy="5619960"/>
          </a:xfrm>
          <a:prstGeom prst="rect">
            <a:avLst/>
          </a:prstGeom>
          <a:noFill/>
          <a:ln w="15875">
            <a:solidFill>
              <a:srgbClr val="43729d"/>
            </a:solidFill>
            <a:round/>
          </a:ln>
        </p:spPr>
        <p:style>
          <a:lnRef idx="0"/>
          <a:fillRef idx="0"/>
          <a:effectRef idx="0"/>
          <a:fontRef idx="minor"/>
        </p:style>
        <p:txBody>
          <a:bodyPr lIns="90000" rIns="90000" tIns="45000" bIns="45000">
            <a:noAutofit/>
          </a:bodyPr>
          <a:p>
            <a:pPr>
              <a:lnSpc>
                <a:spcPct val="90000"/>
              </a:lnSpc>
              <a:spcBef>
                <a:spcPts val="2339"/>
              </a:spcBef>
              <a:tabLst>
                <a:tab algn="l" pos="0"/>
              </a:tabLst>
            </a:pPr>
            <a:r>
              <a:rPr b="0" lang="en-IN" sz="2400" spc="-1" strike="noStrike">
                <a:solidFill>
                  <a:srgbClr val="000000"/>
                </a:solidFill>
                <a:latin typeface="Calibri"/>
                <a:ea typeface="DejaVu Sans"/>
              </a:rPr>
              <a:t>The network was tested on multiple datasets taken from Kaggle and results were compared using tensorboard logging. The datasets used were:</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1. Fruits 360 | 131 classes | (kaggle datasets download -d moltean/fruits) </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2. Flowers recog |5 classes | kaggle datasets download -d alxmamaev/flowers-recognition</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3. Boat recog| 9 classes | kaggle datasets download -d clorichel/boat-types-recognition </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4. Garbage classification | 12 classes | kaggle datasets download -d mostafaabla/garbage-classification</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5. ASL | 29 classes | kaggle datasets download -d mostafaabla/garbage-classification</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 </a:t>
            </a:r>
            <a:endParaRPr b="0" lang="en-US" sz="2400" spc="-1" strike="noStrike">
              <a:latin typeface="Arial"/>
            </a:endParaRPr>
          </a:p>
          <a:p>
            <a:pPr>
              <a:lnSpc>
                <a:spcPct val="90000"/>
              </a:lnSpc>
              <a:spcBef>
                <a:spcPts val="2339"/>
              </a:spcBef>
              <a:tabLst>
                <a:tab algn="l" pos="0"/>
              </a:tabLst>
            </a:pPr>
            <a:endParaRPr b="0" lang="en-US" sz="2400" spc="-1" strike="noStrike">
              <a:latin typeface="Arial"/>
            </a:endParaRPr>
          </a:p>
        </p:txBody>
      </p:sp>
      <p:sp>
        <p:nvSpPr>
          <p:cNvPr id="47" name="Text Placeholder 68"/>
          <p:cNvSpPr/>
          <p:nvPr/>
        </p:nvSpPr>
        <p:spPr>
          <a:xfrm>
            <a:off x="359640" y="3092040"/>
            <a:ext cx="20671560" cy="1479960"/>
          </a:xfrm>
          <a:prstGeom prst="rect">
            <a:avLst/>
          </a:prstGeom>
          <a:noFill/>
          <a:ln w="15875">
            <a:solidFill>
              <a:srgbClr val="43729d"/>
            </a:solidFill>
            <a:round/>
          </a:ln>
        </p:spPr>
        <p:style>
          <a:lnRef idx="0"/>
          <a:fillRef idx="0"/>
          <a:effectRef idx="0"/>
          <a:fontRef idx="minor"/>
        </p:style>
        <p:txBody>
          <a:bodyPr lIns="90000" rIns="90000" tIns="45000" bIns="45000">
            <a:noAutofit/>
          </a:bodyPr>
          <a:p>
            <a:pPr>
              <a:lnSpc>
                <a:spcPct val="90000"/>
              </a:lnSpc>
              <a:spcBef>
                <a:spcPts val="2339"/>
              </a:spcBef>
              <a:tabLst>
                <a:tab algn="l" pos="0"/>
              </a:tabLst>
            </a:pPr>
            <a:r>
              <a:rPr b="0" lang="en-IN" sz="2400" spc="-1" strike="noStrike">
                <a:solidFill>
                  <a:srgbClr val="000000"/>
                </a:solidFill>
                <a:latin typeface="Calibri"/>
                <a:ea typeface="DejaVu Sans"/>
              </a:rPr>
              <a:t>EOD net is an effort to improve the state of the art in deep learning using the technique of neural ODEs[5]. This is because they offer </a:t>
            </a:r>
            <a:r>
              <a:rPr b="0" lang="en-IN" sz="2400" spc="-1" strike="noStrike">
                <a:solidFill>
                  <a:srgbClr val="000000"/>
                </a:solidFill>
                <a:latin typeface="Calibri"/>
                <a:ea typeface="DejaVu Sans"/>
              </a:rPr>
              <a:t>means of faster and better neural network architectures for lesser energy costs. The research was conducted on multiple Kaggle </a:t>
            </a:r>
            <a:r>
              <a:rPr b="0" lang="en-IN" sz="2400" spc="-1" strike="noStrike">
                <a:solidFill>
                  <a:srgbClr val="000000"/>
                </a:solidFill>
                <a:latin typeface="Calibri"/>
                <a:ea typeface="DejaVu Sans"/>
              </a:rPr>
              <a:t>challenges to prove the effectiveness of the model. The results show that EODNet performs fairly well and beats the leaderboard of </a:t>
            </a:r>
            <a:r>
              <a:rPr b="0" lang="en-IN" sz="2400" spc="-1" strike="noStrike">
                <a:solidFill>
                  <a:srgbClr val="000000"/>
                </a:solidFill>
                <a:latin typeface="Calibri"/>
                <a:ea typeface="DejaVu Sans"/>
              </a:rPr>
              <a:t>multiple challenges. Some by a very large margin in only a few epochs of training. This poster will present the main ideas of the </a:t>
            </a:r>
            <a:r>
              <a:rPr b="0" lang="en-IN" sz="2400" spc="-1" strike="noStrike">
                <a:solidFill>
                  <a:srgbClr val="000000"/>
                </a:solidFill>
                <a:latin typeface="Calibri"/>
                <a:ea typeface="DejaVu Sans"/>
              </a:rPr>
              <a:t>paper.</a:t>
            </a:r>
            <a:endParaRPr b="0" lang="en-US" sz="2400" spc="-1" strike="noStrike">
              <a:latin typeface="Arial"/>
            </a:endParaRPr>
          </a:p>
        </p:txBody>
      </p:sp>
      <p:sp>
        <p:nvSpPr>
          <p:cNvPr id="48" name="Rectangle 21"/>
          <p:cNvSpPr/>
          <p:nvPr/>
        </p:nvSpPr>
        <p:spPr>
          <a:xfrm>
            <a:off x="326160" y="2481840"/>
            <a:ext cx="2764440" cy="63864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3600" spc="-1" strike="noStrike">
                <a:solidFill>
                  <a:srgbClr val="000000"/>
                </a:solidFill>
                <a:latin typeface="Calibri"/>
                <a:ea typeface="DejaVu Sans"/>
              </a:rPr>
              <a:t>Introduction</a:t>
            </a:r>
            <a:endParaRPr b="0" lang="en-US" sz="3600" spc="-1" strike="noStrike">
              <a:latin typeface="Arial"/>
            </a:endParaRPr>
          </a:p>
        </p:txBody>
      </p:sp>
      <p:sp>
        <p:nvSpPr>
          <p:cNvPr id="49" name="Text Placeholder 68"/>
          <p:cNvSpPr/>
          <p:nvPr/>
        </p:nvSpPr>
        <p:spPr>
          <a:xfrm>
            <a:off x="10708920" y="17192880"/>
            <a:ext cx="10314000" cy="3838320"/>
          </a:xfrm>
          <a:prstGeom prst="rect">
            <a:avLst/>
          </a:prstGeom>
          <a:noFill/>
          <a:ln w="15875">
            <a:solidFill>
              <a:srgbClr val="43729d"/>
            </a:solidFill>
            <a:round/>
          </a:ln>
        </p:spPr>
        <p:style>
          <a:lnRef idx="0"/>
          <a:fillRef idx="0"/>
          <a:effectRef idx="0"/>
          <a:fontRef idx="minor"/>
        </p:style>
        <p:txBody>
          <a:bodyPr lIns="90000" rIns="90000" tIns="45000" bIns="45000">
            <a:noAutofit/>
          </a:bodyPr>
          <a:p>
            <a:pPr>
              <a:lnSpc>
                <a:spcPct val="90000"/>
              </a:lnSpc>
              <a:spcBef>
                <a:spcPts val="2339"/>
              </a:spcBef>
              <a:tabLst>
                <a:tab algn="l" pos="0"/>
              </a:tabLst>
            </a:pPr>
            <a:r>
              <a:rPr b="0" lang="en-IN" sz="2400" spc="-1" strike="noStrike">
                <a:solidFill>
                  <a:srgbClr val="000000"/>
                </a:solidFill>
                <a:latin typeface="Calibri"/>
                <a:ea typeface="DejaVu Sans"/>
              </a:rPr>
              <a:t>The experiments conclude that EODNet along with a better training strategy does infact give state of the art results on many datasets. </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Future directions of research would involve trying to dig deeper into the network using visualization of gradients to see if it could be improved. More datasets could also be tested and for much longer. Due to constraints on resources, this was currently not possible.</a:t>
            </a:r>
            <a:endParaRPr b="0" lang="en-US" sz="2400" spc="-1" strike="noStrike">
              <a:latin typeface="Arial"/>
            </a:endParaRPr>
          </a:p>
          <a:p>
            <a:pPr>
              <a:lnSpc>
                <a:spcPct val="90000"/>
              </a:lnSpc>
              <a:spcBef>
                <a:spcPts val="2339"/>
              </a:spcBef>
              <a:tabLst>
                <a:tab algn="l" pos="0"/>
              </a:tabLst>
            </a:pPr>
            <a:r>
              <a:rPr b="0" lang="en-IN" sz="2400" spc="-1" strike="noStrike">
                <a:solidFill>
                  <a:srgbClr val="000000"/>
                </a:solidFill>
                <a:latin typeface="Calibri"/>
                <a:ea typeface="DejaVu Sans"/>
              </a:rPr>
              <a:t>It would be of further use if a larger dataset such as imagenet could be tested eventually to have some more comprehensive results.</a:t>
            </a:r>
            <a:endParaRPr b="0" lang="en-US" sz="2400" spc="-1" strike="noStrike">
              <a:latin typeface="Arial"/>
            </a:endParaRPr>
          </a:p>
        </p:txBody>
      </p:sp>
      <p:sp>
        <p:nvSpPr>
          <p:cNvPr id="50" name="Rectangle 27"/>
          <p:cNvSpPr/>
          <p:nvPr/>
        </p:nvSpPr>
        <p:spPr>
          <a:xfrm>
            <a:off x="10708920" y="21123720"/>
            <a:ext cx="10361520" cy="8319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Calibri"/>
                <a:ea typeface="DejaVu Sans"/>
              </a:rPr>
              <a:t>References</a:t>
            </a:r>
            <a:endParaRPr b="0" lang="en-US" sz="3600" spc="-1" strike="noStrike">
              <a:latin typeface="Arial"/>
            </a:endParaRPr>
          </a:p>
          <a:p>
            <a:pPr>
              <a:lnSpc>
                <a:spcPct val="100000"/>
              </a:lnSpc>
            </a:pPr>
            <a:r>
              <a:rPr b="0" lang="en-IN" sz="2400" spc="-1" strike="noStrike">
                <a:solidFill>
                  <a:srgbClr val="000000"/>
                </a:solidFill>
                <a:latin typeface="Calibri"/>
                <a:ea typeface="DejaVu Sans"/>
              </a:rPr>
              <a:t>[1] Rackauckas, C., Ma, Y., Martensen, J., Warner, C., Zubov, K., Supekar, R., ... &amp; Ramadhan, A. (2020). Universal differential equations for scientific machine learning. arXiv preprint arXiv:2001.04385.</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[2] Filici, C. (2008). On a neural approximator to ODEs. IEEE transactions on neural </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networks, 19(3), 539-543.</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[3] Jianyu, L., Siwei, L., Yingjian, Q., &amp; Yaping, H. (2003). Numerical solution of elliptic partial differential equation using radial basis function neural networks. Neural Networks, 16(5-6), 729-734.</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[4] Avelin, B., &amp; Nyström, K. (2019). Neural ODEs as the deep limit of ResNets with constant weights. arXiv preprint arXiv:1906.12183.</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[5] Chen, R. T., Rubanova, Y., Bettencourt, J., &amp; Duvenaud, D. (2018). Neural ordinary differential equations. arXiv preprint arXiv:1806.07366.</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[6] Liu, Z., Yang, Y., &amp; Cai, Q. (2019). Neural network as a function approximator and its application in solving differential equations. Applied Mathematics and Mechanics, </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[7] Tan, M., &amp; Le, Q. (2019, May). Efficientnet: Rethinking model scaling for </a:t>
            </a:r>
            <a:endParaRPr b="0" lang="en-US" sz="2400" spc="-1" strike="noStrike">
              <a:latin typeface="Arial"/>
            </a:endParaRPr>
          </a:p>
          <a:p>
            <a:pPr>
              <a:lnSpc>
                <a:spcPct val="100000"/>
              </a:lnSpc>
            </a:pPr>
            <a:r>
              <a:rPr b="0" lang="en-IN" sz="2400" spc="-1" strike="noStrike">
                <a:solidFill>
                  <a:srgbClr val="000000"/>
                </a:solidFill>
                <a:latin typeface="Calibri"/>
                <a:ea typeface="DejaVu Sans"/>
              </a:rPr>
              <a:t>convolutional neural networks. In International Conference on Machine Learning (pp. </a:t>
            </a:r>
            <a:endParaRPr b="0" lang="en-US" sz="2400" spc="-1" strike="noStrike">
              <a:latin typeface="Arial"/>
            </a:endParaRPr>
          </a:p>
          <a:p>
            <a:pPr algn="ctr">
              <a:lnSpc>
                <a:spcPct val="100000"/>
              </a:lnSpc>
            </a:pPr>
            <a:endParaRPr b="0" lang="en-US" sz="2400" spc="-1" strike="noStrike">
              <a:latin typeface="Arial"/>
            </a:endParaRPr>
          </a:p>
          <a:p>
            <a:pPr algn="ctr">
              <a:lnSpc>
                <a:spcPct val="100000"/>
              </a:lnSpc>
            </a:pPr>
            <a:endParaRPr b="0" lang="en-US" sz="2400" spc="-1" strike="noStrike">
              <a:latin typeface="Arial"/>
            </a:endParaRPr>
          </a:p>
        </p:txBody>
      </p:sp>
      <p:sp>
        <p:nvSpPr>
          <p:cNvPr id="51" name="Rectangle 28"/>
          <p:cNvSpPr/>
          <p:nvPr/>
        </p:nvSpPr>
        <p:spPr>
          <a:xfrm>
            <a:off x="10708920" y="16506360"/>
            <a:ext cx="2447280" cy="63864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3600" spc="-1" strike="noStrike">
                <a:solidFill>
                  <a:srgbClr val="000000"/>
                </a:solidFill>
                <a:latin typeface="Calibri"/>
                <a:ea typeface="DejaVu Sans"/>
              </a:rPr>
              <a:t>Conclusion</a:t>
            </a:r>
            <a:endParaRPr b="0" lang="en-US" sz="3600" spc="-1" strike="noStrike">
              <a:latin typeface="Arial"/>
            </a:endParaRPr>
          </a:p>
        </p:txBody>
      </p:sp>
      <p:pic>
        <p:nvPicPr>
          <p:cNvPr id="52" name="Picture 1" descr=""/>
          <p:cNvPicPr/>
          <p:nvPr/>
        </p:nvPicPr>
        <p:blipFill>
          <a:blip r:embed="rId1"/>
          <a:stretch/>
        </p:blipFill>
        <p:spPr>
          <a:xfrm>
            <a:off x="415440" y="419040"/>
            <a:ext cx="2142360" cy="2068920"/>
          </a:xfrm>
          <a:prstGeom prst="rect">
            <a:avLst/>
          </a:prstGeom>
          <a:ln w="0">
            <a:noFill/>
          </a:ln>
        </p:spPr>
      </p:pic>
      <p:sp>
        <p:nvSpPr>
          <p:cNvPr id="53" name="Text Placeholder 68"/>
          <p:cNvSpPr/>
          <p:nvPr/>
        </p:nvSpPr>
        <p:spPr>
          <a:xfrm>
            <a:off x="359640" y="5240160"/>
            <a:ext cx="20663280" cy="1617840"/>
          </a:xfrm>
          <a:prstGeom prst="rect">
            <a:avLst/>
          </a:prstGeom>
          <a:noFill/>
          <a:ln w="15875">
            <a:solidFill>
              <a:srgbClr val="43729d"/>
            </a:solidFill>
            <a:round/>
          </a:ln>
        </p:spPr>
        <p:style>
          <a:lnRef idx="0"/>
          <a:fillRef idx="0"/>
          <a:effectRef idx="0"/>
          <a:fontRef idx="minor"/>
        </p:style>
        <p:txBody>
          <a:bodyPr lIns="90000" rIns="90000" tIns="45000" bIns="45000">
            <a:noAutofit/>
          </a:bodyPr>
          <a:p>
            <a:pPr>
              <a:lnSpc>
                <a:spcPct val="90000"/>
              </a:lnSpc>
              <a:spcBef>
                <a:spcPts val="2339"/>
              </a:spcBef>
              <a:tabLst>
                <a:tab algn="l" pos="0"/>
              </a:tabLst>
            </a:pPr>
            <a:r>
              <a:rPr b="0" lang="en-US" sz="2400" spc="-1" strike="noStrike">
                <a:solidFill>
                  <a:srgbClr val="000000"/>
                </a:solidFill>
                <a:latin typeface="Calibri"/>
                <a:ea typeface="DejaVu Sans"/>
              </a:rPr>
              <a:t>Incorporating aspects of other domains into our code has always proved to be of utmost benefit. In that spirit, using the principles of </a:t>
            </a:r>
            <a:r>
              <a:rPr b="0" lang="en-US" sz="2400" spc="-1" strike="noStrike">
                <a:solidFill>
                  <a:srgbClr val="000000"/>
                </a:solidFill>
                <a:latin typeface="Calibri"/>
                <a:ea typeface="DejaVu Sans"/>
              </a:rPr>
              <a:t>physics in the form of ODEs has also shown to be of interest over the past two years.[1,2,3]. This inspired us to perform a research </a:t>
            </a:r>
            <a:r>
              <a:rPr b="0" lang="en-US" sz="2400" spc="-1" strike="noStrike">
                <a:solidFill>
                  <a:srgbClr val="000000"/>
                </a:solidFill>
                <a:latin typeface="Calibri"/>
                <a:ea typeface="DejaVu Sans"/>
              </a:rPr>
              <a:t>project to identify a novel architecture which combines the best of both worlds and also performs well at existing challenges better </a:t>
            </a:r>
            <a:r>
              <a:rPr b="0" lang="en-US" sz="2400" spc="-1" strike="noStrike">
                <a:solidFill>
                  <a:srgbClr val="000000"/>
                </a:solidFill>
                <a:latin typeface="Calibri"/>
                <a:ea typeface="DejaVu Sans"/>
              </a:rPr>
              <a:t>than the previous models. Thus EOD net was created. In our experiments, as tabulated and explained below, it outperforms the </a:t>
            </a:r>
            <a:r>
              <a:rPr b="0" lang="en-US" sz="2400" spc="-1" strike="noStrike">
                <a:solidFill>
                  <a:srgbClr val="000000"/>
                </a:solidFill>
                <a:latin typeface="Calibri"/>
                <a:ea typeface="DejaVu Sans"/>
              </a:rPr>
              <a:t>previous leaderboard for every challenge that we tested it on.</a:t>
            </a:r>
            <a:endParaRPr b="0" lang="en-US" sz="2400" spc="-1" strike="noStrike">
              <a:latin typeface="Arial"/>
            </a:endParaRPr>
          </a:p>
        </p:txBody>
      </p:sp>
      <p:sp>
        <p:nvSpPr>
          <p:cNvPr id="54" name="Rectangle 24"/>
          <p:cNvSpPr/>
          <p:nvPr/>
        </p:nvSpPr>
        <p:spPr>
          <a:xfrm>
            <a:off x="363600" y="4619160"/>
            <a:ext cx="2385000" cy="638640"/>
          </a:xfrm>
          <a:prstGeom prst="rect">
            <a:avLst/>
          </a:prstGeom>
          <a:noFill/>
          <a:ln w="0">
            <a:noFill/>
          </a:ln>
        </p:spPr>
        <p:style>
          <a:lnRef idx="0"/>
          <a:fillRef idx="0"/>
          <a:effectRef idx="0"/>
          <a:fontRef idx="minor"/>
        </p:style>
        <p:txBody>
          <a:bodyPr wrap="none" lIns="90000" rIns="90000" tIns="45000" bIns="45000">
            <a:spAutoFit/>
          </a:bodyPr>
          <a:p>
            <a:pPr algn="ctr">
              <a:lnSpc>
                <a:spcPct val="100000"/>
              </a:lnSpc>
            </a:pPr>
            <a:r>
              <a:rPr b="0" lang="en-US" sz="3600" spc="-1" strike="noStrike">
                <a:solidFill>
                  <a:srgbClr val="000000"/>
                </a:solidFill>
                <a:latin typeface="Calibri"/>
                <a:ea typeface="DejaVu Sans"/>
              </a:rPr>
              <a:t>Motivation</a:t>
            </a:r>
            <a:endParaRPr b="0" lang="en-US" sz="3600" spc="-1" strike="noStrike">
              <a:latin typeface="Arial"/>
            </a:endParaRPr>
          </a:p>
        </p:txBody>
      </p:sp>
      <p:sp>
        <p:nvSpPr>
          <p:cNvPr id="55" name=""/>
          <p:cNvSpPr txBox="1"/>
          <p:nvPr/>
        </p:nvSpPr>
        <p:spPr>
          <a:xfrm>
            <a:off x="11261520" y="12060720"/>
            <a:ext cx="8626680" cy="740880"/>
          </a:xfrm>
          <a:prstGeom prst="rect">
            <a:avLst/>
          </a:prstGeom>
          <a:noFill/>
          <a:ln w="0">
            <a:noFill/>
          </a:ln>
        </p:spPr>
        <p:txBody>
          <a:bodyPr lIns="90000" rIns="90000" tIns="45000" bIns="45000">
            <a:noAutofit/>
          </a:bodyPr>
          <a:p>
            <a:r>
              <a:rPr b="0" i="1" lang="en-AU" sz="2000" spc="-1" strike="noStrike">
                <a:solidFill>
                  <a:srgbClr val="000000"/>
                </a:solidFill>
                <a:latin typeface="Calibri"/>
                <a:ea typeface="DejaVu Sans"/>
              </a:rPr>
              <a:t>Captions to be set </a:t>
            </a:r>
            <a:r>
              <a:rPr b="0" i="1" lang="en-AU" sz="2000" spc="-1" strike="noStrike">
                <a:solidFill>
                  <a:srgbClr val="000000"/>
                </a:solidFill>
                <a:latin typeface="Calibri"/>
                <a:ea typeface="DejaVu Sans"/>
              </a:rPr>
              <a:t>in Calibri, italic, 18 </a:t>
            </a:r>
            <a:r>
              <a:rPr b="0" i="1" lang="en-AU" sz="2000" spc="-1" strike="noStrike">
                <a:solidFill>
                  <a:srgbClr val="000000"/>
                </a:solidFill>
                <a:latin typeface="Calibri"/>
                <a:ea typeface="DejaVu Sans"/>
              </a:rPr>
              <a:t>to </a:t>
            </a:r>
            <a:r>
              <a:rPr b="0" i="1" lang="en-AU" sz="2400" spc="-1" strike="noStrike">
                <a:solidFill>
                  <a:srgbClr val="000000"/>
                </a:solidFill>
                <a:latin typeface="Calibri"/>
                <a:ea typeface="DejaVu Sans"/>
              </a:rPr>
              <a:t>24</a:t>
            </a:r>
            <a:r>
              <a:rPr b="0" i="1" lang="en-AU" sz="2000" spc="-1" strike="noStrike">
                <a:solidFill>
                  <a:srgbClr val="000000"/>
                </a:solidFill>
                <a:latin typeface="Calibri"/>
                <a:ea typeface="DejaVu Sans"/>
              </a:rPr>
              <a:t> points, </a:t>
            </a:r>
            <a:r>
              <a:rPr b="0" i="1" lang="en-AU" sz="2000" spc="-1" strike="noStrike">
                <a:solidFill>
                  <a:srgbClr val="000000"/>
                </a:solidFill>
                <a:latin typeface="Calibri"/>
                <a:ea typeface="DejaVu Sans"/>
              </a:rPr>
              <a:t>should be set </a:t>
            </a:r>
            <a:r>
              <a:rPr b="1" i="1" lang="en-AU" sz="2000" spc="-1" strike="noStrike">
                <a:solidFill>
                  <a:srgbClr val="000000"/>
                </a:solidFill>
                <a:latin typeface="Calibri"/>
                <a:ea typeface="DejaVu Sans"/>
              </a:rPr>
              <a:t>above</a:t>
            </a:r>
            <a:r>
              <a:rPr b="0" i="1" lang="en-AU" sz="2000" spc="-1" strike="noStrike">
                <a:solidFill>
                  <a:srgbClr val="000000"/>
                </a:solidFill>
                <a:latin typeface="Calibri"/>
                <a:ea typeface="DejaVu Sans"/>
              </a:rPr>
              <a:t> the table </a:t>
            </a:r>
            <a:r>
              <a:rPr b="0" i="1" lang="en-AU" sz="2000" spc="-1" strike="noStrike">
                <a:solidFill>
                  <a:srgbClr val="000000"/>
                </a:solidFill>
                <a:latin typeface="Calibri"/>
                <a:ea typeface="DejaVu Sans"/>
              </a:rPr>
              <a:t>and centre aligned</a:t>
            </a:r>
            <a:endParaRPr b="0" lang="en-US" sz="2000" spc="-1" strike="noStrike">
              <a:latin typeface="Arial"/>
            </a:endParaRPr>
          </a:p>
        </p:txBody>
      </p:sp>
      <p:sp>
        <p:nvSpPr>
          <p:cNvPr id="56" name=""/>
          <p:cNvSpPr txBox="1"/>
          <p:nvPr/>
        </p:nvSpPr>
        <p:spPr>
          <a:xfrm>
            <a:off x="914400" y="17775720"/>
            <a:ext cx="8626680" cy="740880"/>
          </a:xfrm>
          <a:prstGeom prst="rect">
            <a:avLst/>
          </a:prstGeom>
          <a:noFill/>
          <a:ln w="0">
            <a:noFill/>
          </a:ln>
        </p:spPr>
        <p:txBody>
          <a:bodyPr lIns="90000" rIns="90000" tIns="45000" bIns="45000">
            <a:noAutofit/>
          </a:bodyPr>
          <a:p>
            <a:r>
              <a:rPr b="0" i="1" lang="en-AU" sz="2000" spc="-1" strike="noStrike">
                <a:solidFill>
                  <a:srgbClr val="000000"/>
                </a:solidFill>
                <a:latin typeface="Calibri"/>
                <a:ea typeface="DejaVu Sans"/>
              </a:rPr>
              <a:t>Captions to be set in Calibri, italic, 18 to </a:t>
            </a:r>
            <a:r>
              <a:rPr b="0" i="1" lang="en-AU" sz="2400" spc="-1" strike="noStrike">
                <a:solidFill>
                  <a:srgbClr val="000000"/>
                </a:solidFill>
                <a:latin typeface="Calibri"/>
                <a:ea typeface="DejaVu Sans"/>
              </a:rPr>
              <a:t>24</a:t>
            </a:r>
            <a:r>
              <a:rPr b="0" i="1" lang="en-AU" sz="2000" spc="-1" strike="noStrike">
                <a:solidFill>
                  <a:srgbClr val="000000"/>
                </a:solidFill>
                <a:latin typeface="Calibri"/>
                <a:ea typeface="DejaVu Sans"/>
              </a:rPr>
              <a:t> points, should be set </a:t>
            </a:r>
            <a:r>
              <a:rPr b="1" i="1" lang="en-AU" sz="2000" spc="-1" strike="noStrike">
                <a:solidFill>
                  <a:srgbClr val="000000"/>
                </a:solidFill>
                <a:latin typeface="Calibri"/>
                <a:ea typeface="DejaVu Sans"/>
              </a:rPr>
              <a:t>above</a:t>
            </a:r>
            <a:r>
              <a:rPr b="0" i="1" lang="en-AU" sz="2000" spc="-1" strike="noStrike">
                <a:solidFill>
                  <a:srgbClr val="000000"/>
                </a:solidFill>
                <a:latin typeface="Calibri"/>
                <a:ea typeface="DejaVu Sans"/>
              </a:rPr>
              <a:t> the table and </a:t>
            </a:r>
            <a:r>
              <a:rPr b="0" i="1" lang="en-AU" sz="2000" spc="-1" strike="noStrike">
                <a:solidFill>
                  <a:srgbClr val="000000"/>
                </a:solidFill>
                <a:latin typeface="Calibri"/>
                <a:ea typeface="DejaVu Sans"/>
              </a:rPr>
              <a:t>centre aligned</a:t>
            </a:r>
            <a:endParaRPr b="0" lang="en-US" sz="2000" spc="-1" strike="noStrike">
              <a:latin typeface="Arial"/>
            </a:endParaRPr>
          </a:p>
        </p:txBody>
      </p:sp>
      <p:sp>
        <p:nvSpPr>
          <p:cNvPr id="57" name=""/>
          <p:cNvSpPr txBox="1"/>
          <p:nvPr/>
        </p:nvSpPr>
        <p:spPr>
          <a:xfrm>
            <a:off x="10834920" y="14401800"/>
            <a:ext cx="9967680" cy="1155240"/>
          </a:xfrm>
          <a:prstGeom prst="rect">
            <a:avLst/>
          </a:prstGeom>
          <a:noFill/>
          <a:ln w="0">
            <a:noFill/>
          </a:ln>
        </p:spPr>
        <p:txBody>
          <a:bodyPr lIns="90000" rIns="90000" tIns="45000" bIns="45000">
            <a:noAutofit/>
          </a:bodyPr>
          <a:p>
            <a:r>
              <a:rPr b="0" lang="en-IN" sz="2400" spc="-1" strike="noStrike">
                <a:solidFill>
                  <a:srgbClr val="000000"/>
                </a:solidFill>
                <a:latin typeface="Calibri"/>
                <a:ea typeface="DejaVu Sans"/>
              </a:rPr>
              <a:t>The above graph shows the results that we obtained for each of the </a:t>
            </a:r>
            <a:r>
              <a:rPr b="0" lang="en-IN" sz="2400" spc="-1" strike="noStrike">
                <a:solidFill>
                  <a:srgbClr val="000000"/>
                </a:solidFill>
                <a:latin typeface="Calibri"/>
                <a:ea typeface="DejaVu Sans"/>
              </a:rPr>
              <a:t>datasets in terms of the accuracy measure.</a:t>
            </a:r>
            <a:endParaRPr b="0" lang="en-US" sz="2400" spc="-1" strike="noStrike">
              <a:latin typeface="Arial"/>
            </a:endParaRPr>
          </a:p>
        </p:txBody>
      </p:sp>
      <p:sp>
        <p:nvSpPr>
          <p:cNvPr id="58" name=""/>
          <p:cNvSpPr txBox="1"/>
          <p:nvPr/>
        </p:nvSpPr>
        <p:spPr>
          <a:xfrm>
            <a:off x="14219640" y="10972800"/>
            <a:ext cx="2239560" cy="445680"/>
          </a:xfrm>
          <a:prstGeom prst="rect">
            <a:avLst/>
          </a:prstGeom>
          <a:noFill/>
          <a:ln w="0">
            <a:noFill/>
          </a:ln>
        </p:spPr>
        <p:txBody>
          <a:bodyPr lIns="90000" rIns="90000" tIns="45000" bIns="45000">
            <a:noAutofit/>
          </a:bodyPr>
          <a:p>
            <a:r>
              <a:rPr b="0" lang="en-IN" sz="2400" spc="-1" strike="noStrike">
                <a:solidFill>
                  <a:srgbClr val="000000"/>
                </a:solidFill>
                <a:latin typeface="Calibri"/>
                <a:ea typeface="DejaVu Sans"/>
              </a:rPr>
              <a:t>&lt;Insert </a:t>
            </a:r>
            <a:r>
              <a:rPr b="0" lang="en-IN" sz="2400" spc="-1" strike="noStrike">
                <a:solidFill>
                  <a:srgbClr val="000000"/>
                </a:solidFill>
                <a:latin typeface="Calibri"/>
                <a:ea typeface="DejaVu Sans"/>
              </a:rPr>
              <a:t>image&gt;</a:t>
            </a:r>
            <a:endParaRPr b="0" lang="en-US" sz="2400" spc="-1" strike="noStrike">
              <a:latin typeface="Arial"/>
            </a:endParaRPr>
          </a:p>
        </p:txBody>
      </p:sp>
      <p:sp>
        <p:nvSpPr>
          <p:cNvPr id="59" name="Text Placeholder 68_0"/>
          <p:cNvSpPr/>
          <p:nvPr/>
        </p:nvSpPr>
        <p:spPr>
          <a:xfrm>
            <a:off x="10756440" y="21079080"/>
            <a:ext cx="10266480" cy="8181720"/>
          </a:xfrm>
          <a:prstGeom prst="rect">
            <a:avLst/>
          </a:prstGeom>
          <a:noFill/>
          <a:ln w="15875">
            <a:solidFill>
              <a:srgbClr val="43729d"/>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1184</TotalTime>
  <Application>LibreOffice/7.1.1.2$Linux_X86_64 LibreOffice_project/10$Build-2</Application>
  <AppVersion>15.0000</AppVersion>
  <Words>644</Words>
  <Paragraphs>67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2016-03-28T06:32:15Z</dcterms:created>
  <dc:creator>Jayasankar Variyar</dc:creator>
  <dc:description/>
  <dc:language>en-US</dc:language>
  <cp:lastModifiedBy/>
  <dcterms:modified xsi:type="dcterms:W3CDTF">2021-06-04T22:41:16Z</dcterms:modified>
  <cp:revision>60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ies>
</file>