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0" r:id="rId5"/>
    <p:sldId id="294" r:id="rId6"/>
    <p:sldId id="295" r:id="rId7"/>
    <p:sldId id="266" r:id="rId8"/>
    <p:sldId id="262" r:id="rId9"/>
    <p:sldId id="263" r:id="rId10"/>
    <p:sldId id="264" r:id="rId11"/>
    <p:sldId id="265" r:id="rId12"/>
    <p:sldId id="267" r:id="rId13"/>
    <p:sldId id="268" r:id="rId14"/>
    <p:sldId id="269" r:id="rId15"/>
    <p:sldId id="271" r:id="rId16"/>
    <p:sldId id="285" r:id="rId17"/>
    <p:sldId id="286" r:id="rId18"/>
    <p:sldId id="287" r:id="rId19"/>
    <p:sldId id="288" r:id="rId20"/>
    <p:sldId id="289" r:id="rId21"/>
    <p:sldId id="290" r:id="rId22"/>
    <p:sldId id="291" r:id="rId23"/>
    <p:sldId id="292" r:id="rId24"/>
    <p:sldId id="272" r:id="rId25"/>
    <p:sldId id="273" r:id="rId26"/>
    <p:sldId id="274" r:id="rId27"/>
    <p:sldId id="275" r:id="rId28"/>
    <p:sldId id="276" r:id="rId29"/>
    <p:sldId id="277" r:id="rId30"/>
    <p:sldId id="279" r:id="rId31"/>
    <p:sldId id="283" r:id="rId32"/>
    <p:sldId id="284" r:id="rId33"/>
    <p:sldId id="29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74EF1-1811-4630-BAC0-EE88645A977B}" type="datetimeFigureOut">
              <a:rPr lang="en-IN" smtClean="0"/>
              <a:t>26-03-2020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D51B8-5FBF-4C72-ADE3-9E92E8ABD4D7}" type="slidenum">
              <a:rPr lang="en-IN" smtClean="0"/>
              <a:t>‹#›</a:t>
            </a:fld>
            <a:endParaRPr lang="en-IN"/>
          </a:p>
        </p:txBody>
      </p:sp>
    </p:spTree>
    <p:extLst>
      <p:ext uri="{BB962C8B-B14F-4D97-AF65-F5344CB8AC3E}">
        <p14:creationId xmlns:p14="http://schemas.microsoft.com/office/powerpoint/2010/main" val="5099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423179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49166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205159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69283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162078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275874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35691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413815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364567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165165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384A5-6EA5-4F9F-BB8F-284882949DC7}" type="datetimeFigureOut">
              <a:rPr lang="en-IN" smtClean="0"/>
              <a:t>26-03-2020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BF4B713-7DB7-498F-9E1C-DDC6926EE769}" type="slidenum">
              <a:rPr lang="en-IN" smtClean="0"/>
              <a:t>‹#›</a:t>
            </a:fld>
            <a:endParaRPr lang="en-IN" dirty="0"/>
          </a:p>
        </p:txBody>
      </p:sp>
    </p:spTree>
    <p:extLst>
      <p:ext uri="{BB962C8B-B14F-4D97-AF65-F5344CB8AC3E}">
        <p14:creationId xmlns:p14="http://schemas.microsoft.com/office/powerpoint/2010/main" val="2943585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384A5-6EA5-4F9F-BB8F-284882949DC7}" type="datetimeFigureOut">
              <a:rPr lang="en-IN" smtClean="0"/>
              <a:t>26-03-2020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4B713-7DB7-498F-9E1C-DDC6926EE769}" type="slidenum">
              <a:rPr lang="en-IN" smtClean="0"/>
              <a:t>‹#›</a:t>
            </a:fld>
            <a:endParaRPr lang="en-IN" dirty="0"/>
          </a:p>
        </p:txBody>
      </p:sp>
    </p:spTree>
    <p:extLst>
      <p:ext uri="{BB962C8B-B14F-4D97-AF65-F5344CB8AC3E}">
        <p14:creationId xmlns:p14="http://schemas.microsoft.com/office/powerpoint/2010/main" val="23874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412776"/>
            <a:ext cx="7772400" cy="1440160"/>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MODULE – 4</a:t>
            </a:r>
            <a:br>
              <a:rPr lang="en-US" b="1" dirty="0" smtClean="0"/>
            </a:br>
            <a:r>
              <a:rPr lang="en-US" b="1" dirty="0" smtClean="0"/>
              <a:t/>
            </a:r>
            <a:br>
              <a:rPr lang="en-US" b="1" dirty="0" smtClean="0"/>
            </a:br>
            <a:r>
              <a:rPr lang="en-US" sz="4900" b="1" dirty="0" smtClean="0"/>
              <a:t>Information Visualization &amp; Text Search Algorithms</a:t>
            </a:r>
            <a:br>
              <a:rPr lang="en-US" sz="4900" b="1" dirty="0" smtClean="0"/>
            </a:br>
            <a:r>
              <a:rPr lang="en-US" sz="4800" dirty="0"/>
              <a:t/>
            </a:r>
            <a:br>
              <a:rPr lang="en-US" sz="4800" dirty="0"/>
            </a:br>
            <a:r>
              <a:rPr lang="en-US" sz="4800" dirty="0" smtClean="0"/>
              <a:t/>
            </a:r>
            <a:br>
              <a:rPr lang="en-US" sz="4800" dirty="0" smtClean="0"/>
            </a:br>
            <a:r>
              <a:rPr lang="en-US" sz="4800" dirty="0"/>
              <a:t> </a:t>
            </a:r>
            <a:endParaRPr lang="en-IN" sz="48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3645024"/>
            <a:ext cx="6275536" cy="284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3346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229600" cy="6126163"/>
          </a:xfrm>
        </p:spPr>
        <p:txBody>
          <a:bodyPr/>
          <a:lstStyle/>
          <a:p>
            <a:pPr marL="0" indent="0" algn="just">
              <a:buNone/>
            </a:pPr>
            <a:r>
              <a:rPr lang="en-US" dirty="0" smtClean="0"/>
              <a:t>5. </a:t>
            </a:r>
            <a:r>
              <a:rPr lang="en-US" u="sng" dirty="0" smtClean="0"/>
              <a:t>Spatial Frequency </a:t>
            </a:r>
            <a:r>
              <a:rPr lang="en-US" dirty="0" smtClean="0"/>
              <a:t>:</a:t>
            </a:r>
          </a:p>
          <a:p>
            <a:pPr marL="0" indent="0" algn="just">
              <a:buNone/>
            </a:pPr>
            <a:r>
              <a:rPr lang="en-US" dirty="0"/>
              <a:t>A</a:t>
            </a:r>
            <a:r>
              <a:rPr lang="en-US" dirty="0" smtClean="0"/>
              <a:t> </a:t>
            </a:r>
            <a:r>
              <a:rPr lang="en-US" dirty="0"/>
              <a:t>measure of how often sinusoidal components of the structure repeat per unit of distance</a:t>
            </a:r>
            <a:r>
              <a:rPr lang="en-US" dirty="0" smtClean="0"/>
              <a:t>.</a:t>
            </a:r>
          </a:p>
          <a:p>
            <a:pPr marL="0" indent="0" algn="just">
              <a:buNone/>
            </a:pPr>
            <a:r>
              <a:rPr lang="en-US" dirty="0" smtClean="0"/>
              <a:t>Simply it refers to image analysis.</a:t>
            </a:r>
          </a:p>
          <a:p>
            <a:pPr marL="0" indent="0" algn="just">
              <a:buNone/>
            </a:pPr>
            <a:endParaRPr lang="en-US" dirty="0" smtClean="0"/>
          </a:p>
          <a:p>
            <a:pPr marL="0" indent="0" algn="just">
              <a:buNone/>
            </a:pPr>
            <a:r>
              <a:rPr lang="en-US" dirty="0" smtClean="0"/>
              <a:t>6. </a:t>
            </a:r>
            <a:r>
              <a:rPr lang="en-US" u="sng" dirty="0" smtClean="0"/>
              <a:t>Human sensory system </a:t>
            </a:r>
            <a:r>
              <a:rPr lang="en-US" dirty="0" smtClean="0"/>
              <a:t>:</a:t>
            </a:r>
          </a:p>
          <a:p>
            <a:pPr marL="0" indent="0" algn="just">
              <a:buNone/>
            </a:pPr>
            <a:r>
              <a:rPr lang="en-US" dirty="0"/>
              <a:t> </a:t>
            </a:r>
            <a:r>
              <a:rPr lang="en-US" dirty="0" smtClean="0"/>
              <a:t> It refers to how user respond to changes in different  components or things.</a:t>
            </a:r>
            <a:endParaRPr lang="en-IN" dirty="0"/>
          </a:p>
        </p:txBody>
      </p:sp>
    </p:spTree>
    <p:extLst>
      <p:ext uri="{BB962C8B-B14F-4D97-AF65-F5344CB8AC3E}">
        <p14:creationId xmlns:p14="http://schemas.microsoft.com/office/powerpoint/2010/main" val="343529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904"/>
            <a:ext cx="8229600" cy="885816"/>
          </a:xfrm>
        </p:spPr>
        <p:txBody>
          <a:bodyPr/>
          <a:lstStyle/>
          <a:p>
            <a:r>
              <a:rPr lang="en-US" b="1" dirty="0" smtClean="0"/>
              <a:t>Text Search </a:t>
            </a:r>
            <a:r>
              <a:rPr lang="en-US" b="1" dirty="0"/>
              <a:t>T</a:t>
            </a:r>
            <a:r>
              <a:rPr lang="en-US" b="1" dirty="0" smtClean="0"/>
              <a:t>echniques</a:t>
            </a:r>
            <a:endParaRPr lang="en-IN" b="1" dirty="0"/>
          </a:p>
        </p:txBody>
      </p:sp>
      <p:sp>
        <p:nvSpPr>
          <p:cNvPr id="4" name="Content Placeholder 3"/>
          <p:cNvSpPr>
            <a:spLocks noGrp="1"/>
          </p:cNvSpPr>
          <p:nvPr>
            <p:ph idx="1"/>
          </p:nvPr>
        </p:nvSpPr>
        <p:spPr>
          <a:xfrm>
            <a:off x="251520" y="1052736"/>
            <a:ext cx="8579296" cy="5073427"/>
          </a:xfrm>
        </p:spPr>
        <p:txBody>
          <a:bodyPr/>
          <a:lstStyle/>
          <a:p>
            <a:pPr marL="0" indent="0" algn="just">
              <a:buNone/>
            </a:pPr>
            <a:r>
              <a:rPr lang="en-US" dirty="0" smtClean="0"/>
              <a:t>The concept of text scanning system is the ability to for one or more users to enter queries with the text of items to be searched sequentially accessed and compared to query terms.</a:t>
            </a:r>
          </a:p>
          <a:p>
            <a:pPr marL="0" indent="0">
              <a:buNone/>
            </a:pPr>
            <a:endParaRPr lang="en-IN"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645024"/>
            <a:ext cx="5257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915816" y="5445224"/>
            <a:ext cx="2880320" cy="369332"/>
          </a:xfrm>
          <a:prstGeom prst="rect">
            <a:avLst/>
          </a:prstGeom>
          <a:noFill/>
        </p:spPr>
        <p:txBody>
          <a:bodyPr wrap="square" rtlCol="0">
            <a:spAutoFit/>
          </a:bodyPr>
          <a:lstStyle/>
          <a:p>
            <a:r>
              <a:rPr lang="en-US" dirty="0" smtClean="0"/>
              <a:t>Text streaming architecture</a:t>
            </a:r>
            <a:endParaRPr lang="en-IN" dirty="0"/>
          </a:p>
        </p:txBody>
      </p:sp>
    </p:spTree>
    <p:extLst>
      <p:ext uri="{BB962C8B-B14F-4D97-AF65-F5344CB8AC3E}">
        <p14:creationId xmlns:p14="http://schemas.microsoft.com/office/powerpoint/2010/main" val="91341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Naïve Pattern Searching Technique</a:t>
            </a:r>
            <a:endParaRPr lang="en-IN" b="1" dirty="0"/>
          </a:p>
        </p:txBody>
      </p:sp>
      <p:sp>
        <p:nvSpPr>
          <p:cNvPr id="3" name="Content Placeholder 2"/>
          <p:cNvSpPr>
            <a:spLocks noGrp="1"/>
          </p:cNvSpPr>
          <p:nvPr>
            <p:ph idx="1"/>
          </p:nvPr>
        </p:nvSpPr>
        <p:spPr/>
        <p:txBody>
          <a:bodyPr>
            <a:normAutofit lnSpcReduction="10000"/>
          </a:bodyPr>
          <a:lstStyle/>
          <a:p>
            <a:pPr algn="just"/>
            <a:r>
              <a:rPr lang="en-US" dirty="0" smtClean="0"/>
              <a:t>Simplest </a:t>
            </a:r>
            <a:r>
              <a:rPr lang="en-US" dirty="0"/>
              <a:t>method among other pattern searching algorithms. </a:t>
            </a:r>
            <a:endParaRPr lang="en-US" dirty="0" smtClean="0"/>
          </a:p>
          <a:p>
            <a:pPr algn="just"/>
            <a:r>
              <a:rPr lang="en-US" dirty="0" smtClean="0"/>
              <a:t>It </a:t>
            </a:r>
            <a:r>
              <a:rPr lang="en-US" dirty="0"/>
              <a:t>checks for all character of the main string to the pattern. </a:t>
            </a:r>
            <a:endParaRPr lang="en-US" dirty="0" smtClean="0"/>
          </a:p>
          <a:p>
            <a:pPr algn="just"/>
            <a:r>
              <a:rPr lang="en-US" dirty="0" smtClean="0"/>
              <a:t>This algorithm </a:t>
            </a:r>
            <a:r>
              <a:rPr lang="en-US" dirty="0"/>
              <a:t>is helpful for smaller texts</a:t>
            </a:r>
            <a:r>
              <a:rPr lang="en-US" dirty="0" smtClean="0"/>
              <a:t>.</a:t>
            </a:r>
          </a:p>
          <a:p>
            <a:pPr algn="just"/>
            <a:r>
              <a:rPr lang="en-US" dirty="0"/>
              <a:t>We can find substring by checking once for the string. </a:t>
            </a:r>
            <a:endParaRPr lang="en-US" dirty="0" smtClean="0"/>
          </a:p>
          <a:p>
            <a:pPr algn="just"/>
            <a:r>
              <a:rPr lang="en-US" dirty="0" smtClean="0"/>
              <a:t>Does </a:t>
            </a:r>
            <a:r>
              <a:rPr lang="en-US" dirty="0"/>
              <a:t>not occupy extra space to perform the operation.</a:t>
            </a:r>
            <a:endParaRPr lang="en-IN" dirty="0"/>
          </a:p>
        </p:txBody>
      </p:sp>
    </p:spTree>
    <p:extLst>
      <p:ext uri="{BB962C8B-B14F-4D97-AF65-F5344CB8AC3E}">
        <p14:creationId xmlns:p14="http://schemas.microsoft.com/office/powerpoint/2010/main" val="25833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435280" cy="5865515"/>
          </a:xfrm>
        </p:spPr>
        <p:txBody>
          <a:bodyPr/>
          <a:lstStyle/>
          <a:p>
            <a:pPr marL="0" indent="0">
              <a:buNone/>
            </a:pPr>
            <a:r>
              <a:rPr lang="en-US" dirty="0" smtClean="0"/>
              <a:t>Consider an example -</a:t>
            </a:r>
          </a:p>
          <a:p>
            <a:pPr marL="0" indent="0">
              <a:buNone/>
            </a:pPr>
            <a:r>
              <a:rPr lang="en-US" dirty="0" smtClean="0"/>
              <a:t>Given </a:t>
            </a:r>
            <a:r>
              <a:rPr lang="en-US" dirty="0"/>
              <a:t>a text txt[0..n-1]</a:t>
            </a:r>
            <a:r>
              <a:rPr lang="en-US" i="1" dirty="0"/>
              <a:t> </a:t>
            </a:r>
            <a:r>
              <a:rPr lang="en-US" dirty="0"/>
              <a:t>and a pattern pat[0..</a:t>
            </a:r>
            <a:r>
              <a:rPr lang="en-US" dirty="0" smtClean="0"/>
              <a:t>m-1],</a:t>
            </a:r>
          </a:p>
          <a:p>
            <a:pPr marL="0" indent="0">
              <a:buNone/>
            </a:pPr>
            <a:r>
              <a:rPr lang="en-US" dirty="0" smtClean="0"/>
              <a:t>assume n&gt;m</a:t>
            </a:r>
          </a:p>
          <a:p>
            <a:pPr marL="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280" y="2009775"/>
            <a:ext cx="7272808"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48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IN" dirty="0" smtClean="0"/>
              <a:t>It checks with 1</a:t>
            </a:r>
            <a:r>
              <a:rPr lang="en-IN" baseline="30000" dirty="0" smtClean="0"/>
              <a:t>st</a:t>
            </a:r>
            <a:r>
              <a:rPr lang="en-IN" dirty="0" smtClean="0"/>
              <a:t> character of text with 1</a:t>
            </a:r>
            <a:r>
              <a:rPr lang="en-IN" baseline="30000" dirty="0" smtClean="0"/>
              <a:t>st</a:t>
            </a:r>
            <a:r>
              <a:rPr lang="en-IN" dirty="0" smtClean="0"/>
              <a:t> character of pattern ,if it is not matched it goes to 2</a:t>
            </a:r>
            <a:r>
              <a:rPr lang="en-IN" baseline="30000" dirty="0" smtClean="0"/>
              <a:t>nd</a:t>
            </a:r>
            <a:r>
              <a:rPr lang="en-IN" dirty="0" smtClean="0"/>
              <a:t> character and continue till it is matched.</a:t>
            </a:r>
          </a:p>
          <a:p>
            <a:pPr marL="0" indent="0" algn="just">
              <a:buNone/>
            </a:pPr>
            <a:endParaRPr lang="en-IN" dirty="0"/>
          </a:p>
          <a:p>
            <a:pPr marL="0" indent="0" algn="just">
              <a:buNone/>
            </a:pPr>
            <a:r>
              <a:rPr lang="en-IN" dirty="0" smtClean="0"/>
              <a:t>It requires “m*n” times of execution i.e O(</a:t>
            </a:r>
            <a:r>
              <a:rPr lang="en-IN" dirty="0" err="1" smtClean="0"/>
              <a:t>mn</a:t>
            </a:r>
            <a:r>
              <a:rPr lang="en-IN" dirty="0" smtClean="0"/>
              <a:t>)</a:t>
            </a:r>
            <a:endParaRPr lang="en-IN" dirty="0"/>
          </a:p>
        </p:txBody>
      </p:sp>
    </p:spTree>
    <p:extLst>
      <p:ext uri="{BB962C8B-B14F-4D97-AF65-F5344CB8AC3E}">
        <p14:creationId xmlns:p14="http://schemas.microsoft.com/office/powerpoint/2010/main" val="2159217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07288" cy="1143000"/>
          </a:xfrm>
        </p:spPr>
        <p:txBody>
          <a:bodyPr>
            <a:noAutofit/>
          </a:bodyPr>
          <a:lstStyle/>
          <a:p>
            <a:r>
              <a:rPr lang="en-IN" b="1" dirty="0" smtClean="0"/>
              <a:t>Knuth Morris Pratt(KMP) Algorithm</a:t>
            </a:r>
            <a:endParaRPr lang="en-IN" b="1" dirty="0"/>
          </a:p>
        </p:txBody>
      </p:sp>
      <p:sp>
        <p:nvSpPr>
          <p:cNvPr id="3" name="Content Placeholder 2"/>
          <p:cNvSpPr>
            <a:spLocks noGrp="1"/>
          </p:cNvSpPr>
          <p:nvPr>
            <p:ph idx="1"/>
          </p:nvPr>
        </p:nvSpPr>
        <p:spPr/>
        <p:txBody>
          <a:bodyPr/>
          <a:lstStyle/>
          <a:p>
            <a:r>
              <a:rPr lang="en-US" dirty="0"/>
              <a:t>Knuth Morris Pratt (KMP) is an algorithm, which </a:t>
            </a:r>
            <a:r>
              <a:rPr lang="en-US" dirty="0" smtClean="0"/>
              <a:t>checks </a:t>
            </a:r>
            <a:r>
              <a:rPr lang="en-US" dirty="0"/>
              <a:t>the characters from left to right</a:t>
            </a:r>
            <a:r>
              <a:rPr lang="en-US" dirty="0" smtClean="0"/>
              <a:t>.</a:t>
            </a:r>
          </a:p>
          <a:p>
            <a:r>
              <a:rPr lang="en-US" dirty="0" smtClean="0"/>
              <a:t>Backtracking on the string 'S' never occurs</a:t>
            </a:r>
            <a:endParaRPr lang="en-IN" dirty="0" smtClean="0"/>
          </a:p>
          <a:p>
            <a:r>
              <a:rPr lang="en-US" dirty="0" smtClean="0"/>
              <a:t>Components of KMP –</a:t>
            </a:r>
          </a:p>
          <a:p>
            <a:endParaRPr lang="en-US" dirty="0" smtClean="0"/>
          </a:p>
          <a:p>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861048"/>
            <a:ext cx="64484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28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692696"/>
            <a:ext cx="6496583" cy="525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97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8434237"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24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2132" y="836712"/>
            <a:ext cx="7125598"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0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764704"/>
            <a:ext cx="7280211"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64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 to be covered</a:t>
            </a:r>
            <a:endParaRPr lang="en-IN" b="1" dirty="0"/>
          </a:p>
        </p:txBody>
      </p:sp>
      <p:sp>
        <p:nvSpPr>
          <p:cNvPr id="3" name="Content Placeholder 2"/>
          <p:cNvSpPr>
            <a:spLocks noGrp="1"/>
          </p:cNvSpPr>
          <p:nvPr>
            <p:ph idx="1"/>
          </p:nvPr>
        </p:nvSpPr>
        <p:spPr/>
        <p:txBody>
          <a:bodyPr/>
          <a:lstStyle/>
          <a:p>
            <a:r>
              <a:rPr lang="en-IN" dirty="0" smtClean="0"/>
              <a:t>Visualization</a:t>
            </a:r>
          </a:p>
          <a:p>
            <a:r>
              <a:rPr lang="en-IN" dirty="0" smtClean="0"/>
              <a:t>Cognition and Perception</a:t>
            </a:r>
          </a:p>
          <a:p>
            <a:r>
              <a:rPr lang="en-IN" dirty="0" smtClean="0"/>
              <a:t>Naïve Pattern Searching Algorithm</a:t>
            </a:r>
          </a:p>
          <a:p>
            <a:r>
              <a:rPr lang="en-IN" dirty="0" smtClean="0"/>
              <a:t>Knuth Morris Pratt(KMP) Algorithm</a:t>
            </a:r>
          </a:p>
          <a:p>
            <a:r>
              <a:rPr lang="en-IN" dirty="0" smtClean="0"/>
              <a:t>Boyer Moore Algorithm</a:t>
            </a:r>
          </a:p>
          <a:p>
            <a:endParaRPr lang="en-IN" dirty="0"/>
          </a:p>
        </p:txBody>
      </p:sp>
    </p:spTree>
    <p:extLst>
      <p:ext uri="{BB962C8B-B14F-4D97-AF65-F5344CB8AC3E}">
        <p14:creationId xmlns:p14="http://schemas.microsoft.com/office/powerpoint/2010/main" val="3202699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9232" y="908720"/>
            <a:ext cx="7255336"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660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7270766"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220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7128792"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1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7795892"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84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229600" cy="1143000"/>
          </a:xfrm>
        </p:spPr>
        <p:txBody>
          <a:bodyPr/>
          <a:lstStyle/>
          <a:p>
            <a:r>
              <a:rPr lang="en-IN" b="1" dirty="0" smtClean="0"/>
              <a:t>Boyer Moore Algorithm</a:t>
            </a:r>
            <a:endParaRPr lang="en-IN" b="1" dirty="0"/>
          </a:p>
        </p:txBody>
      </p:sp>
      <p:sp>
        <p:nvSpPr>
          <p:cNvPr id="3" name="Content Placeholder 2"/>
          <p:cNvSpPr>
            <a:spLocks noGrp="1"/>
          </p:cNvSpPr>
          <p:nvPr>
            <p:ph idx="1"/>
          </p:nvPr>
        </p:nvSpPr>
        <p:spPr>
          <a:xfrm>
            <a:off x="323528" y="1268760"/>
            <a:ext cx="8363272" cy="4857403"/>
          </a:xfrm>
        </p:spPr>
        <p:txBody>
          <a:bodyPr>
            <a:normAutofit fontScale="92500" lnSpcReduction="20000"/>
          </a:bodyPr>
          <a:lstStyle/>
          <a:p>
            <a:pPr marL="0" indent="0" algn="just">
              <a:buNone/>
            </a:pPr>
            <a:r>
              <a:rPr lang="en-IN" dirty="0" smtClean="0"/>
              <a:t>This algorithm scans the pattern from right to left i.e beginning from the rightmost character.</a:t>
            </a:r>
          </a:p>
          <a:p>
            <a:pPr marL="0" indent="0" algn="just">
              <a:buNone/>
            </a:pPr>
            <a:endParaRPr lang="en-IN" dirty="0" smtClean="0"/>
          </a:p>
          <a:p>
            <a:pPr marL="0" indent="0" algn="just">
              <a:buNone/>
            </a:pPr>
            <a:r>
              <a:rPr lang="en-IN" dirty="0" smtClean="0"/>
              <a:t>Steps to find the pattern :</a:t>
            </a:r>
          </a:p>
          <a:p>
            <a:pPr marL="0" indent="0" algn="just">
              <a:buNone/>
            </a:pPr>
            <a:endParaRPr lang="en-IN" dirty="0" smtClean="0"/>
          </a:p>
          <a:p>
            <a:pPr marL="514350" indent="-514350" algn="just">
              <a:buAutoNum type="arabicPeriod"/>
            </a:pPr>
            <a:r>
              <a:rPr lang="en-IN" dirty="0" smtClean="0"/>
              <a:t>Construct bad match table</a:t>
            </a:r>
          </a:p>
          <a:p>
            <a:pPr marL="514350" indent="-514350" algn="just">
              <a:buAutoNum type="arabicPeriod"/>
            </a:pPr>
            <a:r>
              <a:rPr lang="en-IN" dirty="0" smtClean="0"/>
              <a:t>Align the pattern against the beginning of the text</a:t>
            </a:r>
          </a:p>
          <a:p>
            <a:pPr marL="514350" indent="-514350" algn="just">
              <a:buAutoNum type="arabicPeriod"/>
            </a:pPr>
            <a:r>
              <a:rPr lang="en-IN" dirty="0" smtClean="0"/>
              <a:t>Repeat the steps until matching substring is found or pattern reaches the last character of the text.</a:t>
            </a:r>
            <a:endParaRPr lang="en-IN" dirty="0"/>
          </a:p>
        </p:txBody>
      </p:sp>
    </p:spTree>
    <p:extLst>
      <p:ext uri="{BB962C8B-B14F-4D97-AF65-F5344CB8AC3E}">
        <p14:creationId xmlns:p14="http://schemas.microsoft.com/office/powerpoint/2010/main" val="855287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pPr marL="0" indent="0">
              <a:buNone/>
            </a:pPr>
            <a:r>
              <a:rPr lang="en-IN" dirty="0" smtClean="0"/>
              <a:t>  Formula for constructing bad match table :</a:t>
            </a:r>
          </a:p>
          <a:p>
            <a:pPr marL="0" indent="0">
              <a:buNone/>
            </a:pPr>
            <a:endParaRPr lang="en-IN" dirty="0" smtClean="0"/>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29000"/>
            <a:ext cx="7067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437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Consider an example </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204864"/>
            <a:ext cx="7790158"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798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0"/>
            <a:ext cx="6336703" cy="321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863180"/>
            <a:ext cx="6048672" cy="237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738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332656"/>
            <a:ext cx="7056784" cy="229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645024"/>
            <a:ext cx="640871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101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88640"/>
            <a:ext cx="6984776" cy="2485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501008"/>
            <a:ext cx="6624736" cy="2405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310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smtClean="0"/>
              <a:t>Visualization</a:t>
            </a:r>
            <a:endParaRPr lang="en-IN" b="1" dirty="0"/>
          </a:p>
        </p:txBody>
      </p:sp>
      <p:sp>
        <p:nvSpPr>
          <p:cNvPr id="3" name="Content Placeholder 2"/>
          <p:cNvSpPr>
            <a:spLocks noGrp="1"/>
          </p:cNvSpPr>
          <p:nvPr>
            <p:ph idx="1"/>
          </p:nvPr>
        </p:nvSpPr>
        <p:spPr>
          <a:xfrm>
            <a:off x="323528" y="1124744"/>
            <a:ext cx="8424936" cy="5112568"/>
          </a:xfrm>
        </p:spPr>
        <p:txBody>
          <a:bodyPr>
            <a:normAutofit lnSpcReduction="10000"/>
          </a:bodyPr>
          <a:lstStyle/>
          <a:p>
            <a:pPr marL="0" indent="0">
              <a:buNone/>
            </a:pPr>
            <a:endParaRPr lang="en-US" dirty="0" smtClean="0"/>
          </a:p>
          <a:p>
            <a:pPr algn="just"/>
            <a:r>
              <a:rPr lang="en-US" dirty="0" smtClean="0"/>
              <a:t>Visualization </a:t>
            </a:r>
            <a:r>
              <a:rPr lang="en-US" dirty="0"/>
              <a:t>is the process of representing data in a visual and meaningful way so that a user can </a:t>
            </a:r>
            <a:r>
              <a:rPr lang="en-US" dirty="0" smtClean="0"/>
              <a:t>understand it.</a:t>
            </a:r>
          </a:p>
          <a:p>
            <a:pPr algn="just"/>
            <a:endParaRPr lang="en-US" dirty="0" smtClean="0"/>
          </a:p>
          <a:p>
            <a:pPr algn="just"/>
            <a:r>
              <a:rPr lang="en-US" dirty="0" smtClean="0"/>
              <a:t>Visualization </a:t>
            </a:r>
            <a:r>
              <a:rPr lang="en-US" dirty="0"/>
              <a:t>allows users to draw insights from abstract data in an efficient and effective </a:t>
            </a:r>
            <a:r>
              <a:rPr lang="en-US" dirty="0" smtClean="0"/>
              <a:t>manner.</a:t>
            </a:r>
          </a:p>
          <a:p>
            <a:pPr algn="just"/>
            <a:endParaRPr lang="en-US" dirty="0" smtClean="0"/>
          </a:p>
          <a:p>
            <a:pPr algn="just"/>
            <a:r>
              <a:rPr lang="en-US" dirty="0" smtClean="0"/>
              <a:t>It also helps to grab the attention of users.</a:t>
            </a:r>
            <a:endParaRPr lang="en-IN" dirty="0"/>
          </a:p>
        </p:txBody>
      </p:sp>
    </p:spTree>
    <p:extLst>
      <p:ext uri="{BB962C8B-B14F-4D97-AF65-F5344CB8AC3E}">
        <p14:creationId xmlns:p14="http://schemas.microsoft.com/office/powerpoint/2010/main" val="116526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404664"/>
            <a:ext cx="727280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760" y="3429000"/>
            <a:ext cx="705678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05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332656"/>
            <a:ext cx="6696744" cy="2478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068960"/>
            <a:ext cx="69342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567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480" y="260648"/>
            <a:ext cx="6696744" cy="2674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90900"/>
            <a:ext cx="69723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102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988841"/>
            <a:ext cx="8229600" cy="1800200"/>
          </a:xfrm>
        </p:spPr>
        <p:txBody>
          <a:bodyPr>
            <a:normAutofit/>
          </a:bodyPr>
          <a:lstStyle/>
          <a:p>
            <a:pPr marL="0" indent="0">
              <a:buNone/>
            </a:pPr>
            <a:r>
              <a:rPr lang="en-IN" sz="9600" b="1" dirty="0" smtClean="0"/>
              <a:t>   THANK YOU!</a:t>
            </a:r>
            <a:endParaRPr lang="en-IN" sz="9600" b="1" dirty="0"/>
          </a:p>
        </p:txBody>
      </p:sp>
    </p:spTree>
    <p:extLst>
      <p:ext uri="{BB962C8B-B14F-4D97-AF65-F5344CB8AC3E}">
        <p14:creationId xmlns:p14="http://schemas.microsoft.com/office/powerpoint/2010/main" val="223816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US" b="1" dirty="0" smtClean="0"/>
              <a:t>Functionalities of Information Visualizatio</a:t>
            </a:r>
            <a:r>
              <a:rPr lang="en-US" b="1" dirty="0"/>
              <a:t>n</a:t>
            </a:r>
            <a:endParaRPr lang="en-IN" b="1" dirty="0"/>
          </a:p>
        </p:txBody>
      </p:sp>
      <p:sp>
        <p:nvSpPr>
          <p:cNvPr id="3" name="Content Placeholder 2"/>
          <p:cNvSpPr>
            <a:spLocks noGrp="1"/>
          </p:cNvSpPr>
          <p:nvPr>
            <p:ph idx="1"/>
          </p:nvPr>
        </p:nvSpPr>
        <p:spPr>
          <a:xfrm>
            <a:off x="179512" y="1700808"/>
            <a:ext cx="8507288" cy="4925144"/>
          </a:xfrm>
        </p:spPr>
        <p:txBody>
          <a:bodyPr>
            <a:normAutofit lnSpcReduction="10000"/>
          </a:bodyPr>
          <a:lstStyle/>
          <a:p>
            <a:pPr marL="514350" indent="-514350" algn="just">
              <a:buFont typeface="+mj-lt"/>
              <a:buAutoNum type="arabicPeriod"/>
            </a:pPr>
            <a:r>
              <a:rPr lang="en-US" dirty="0" smtClean="0"/>
              <a:t>Modifies the representation of data</a:t>
            </a:r>
          </a:p>
          <a:p>
            <a:pPr marL="514350" indent="-514350" algn="just">
              <a:buFont typeface="+mj-lt"/>
              <a:buAutoNum type="arabicPeriod"/>
            </a:pPr>
            <a:r>
              <a:rPr lang="en-US" dirty="0" smtClean="0"/>
              <a:t>Use same representation while showing changes in data</a:t>
            </a:r>
          </a:p>
          <a:p>
            <a:pPr marL="514350" indent="-514350" algn="just">
              <a:buFont typeface="+mj-lt"/>
              <a:buAutoNum type="arabicPeriod"/>
            </a:pPr>
            <a:r>
              <a:rPr lang="en-US" dirty="0" smtClean="0"/>
              <a:t>Animate the display to show the changes in space and time </a:t>
            </a:r>
          </a:p>
          <a:p>
            <a:pPr marL="514350" indent="-514350" algn="just">
              <a:buFont typeface="+mj-lt"/>
              <a:buAutoNum type="arabicPeriod"/>
            </a:pPr>
            <a:r>
              <a:rPr lang="en-US" dirty="0" smtClean="0"/>
              <a:t>Enable interaction to allow dynamic moment</a:t>
            </a:r>
          </a:p>
          <a:p>
            <a:pPr marL="514350" indent="-514350" algn="just">
              <a:buFont typeface="+mj-lt"/>
              <a:buAutoNum type="arabicPeriod"/>
            </a:pPr>
            <a:r>
              <a:rPr lang="en-US" dirty="0"/>
              <a:t> </a:t>
            </a:r>
            <a:r>
              <a:rPr lang="en-US" dirty="0" smtClean="0"/>
              <a:t> ex: </a:t>
            </a:r>
            <a:r>
              <a:rPr lang="en-US" dirty="0"/>
              <a:t>G</a:t>
            </a:r>
            <a:r>
              <a:rPr lang="en-US" dirty="0" smtClean="0"/>
              <a:t>oogle assistant ,HCI(Human Computer   Interface)</a:t>
            </a:r>
          </a:p>
          <a:p>
            <a:pPr marL="514350" indent="-514350" algn="just">
              <a:buFont typeface="+mj-lt"/>
              <a:buAutoNum type="arabicPeriod"/>
            </a:pPr>
            <a:r>
              <a:rPr lang="en-US" dirty="0" smtClean="0"/>
              <a:t>Create hyperlinks</a:t>
            </a:r>
            <a:endParaRPr lang="en-IN" dirty="0"/>
          </a:p>
        </p:txBody>
      </p:sp>
    </p:spTree>
    <p:extLst>
      <p:ext uri="{BB962C8B-B14F-4D97-AF65-F5344CB8AC3E}">
        <p14:creationId xmlns:p14="http://schemas.microsoft.com/office/powerpoint/2010/main" val="376189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Cognition and Perception</a:t>
            </a:r>
            <a:endParaRPr lang="en-IN" b="1" dirty="0"/>
          </a:p>
        </p:txBody>
      </p:sp>
      <p:sp>
        <p:nvSpPr>
          <p:cNvPr id="3" name="Content Placeholder 2"/>
          <p:cNvSpPr>
            <a:spLocks noGrp="1"/>
          </p:cNvSpPr>
          <p:nvPr>
            <p:ph idx="1"/>
          </p:nvPr>
        </p:nvSpPr>
        <p:spPr/>
        <p:txBody>
          <a:bodyPr/>
          <a:lstStyle/>
          <a:p>
            <a:pPr algn="just"/>
            <a:r>
              <a:rPr lang="en-US" dirty="0" smtClean="0"/>
              <a:t>Cognition is the mental action or process of acquiring knowledge and understanding through thought, experiences and senses.</a:t>
            </a:r>
          </a:p>
          <a:p>
            <a:pPr marL="0" indent="0" algn="just">
              <a:buNone/>
            </a:pPr>
            <a:endParaRPr lang="en-US" dirty="0" smtClean="0"/>
          </a:p>
          <a:p>
            <a:pPr marL="0" indent="0" algn="ctr">
              <a:buNone/>
            </a:pPr>
            <a:r>
              <a:rPr lang="en-US" dirty="0" smtClean="0"/>
              <a:t> Ex: Thinking how to solve a particular    mathematics problem</a:t>
            </a:r>
          </a:p>
          <a:p>
            <a:pPr algn="just"/>
            <a:endParaRPr lang="en-IN" dirty="0"/>
          </a:p>
        </p:txBody>
      </p:sp>
    </p:spTree>
    <p:extLst>
      <p:ext uri="{BB962C8B-B14F-4D97-AF65-F5344CB8AC3E}">
        <p14:creationId xmlns:p14="http://schemas.microsoft.com/office/powerpoint/2010/main" val="351394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8928992" cy="5505475"/>
          </a:xfrm>
        </p:spPr>
        <p:txBody>
          <a:bodyPr/>
          <a:lstStyle/>
          <a:p>
            <a:pPr algn="just"/>
            <a:r>
              <a:rPr lang="en-US" dirty="0" smtClean="0"/>
              <a:t>Perception is organization, identification and interpretation of sensory information. Intuition based on cognition is called perception</a:t>
            </a:r>
          </a:p>
          <a:p>
            <a:pPr marL="0" indent="0" algn="just">
              <a:buNone/>
            </a:pPr>
            <a:endParaRPr lang="en-US" dirty="0" smtClean="0"/>
          </a:p>
          <a:p>
            <a:pPr marL="0" indent="0" algn="ctr">
              <a:buNone/>
            </a:pPr>
            <a:r>
              <a:rPr lang="en-US" dirty="0" smtClean="0"/>
              <a:t>   Ex: looking at letters on a page(sensation)</a:t>
            </a:r>
          </a:p>
          <a:p>
            <a:pPr marL="0" indent="0" algn="ctr">
              <a:buNone/>
            </a:pPr>
            <a:r>
              <a:rPr lang="en-US" dirty="0" smtClean="0"/>
              <a:t>   interpreting them as our favorite passage in a    novel(perception</a:t>
            </a:r>
            <a:r>
              <a:rPr lang="en-US" sz="2000" dirty="0" smtClean="0"/>
              <a:t>)</a:t>
            </a:r>
          </a:p>
          <a:p>
            <a:pPr marL="0" indent="0">
              <a:buNone/>
            </a:pPr>
            <a:endParaRPr lang="en-US" sz="2000" dirty="0" smtClean="0"/>
          </a:p>
          <a:p>
            <a:endParaRPr lang="en-US" dirty="0" smtClean="0"/>
          </a:p>
          <a:p>
            <a:endParaRPr lang="en-IN" dirty="0"/>
          </a:p>
        </p:txBody>
      </p:sp>
    </p:spTree>
    <p:extLst>
      <p:ext uri="{BB962C8B-B14F-4D97-AF65-F5344CB8AC3E}">
        <p14:creationId xmlns:p14="http://schemas.microsoft.com/office/powerpoint/2010/main" val="147954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445624" cy="6441579"/>
          </a:xfrm>
        </p:spPr>
        <p:txBody>
          <a:bodyPr>
            <a:normAutofit lnSpcReduction="10000"/>
          </a:bodyPr>
          <a:lstStyle/>
          <a:p>
            <a:pPr marL="0" indent="0" algn="just">
              <a:buNone/>
            </a:pPr>
            <a:r>
              <a:rPr lang="en-US" sz="2800" dirty="0" smtClean="0"/>
              <a:t>    Under Cognition and Perception :</a:t>
            </a:r>
          </a:p>
          <a:p>
            <a:pPr marL="0" indent="0" algn="just">
              <a:buNone/>
            </a:pPr>
            <a:endParaRPr lang="en-US" sz="2800" dirty="0" smtClean="0"/>
          </a:p>
          <a:p>
            <a:pPr algn="just"/>
            <a:r>
              <a:rPr lang="en-US" sz="2800" dirty="0" smtClean="0"/>
              <a:t>Proximity : Grouping of nearby figures.</a:t>
            </a:r>
          </a:p>
          <a:p>
            <a:pPr algn="just"/>
            <a:endParaRPr lang="en-US" sz="2800" dirty="0" smtClean="0"/>
          </a:p>
          <a:p>
            <a:pPr algn="just"/>
            <a:r>
              <a:rPr lang="en-US" sz="2800" dirty="0" smtClean="0"/>
              <a:t>Similarity :</a:t>
            </a:r>
            <a:r>
              <a:rPr lang="en-IN" sz="2800" dirty="0" smtClean="0"/>
              <a:t> Grouping of similar figures.</a:t>
            </a:r>
          </a:p>
          <a:p>
            <a:pPr algn="just"/>
            <a:endParaRPr lang="en-IN" sz="2800" dirty="0" smtClean="0"/>
          </a:p>
          <a:p>
            <a:pPr algn="just"/>
            <a:r>
              <a:rPr lang="en-US" sz="2800" dirty="0" smtClean="0"/>
              <a:t>Continuity : figures are interpreted as smooth continuous patterns rather than discontinuous concatenation of shapes.</a:t>
            </a:r>
          </a:p>
          <a:p>
            <a:pPr algn="just"/>
            <a:endParaRPr lang="en-US" sz="2800" dirty="0" smtClean="0"/>
          </a:p>
          <a:p>
            <a:pPr algn="just"/>
            <a:r>
              <a:rPr lang="en-US" sz="2800" dirty="0" smtClean="0"/>
              <a:t>Closure : gaps in a figure are filled in to create a whole.</a:t>
            </a:r>
          </a:p>
          <a:p>
            <a:pPr algn="just"/>
            <a:endParaRPr lang="en-US" sz="2800" dirty="0"/>
          </a:p>
          <a:p>
            <a:pPr algn="just"/>
            <a:r>
              <a:rPr lang="en-US" sz="2800" dirty="0" smtClean="0"/>
              <a:t>Connectedness : uniform and linked spots, lines or areas are perceived as a single unit.</a:t>
            </a:r>
          </a:p>
        </p:txBody>
      </p:sp>
    </p:spTree>
    <p:extLst>
      <p:ext uri="{BB962C8B-B14F-4D97-AF65-F5344CB8AC3E}">
        <p14:creationId xmlns:p14="http://schemas.microsoft.com/office/powerpoint/2010/main" val="329835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US" b="1" dirty="0" smtClean="0"/>
              <a:t>Visualization technologies </a:t>
            </a:r>
            <a:endParaRPr lang="en-IN" b="1" dirty="0"/>
          </a:p>
        </p:txBody>
      </p:sp>
      <p:sp>
        <p:nvSpPr>
          <p:cNvPr id="3" name="Content Placeholder 2"/>
          <p:cNvSpPr>
            <a:spLocks noGrp="1"/>
          </p:cNvSpPr>
          <p:nvPr>
            <p:ph idx="1"/>
          </p:nvPr>
        </p:nvSpPr>
        <p:spPr>
          <a:xfrm>
            <a:off x="323528" y="1052736"/>
            <a:ext cx="8229600" cy="5361459"/>
          </a:xfrm>
        </p:spPr>
        <p:txBody>
          <a:bodyPr>
            <a:normAutofit fontScale="92500" lnSpcReduction="10000"/>
          </a:bodyPr>
          <a:lstStyle/>
          <a:p>
            <a:pPr marL="0" indent="0">
              <a:buNone/>
            </a:pPr>
            <a:r>
              <a:rPr lang="en-US" dirty="0" smtClean="0"/>
              <a:t>The main aspect of visualization is to improve user interaction.</a:t>
            </a:r>
          </a:p>
          <a:p>
            <a:pPr marL="0" indent="0">
              <a:buNone/>
            </a:pPr>
            <a:endParaRPr lang="en-US" dirty="0" smtClean="0"/>
          </a:p>
          <a:p>
            <a:pPr marL="0" indent="0">
              <a:buNone/>
            </a:pPr>
            <a:r>
              <a:rPr lang="en-US" dirty="0" smtClean="0"/>
              <a:t>The various visualization technologies are :</a:t>
            </a:r>
          </a:p>
          <a:p>
            <a:pPr marL="0" indent="0">
              <a:buNone/>
            </a:pPr>
            <a:r>
              <a:rPr lang="en-US" dirty="0" smtClean="0"/>
              <a:t> </a:t>
            </a:r>
          </a:p>
          <a:p>
            <a:pPr marL="514350" indent="-514350">
              <a:buFont typeface="+mj-lt"/>
              <a:buAutoNum type="arabicPeriod"/>
            </a:pPr>
            <a:r>
              <a:rPr lang="en-US" u="sng" dirty="0" smtClean="0"/>
              <a:t>Preattention</a:t>
            </a:r>
            <a:r>
              <a:rPr lang="en-US" dirty="0" smtClean="0"/>
              <a:t> :</a:t>
            </a:r>
          </a:p>
          <a:p>
            <a:pPr marL="0" indent="0">
              <a:buNone/>
            </a:pPr>
            <a:r>
              <a:rPr lang="en-US" dirty="0"/>
              <a:t> </a:t>
            </a:r>
            <a:r>
              <a:rPr lang="en-US" dirty="0" smtClean="0"/>
              <a:t>Having prerequisite knowledge or prior knowledge on things which we want to know.</a:t>
            </a:r>
          </a:p>
          <a:p>
            <a:pPr marL="0" indent="0">
              <a:buNone/>
            </a:pPr>
            <a:endParaRPr lang="en-US" dirty="0"/>
          </a:p>
          <a:p>
            <a:pPr marL="0" indent="0">
              <a:buNone/>
            </a:pPr>
            <a:r>
              <a:rPr lang="en-US" dirty="0" smtClean="0"/>
              <a:t>2. </a:t>
            </a:r>
            <a:r>
              <a:rPr lang="en-US" u="sng" dirty="0" smtClean="0"/>
              <a:t>Optical illusion </a:t>
            </a:r>
            <a:r>
              <a:rPr lang="en-US" dirty="0" smtClean="0"/>
              <a:t>:</a:t>
            </a:r>
          </a:p>
          <a:p>
            <a:pPr marL="0" indent="0">
              <a:buNone/>
            </a:pPr>
            <a:r>
              <a:rPr lang="en-US" dirty="0" smtClean="0"/>
              <a:t> It refers to visualizing things in different manner.</a:t>
            </a:r>
            <a:endParaRPr lang="en-IN" dirty="0"/>
          </a:p>
        </p:txBody>
      </p:sp>
    </p:spTree>
    <p:extLst>
      <p:ext uri="{BB962C8B-B14F-4D97-AF65-F5344CB8AC3E}">
        <p14:creationId xmlns:p14="http://schemas.microsoft.com/office/powerpoint/2010/main" val="168635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pPr marL="0" indent="0" algn="just">
              <a:buNone/>
            </a:pPr>
            <a:r>
              <a:rPr lang="en-US" dirty="0" smtClean="0"/>
              <a:t>3.  </a:t>
            </a:r>
            <a:r>
              <a:rPr lang="en-US" u="sng" dirty="0" smtClean="0"/>
              <a:t>Hue , Saturation , Lightness(colors</a:t>
            </a:r>
            <a:r>
              <a:rPr lang="en-US" dirty="0" smtClean="0"/>
              <a:t>) :</a:t>
            </a:r>
          </a:p>
          <a:p>
            <a:pPr marL="0" indent="0" algn="just">
              <a:buNone/>
            </a:pPr>
            <a:r>
              <a:rPr lang="en-US" dirty="0" smtClean="0"/>
              <a:t>Hue - refers to shades of the colors</a:t>
            </a:r>
          </a:p>
          <a:p>
            <a:pPr marL="0" indent="0" algn="just">
              <a:buNone/>
            </a:pPr>
            <a:r>
              <a:rPr lang="en-US" dirty="0" smtClean="0"/>
              <a:t>Saturation – changing the shades of original color</a:t>
            </a:r>
          </a:p>
          <a:p>
            <a:pPr marL="0" indent="0" algn="just">
              <a:buNone/>
            </a:pPr>
            <a:r>
              <a:rPr lang="en-US" dirty="0" smtClean="0"/>
              <a:t>Lightness – refers to brightness and contrast to improve quality of picture</a:t>
            </a:r>
          </a:p>
          <a:p>
            <a:pPr marL="0" indent="0" algn="just">
              <a:buNone/>
            </a:pPr>
            <a:endParaRPr lang="en-US" dirty="0" smtClean="0"/>
          </a:p>
          <a:p>
            <a:pPr marL="0" indent="0" algn="just">
              <a:buNone/>
            </a:pPr>
            <a:r>
              <a:rPr lang="en-US" dirty="0" smtClean="0"/>
              <a:t>4.  </a:t>
            </a:r>
            <a:r>
              <a:rPr lang="en-US" u="sng" dirty="0" smtClean="0"/>
              <a:t>Configurable aspects of display </a:t>
            </a:r>
            <a:r>
              <a:rPr lang="en-US" dirty="0" smtClean="0"/>
              <a:t>:</a:t>
            </a:r>
          </a:p>
          <a:p>
            <a:pPr marL="0" indent="0" algn="just">
              <a:buNone/>
            </a:pPr>
            <a:r>
              <a:rPr lang="en-US" dirty="0" smtClean="0"/>
              <a:t> Preattention, optical illusion ,hue ,saturation and lightness all combined together for better display is called configurable aspects of display.</a:t>
            </a:r>
          </a:p>
          <a:p>
            <a:pPr marL="0" indent="0" algn="just">
              <a:buNone/>
            </a:pPr>
            <a:endParaRPr lang="en-US" dirty="0" smtClean="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55773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671</Words>
  <Application>Microsoft Office PowerPoint</Application>
  <PresentationFormat>On-screen Show (4:3)</PresentationFormat>
  <Paragraphs>96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   MODULE – 4  Information Visualization &amp; Text Search Algorithms    </vt:lpstr>
      <vt:lpstr>Topics to be covered</vt:lpstr>
      <vt:lpstr>Visualization</vt:lpstr>
      <vt:lpstr>Functionalities of Information Visualization</vt:lpstr>
      <vt:lpstr>Cognition and Perception</vt:lpstr>
      <vt:lpstr>PowerPoint Presentation</vt:lpstr>
      <vt:lpstr>PowerPoint Presentation</vt:lpstr>
      <vt:lpstr>Visualization technologies </vt:lpstr>
      <vt:lpstr>PowerPoint Presentation</vt:lpstr>
      <vt:lpstr>PowerPoint Presentation</vt:lpstr>
      <vt:lpstr>Text Search Techniques</vt:lpstr>
      <vt:lpstr>Naïve Pattern Searching Technique</vt:lpstr>
      <vt:lpstr>PowerPoint Presentation</vt:lpstr>
      <vt:lpstr>PowerPoint Presentation</vt:lpstr>
      <vt:lpstr>Knuth Morris Pratt(KMP)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Boyer Moore Algorithm</vt:lpstr>
      <vt:lpstr>PowerPoint Presentation</vt:lpstr>
      <vt:lpstr>Consider an 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- 4  Information Visualization &amp; Text Search Algorithms</dc:title>
  <dc:creator>Shivangi</dc:creator>
  <cp:lastModifiedBy>Shivangi</cp:lastModifiedBy>
  <cp:revision>20</cp:revision>
  <dcterms:created xsi:type="dcterms:W3CDTF">2020-03-26T09:59:34Z</dcterms:created>
  <dcterms:modified xsi:type="dcterms:W3CDTF">2020-03-26T15:20:25Z</dcterms:modified>
</cp:coreProperties>
</file>