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0160" y="2670048"/>
            <a:ext cx="6592824" cy="3901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5460"/>
              </a:spcAft>
            </a:pPr>
            <a:r>
              <a:rPr lang="en-US" sz="3900" dirty="0">
                <a:latin typeface="Calibri"/>
              </a:rPr>
              <a:t>I</a:t>
            </a:r>
            <a:r>
              <a:rPr lang="en-US" sz="3900" dirty="0" smtClean="0">
                <a:latin typeface="Calibri"/>
              </a:rPr>
              <a:t>nformation </a:t>
            </a:r>
            <a:r>
              <a:rPr lang="en-US" sz="3900" dirty="0">
                <a:latin typeface="Calibri"/>
              </a:rPr>
              <a:t>Retrieval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6792" y="4032504"/>
            <a:ext cx="4087368" cy="1524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4608"/>
              </a:lnSpc>
              <a:spcBef>
                <a:spcPts val="5460"/>
              </a:spcBef>
            </a:pPr>
            <a:endParaRPr lang="en-US" sz="3100" dirty="0">
              <a:solidFill>
                <a:srgbClr val="79807C"/>
              </a:solidFill>
              <a:latin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4480560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solidFill>
                  <a:srgbClr val="A3A3A5"/>
                </a:solidFill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solidFill>
                  <a:srgbClr val="79807C"/>
                </a:solidFill>
                <a:latin typeface="Calibri"/>
              </a:rPr>
              <a:t>•    IR Evaluation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User Study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Cranfield Paradigm</a:t>
            </a:r>
          </a:p>
          <a:p>
            <a:pPr marL="457200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solidFill>
                  <a:srgbClr val="A3A3A5"/>
                </a:solidFill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8" y="1417320"/>
            <a:ext cx="5794248" cy="5151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77568" y="4154424"/>
            <a:ext cx="1557528" cy="7284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5540"/>
              </a:spcBef>
              <a:spcAft>
                <a:spcPts val="840"/>
              </a:spcAft>
            </a:pPr>
            <a:r>
              <a:rPr lang="en-US" sz="3000" b="1">
                <a:latin typeface="Calibri"/>
              </a:rPr>
              <a:t>System’s</a:t>
            </a:r>
          </a:p>
          <a:p>
            <a:pPr indent="0"/>
            <a:r>
              <a:rPr lang="en-US" sz="3000" b="1">
                <a:latin typeface="Calibri"/>
              </a:rPr>
              <a:t>erforman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5664" y="4648200"/>
            <a:ext cx="926592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000" b="1">
                <a:latin typeface="Calibri"/>
              </a:rPr>
              <a:t>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0608" y="365760"/>
            <a:ext cx="2505456" cy="10607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1260"/>
              </a:spcAft>
            </a:pPr>
            <a:r>
              <a:rPr lang="en-US" sz="4200">
                <a:latin typeface="Calibri"/>
              </a:rPr>
              <a:t>User Study</a:t>
            </a:r>
          </a:p>
          <a:p>
            <a:pPr indent="0" algn="ctr">
              <a:spcAft>
                <a:spcPts val="15540"/>
              </a:spcAft>
            </a:pPr>
            <a:r>
              <a:rPr lang="en-US" sz="3100">
                <a:latin typeface="Calibri"/>
              </a:rPr>
              <a:t>Assumption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52" y="4407408"/>
            <a:ext cx="2212848" cy="2450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040" y="637032"/>
            <a:ext cx="2444496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User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8049768" cy="1947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en-US" sz="3100">
                <a:latin typeface="Calibri"/>
              </a:rPr>
              <a:t>• Process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-Actual users are hired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-    They use the systems to complete some tasks</a:t>
            </a:r>
          </a:p>
          <a:p>
            <a:pPr marL="457200" indent="0" algn="just">
              <a:lnSpc>
                <a:spcPts val="4032"/>
              </a:lnSpc>
              <a:spcAft>
                <a:spcPts val="4410"/>
              </a:spcAft>
            </a:pPr>
            <a:r>
              <a:rPr lang="en-US" sz="2700">
                <a:latin typeface="Calibri"/>
              </a:rPr>
              <a:t>-    They report their subjective feeling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4" y="5907024"/>
            <a:ext cx="1895856" cy="950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040" y="637032"/>
            <a:ext cx="2444496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User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6053328" cy="25115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Strength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Close to real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Weakness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Too subjective</a:t>
            </a:r>
          </a:p>
          <a:p>
            <a:pPr marL="457200" indent="0" algn="just"/>
            <a:r>
              <a:rPr lang="en-US" sz="2700">
                <a:latin typeface="Calibri"/>
              </a:rPr>
              <a:t>-    Too expensive Small Scale ^ Bias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4" y="5907024"/>
            <a:ext cx="1895856" cy="950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040" y="637032"/>
            <a:ext cx="2444496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User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5974080" cy="25115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Strength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Close to real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Weakness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solidFill>
                  <a:srgbClr val="FD1B1A"/>
                </a:solidFill>
                <a:latin typeface="Calibri"/>
              </a:rPr>
              <a:t>-    Too subjective</a:t>
            </a:r>
          </a:p>
          <a:p>
            <a:pPr marL="457200" indent="0" algn="just"/>
            <a:r>
              <a:rPr lang="en-US" sz="2700">
                <a:latin typeface="Calibri"/>
              </a:rPr>
              <a:t>-    Too expensive ^ Small Scale ^ Bias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7552" y="859536"/>
            <a:ext cx="200863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700">
                <a:latin typeface="Calibri"/>
              </a:rPr>
              <a:t>[Kagolovsky et al.</a:t>
            </a:r>
            <a:r>
              <a:rPr lang="en-US" sz="1700" baseline="-25000">
                <a:latin typeface="Calibri"/>
              </a:rPr>
              <a:t>#</a:t>
            </a:r>
            <a:r>
              <a:rPr lang="en-US" sz="1700">
                <a:latin typeface="Calibri"/>
              </a:rPr>
              <a:t> 03]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7296912" cy="28559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en-US" sz="3100">
                <a:latin typeface="Calibri"/>
              </a:rPr>
              <a:t>• Process</a:t>
            </a:r>
          </a:p>
          <a:p>
            <a:pPr marL="457200" marR="727456" indent="0">
              <a:lnSpc>
                <a:spcPts val="4032"/>
              </a:lnSpc>
            </a:pPr>
            <a:r>
              <a:rPr lang="en-US" sz="2700">
                <a:latin typeface="Calibri"/>
              </a:rPr>
              <a:t>-Actual users are hired - They use the systems to finish a task -Their performance is measured</a:t>
            </a:r>
          </a:p>
          <a:p>
            <a:pPr marL="927100" indent="0">
              <a:lnSpc>
                <a:spcPts val="3432"/>
              </a:lnSpc>
              <a:spcAft>
                <a:spcPts val="1680"/>
              </a:spcAft>
            </a:pPr>
            <a:r>
              <a:rPr lang="en-US" sz="2300">
                <a:latin typeface="Calibri"/>
              </a:rPr>
              <a:t>• # of relevant documents found in a given time .© of finding required answers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1984" y="5047488"/>
            <a:ext cx="1584960" cy="1548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680"/>
              </a:spcBef>
              <a:spcAft>
                <a:spcPts val="210"/>
              </a:spcAft>
            </a:pPr>
            <a:r>
              <a:rPr lang="en-US" sz="3100">
                <a:solidFill>
                  <a:srgbClr val="50654B"/>
                </a:solidFill>
                <a:latin typeface="Calibri"/>
              </a:rPr>
              <a:t>4*    </a:t>
            </a:r>
            <a:r>
              <a:rPr lang="en-US" sz="3100">
                <a:solidFill>
                  <a:srgbClr val="262527"/>
                </a:solidFill>
                <a:latin typeface="Calibri"/>
              </a:rPr>
              <a:t>4*    11    </a:t>
            </a:r>
            <a:r>
              <a:rPr lang="en-US" sz="3100">
                <a:solidFill>
                  <a:srgbClr val="21497B"/>
                </a:solidFill>
                <a:latin typeface="Calibri"/>
              </a:rPr>
              <a:t>«</a:t>
            </a:r>
          </a:p>
          <a:p>
            <a:pPr indent="0" algn="r">
              <a:spcAft>
                <a:spcPts val="210"/>
              </a:spcAft>
            </a:pPr>
            <a:r>
              <a:rPr lang="en-US" sz="400">
                <a:solidFill>
                  <a:srgbClr val="50654B"/>
                </a:solidFill>
                <a:latin typeface="Arial"/>
              </a:rPr>
              <a:t>^</a:t>
            </a:r>
          </a:p>
          <a:p>
            <a:pPr marL="717804" indent="0" algn="just">
              <a:spcAft>
                <a:spcPts val="210"/>
              </a:spcAft>
            </a:pPr>
            <a:r>
              <a:rPr lang="en-US" sz="1600" i="1">
                <a:solidFill>
                  <a:srgbClr val="21497B"/>
                </a:solidFill>
                <a:latin typeface="Arial"/>
              </a:rPr>
              <a:t>m    m</a:t>
            </a:r>
            <a:r>
              <a:rPr lang="en-US" sz="1800">
                <a:solidFill>
                  <a:srgbClr val="21497B"/>
                </a:solidFill>
                <a:latin typeface="Times New Roman"/>
              </a:rPr>
              <a:t>    «</a:t>
            </a:r>
          </a:p>
          <a:p>
            <a:pPr indent="0" algn="just">
              <a:lnSpc>
                <a:spcPts val="1008"/>
              </a:lnSpc>
            </a:pPr>
            <a:r>
              <a:rPr lang="en-US" sz="500">
                <a:solidFill>
                  <a:srgbClr val="50654B"/>
                </a:solidFill>
                <a:latin typeface="Arial"/>
              </a:rPr>
              <a:t>1</a:t>
            </a:r>
            <a:r>
              <a:rPr lang="en-US" sz="550" b="1">
                <a:solidFill>
                  <a:srgbClr val="50654B"/>
                </a:solidFill>
                <a:latin typeface="Calibri"/>
              </a:rPr>
              <a:t>    </a:t>
            </a:r>
            <a:r>
              <a:rPr lang="en-US" sz="550" b="1">
                <a:solidFill>
                  <a:srgbClr val="262527"/>
                </a:solidFill>
                <a:latin typeface="Calibri"/>
              </a:rPr>
              <a:t>a»    »    »    </a:t>
            </a:r>
            <a:r>
              <a:rPr lang="en-US" sz="500">
                <a:solidFill>
                  <a:srgbClr val="262527"/>
                </a:solidFill>
                <a:latin typeface="Arial"/>
              </a:rPr>
              <a:t>3</a:t>
            </a:r>
          </a:p>
          <a:p>
            <a:pPr indent="0" algn="just">
              <a:lnSpc>
                <a:spcPts val="1008"/>
              </a:lnSpc>
              <a:spcAft>
                <a:spcPts val="210"/>
              </a:spcAft>
            </a:pPr>
            <a:r>
              <a:rPr lang="en-US" sz="2300">
                <a:solidFill>
                  <a:srgbClr val="AD2E2D"/>
                </a:solidFill>
                <a:latin typeface="Calibri"/>
              </a:rPr>
              <a:t>«£    </a:t>
            </a:r>
            <a:r>
              <a:rPr lang="en-US" sz="2300">
                <a:solidFill>
                  <a:srgbClr val="262527"/>
                </a:solidFill>
                <a:latin typeface="Calibri"/>
              </a:rPr>
              <a:t>&lt;0    &lt;6    &amp;</a:t>
            </a:r>
          </a:p>
          <a:p>
            <a:pPr indent="0" algn="just">
              <a:spcAft>
                <a:spcPts val="630"/>
              </a:spcAft>
            </a:pPr>
            <a:r>
              <a:rPr lang="en-US" sz="1800">
                <a:solidFill>
                  <a:srgbClr val="50654B"/>
                </a:solidFill>
                <a:latin typeface="Arial"/>
              </a:rPr>
              <a:t>2    </a:t>
            </a:r>
            <a:r>
              <a:rPr lang="en-US" sz="1800">
                <a:solidFill>
                  <a:srgbClr val="262527"/>
                </a:solidFill>
                <a:latin typeface="Arial"/>
              </a:rPr>
              <a:t>ft    </a:t>
            </a:r>
            <a:r>
              <a:rPr lang="en-US" sz="1800" baseline="30000">
                <a:solidFill>
                  <a:srgbClr val="50654B"/>
                </a:solidFill>
                <a:latin typeface="Arial"/>
              </a:rPr>
              <a:t>7</a:t>
            </a:r>
            <a:r>
              <a:rPr lang="en-US" sz="1800">
                <a:solidFill>
                  <a:srgbClr val="50654B"/>
                </a:solidFill>
                <a:latin typeface="Arial"/>
              </a:rPr>
              <a:t>    **    A</a:t>
            </a:r>
          </a:p>
          <a:p>
            <a:pPr indent="0" algn="just">
              <a:spcAft>
                <a:spcPts val="210"/>
              </a:spcAft>
            </a:pPr>
            <a:r>
              <a:rPr lang="en-US" sz="3100">
                <a:solidFill>
                  <a:srgbClr val="50654B"/>
                </a:solidFill>
                <a:latin typeface="Calibri"/>
              </a:rPr>
              <a:t>a    </a:t>
            </a:r>
            <a:r>
              <a:rPr lang="en-US" sz="3100">
                <a:solidFill>
                  <a:srgbClr val="262527"/>
                </a:solidFill>
                <a:latin typeface="Calibri"/>
              </a:rPr>
              <a:t>a    *    a</a:t>
            </a:r>
          </a:p>
          <a:p>
            <a:pPr indent="0" algn="just"/>
            <a:r>
              <a:rPr lang="en-US" sz="2900" b="1">
                <a:solidFill>
                  <a:srgbClr val="21497B"/>
                </a:solidFill>
                <a:latin typeface="Courier New"/>
              </a:rPr>
              <a:t>a    </a:t>
            </a:r>
            <a:r>
              <a:rPr lang="en-US" sz="2900" b="1">
                <a:solidFill>
                  <a:srgbClr val="1A459B"/>
                </a:solidFill>
                <a:latin typeface="Courier New"/>
              </a:rPr>
              <a:t>i    </a:t>
            </a:r>
            <a:r>
              <a:rPr lang="en-US" sz="2900" b="1">
                <a:solidFill>
                  <a:srgbClr val="469E21"/>
                </a:solidFill>
                <a:latin typeface="Courier New"/>
              </a:rPr>
              <a:t>i    </a:t>
            </a:r>
            <a:r>
              <a:rPr lang="en-US" sz="2900" b="1">
                <a:solidFill>
                  <a:srgbClr val="AD2E2D"/>
                </a:solidFill>
                <a:latin typeface="Courier New"/>
              </a:rPr>
              <a:t>i    </a:t>
            </a:r>
            <a:r>
              <a:rPr lang="en-US" sz="2900" b="1">
                <a:solidFill>
                  <a:srgbClr val="B48F1D"/>
                </a:solidFill>
                <a:latin typeface="Courier New"/>
              </a:rPr>
              <a:t>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4" y="5907024"/>
            <a:ext cx="1895856" cy="950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1744" y="637032"/>
            <a:ext cx="5654040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IR Evaluation; User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6053328" cy="19994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Strength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Close to real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Weakness</a:t>
            </a:r>
          </a:p>
          <a:p>
            <a:pPr marL="457200" indent="0" algn="just"/>
            <a:r>
              <a:rPr lang="en-US" sz="2700">
                <a:latin typeface="Calibri"/>
              </a:rPr>
              <a:t>—    Too expensive Small Scale ^ Bias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5855208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solidFill>
                  <a:srgbClr val="A3A3A5"/>
                </a:solidFill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solidFill>
                  <a:srgbClr val="79807C"/>
                </a:solidFill>
                <a:latin typeface="Calibri"/>
              </a:rPr>
              <a:t>•    IR Evaluation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User Study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Cranfield Paradigm (Test Collection)</a:t>
            </a:r>
          </a:p>
          <a:p>
            <a:pPr marL="457200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solidFill>
                  <a:srgbClr val="A3A3A5"/>
                </a:solidFill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76" y="1905000"/>
            <a:ext cx="1603248" cy="1502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2237232"/>
            <a:ext cx="524256" cy="167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1096" y="280416"/>
            <a:ext cx="5300472" cy="12070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5256"/>
              </a:lnSpc>
            </a:pPr>
            <a:r>
              <a:rPr lang="en-US" sz="4200">
                <a:latin typeface="Calibri"/>
              </a:rPr>
              <a:t>Satisfaction/Happiness; Divide and Conquer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976" y="1752600"/>
            <a:ext cx="1871472" cy="3474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3100">
                <a:latin typeface="Calibri"/>
              </a:rPr>
              <a:t>•    Efficiency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792" y="2325624"/>
            <a:ext cx="2450592" cy="2926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Response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792" y="2825496"/>
            <a:ext cx="1981200" cy="3048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Throughput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976" y="3355848"/>
            <a:ext cx="2438400" cy="2865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Effectiveness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2792" y="3916680"/>
            <a:ext cx="4114800" cy="3108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Quality of the returned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26936" y="2264664"/>
            <a:ext cx="630936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62527"/>
                </a:solidFill>
                <a:latin typeface="Arial"/>
              </a:rPr>
              <a:t>information retrieval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4872" y="2538984"/>
            <a:ext cx="615696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62527"/>
                </a:solidFill>
                <a:latin typeface="Arial"/>
              </a:rPr>
              <a:t>Web </a:t>
            </a:r>
            <a:r>
              <a:rPr lang="en-US" sz="400">
                <a:solidFill>
                  <a:srgbClr val="33256D"/>
                </a:solidFill>
                <a:latin typeface="Arial"/>
              </a:rPr>
              <a:t>1+1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Show options.,.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14872" y="2685288"/>
            <a:ext cx="1060704" cy="457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 u="sng">
                <a:solidFill>
                  <a:srgbClr val="33256D"/>
                </a:solidFill>
                <a:latin typeface="Arial"/>
              </a:rPr>
              <a:t>Scholarly articles for information retrieval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7752" y="2758440"/>
            <a:ext cx="1755648" cy="1920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00" u="sng">
                <a:solidFill>
                  <a:srgbClr val="33256D"/>
                </a:solidFill>
                <a:latin typeface="Arial"/>
              </a:rPr>
              <a:t>Information retrieval: data structures and algorithms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- </a:t>
            </a:r>
            <a:r>
              <a:rPr lang="en-US" sz="400">
                <a:solidFill>
                  <a:srgbClr val="79807C"/>
                </a:solidFill>
                <a:latin typeface="Arial"/>
              </a:rPr>
              <a:t>Frakes -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Cited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I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Modern information retrieval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-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Baeza-Yates </a:t>
            </a:r>
            <a:r>
              <a:rPr lang="en-US" sz="400">
                <a:latin typeface="Arial"/>
              </a:rPr>
              <a:t>-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Cited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by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6656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Information </a:t>
            </a:r>
            <a:r>
              <a:rPr lang="en-US" sz="400" u="sng">
                <a:solidFill>
                  <a:srgbClr val="262527"/>
                </a:solidFill>
                <a:latin typeface="Arial"/>
              </a:rPr>
              <a:t>storage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and retrieval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</a:t>
            </a:r>
            <a:r>
              <a:rPr lang="en-US" sz="400">
                <a:latin typeface="Arial"/>
              </a:rPr>
              <a:t>-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Korfhage -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Cited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by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612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14872" y="3014472"/>
            <a:ext cx="1935480" cy="1432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24"/>
              </a:lnSpc>
            </a:pPr>
            <a:r>
              <a:rPr lang="en-US" sz="400" u="sng">
                <a:solidFill>
                  <a:srgbClr val="33256D"/>
                </a:solidFill>
                <a:latin typeface="Arial"/>
              </a:rPr>
              <a:t>Information retrieval - Wikipedia </a:t>
            </a:r>
            <a:r>
              <a:rPr lang="en-US" sz="400" u="sng">
                <a:solidFill>
                  <a:srgbClr val="262527"/>
                </a:solidFill>
                <a:latin typeface="Arial"/>
              </a:rPr>
              <a:t>the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free encyclopedia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- </a:t>
            </a:r>
            <a:r>
              <a:rPr lang="en-US" sz="600">
                <a:solidFill>
                  <a:srgbClr val="33256D"/>
                </a:solidFill>
                <a:latin typeface="Corbel"/>
              </a:rPr>
              <a:t>2 </a:t>
            </a:r>
            <a:r>
              <a:rPr lang="en-US" sz="400">
                <a:solidFill>
                  <a:srgbClr val="33256D"/>
                </a:solidFill>
                <a:latin typeface="Arial"/>
              </a:rPr>
              <a:t>visits -.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Information retrieval (IR) </a:t>
            </a:r>
            <a:r>
              <a:rPr lang="en-US" sz="400">
                <a:latin typeface="Arial"/>
              </a:rPr>
              <a:t>is the science of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searching </a:t>
            </a:r>
            <a:r>
              <a:rPr lang="en-US" sz="400">
                <a:latin typeface="Arial"/>
              </a:rPr>
              <a:t>for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documents, </a:t>
            </a:r>
            <a:r>
              <a:rPr lang="en-US" sz="400">
                <a:latin typeface="Arial"/>
              </a:rPr>
              <a:t>for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infori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14872" y="3166872"/>
            <a:ext cx="1652016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262527"/>
                </a:solidFill>
                <a:latin typeface="Arial"/>
              </a:rPr>
              <a:t>documents and for metadata about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documents, as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well as that </a:t>
            </a:r>
            <a:r>
              <a:rPr lang="en-US" sz="400">
                <a:latin typeface="Arial"/>
              </a:rPr>
              <a:t>of</a:t>
            </a:r>
            <a:r>
              <a:rPr lang="en-US" sz="400">
                <a:solidFill>
                  <a:srgbClr val="262527"/>
                </a:solidFill>
                <a:latin typeface="Arial"/>
              </a:rPr>
              <a:t>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14872" y="3236976"/>
            <a:ext cx="1786128" cy="1249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  <a:spcAft>
                <a:spcPts val="210"/>
              </a:spcAft>
            </a:pPr>
            <a:r>
              <a:rPr lang="en-US" sz="400" u="sng">
                <a:solidFill>
                  <a:srgbClr val="33256D"/>
                </a:solidFill>
                <a:latin typeface="Arial"/>
              </a:rPr>
              <a:t>History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- </a:t>
            </a:r>
            <a:r>
              <a:rPr lang="en-US" sz="400" u="sng">
                <a:solidFill>
                  <a:srgbClr val="79807C"/>
                </a:solidFill>
                <a:latin typeface="Arial"/>
              </a:rPr>
              <a:t>Overview</a:t>
            </a:r>
            <a:r>
              <a:rPr lang="en-US" sz="400">
                <a:solidFill>
                  <a:srgbClr val="79807C"/>
                </a:solidFill>
                <a:latin typeface="Arial"/>
              </a:rPr>
              <a:t> -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Performance measures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- </a:t>
            </a:r>
            <a:r>
              <a:rPr lang="en-US" sz="400" u="sng">
                <a:solidFill>
                  <a:srgbClr val="79807C"/>
                </a:solidFill>
                <a:latin typeface="Arial"/>
              </a:rPr>
              <a:t>Model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typ</a:t>
            </a:r>
            <a:r>
              <a:rPr lang="en-US" sz="400">
                <a:solidFill>
                  <a:srgbClr val="33256D"/>
                </a:solidFill>
                <a:latin typeface="Arial"/>
              </a:rPr>
              <a:t>es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en.wikipedia.org/wiki/lnformation_retrieval - </a:t>
            </a:r>
            <a:r>
              <a:rPr lang="en-US" sz="400" u="sng">
                <a:solidFill>
                  <a:srgbClr val="A3A3A5"/>
                </a:solidFill>
                <a:latin typeface="Arial"/>
              </a:rPr>
              <a:t>Cached</a:t>
            </a:r>
            <a:r>
              <a:rPr lang="en-US" sz="400">
                <a:solidFill>
                  <a:srgbClr val="A3A3A5"/>
                </a:solidFill>
                <a:latin typeface="Arial"/>
              </a:rPr>
              <a:t> - </a:t>
            </a:r>
            <a:r>
              <a:rPr lang="en-US" sz="400" u="sng">
                <a:solidFill>
                  <a:srgbClr val="A3A3A5"/>
                </a:solidFill>
                <a:latin typeface="Arial"/>
              </a:rPr>
              <a:t>Similar</a:t>
            </a:r>
            <a:r>
              <a:rPr lang="en-US" sz="400">
                <a:solidFill>
                  <a:srgbClr val="A3A3A5"/>
                </a:solidFill>
                <a:latin typeface="Arial"/>
              </a:rPr>
              <a:t> -    (? 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14872" y="3425952"/>
            <a:ext cx="152095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550" u="sng">
                <a:solidFill>
                  <a:srgbClr val="33256D"/>
                </a:solidFill>
                <a:latin typeface="Calibri"/>
              </a:rPr>
              <a:t>Introduction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to </a:t>
            </a:r>
            <a:r>
              <a:rPr lang="en-US" sz="550" b="1" u="sng">
                <a:solidFill>
                  <a:srgbClr val="33256D"/>
                </a:solidFill>
                <a:latin typeface="Calibri"/>
              </a:rPr>
              <a:t>Information Retrieval</a:t>
            </a:r>
            <a:r>
              <a:rPr lang="en-US" sz="550" b="1">
                <a:solidFill>
                  <a:srgbClr val="33256D"/>
                </a:solidFill>
                <a:latin typeface="Calibri"/>
              </a:rPr>
              <a:t> </a:t>
            </a:r>
            <a:r>
              <a:rPr lang="en-US" sz="400">
                <a:solidFill>
                  <a:srgbClr val="33256D"/>
                </a:solidFill>
                <a:latin typeface="Arial"/>
              </a:rPr>
              <a:t>- 3 </a:t>
            </a:r>
            <a:r>
              <a:rPr lang="en-US" sz="400">
                <a:solidFill>
                  <a:srgbClr val="79807C"/>
                </a:solidFill>
                <a:latin typeface="Arial"/>
              </a:rPr>
              <a:t>visits - Jun 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11824" y="3511296"/>
            <a:ext cx="194157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50654B"/>
                </a:solidFill>
                <a:latin typeface="Arial"/>
              </a:rPr>
              <a:t>The book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aims to provide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a modern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approach to information retrieval from a 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14872" y="3578352"/>
            <a:ext cx="176784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262527"/>
                </a:solidFill>
                <a:latin typeface="Arial"/>
              </a:rPr>
              <a:t>science perspective. It is based on a course we have been teaching in 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1824" y="3645408"/>
            <a:ext cx="1917192" cy="457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79807C"/>
                </a:solidFill>
                <a:latin typeface="Arial"/>
              </a:rPr>
              <a:t>www-csli.stanford.edu/.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/information-retrieval-boek.html - </a:t>
            </a:r>
            <a:r>
              <a:rPr lang="en-US" sz="400" u="sng">
                <a:solidFill>
                  <a:srgbClr val="A3A3A5"/>
                </a:solidFill>
                <a:latin typeface="Arial"/>
              </a:rPr>
              <a:t>Cached</a:t>
            </a:r>
            <a:r>
              <a:rPr lang="en-US" sz="400">
                <a:solidFill>
                  <a:srgbClr val="A3A3A5"/>
                </a:solidFill>
                <a:latin typeface="Arial"/>
              </a:rPr>
              <a:t> - </a:t>
            </a:r>
            <a:r>
              <a:rPr lang="en-US" sz="400" u="sng">
                <a:solidFill>
                  <a:srgbClr val="A3A3A5"/>
                </a:solidFill>
                <a:latin typeface="Arial"/>
              </a:rPr>
              <a:t>Similar</a:t>
            </a:r>
            <a:r>
              <a:rPr lang="en-US" sz="400">
                <a:solidFill>
                  <a:srgbClr val="A3A3A5"/>
                </a:solidFill>
                <a:latin typeface="Arial"/>
              </a:rPr>
              <a:t> -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9464" y="3770376"/>
            <a:ext cx="999744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550" b="1" u="sng">
                <a:solidFill>
                  <a:srgbClr val="33256D"/>
                </a:solidFill>
                <a:latin typeface="Calibri"/>
              </a:rPr>
              <a:t>Information Retrieval </a:t>
            </a:r>
            <a:r>
              <a:rPr lang="en-US" sz="400" u="sng">
                <a:solidFill>
                  <a:srgbClr val="33256D"/>
                </a:solidFill>
                <a:latin typeface="Arial"/>
              </a:rPr>
              <a:t>Resources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79464" y="3852672"/>
            <a:ext cx="1773936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262527"/>
                </a:solidFill>
                <a:latin typeface="Arial"/>
              </a:rPr>
              <a:t>Introduction to Information Retrieval C D.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Manning.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P. Raghavan, H. 5 UP, 2008.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Classical and web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information retrieval systems: </a:t>
            </a:r>
            <a:r>
              <a:rPr lang="en-US" sz="400">
                <a:solidFill>
                  <a:srgbClr val="50654B"/>
                </a:solidFill>
                <a:latin typeface="Arial"/>
              </a:rPr>
              <a:t>... </a:t>
            </a:r>
            <a:r>
              <a:rPr lang="en-US" sz="400">
                <a:solidFill>
                  <a:srgbClr val="79807C"/>
                </a:solidFill>
                <a:latin typeface="Arial"/>
              </a:rPr>
              <a:t>www-csli.</a:t>
            </a:r>
            <a:r>
              <a:rPr lang="en-US" sz="400">
                <a:solidFill>
                  <a:srgbClr val="50654B"/>
                </a:solidFill>
                <a:latin typeface="Arial"/>
              </a:rPr>
              <a:t>stanford.edu/~hinrich/information-retrieval.htinl - </a:t>
            </a:r>
            <a:r>
              <a:rPr lang="en-US" sz="400" u="sng">
                <a:solidFill>
                  <a:srgbClr val="79807C"/>
                </a:solidFill>
                <a:latin typeface="Arial"/>
              </a:rPr>
              <a:t>Cached</a:t>
            </a:r>
            <a:r>
              <a:rPr lang="en-US" sz="400">
                <a:solidFill>
                  <a:srgbClr val="79807C"/>
                </a:solidFill>
                <a:latin typeface="Arial"/>
              </a:rPr>
              <a:t> - Si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17920" y="4111752"/>
            <a:ext cx="1106424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 u="sng">
                <a:solidFill>
                  <a:srgbClr val="33256D"/>
                </a:solidFill>
                <a:latin typeface="Arial"/>
              </a:rPr>
              <a:t>Information Retrieval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-</a:t>
            </a:r>
            <a:r>
              <a:rPr lang="en-US" sz="400" baseline="30000">
                <a:solidFill>
                  <a:srgbClr val="33256D"/>
                </a:solidFill>
                <a:latin typeface="Arial"/>
              </a:rPr>
              <a:t>7</a:t>
            </a:r>
            <a:r>
              <a:rPr lang="en-US" sz="400">
                <a:solidFill>
                  <a:srgbClr val="33256D"/>
                </a:solidFill>
                <a:latin typeface="Arial"/>
              </a:rPr>
              <a:t> </a:t>
            </a:r>
            <a:r>
              <a:rPr lang="en-US" sz="400">
                <a:solidFill>
                  <a:srgbClr val="79807C"/>
                </a:solidFill>
                <a:latin typeface="Arial"/>
              </a:rPr>
              <a:t>visits - Aug 26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17920" y="4197096"/>
            <a:ext cx="1935480" cy="457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62527"/>
                </a:solidFill>
                <a:latin typeface="Arial"/>
              </a:rPr>
              <a:t>Information Retrieval </a:t>
            </a:r>
            <a:r>
              <a:rPr lang="en-US" sz="400">
                <a:latin typeface="Arial"/>
              </a:rPr>
              <a:t>-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The Journal </a:t>
            </a:r>
            <a:r>
              <a:rPr lang="en-US" sz="400">
                <a:latin typeface="Arial"/>
              </a:rPr>
              <a:t>of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Information Retrieval </a:t>
            </a:r>
            <a:r>
              <a:rPr lang="en-US" sz="400">
                <a:latin typeface="Arial"/>
              </a:rPr>
              <a:t>is </a:t>
            </a:r>
            <a:r>
              <a:rPr lang="en-US" sz="400">
                <a:solidFill>
                  <a:srgbClr val="262527"/>
                </a:solidFill>
                <a:latin typeface="Arial"/>
              </a:rPr>
              <a:t>an internatior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1688" y="4437888"/>
            <a:ext cx="1810512" cy="3169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Interface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552" y="4995672"/>
            <a:ext cx="4578096" cy="8564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1470"/>
              </a:spcAft>
            </a:pPr>
            <a:r>
              <a:rPr lang="en-US" sz="2700">
                <a:latin typeface="Calibri"/>
              </a:rPr>
              <a:t>-    e.g. faceted search</a:t>
            </a:r>
          </a:p>
          <a:p>
            <a:pPr indent="0" algn="just"/>
            <a:r>
              <a:rPr lang="en-US" sz="2700">
                <a:latin typeface="Calibri"/>
              </a:rPr>
              <a:t>-    Usually rely on the user study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3632"/>
            <a:ext cx="1600200" cy="1502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03632"/>
            <a:ext cx="1524000" cy="1496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26536" y="633984"/>
            <a:ext cx="2127504" cy="518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200">
                <a:latin typeface="Calibri"/>
              </a:rPr>
              <a:t>Efficiency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8" y="1719072"/>
            <a:ext cx="7787640" cy="9662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Same as any database/Architecture/Software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benchmark/test collection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7552" y="2877312"/>
            <a:ext cx="3285744" cy="85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1470"/>
              </a:spcAft>
            </a:pPr>
            <a:r>
              <a:rPr lang="en-US" sz="2700">
                <a:latin typeface="Calibri"/>
              </a:rPr>
              <a:t>—    Document collection</a:t>
            </a:r>
          </a:p>
          <a:p>
            <a:pPr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Query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8" y="3928872"/>
            <a:ext cx="7263384" cy="14112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Because the test collection is </a:t>
            </a:r>
            <a:r>
              <a:rPr lang="en-US" sz="3100">
                <a:solidFill>
                  <a:srgbClr val="FD1B1A"/>
                </a:solidFill>
                <a:latin typeface="Calibri"/>
              </a:rPr>
              <a:t>reusable</a:t>
            </a:r>
            <a:r>
              <a:rPr lang="en-US" sz="3100">
                <a:latin typeface="Calibri"/>
              </a:rPr>
              <a:t>, so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-    Cheap</a:t>
            </a:r>
          </a:p>
          <a:p>
            <a:pPr marL="457200" indent="0" algn="just"/>
            <a:r>
              <a:rPr lang="en-US" sz="2700">
                <a:latin typeface="Calibri"/>
              </a:rPr>
              <a:t>—    Easy for Error Analysis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5995416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Evaluation Methods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User Study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Cranfield Paradigm (Test Collections)</a:t>
            </a:r>
          </a:p>
          <a:p>
            <a:pPr marL="457200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7248" y="633984"/>
            <a:ext cx="2910840" cy="4236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Effectiveness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1264"/>
            <a:ext cx="7577328" cy="3169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100">
                <a:latin typeface="Calibri"/>
              </a:rPr>
              <a:t>• A reusable test collection for effectiveness 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72640"/>
            <a:ext cx="4565904" cy="4328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712" y="390144"/>
            <a:ext cx="5373624" cy="1014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1260"/>
              </a:spcAft>
            </a:pPr>
            <a:r>
              <a:rPr lang="en-US" sz="4200">
                <a:latin typeface="Calibri"/>
              </a:rPr>
              <a:t>Effectiveness Evaluation</a:t>
            </a:r>
          </a:p>
          <a:p>
            <a:pPr indent="0" algn="ctr">
              <a:spcAft>
                <a:spcPts val="2310"/>
              </a:spcAft>
            </a:pPr>
            <a:r>
              <a:rPr lang="en-US" sz="3100">
                <a:latin typeface="Calibri"/>
              </a:rPr>
              <a:t>Assumption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1264"/>
            <a:ext cx="3599688" cy="21396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608"/>
              </a:lnSpc>
              <a:spcBef>
                <a:spcPts val="2310"/>
              </a:spcBef>
            </a:pPr>
            <a:r>
              <a:rPr lang="en-US" sz="3100">
                <a:latin typeface="Calibri"/>
              </a:rPr>
              <a:t>•    information need </a:t>
            </a:r>
            <a:r>
              <a:rPr lang="en-US" sz="3100" i="1">
                <a:latin typeface="Calibri"/>
              </a:rPr>
              <a:t>q</a:t>
            </a:r>
          </a:p>
          <a:p>
            <a:pPr indent="0" algn="just">
              <a:lnSpc>
                <a:spcPts val="4608"/>
              </a:lnSpc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Document </a:t>
            </a:r>
            <a:r>
              <a:rPr lang="en-US" sz="3100" i="1">
                <a:latin typeface="Calibri"/>
              </a:rPr>
              <a:t>d</a:t>
            </a:r>
          </a:p>
          <a:p>
            <a:pPr indent="0" algn="just">
              <a:lnSpc>
                <a:spcPts val="4608"/>
              </a:lnSpc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User</a:t>
            </a:r>
            <a:r>
              <a:rPr lang="en-US" sz="3100" i="1">
                <a:latin typeface="Calibri"/>
              </a:rPr>
              <a:t>u</a:t>
            </a:r>
          </a:p>
          <a:p>
            <a:pPr indent="0" algn="just">
              <a:lnSpc>
                <a:spcPts val="4608"/>
              </a:lnSpc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Satisfaction </a:t>
            </a:r>
            <a:r>
              <a:rPr lang="en-US" sz="3100" i="1">
                <a:latin typeface="Calibri"/>
              </a:rPr>
              <a:t>S(q,d</a:t>
            </a:r>
            <a:r>
              <a:rPr lang="en-US" sz="3100" i="1" baseline="-25000">
                <a:latin typeface="Calibri"/>
              </a:rPr>
              <a:t>/</a:t>
            </a:r>
            <a:r>
              <a:rPr lang="en-US" sz="3100" i="1">
                <a:latin typeface="Calibri"/>
              </a:rPr>
              <a:t>u)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96" y="4645152"/>
            <a:ext cx="1898904" cy="2212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5352" y="633984"/>
            <a:ext cx="4258056" cy="518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Cranfield Paradigm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2968752" cy="3139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en-US" sz="3100">
                <a:latin typeface="Calibri"/>
              </a:rPr>
              <a:t>• A test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552" y="2292096"/>
            <a:ext cx="3678936" cy="13655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032"/>
              </a:lnSpc>
              <a:spcBef>
                <a:spcPts val="1470"/>
              </a:spcBef>
            </a:pPr>
            <a:r>
              <a:rPr lang="en-US" sz="2700">
                <a:latin typeface="Calibri"/>
              </a:rPr>
              <a:t>—    Document collection D</a:t>
            </a:r>
          </a:p>
          <a:p>
            <a:pPr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Topic set T</a:t>
            </a:r>
          </a:p>
          <a:p>
            <a:pPr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Relevance Judgments 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688" y="3855720"/>
            <a:ext cx="4096512" cy="381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1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A retrieval system runs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8" y="4410456"/>
            <a:ext cx="6601968" cy="14386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0" algn="just">
              <a:spcBef>
                <a:spcPts val="1470"/>
              </a:spcBef>
              <a:spcAft>
                <a:spcPts val="1470"/>
              </a:spcAft>
            </a:pPr>
            <a:r>
              <a:rPr lang="en-US" sz="2700">
                <a:latin typeface="Calibri"/>
              </a:rPr>
              <a:t>—    Retrieve lists L from D for topic T</a:t>
            </a:r>
          </a:p>
          <a:p>
            <a:pPr indent="0">
              <a:spcAft>
                <a:spcPts val="1470"/>
              </a:spcAft>
            </a:pPr>
            <a:r>
              <a:rPr lang="en-US" sz="3100">
                <a:latin typeface="Calibri"/>
              </a:rPr>
              <a:t>• A measure is used to score the system</a:t>
            </a:r>
          </a:p>
          <a:p>
            <a:pPr marL="457200" indent="0" algn="just"/>
            <a:r>
              <a:rPr lang="en-US" sz="2700">
                <a:latin typeface="Calibri"/>
              </a:rPr>
              <a:t>—    score = f(R, L)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96" y="4645152"/>
            <a:ext cx="1898904" cy="2212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3896" y="655320"/>
            <a:ext cx="6242304" cy="4815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300">
                <a:latin typeface="Calibri"/>
              </a:rPr>
              <a:t>Cranfield Paradigm;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976" y="1764792"/>
            <a:ext cx="1237488" cy="2682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Given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60120" y="2282952"/>
            <a:ext cx="3450336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a)    A test collection (T, </a:t>
            </a:r>
            <a:r>
              <a:rPr lang="en-US" sz="2300" i="1">
                <a:latin typeface="Calibri"/>
              </a:rPr>
              <a:t>D, R)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216" y="2721864"/>
            <a:ext cx="7565136" cy="633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431800">
              <a:lnSpc>
                <a:spcPts val="2904"/>
              </a:lnSpc>
              <a:spcAft>
                <a:spcPts val="840"/>
              </a:spcAft>
            </a:pPr>
            <a:r>
              <a:rPr lang="en-US" sz="2300">
                <a:latin typeface="Calibri"/>
              </a:rPr>
              <a:t>b)    A retrieval run for the test collection ; a doc-list </a:t>
            </a:r>
            <a:r>
              <a:rPr lang="en-US" sz="2300" i="1">
                <a:latin typeface="Calibri"/>
              </a:rPr>
              <a:t>L</a:t>
            </a:r>
            <a:r>
              <a:rPr lang="en-US" sz="2300" i="1" baseline="-25000">
                <a:latin typeface="Calibri"/>
              </a:rPr>
              <a:t>t</a:t>
            </a:r>
            <a:r>
              <a:rPr lang="en-US" sz="2300">
                <a:latin typeface="Calibri"/>
              </a:rPr>
              <a:t> for each topic </a:t>
            </a:r>
            <a:r>
              <a:rPr lang="en-US" sz="2300" i="1">
                <a:latin typeface="Calibri"/>
              </a:rPr>
              <a:t>t</a:t>
            </a:r>
            <a:r>
              <a:rPr lang="en-US" sz="2300">
                <a:latin typeface="Calibri"/>
              </a:rPr>
              <a:t> in </a:t>
            </a:r>
            <a:r>
              <a:rPr lang="en-US" sz="2300" i="1">
                <a:latin typeface="Calibri"/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976" y="3581400"/>
            <a:ext cx="3596640" cy="3474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For each topic </a:t>
            </a:r>
            <a:r>
              <a:rPr lang="en-US" sz="3100" i="1">
                <a:latin typeface="Calibri"/>
              </a:rPr>
              <a:t>t</a:t>
            </a:r>
            <a:r>
              <a:rPr lang="en-US" sz="3100">
                <a:latin typeface="Calibri"/>
              </a:rPr>
              <a:t> in </a:t>
            </a:r>
            <a:r>
              <a:rPr lang="en-US" sz="3100" i="1">
                <a:latin typeface="Calibri"/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216" y="4111752"/>
            <a:ext cx="7138416" cy="2926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300" i="1">
                <a:latin typeface="Calibri"/>
              </a:rPr>
              <a:t>•</a:t>
            </a:r>
            <a:r>
              <a:rPr lang="en-US" sz="2300">
                <a:latin typeface="Calibri"/>
              </a:rPr>
              <a:t>    Use a measure (e.g. P@10) to compute the quality of </a:t>
            </a:r>
            <a:r>
              <a:rPr lang="en-US" sz="2300" i="1">
                <a:latin typeface="Calibri"/>
              </a:rPr>
              <a:t>L</a:t>
            </a:r>
            <a:r>
              <a:rPr lang="en-US" sz="2300" i="1" baseline="-25000">
                <a:latin typeface="Calibri"/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976" y="4605528"/>
            <a:ext cx="2913888" cy="2804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Combine 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6216" y="5141976"/>
            <a:ext cx="3285744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2300">
                <a:latin typeface="Calibri"/>
              </a:rPr>
              <a:t>•    e.g., arithmetic average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" y="1972056"/>
            <a:ext cx="2377440" cy="2542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4" y="1249680"/>
            <a:ext cx="591312" cy="707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0" y="1938528"/>
            <a:ext cx="2883408" cy="1712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255776"/>
            <a:ext cx="3054096" cy="3249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7904" y="615696"/>
            <a:ext cx="6102096" cy="512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200">
                <a:latin typeface="Calibri"/>
              </a:rPr>
              <a:t>Test Collection/Benchmark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528" y="4584192"/>
            <a:ext cx="2151888" cy="2072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800">
                <a:latin typeface="Arial"/>
              </a:rPr>
              <a:t>Document Collection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1248" y="1505712"/>
            <a:ext cx="1188720" cy="2255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700">
                <a:solidFill>
                  <a:srgbClr val="21497B"/>
                </a:solidFill>
                <a:latin typeface="Calibri"/>
              </a:rPr>
              <a:t>R(d,q)=True?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0608" y="3755136"/>
            <a:ext cx="2292096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800">
                <a:latin typeface="Arial"/>
              </a:rPr>
              <a:t>Relevance Judgments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2864" y="4559808"/>
            <a:ext cx="1115568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800">
                <a:latin typeface="Arial"/>
              </a:rPr>
              <a:t>Query 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7768" y="5623560"/>
            <a:ext cx="2221992" cy="4632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160"/>
              </a:lnSpc>
            </a:pPr>
            <a:r>
              <a:rPr lang="en-US" sz="1700">
                <a:solidFill>
                  <a:srgbClr val="21497B"/>
                </a:solidFill>
                <a:latin typeface="Calibri"/>
              </a:rPr>
              <a:t>Assumption R(d, q, u 1) == R(d, q, u2)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688" y="298704"/>
            <a:ext cx="7552944" cy="6382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0">
              <a:spcAft>
                <a:spcPts val="1470"/>
              </a:spcAft>
            </a:pPr>
            <a:r>
              <a:rPr lang="en-US" sz="4200">
                <a:latin typeface="Calibri"/>
              </a:rPr>
              <a:t>Organizations for Standard Test</a:t>
            </a:r>
          </a:p>
          <a:p>
            <a:pPr marR="495300" indent="0" algn="ctr">
              <a:spcAft>
                <a:spcPts val="840"/>
              </a:spcAft>
            </a:pPr>
            <a:r>
              <a:rPr lang="en-US" sz="4200">
                <a:latin typeface="Calibri"/>
              </a:rPr>
              <a:t>Collections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Cranfield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Cranfield College, UK, </a:t>
            </a:r>
            <a:r>
              <a:rPr lang="en-US" sz="2800" cap="small">
                <a:latin typeface="Calibri"/>
              </a:rPr>
              <a:t>1950s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TREC (Text REtrieval Conference)</a:t>
            </a:r>
          </a:p>
          <a:p>
            <a:pPr marL="749300" indent="-292100">
              <a:lnSpc>
                <a:spcPts val="3360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by U.S. National institute of Standards and Technology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1992-now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NTCIR (Nii Test Collection for IR Systems)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East Asian languages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CLEF (Cross Language Evaluation Forum)</a:t>
            </a:r>
          </a:p>
          <a:p>
            <a:pPr marL="457200" indent="0" algn="just"/>
            <a:r>
              <a:rPr lang="en-US" sz="2700">
                <a:latin typeface="Calibri"/>
              </a:rPr>
              <a:t>—    European languages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96" y="4645152"/>
            <a:ext cx="1898904" cy="2212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3896" y="655320"/>
            <a:ext cx="6242304" cy="4815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300">
                <a:latin typeface="Calibri"/>
              </a:rPr>
              <a:t>Cranfield Paradigm;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976" y="1764792"/>
            <a:ext cx="1237488" cy="2682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Given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60120" y="2282952"/>
            <a:ext cx="3450336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a)    A test collection (T, </a:t>
            </a:r>
            <a:r>
              <a:rPr lang="en-US" sz="2300" i="1">
                <a:latin typeface="Calibri"/>
              </a:rPr>
              <a:t>D, R)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216" y="2721864"/>
            <a:ext cx="7565136" cy="633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431800">
              <a:lnSpc>
                <a:spcPts val="2904"/>
              </a:lnSpc>
              <a:spcAft>
                <a:spcPts val="840"/>
              </a:spcAft>
            </a:pPr>
            <a:r>
              <a:rPr lang="en-US" sz="2300">
                <a:latin typeface="Calibri"/>
              </a:rPr>
              <a:t>b)    A retrieval run for the test collection ; a doc-list </a:t>
            </a:r>
            <a:r>
              <a:rPr lang="en-US" sz="2300" i="1">
                <a:latin typeface="Calibri"/>
              </a:rPr>
              <a:t>L</a:t>
            </a:r>
            <a:r>
              <a:rPr lang="en-US" sz="2300" i="1" baseline="-25000">
                <a:latin typeface="Calibri"/>
              </a:rPr>
              <a:t>t</a:t>
            </a:r>
            <a:r>
              <a:rPr lang="en-US" sz="2300">
                <a:latin typeface="Calibri"/>
              </a:rPr>
              <a:t> for each topic </a:t>
            </a:r>
            <a:r>
              <a:rPr lang="en-US" sz="2300" i="1">
                <a:latin typeface="Calibri"/>
              </a:rPr>
              <a:t>t</a:t>
            </a:r>
            <a:r>
              <a:rPr lang="en-US" sz="2300">
                <a:latin typeface="Calibri"/>
              </a:rPr>
              <a:t> in </a:t>
            </a:r>
            <a:r>
              <a:rPr lang="en-US" sz="2300" i="1">
                <a:latin typeface="Calibri"/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976" y="3581400"/>
            <a:ext cx="3596640" cy="3474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For each topic </a:t>
            </a:r>
            <a:r>
              <a:rPr lang="en-US" sz="3100" i="1">
                <a:latin typeface="Calibri"/>
              </a:rPr>
              <a:t>t</a:t>
            </a:r>
            <a:r>
              <a:rPr lang="en-US" sz="3100">
                <a:latin typeface="Calibri"/>
              </a:rPr>
              <a:t> in </a:t>
            </a:r>
            <a:r>
              <a:rPr lang="en-US" sz="3100" i="1">
                <a:latin typeface="Calibri"/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216" y="4111752"/>
            <a:ext cx="7138416" cy="2926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300" i="1">
                <a:latin typeface="Calibri"/>
              </a:rPr>
              <a:t>•</a:t>
            </a:r>
            <a:r>
              <a:rPr lang="en-US" sz="2300">
                <a:latin typeface="Calibri"/>
              </a:rPr>
              <a:t>    Use a </a:t>
            </a:r>
            <a:r>
              <a:rPr lang="en-US" sz="2300">
                <a:solidFill>
                  <a:srgbClr val="FD1B1A"/>
                </a:solidFill>
                <a:latin typeface="Calibri"/>
              </a:rPr>
              <a:t>measure </a:t>
            </a:r>
            <a:r>
              <a:rPr lang="en-US" sz="2300">
                <a:latin typeface="Calibri"/>
              </a:rPr>
              <a:t>(e.g. P@10) to compute the quality of </a:t>
            </a:r>
            <a:r>
              <a:rPr lang="en-US" sz="2300" i="1">
                <a:latin typeface="Calibri"/>
              </a:rPr>
              <a:t>L</a:t>
            </a:r>
            <a:r>
              <a:rPr lang="en-US" sz="2300" i="1" baseline="-25000">
                <a:latin typeface="Calibri"/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976" y="4605528"/>
            <a:ext cx="2913888" cy="2804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Combine 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6216" y="5141976"/>
            <a:ext cx="3285744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2300">
                <a:latin typeface="Calibri"/>
              </a:rPr>
              <a:t>•    e.g., arithmetic average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60" y="661416"/>
            <a:ext cx="2185416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4974336" cy="19903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Binary Judgment Measures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Unranked Results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Ranked Results Measures</a:t>
            </a:r>
          </a:p>
          <a:p>
            <a:pPr indent="0" algn="just"/>
            <a:r>
              <a:rPr lang="en-US" sz="3100">
                <a:latin typeface="Calibri"/>
              </a:rPr>
              <a:t>•    Graded Judgment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4496" y="2462784"/>
            <a:ext cx="2770632" cy="1615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5670"/>
              </a:spcAft>
            </a:pPr>
            <a:r>
              <a:rPr lang="en-US" sz="2700">
                <a:latin typeface="Calibri"/>
              </a:rPr>
              <a:t>J: Q X D ^ {0,1}</a:t>
            </a:r>
          </a:p>
          <a:p>
            <a:pPr indent="0"/>
            <a:r>
              <a:rPr lang="en-US" sz="2700">
                <a:latin typeface="Calibri"/>
              </a:rPr>
              <a:t>J: Q X D ^ {0,1,2,3}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60" y="661416"/>
            <a:ext cx="2185416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5681472" cy="19232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Binary Judgment Measures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Unranked Results: a document set</a:t>
            </a:r>
          </a:p>
          <a:p>
            <a:pPr marL="457200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Ranked Results: a document list</a:t>
            </a:r>
          </a:p>
          <a:p>
            <a:pPr indent="0" algn="just"/>
            <a:r>
              <a:rPr lang="en-US" sz="3100">
                <a:solidFill>
                  <a:srgbClr val="79807C"/>
                </a:solidFill>
                <a:latin typeface="Calibri"/>
              </a:rPr>
              <a:t>•    Graded Measures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60" y="661416"/>
            <a:ext cx="2185416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5681472" cy="32400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Binary Judgment Measures</a:t>
            </a:r>
          </a:p>
          <a:p>
            <a:pPr marL="457200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Unranked Results: a document set</a:t>
            </a:r>
          </a:p>
          <a:p>
            <a:pPr marL="927100" indent="0" algn="just">
              <a:lnSpc>
                <a:spcPts val="3432"/>
              </a:lnSpc>
            </a:pPr>
            <a:r>
              <a:rPr lang="en-US" sz="2300">
                <a:latin typeface="Calibri"/>
              </a:rPr>
              <a:t>•    Precision</a:t>
            </a:r>
          </a:p>
          <a:p>
            <a:pPr marL="927100" indent="0" algn="just">
              <a:lnSpc>
                <a:spcPts val="3432"/>
              </a:lnSpc>
            </a:pPr>
            <a:r>
              <a:rPr lang="en-US" sz="2300">
                <a:latin typeface="Calibri"/>
              </a:rPr>
              <a:t>•    Recall</a:t>
            </a:r>
          </a:p>
          <a:p>
            <a:pPr marL="927100" indent="0" algn="just">
              <a:lnSpc>
                <a:spcPts val="3432"/>
              </a:lnSpc>
              <a:spcAft>
                <a:spcPts val="210"/>
              </a:spcAft>
            </a:pPr>
            <a:r>
              <a:rPr lang="en-US" sz="2300">
                <a:latin typeface="Calibri"/>
              </a:rPr>
              <a:t>•    F-score</a:t>
            </a:r>
          </a:p>
          <a:p>
            <a:pPr marL="457200" indent="0" algn="just">
              <a:spcAft>
                <a:spcPts val="126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Ranked Results: a document list</a:t>
            </a:r>
          </a:p>
          <a:p>
            <a:pPr indent="0" algn="just"/>
            <a:r>
              <a:rPr lang="en-US" sz="3100">
                <a:solidFill>
                  <a:srgbClr val="79807C"/>
                </a:solidFill>
                <a:latin typeface="Calibri"/>
              </a:rPr>
              <a:t>•    Graded Measures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4480560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solidFill>
                  <a:srgbClr val="A3A3A5"/>
                </a:solidFill>
                <a:latin typeface="Calibri"/>
              </a:rPr>
              <a:t>•    Evaluation Methods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User Study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Cranfield Paradigm</a:t>
            </a:r>
          </a:p>
          <a:p>
            <a:pPr marL="457200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solidFill>
                  <a:srgbClr val="A3A3A5"/>
                </a:solidFill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3376" y="637032"/>
            <a:ext cx="6940296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Precision and Recall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28216"/>
            <a:ext cx="6757416" cy="807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55600" indent="-355600">
              <a:lnSpc>
                <a:spcPts val="3840"/>
              </a:lnSpc>
            </a:pPr>
            <a:r>
              <a:rPr lang="en-US" sz="3100">
                <a:latin typeface="Calibri"/>
              </a:rPr>
              <a:t>• Precision (P) is the fraction of retrieved documents that are relevant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791968"/>
            <a:ext cx="7363968" cy="707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/>
            <a:r>
              <a:rPr lang="en-US" sz="2000">
                <a:solidFill>
                  <a:srgbClr val="FD1B1A"/>
                </a:solidFill>
                <a:latin typeface="Corbel"/>
              </a:rPr>
              <a:t>_    . . ^(relevant items retrieved) _</a:t>
            </a:r>
            <a:r>
              <a:rPr lang="en-US" sz="2000" baseline="-25000">
                <a:solidFill>
                  <a:srgbClr val="FD1B1A"/>
                </a:solidFill>
                <a:latin typeface="Corbel"/>
              </a:rPr>
              <a:t>y</a:t>
            </a:r>
            <a:r>
              <a:rPr lang="en-US" sz="2000">
                <a:solidFill>
                  <a:srgbClr val="FD1B1A"/>
                </a:solidFill>
                <a:latin typeface="Corbel"/>
              </a:rPr>
              <a:t> .    .</a:t>
            </a:r>
          </a:p>
          <a:p>
            <a:pPr indent="0" algn="just"/>
            <a:r>
              <a:rPr lang="en-US" sz="2000">
                <a:solidFill>
                  <a:srgbClr val="FD1B1A"/>
                </a:solidFill>
                <a:latin typeface="Corbel"/>
              </a:rPr>
              <a:t>Precision = —</a:t>
            </a:r>
            <a:r>
              <a:rPr lang="en-US" sz="2000" baseline="30000">
                <a:solidFill>
                  <a:srgbClr val="FD1B1A"/>
                </a:solidFill>
                <a:latin typeface="Corbel"/>
              </a:rPr>
              <a:t>1</a:t>
            </a:r>
            <a:r>
              <a:rPr lang="en-US" sz="2000">
                <a:solidFill>
                  <a:srgbClr val="FD1B1A"/>
                </a:solidFill>
                <a:latin typeface="Corbel"/>
              </a:rPr>
              <a:t>-----</a:t>
            </a:r>
            <a:r>
              <a:rPr lang="en-US" sz="2000" baseline="30000">
                <a:solidFill>
                  <a:srgbClr val="FD1B1A"/>
                </a:solidFill>
                <a:latin typeface="Corbel"/>
              </a:rPr>
              <a:t>1</a:t>
            </a:r>
            <a:r>
              <a:rPr lang="en-US" sz="2000">
                <a:solidFill>
                  <a:srgbClr val="FD1B1A"/>
                </a:solidFill>
                <a:latin typeface="Corbel"/>
              </a:rPr>
              <a:t> = Pfrelevant retrieved)</a:t>
            </a:r>
          </a:p>
          <a:p>
            <a:pPr marL="1965960" indent="0">
              <a:spcAft>
                <a:spcPts val="2940"/>
              </a:spcAft>
            </a:pPr>
            <a:r>
              <a:rPr lang="en-US" sz="2000">
                <a:solidFill>
                  <a:srgbClr val="FD1B1A"/>
                </a:solidFill>
                <a:latin typeface="Corbel"/>
              </a:rPr>
              <a:t>#{retrieved items)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8" y="3971544"/>
            <a:ext cx="6102096" cy="807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55600" indent="-355600">
              <a:lnSpc>
                <a:spcPts val="3840"/>
              </a:lnSpc>
              <a:spcBef>
                <a:spcPts val="2940"/>
              </a:spcBef>
              <a:spcAft>
                <a:spcPts val="420"/>
              </a:spcAft>
            </a:pPr>
            <a:r>
              <a:rPr lang="en-US" sz="3100">
                <a:latin typeface="Calibri"/>
              </a:rPr>
              <a:t>• Recall (R) is the fraction of relevant documents that are retrieved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0640" y="5114544"/>
            <a:ext cx="7114032" cy="725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133348" indent="0">
              <a:lnSpc>
                <a:spcPts val="1488"/>
              </a:lnSpc>
              <a:spcBef>
                <a:spcPts val="420"/>
              </a:spcBef>
            </a:pPr>
            <a:r>
              <a:rPr lang="en-US" sz="2000">
                <a:solidFill>
                  <a:srgbClr val="FD1B1A"/>
                </a:solidFill>
                <a:latin typeface="Corbel"/>
              </a:rPr>
              <a:t>^(relevant items retrieved)</a:t>
            </a:r>
          </a:p>
          <a:p>
            <a:pPr indent="0" algn="just">
              <a:lnSpc>
                <a:spcPts val="1488"/>
              </a:lnSpc>
            </a:pPr>
            <a:r>
              <a:rPr lang="en-US" sz="2000">
                <a:solidFill>
                  <a:srgbClr val="FD1B1A"/>
                </a:solidFill>
                <a:latin typeface="Corbel"/>
              </a:rPr>
              <a:t>Recall = --7---= Pfretrieved relevant)</a:t>
            </a:r>
          </a:p>
          <a:p>
            <a:pPr marL="1679448" indent="0">
              <a:lnSpc>
                <a:spcPts val="1488"/>
              </a:lnSpc>
            </a:pPr>
            <a:r>
              <a:rPr lang="en-US" sz="2000">
                <a:solidFill>
                  <a:srgbClr val="FD1B1A"/>
                </a:solidFill>
                <a:latin typeface="Corbel"/>
              </a:rPr>
              <a:t>#( relevant items)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3376" y="637032"/>
            <a:ext cx="6940296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Precision and Recall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64336" y="1764792"/>
          <a:ext cx="7025640" cy="1078992"/>
        </p:xfrm>
        <a:graphic>
          <a:graphicData uri="http://schemas.openxmlformats.org/drawingml/2006/table">
            <a:tbl>
              <a:tblPr/>
              <a:tblGrid>
                <a:gridCol w="1819656"/>
                <a:gridCol w="2602992"/>
                <a:gridCol w="2602992"/>
              </a:tblGrid>
              <a:tr h="362712"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Relevant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Nonrelevant</a:t>
                      </a:r>
                    </a:p>
                  </a:txBody>
                  <a:tcPr marL="0" marR="0" marT="0" marB="0"/>
                </a:tc>
              </a:tr>
              <a:tr h="353568">
                <a:tc>
                  <a:txBody>
                    <a:bodyPr/>
                    <a:lstStyle/>
                    <a:p>
                      <a:pPr marL="190500" indent="0"/>
                      <a:r>
                        <a:rPr lang="en-US" sz="2000">
                          <a:latin typeface="Corbel"/>
                        </a:rPr>
                        <a:t>Retrieved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true positives (TP)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false positives (FP)</a:t>
                      </a:r>
                    </a:p>
                  </a:txBody>
                  <a:tcPr marL="0" marR="0" marT="0" marB="0"/>
                </a:tc>
              </a:tr>
              <a:tr h="362712">
                <a:tc>
                  <a:txBody>
                    <a:bodyPr/>
                    <a:lstStyle/>
                    <a:p>
                      <a:pPr marL="1905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Not retrieved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false negatives (FN)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/>
                      <a:r>
                        <a:rPr lang="en-US" sz="2000">
                          <a:solidFill>
                            <a:srgbClr val="262527"/>
                          </a:solidFill>
                          <a:latin typeface="Corbel"/>
                        </a:rPr>
                        <a:t>true negatives </a:t>
                      </a:r>
                      <a:r>
                        <a:rPr lang="en-US" sz="2000">
                          <a:latin typeface="Corbel"/>
                        </a:rPr>
                        <a:t>(TN)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74848" y="3224784"/>
            <a:ext cx="2459736" cy="8138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3840"/>
              </a:lnSpc>
              <a:spcBef>
                <a:spcPts val="2100"/>
              </a:spcBef>
              <a:spcAft>
                <a:spcPts val="3360"/>
              </a:spcAft>
            </a:pPr>
            <a:r>
              <a:rPr lang="en-US" sz="2500" i="1">
                <a:latin typeface="Calibri"/>
              </a:rPr>
              <a:t>P</a:t>
            </a:r>
            <a:r>
              <a:rPr lang="en-US" sz="2800" b="1">
                <a:latin typeface="Courier New"/>
              </a:rPr>
              <a:t> = </a:t>
            </a:r>
            <a:r>
              <a:rPr lang="en-US" sz="2500" i="1">
                <a:latin typeface="Calibri"/>
              </a:rPr>
              <a:t>TP</a:t>
            </a:r>
            <a:r>
              <a:rPr lang="en-US" sz="2800" b="1">
                <a:latin typeface="Courier New"/>
              </a:rPr>
              <a:t> / ( </a:t>
            </a:r>
            <a:r>
              <a:rPr lang="en-US" sz="2500" i="1">
                <a:latin typeface="Calibri"/>
              </a:rPr>
              <a:t>TP</a:t>
            </a:r>
            <a:r>
              <a:rPr lang="en-US" sz="2800" b="1">
                <a:latin typeface="Courier New"/>
              </a:rPr>
              <a:t> + </a:t>
            </a:r>
            <a:r>
              <a:rPr lang="en-US" sz="2500" i="1">
                <a:latin typeface="Calibri"/>
              </a:rPr>
              <a:t>FP</a:t>
            </a:r>
            <a:r>
              <a:rPr lang="en-US" sz="2800" b="1">
                <a:latin typeface="Courier New"/>
              </a:rPr>
              <a:t> ) = </a:t>
            </a:r>
            <a:r>
              <a:rPr lang="en-US" sz="2500" i="1">
                <a:latin typeface="Calibri"/>
              </a:rPr>
              <a:t>TP</a:t>
            </a:r>
            <a:r>
              <a:rPr lang="en-US" sz="2800" b="1">
                <a:latin typeface="Courier New"/>
              </a:rPr>
              <a:t> / ( </a:t>
            </a:r>
            <a:r>
              <a:rPr lang="en-US" sz="2500" i="1">
                <a:latin typeface="Calibri"/>
              </a:rPr>
              <a:t>TP</a:t>
            </a:r>
            <a:r>
              <a:rPr lang="en-US" sz="2800" b="1">
                <a:latin typeface="Courier New"/>
              </a:rPr>
              <a:t> + FW 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88" y="4809744"/>
            <a:ext cx="7940040" cy="14569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336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Trade-off between precision and recall</a:t>
            </a:r>
          </a:p>
          <a:p>
            <a:pPr marL="825500" indent="-355600">
              <a:lnSpc>
                <a:spcPts val="3816"/>
              </a:lnSpc>
            </a:pPr>
            <a:r>
              <a:rPr lang="en-US" sz="3100">
                <a:latin typeface="Calibri"/>
              </a:rPr>
              <a:t>• Return more docs -&gt; higher recall, (usually) lower precision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088" y="301752"/>
            <a:ext cx="7930896" cy="57972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19100" indent="0">
              <a:spcAft>
                <a:spcPts val="1470"/>
              </a:spcAft>
            </a:pPr>
            <a:r>
              <a:rPr lang="en-US" sz="4200">
                <a:latin typeface="Calibri"/>
              </a:rPr>
              <a:t>Measures; Combining Precision</a:t>
            </a:r>
          </a:p>
          <a:p>
            <a:pPr marL="190500" indent="0" algn="ctr">
              <a:spcAft>
                <a:spcPts val="1890"/>
              </a:spcAft>
            </a:pPr>
            <a:r>
              <a:rPr lang="en-US" sz="4200">
                <a:latin typeface="Calibri"/>
              </a:rPr>
              <a:t>and Recall</a:t>
            </a:r>
          </a:p>
          <a:p>
            <a:pPr indent="0" algn="just">
              <a:spcAft>
                <a:spcPts val="2310"/>
              </a:spcAft>
            </a:pPr>
            <a:r>
              <a:rPr lang="en-US" sz="3100">
                <a:latin typeface="Calibri"/>
              </a:rPr>
              <a:t>•    Combine precision and recall in F-score</a:t>
            </a:r>
          </a:p>
          <a:p>
            <a:pPr marL="1714500" indent="0" algn="just">
              <a:lnSpc>
                <a:spcPts val="3000"/>
              </a:lnSpc>
            </a:pPr>
            <a:r>
              <a:rPr lang="en-US" sz="2400" spc="-50" baseline="-25000">
                <a:latin typeface="Calibri"/>
              </a:rPr>
              <a:t>f</a:t>
            </a:r>
            <a:r>
              <a:rPr lang="en-US" sz="2400" spc="-50">
                <a:latin typeface="Calibri"/>
              </a:rPr>
              <a:t>    </a:t>
            </a:r>
            <a:r>
              <a:rPr lang="en-US" sz="2400" u="sng" spc="-50">
                <a:latin typeface="Calibri"/>
              </a:rPr>
              <a:t>1    </a:t>
            </a:r>
            <a:r>
              <a:rPr lang="en-US" sz="2400" u="sng" spc="-50">
                <a:solidFill>
                  <a:srgbClr val="262527"/>
                </a:solidFill>
                <a:latin typeface="Calibri"/>
              </a:rPr>
              <a:t>(/3</a:t>
            </a:r>
            <a:r>
              <a:rPr lang="en-US" sz="2400" u="sng" spc="-50" baseline="30000">
                <a:solidFill>
                  <a:srgbClr val="262527"/>
                </a:solidFill>
                <a:latin typeface="Calibri"/>
              </a:rPr>
              <a:t>2</a:t>
            </a:r>
            <a:r>
              <a:rPr lang="en-US" sz="2400" u="sng" spc="-50">
                <a:solidFill>
                  <a:srgbClr val="262527"/>
                </a:solidFill>
                <a:latin typeface="Calibri"/>
              </a:rPr>
              <a:t> - </a:t>
            </a:r>
            <a:r>
              <a:rPr lang="en-US" sz="2400" u="sng" spc="-50">
                <a:latin typeface="Calibri"/>
              </a:rPr>
              <a:t>1 </a:t>
            </a:r>
            <a:r>
              <a:rPr lang="en-US" sz="2100" i="1" u="sng" spc="150">
                <a:latin typeface="Arial"/>
              </a:rPr>
              <a:t>)PR</a:t>
            </a:r>
          </a:p>
          <a:p>
            <a:pPr marR="317500" indent="0" algn="ctr">
              <a:lnSpc>
                <a:spcPts val="3000"/>
              </a:lnSpc>
              <a:spcAft>
                <a:spcPts val="1470"/>
              </a:spcAft>
            </a:pPr>
            <a:r>
              <a:rPr lang="en-US" sz="2500" spc="150">
                <a:latin typeface="Calibri"/>
              </a:rPr>
              <a:t>,</a:t>
            </a:r>
            <a:r>
              <a:rPr lang="en-US" sz="2500" spc="150" baseline="-25000">
                <a:latin typeface="Calibri"/>
              </a:rPr>
              <a:t>v</a:t>
            </a:r>
            <a:r>
              <a:rPr lang="en-US" sz="2500" spc="150">
                <a:latin typeface="Calibri"/>
              </a:rPr>
              <a:t>i </a:t>
            </a:r>
            <a:r>
              <a:rPr lang="en-US" sz="2500" spc="150" baseline="-25000">
                <a:solidFill>
                  <a:srgbClr val="262527"/>
                </a:solidFill>
                <a:latin typeface="Calibri"/>
              </a:rPr>
              <a:t>+</a:t>
            </a:r>
            <a:r>
              <a:rPr lang="en-US" sz="2500" spc="150">
                <a:solidFill>
                  <a:srgbClr val="262527"/>
                </a:solidFill>
                <a:latin typeface="Calibri"/>
              </a:rPr>
              <a:t> (l_</a:t>
            </a:r>
            <a:r>
              <a:rPr lang="en-US" sz="2500" spc="150" baseline="-25000">
                <a:solidFill>
                  <a:srgbClr val="262527"/>
                </a:solidFill>
                <a:latin typeface="Calibri"/>
              </a:rPr>
              <a:t>0</a:t>
            </a:r>
            <a:r>
              <a:rPr lang="en-US" sz="2500" spc="150">
                <a:solidFill>
                  <a:srgbClr val="262527"/>
                </a:solidFill>
                <a:latin typeface="Calibri"/>
              </a:rPr>
              <a:t>)i </a:t>
            </a:r>
            <a:r>
              <a:rPr lang="en-US" sz="2400" i="1" spc="400">
                <a:solidFill>
                  <a:srgbClr val="262527"/>
                </a:solidFill>
                <a:latin typeface="Calibri"/>
              </a:rPr>
              <a:t>ffP </a:t>
            </a:r>
            <a:r>
              <a:rPr lang="en-US" sz="2900" i="1">
                <a:solidFill>
                  <a:srgbClr val="262527"/>
                </a:solidFill>
                <a:latin typeface="Constantia"/>
              </a:rPr>
              <a:t>+ </a:t>
            </a:r>
            <a:r>
              <a:rPr lang="en-US" sz="2400" i="1" spc="400">
                <a:latin typeface="Calibri"/>
              </a:rPr>
              <a:t>R</a:t>
            </a:r>
          </a:p>
          <a:p>
            <a:pPr marL="419100" indent="-419100">
              <a:lnSpc>
                <a:spcPts val="3816"/>
              </a:lnSpc>
              <a:spcAft>
                <a:spcPts val="420"/>
              </a:spcAft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a e [0, 1] is used to control the relative importance of precision/recall</a:t>
            </a:r>
          </a:p>
          <a:p>
            <a:pPr marL="419100" indent="0" algn="just">
              <a:lnSpc>
                <a:spcPts val="4608"/>
              </a:lnSpc>
            </a:pPr>
            <a:r>
              <a:rPr lang="en-US" sz="3100">
                <a:latin typeface="Calibri"/>
              </a:rPr>
              <a:t>•    Precision is more important for Web search</a:t>
            </a:r>
          </a:p>
          <a:p>
            <a:pPr marL="419100" indent="0" algn="just">
              <a:lnSpc>
                <a:spcPts val="4608"/>
              </a:lnSpc>
            </a:pPr>
            <a:r>
              <a:rPr lang="en-US" sz="3100">
                <a:latin typeface="Calibri"/>
              </a:rPr>
              <a:t>•    Recall is more important for patent search</a:t>
            </a:r>
          </a:p>
          <a:p>
            <a:pPr indent="0" algn="just">
              <a:lnSpc>
                <a:spcPts val="4608"/>
              </a:lnSpc>
            </a:pPr>
            <a:r>
              <a:rPr lang="en-US" sz="3100">
                <a:latin typeface="Calibri"/>
              </a:rPr>
              <a:t>•    When a=0.5, it is the harmonic mean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6440424" cy="4431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4896" y="637032"/>
            <a:ext cx="5462016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200">
                <a:latin typeface="Calibri"/>
              </a:rPr>
              <a:t>Why harmonic average?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1264"/>
            <a:ext cx="4230624" cy="3017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100">
                <a:latin typeface="Calibri"/>
              </a:rPr>
              <a:t>• A kind of soft-minimum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0" y="637032"/>
            <a:ext cx="4770120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a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04672" y="1725168"/>
          <a:ext cx="6699504" cy="1731264"/>
        </p:xfrm>
        <a:graphic>
          <a:graphicData uri="http://schemas.openxmlformats.org/drawingml/2006/table">
            <a:tbl>
              <a:tblPr/>
              <a:tblGrid>
                <a:gridCol w="1676400"/>
                <a:gridCol w="1405128"/>
                <a:gridCol w="1941576"/>
                <a:gridCol w="1676400"/>
              </a:tblGrid>
              <a:tr h="448056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relevant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not relevant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retrieved</a:t>
                      </a:r>
                    </a:p>
                  </a:txBody>
                  <a:tcPr marL="0" marR="0" marT="0" marB="0" anchor="ctr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</a:tr>
              <a:tr h="423672"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not retrieved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1,000,000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1,000,060</a:t>
                      </a:r>
                    </a:p>
                  </a:txBody>
                  <a:tcPr marL="0" marR="0" marT="0" marB="0" anchor="b"/>
                </a:tc>
              </a:tr>
              <a:tr h="432816">
                <a:tc>
                  <a:txBody>
                    <a:bodyPr/>
                    <a:lstStyle/>
                    <a:p>
                      <a:endParaRPr sz="2100"/>
                    </a:p>
                  </a:txBody>
                  <a:tcPr marL="0" marR="0" marT="0" marB="0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1,000,040</a:t>
                      </a:r>
                    </a:p>
                  </a:txBody>
                  <a:tcPr marL="0" marR="0" marT="0" marB="0" anchor="ctr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1,000,120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7240" y="3761232"/>
            <a:ext cx="3770376" cy="18562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4536"/>
              </a:lnSpc>
              <a:spcBef>
                <a:spcPts val="1680"/>
              </a:spcBef>
              <a:spcAft>
                <a:spcPts val="210"/>
              </a:spcAft>
            </a:pPr>
            <a:r>
              <a:rPr lang="en-US" sz="3100">
                <a:solidFill>
                  <a:srgbClr val="1A459B"/>
                </a:solidFill>
                <a:latin typeface="Calibri"/>
              </a:rPr>
              <a:t>■</a:t>
            </a:r>
            <a:r>
              <a:rPr lang="en-US" sz="3100">
                <a:latin typeface="Calibri"/>
              </a:rPr>
              <a:t>P = 20/(20 + 40) = 1/3 </a:t>
            </a:r>
            <a:r>
              <a:rPr lang="en-US" sz="3100">
                <a:solidFill>
                  <a:srgbClr val="1A459B"/>
                </a:solidFill>
                <a:latin typeface="Calibri"/>
              </a:rPr>
              <a:t>■</a:t>
            </a:r>
            <a:r>
              <a:rPr lang="en-US" sz="3100">
                <a:latin typeface="Calibri"/>
              </a:rPr>
              <a:t>R = 20/(20 + 60) = 1/4</a:t>
            </a:r>
          </a:p>
          <a:p>
            <a:pPr indent="0">
              <a:spcAft>
                <a:spcPts val="210"/>
              </a:spcAft>
            </a:pPr>
            <a:r>
              <a:rPr lang="en-US" sz="1600">
                <a:latin typeface="Calibri"/>
              </a:rPr>
              <a:t>" </a:t>
            </a:r>
            <a:r>
              <a:rPr lang="en-US" sz="1900" i="1">
                <a:latin typeface="Calibri"/>
              </a:rPr>
              <a:t>Fi =</a:t>
            </a:r>
            <a:r>
              <a:rPr lang="en-US" sz="1600">
                <a:latin typeface="Calibri"/>
              </a:rPr>
              <a:t> </a:t>
            </a:r>
            <a:r>
              <a:rPr lang="en-US" sz="2500">
                <a:latin typeface="Calibri"/>
              </a:rPr>
              <a:t>2</a:t>
            </a:r>
            <a:r>
              <a:rPr lang="en-US" sz="1600">
                <a:latin typeface="Calibri"/>
              </a:rPr>
              <a:t>^ = </a:t>
            </a:r>
            <a:r>
              <a:rPr lang="en-US" sz="2500">
                <a:latin typeface="Calibri"/>
              </a:rPr>
              <a:t>2/7</a:t>
            </a:r>
          </a:p>
          <a:p>
            <a:pPr marL="1146048" indent="0"/>
            <a:r>
              <a:rPr lang="en-US" sz="2900">
                <a:latin typeface="Times New Roman"/>
              </a:rPr>
              <a:t>4</a:t>
            </a:r>
            <a:r>
              <a:rPr lang="en-US" sz="2500" b="1">
                <a:latin typeface="Calibri"/>
              </a:rPr>
              <a:t> </a:t>
            </a:r>
            <a:r>
              <a:rPr lang="en-US" sz="2900">
                <a:latin typeface="Times New Roman"/>
              </a:rPr>
              <a:t>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0" y="637032"/>
            <a:ext cx="4770120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a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04672" y="1725168"/>
          <a:ext cx="6699504" cy="1731264"/>
        </p:xfrm>
        <a:graphic>
          <a:graphicData uri="http://schemas.openxmlformats.org/drawingml/2006/table">
            <a:tbl>
              <a:tblPr/>
              <a:tblGrid>
                <a:gridCol w="1676400"/>
                <a:gridCol w="1405128"/>
                <a:gridCol w="1941576"/>
                <a:gridCol w="1676400"/>
              </a:tblGrid>
              <a:tr h="448056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relevant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not relevant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retrieved</a:t>
                      </a:r>
                    </a:p>
                  </a:txBody>
                  <a:tcPr marL="0" marR="0" marT="0" marB="0" anchor="ctr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</a:tr>
              <a:tr h="423672"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not retrieved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1,000,000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1,000,060</a:t>
                      </a:r>
                    </a:p>
                  </a:txBody>
                  <a:tcPr marL="0" marR="0" marT="0" marB="0" anchor="b"/>
                </a:tc>
              </a:tr>
              <a:tr h="432816">
                <a:tc>
                  <a:txBody>
                    <a:bodyPr/>
                    <a:lstStyle/>
                    <a:p>
                      <a:endParaRPr sz="2100"/>
                    </a:p>
                  </a:txBody>
                  <a:tcPr marL="0" marR="0" marT="0" marB="0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381000" indent="0"/>
                      <a:r>
                        <a:rPr lang="en-US" sz="2300">
                          <a:latin typeface="Calibri"/>
                        </a:rPr>
                        <a:t>1,000,040</a:t>
                      </a:r>
                    </a:p>
                  </a:txBody>
                  <a:tcPr marL="0" marR="0" marT="0" marB="0" anchor="ctr">
                    <a:solidFill>
                      <a:srgbClr val="FBFBC5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/>
                      <a:r>
                        <a:rPr lang="en-US" sz="2300">
                          <a:latin typeface="Calibri"/>
                        </a:rPr>
                        <a:t>1,000,120</a:t>
                      </a:r>
                    </a:p>
                  </a:txBody>
                  <a:tcPr marL="0" marR="0" marT="0" marB="0" anchor="b">
                    <a:solidFill>
                      <a:srgbClr val="FBFBC5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3920" y="4020312"/>
            <a:ext cx="4096512" cy="381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940"/>
              </a:spcBef>
            </a:pPr>
            <a:r>
              <a:rPr lang="en-US" sz="3100">
                <a:latin typeface="Calibri"/>
              </a:rPr>
              <a:t>Why not using accuracy?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60" y="661416"/>
            <a:ext cx="2185416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6729984" cy="2362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Binary Judgment Measures</a:t>
            </a:r>
          </a:p>
          <a:p>
            <a:pPr marL="445516" indent="0" algn="just">
              <a:spcAft>
                <a:spcPts val="126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Unranked Results: a document set</a:t>
            </a:r>
          </a:p>
          <a:p>
            <a:pPr marL="445516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Ranked Results: a document list</a:t>
            </a:r>
          </a:p>
          <a:p>
            <a:pPr indent="0" algn="ctr">
              <a:spcAft>
                <a:spcPts val="1260"/>
              </a:spcAft>
            </a:pPr>
            <a:r>
              <a:rPr lang="en-US" sz="2300">
                <a:latin typeface="Calibri"/>
              </a:rPr>
              <a:t>• P@n, R@n, precision-recall curve, MRR, MAP</a:t>
            </a:r>
          </a:p>
          <a:p>
            <a:pPr indent="0" algn="just"/>
            <a:r>
              <a:rPr lang="en-US" sz="3100">
                <a:solidFill>
                  <a:srgbClr val="79807C"/>
                </a:solidFill>
                <a:latin typeface="Calibri"/>
              </a:rPr>
              <a:t>•    Graded Measures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6880" y="637032"/>
            <a:ext cx="5736336" cy="4815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P@n and R@n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1264"/>
            <a:ext cx="7979664" cy="44866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For each cutoff n, take top n docs as a set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Drawback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Only contains incomplete information of a list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Insensitive to the rank of relevant docs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e.g. P@5 values are identical for the following lists</a:t>
            </a:r>
          </a:p>
          <a:p>
            <a:pPr marL="927100" indent="0" algn="just">
              <a:spcAft>
                <a:spcPts val="1050"/>
              </a:spcAft>
            </a:pPr>
            <a:r>
              <a:rPr lang="en-US" sz="2300" cap="small">
                <a:latin typeface="Calibri"/>
              </a:rPr>
              <a:t>•    i,i,0,0,0</a:t>
            </a:r>
          </a:p>
          <a:p>
            <a:pPr marL="927100" indent="0" algn="just">
              <a:spcAft>
                <a:spcPts val="1470"/>
              </a:spcAft>
            </a:pPr>
            <a:r>
              <a:rPr lang="en-US" sz="2300">
                <a:latin typeface="Calibri"/>
              </a:rPr>
              <a:t>•    o,o,o,i,i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P-R curve</a:t>
            </a:r>
          </a:p>
          <a:p>
            <a:pPr marL="457200" indent="0" algn="just"/>
            <a:r>
              <a:rPr lang="en-US" sz="2700">
                <a:latin typeface="Calibri"/>
              </a:rPr>
              <a:t>—    Contains complete information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73680"/>
            <a:ext cx="4072128" cy="2865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6856" y="661416"/>
            <a:ext cx="4605528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P-R curve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064" y="1746504"/>
            <a:ext cx="7534656" cy="9387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en-US" sz="3100">
                <a:latin typeface="Calibri"/>
              </a:rPr>
              <a:t>For each cut off n, get a (R@n, P@n) pair</a:t>
            </a:r>
          </a:p>
          <a:p>
            <a:pPr indent="0">
              <a:lnSpc>
                <a:spcPts val="3840"/>
              </a:lnSpc>
              <a:spcAft>
                <a:spcPts val="210"/>
              </a:spcAft>
            </a:pPr>
            <a:r>
              <a:rPr lang="en-US" sz="3100">
                <a:latin typeface="Calibri"/>
              </a:rPr>
              <a:t>Take R@n as x-axis, and P@n as y-axis, we get 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160" y="2825496"/>
            <a:ext cx="2182368" cy="2804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3840"/>
              </a:lnSpc>
              <a:spcAft>
                <a:spcPts val="210"/>
              </a:spcAft>
            </a:pPr>
            <a:r>
              <a:rPr lang="en-US" sz="3100">
                <a:latin typeface="Calibri"/>
              </a:rPr>
              <a:t>the P-R curve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264" y="3450336"/>
            <a:ext cx="3779520" cy="5425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2184"/>
              </a:lnSpc>
              <a:spcBef>
                <a:spcPts val="210"/>
              </a:spcBef>
              <a:spcAft>
                <a:spcPts val="9870"/>
              </a:spcAft>
            </a:pPr>
            <a:r>
              <a:rPr lang="en-US" sz="1800">
                <a:solidFill>
                  <a:srgbClr val="FD1B1A"/>
                </a:solidFill>
                <a:latin typeface="Arial"/>
              </a:rPr>
              <a:t>Interpolation (in red): Take maximum of all future points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728" y="5693664"/>
            <a:ext cx="7254240" cy="902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3660" indent="0">
              <a:lnSpc>
                <a:spcPts val="3840"/>
              </a:lnSpc>
              <a:spcBef>
                <a:spcPts val="9870"/>
              </a:spcBef>
            </a:pPr>
            <a:r>
              <a:rPr lang="en-US" sz="3100">
                <a:latin typeface="Calibri"/>
              </a:rPr>
              <a:t>P-R curve is usually only plotting for Recall (0.0, 0.1,..., 0.9, 1.0) - for easy combination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76" y="3279648"/>
            <a:ext cx="2731008" cy="646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336"/>
            <a:ext cx="8967216" cy="12618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47216" y="652272"/>
            <a:ext cx="6455664" cy="499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Measures; Average Precision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8" y="1734312"/>
            <a:ext cx="7705344" cy="1344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latin typeface="Calibri"/>
              </a:rPr>
              <a:t>•    Not easy to compare systems by P-R curves</a:t>
            </a:r>
          </a:p>
          <a:p>
            <a:pPr marL="413512" indent="-393700">
              <a:lnSpc>
                <a:spcPts val="3576"/>
              </a:lnSpc>
              <a:spcAft>
                <a:spcPts val="1470"/>
              </a:spcAft>
            </a:pPr>
            <a:r>
              <a:rPr lang="en-US" sz="2700">
                <a:latin typeface="Calibri"/>
              </a:rPr>
              <a:t>•    Approximate area under the P-R; Average Precision </a:t>
            </a:r>
            <a:r>
              <a:rPr lang="en-US" sz="2300">
                <a:latin typeface="Calibri"/>
              </a:rPr>
              <a:t>• Average the precision at the positions of relevant docs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0888" y="6077712"/>
            <a:ext cx="1429512" cy="2164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600">
                <a:solidFill>
                  <a:srgbClr val="262527"/>
                </a:solidFill>
                <a:latin typeface="Calibri"/>
              </a:rPr>
              <a:t>AvgPrec= 62.2%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4224" y="6028944"/>
            <a:ext cx="1426464" cy="2194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600">
                <a:solidFill>
                  <a:srgbClr val="262527"/>
                </a:solidFill>
                <a:latin typeface="Calibri"/>
              </a:rPr>
              <a:t>AvgPrec= 52.0%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5641848" cy="35295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3040" y="637032"/>
            <a:ext cx="6217920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200">
                <a:latin typeface="Calibri"/>
              </a:rPr>
              <a:t>Commercial Search Engines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208" y="661416"/>
            <a:ext cx="3550920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MRR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6775704" cy="3392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Mean Reciprocal Rank</a:t>
            </a:r>
          </a:p>
          <a:p>
            <a:pPr marL="451612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Reciprocal of rank of the first relevant doc</a:t>
            </a:r>
          </a:p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Used for some kinds of queries</a:t>
            </a:r>
          </a:p>
          <a:p>
            <a:pPr marL="451612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Navigational Queries</a:t>
            </a:r>
          </a:p>
          <a:p>
            <a:pPr marL="921512"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•    "glassdoor"</a:t>
            </a:r>
          </a:p>
          <a:p>
            <a:pPr marL="451612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Specific Informational Queries</a:t>
            </a:r>
          </a:p>
          <a:p>
            <a:pPr marL="921512" indent="0" algn="just"/>
            <a:r>
              <a:rPr lang="en-US" sz="2300">
                <a:latin typeface="Calibri"/>
              </a:rPr>
              <a:t>•    "when was the first Olympic Game?"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60" y="661416"/>
            <a:ext cx="2185416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5681472" cy="24475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solidFill>
                  <a:srgbClr val="79807C"/>
                </a:solidFill>
                <a:latin typeface="Calibri"/>
              </a:rPr>
              <a:t>•    Binary Judgment Measures</a:t>
            </a:r>
          </a:p>
          <a:p>
            <a:pPr marL="451612" indent="0" algn="just">
              <a:spcAft>
                <a:spcPts val="147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Unranked Results: a document set</a:t>
            </a:r>
          </a:p>
          <a:p>
            <a:pPr marL="451612" indent="0" algn="just">
              <a:spcAft>
                <a:spcPts val="147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Ranked Results: a document list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Graded Judgment Measures</a:t>
            </a:r>
          </a:p>
          <a:p>
            <a:pPr marL="451612" indent="0" algn="just"/>
            <a:r>
              <a:rPr lang="en-US" sz="2700">
                <a:latin typeface="Calibri"/>
              </a:rPr>
              <a:t>—    nDCG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672" y="655320"/>
            <a:ext cx="3727704" cy="4023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nDCG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7994904" cy="29352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Graded Judgment</a:t>
            </a:r>
          </a:p>
          <a:p>
            <a:pPr marL="756412" indent="-304800">
              <a:lnSpc>
                <a:spcPts val="3360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Relevant documents can provide different amount of useful information</a:t>
            </a:r>
          </a:p>
          <a:p>
            <a:pPr marL="451612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Highly relevant doc vs. Marginal relevant doc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Gain from a doc (G)</a:t>
            </a:r>
          </a:p>
          <a:p>
            <a:pPr marL="451612" indent="0" algn="just"/>
            <a:r>
              <a:rPr lang="en-US" sz="2700">
                <a:latin typeface="Calibri"/>
              </a:rPr>
              <a:t>—    Determined by its relevance degree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8" y="4840224"/>
            <a:ext cx="3352800" cy="106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9672" y="655320"/>
            <a:ext cx="3727704" cy="4023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nDCG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28216"/>
            <a:ext cx="7336536" cy="251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Cumulated Gain (CG)</a:t>
            </a:r>
          </a:p>
          <a:p>
            <a:pPr marL="451612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Sum of gain from docs in the list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Discounted Cumulated Gain (DCG)</a:t>
            </a:r>
          </a:p>
          <a:p>
            <a:pPr marL="451612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Top ranked docs are more important for users</a:t>
            </a:r>
          </a:p>
          <a:p>
            <a:pPr marL="451612" indent="0" algn="just">
              <a:spcAft>
                <a:spcPts val="3570"/>
              </a:spcAft>
            </a:pPr>
            <a:r>
              <a:rPr lang="en-US" sz="2700">
                <a:latin typeface="Calibri"/>
              </a:rPr>
              <a:t>—    Top ranked docs should be weighted highly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4325112" cy="5059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9672" y="655320"/>
            <a:ext cx="3727704" cy="4023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nDCG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46504"/>
            <a:ext cx="1085088" cy="3017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100">
                <a:latin typeface="Calibri"/>
              </a:rPr>
              <a:t>• Gain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8" y="2904744"/>
            <a:ext cx="3035808" cy="3139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  <a:spcAft>
                <a:spcPts val="2520"/>
              </a:spcAft>
            </a:pPr>
            <a:r>
              <a:rPr lang="en-US" sz="3100">
                <a:latin typeface="Calibri"/>
              </a:rPr>
              <a:t>• Discounted 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688" y="3688080"/>
            <a:ext cx="8339328" cy="207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>
              <a:spcBef>
                <a:spcPts val="2520"/>
              </a:spcBef>
              <a:spcAft>
                <a:spcPts val="3570"/>
              </a:spcAft>
            </a:pP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/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/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59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/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59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/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/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/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17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</a:t>
            </a:r>
          </a:p>
          <a:p>
            <a:pPr indent="0">
              <a:spcAft>
                <a:spcPts val="2520"/>
              </a:spcAft>
            </a:pPr>
            <a:r>
              <a:rPr lang="en-US" sz="3100">
                <a:latin typeface="Calibri"/>
              </a:rPr>
              <a:t>• Discounted Cumulated Gain</a:t>
            </a:r>
          </a:p>
          <a:p>
            <a:pPr marR="317500" indent="0" algn="r"/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5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7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7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9.61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672" y="655320"/>
            <a:ext cx="3727704" cy="4023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nDCG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28216"/>
            <a:ext cx="8196072" cy="43403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Normalized Discounted Cumulated Gain (nDCG)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-    Why normalizing?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-    Value ranges for queries are quite different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-    e.g.</a:t>
            </a:r>
          </a:p>
          <a:p>
            <a:pPr marL="921512" indent="0" algn="just">
              <a:lnSpc>
                <a:spcPts val="3456"/>
              </a:lnSpc>
            </a:pPr>
            <a:r>
              <a:rPr lang="en-US" sz="2300">
                <a:latin typeface="Calibri"/>
              </a:rPr>
              <a:t>•    ql has only 1 relevant doc in D</a:t>
            </a:r>
          </a:p>
          <a:p>
            <a:pPr marL="921512" indent="0" algn="just">
              <a:lnSpc>
                <a:spcPts val="3456"/>
              </a:lnSpc>
            </a:pPr>
            <a:r>
              <a:rPr lang="en-US" sz="2300">
                <a:latin typeface="Calibri"/>
              </a:rPr>
              <a:t>•    q2 has 1000 relevant docs in D</a:t>
            </a:r>
          </a:p>
          <a:p>
            <a:pPr marL="921512" indent="0" algn="just">
              <a:lnSpc>
                <a:spcPts val="3456"/>
              </a:lnSpc>
              <a:spcAft>
                <a:spcPts val="420"/>
              </a:spcAft>
            </a:pPr>
            <a:r>
              <a:rPr lang="en-US" sz="2300">
                <a:latin typeface="Calibri"/>
              </a:rPr>
              <a:t>•    The average score of DCG will be dominated by q2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Normalized Factor</a:t>
            </a:r>
          </a:p>
          <a:p>
            <a:pPr marL="451612" indent="0" algn="just"/>
            <a:r>
              <a:rPr lang="en-US" sz="2700">
                <a:latin typeface="Calibri"/>
              </a:rPr>
              <a:t>-    DCG value for an ideal (best) doc list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885688"/>
            <a:ext cx="7827264" cy="4785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9672" y="655320"/>
            <a:ext cx="3727704" cy="4023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Measures; nDCG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728216"/>
            <a:ext cx="8799576" cy="38313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00812" indent="0" algn="just">
              <a:spcAft>
                <a:spcPts val="1680"/>
              </a:spcAft>
            </a:pPr>
            <a:r>
              <a:rPr lang="en-US" sz="3100">
                <a:latin typeface="Calibri"/>
              </a:rPr>
              <a:t>•    G and DCG (assume it contains all rel docs)</a:t>
            </a:r>
          </a:p>
          <a:p>
            <a:pPr indent="0">
              <a:spcAft>
                <a:spcPts val="1680"/>
              </a:spcAft>
            </a:pP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3,0</a:t>
            </a:r>
          </a:p>
          <a:p>
            <a:pPr indent="0">
              <a:lnSpc>
                <a:spcPts val="4752"/>
              </a:lnSpc>
            </a:pP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5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&lt;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5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7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7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9.61</a:t>
            </a:r>
          </a:p>
          <a:p>
            <a:pPr marL="400812" indent="0" algn="just">
              <a:lnSpc>
                <a:spcPts val="4752"/>
              </a:lnSpc>
            </a:pPr>
            <a:r>
              <a:rPr lang="en-US" sz="3100">
                <a:latin typeface="Calibri"/>
              </a:rPr>
              <a:t>•    Ideal G and DCG</a:t>
            </a:r>
          </a:p>
          <a:p>
            <a:pPr indent="0">
              <a:lnSpc>
                <a:spcPts val="4752"/>
              </a:lnSpc>
            </a:pP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0,0</a:t>
            </a:r>
          </a:p>
          <a:p>
            <a:pPr indent="0">
              <a:lnSpc>
                <a:spcPts val="4752"/>
              </a:lnSpc>
            </a:pPr>
            <a:r>
              <a:rPr lang="en-US" sz="2900">
                <a:solidFill>
                  <a:srgbClr val="262527"/>
                </a:solidFill>
                <a:latin typeface="Times New Roman"/>
              </a:rPr>
              <a:t>3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6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7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9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75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52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10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.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88</a:t>
            </a:r>
            <a:r>
              <a:rPr lang="en-US" sz="2500" b="1">
                <a:solidFill>
                  <a:srgbClr val="262527"/>
                </a:solidFill>
                <a:latin typeface="Calibri"/>
              </a:rPr>
              <a:t>, </a:t>
            </a:r>
            <a:r>
              <a:rPr lang="en-US" sz="2900">
                <a:solidFill>
                  <a:srgbClr val="262527"/>
                </a:solidFill>
                <a:latin typeface="Times New Roman"/>
              </a:rPr>
              <a:t>10.88</a:t>
            </a:r>
          </a:p>
          <a:p>
            <a:pPr marL="400812" indent="0" algn="just">
              <a:spcAft>
                <a:spcPts val="1680"/>
              </a:spcAft>
            </a:pPr>
            <a:r>
              <a:rPr lang="en-US" sz="3100">
                <a:latin typeface="Calibri"/>
              </a:rPr>
              <a:t>•    nDCG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960" y="661416"/>
            <a:ext cx="2185416" cy="3962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6854952" cy="33253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Binary Judgment Measures</a:t>
            </a:r>
          </a:p>
          <a:p>
            <a:pPr marL="451612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Unranked Results: a document set</a:t>
            </a:r>
          </a:p>
          <a:p>
            <a:pPr marL="921512"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•    Precision, Recall, F</a:t>
            </a:r>
          </a:p>
          <a:p>
            <a:pPr marL="451612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Ranked Results: a document list</a:t>
            </a:r>
          </a:p>
          <a:p>
            <a:pPr marL="921512"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•    P@n, R@n, P-R curve, Average Precision, MRR</a:t>
            </a:r>
          </a:p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Graded Judgment Measures</a:t>
            </a:r>
          </a:p>
          <a:p>
            <a:pPr marL="451612" indent="0" algn="just"/>
            <a:r>
              <a:rPr lang="en-US" sz="2700">
                <a:latin typeface="Calibri"/>
              </a:rPr>
              <a:t>—    nDCG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96" y="4645152"/>
            <a:ext cx="1898904" cy="2212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3896" y="655320"/>
            <a:ext cx="6242304" cy="4815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300">
                <a:latin typeface="Calibri"/>
              </a:rPr>
              <a:t>Cranfield Paradigm;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976" y="1764792"/>
            <a:ext cx="1237488" cy="2682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>
                <a:latin typeface="Calibri"/>
              </a:rPr>
              <a:t>•    Given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60120" y="2282952"/>
            <a:ext cx="3450336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a)    A test collection (T, </a:t>
            </a:r>
            <a:r>
              <a:rPr lang="en-US" sz="2300" i="1">
                <a:latin typeface="Calibri"/>
              </a:rPr>
              <a:t>D, R)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216" y="2721864"/>
            <a:ext cx="7565136" cy="633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444500">
              <a:lnSpc>
                <a:spcPts val="2904"/>
              </a:lnSpc>
              <a:spcAft>
                <a:spcPts val="840"/>
              </a:spcAft>
            </a:pPr>
            <a:r>
              <a:rPr lang="en-US" sz="2300">
                <a:latin typeface="Calibri"/>
              </a:rPr>
              <a:t>b)    A retrieval run for the test collection ; a doc-list </a:t>
            </a:r>
            <a:r>
              <a:rPr lang="en-US" sz="2300" i="1">
                <a:latin typeface="Calibri"/>
              </a:rPr>
              <a:t>L</a:t>
            </a:r>
            <a:r>
              <a:rPr lang="en-US" sz="2300" i="1" baseline="-25000">
                <a:latin typeface="Calibri"/>
              </a:rPr>
              <a:t>t</a:t>
            </a:r>
            <a:r>
              <a:rPr lang="en-US" sz="2300">
                <a:latin typeface="Calibri"/>
              </a:rPr>
              <a:t> for each topic </a:t>
            </a:r>
            <a:r>
              <a:rPr lang="en-US" sz="2300" i="1">
                <a:latin typeface="Calibri"/>
              </a:rPr>
              <a:t>t</a:t>
            </a:r>
            <a:r>
              <a:rPr lang="en-US" sz="2300">
                <a:latin typeface="Calibri"/>
              </a:rPr>
              <a:t> in </a:t>
            </a:r>
            <a:r>
              <a:rPr lang="en-US" sz="2300" i="1">
                <a:latin typeface="Calibri"/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976" y="3581400"/>
            <a:ext cx="3596640" cy="3474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 i="1">
                <a:latin typeface="Calibri"/>
              </a:rPr>
              <a:t>•</a:t>
            </a:r>
            <a:r>
              <a:rPr lang="en-US" sz="3100">
                <a:latin typeface="Calibri"/>
              </a:rPr>
              <a:t>    For each topic </a:t>
            </a:r>
            <a:r>
              <a:rPr lang="en-US" sz="3100" i="1">
                <a:latin typeface="Calibri"/>
              </a:rPr>
              <a:t>t</a:t>
            </a:r>
            <a:r>
              <a:rPr lang="en-US" sz="3100">
                <a:latin typeface="Calibri"/>
              </a:rPr>
              <a:t> in </a:t>
            </a:r>
            <a:r>
              <a:rPr lang="en-US" sz="3100" i="1">
                <a:latin typeface="Calibri"/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216" y="4111752"/>
            <a:ext cx="7138416" cy="2926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300" i="1">
                <a:latin typeface="Calibri"/>
              </a:rPr>
              <a:t>•</a:t>
            </a:r>
            <a:r>
              <a:rPr lang="en-US" sz="2300">
                <a:latin typeface="Calibri"/>
              </a:rPr>
              <a:t>    Use a measure (e.g. P@10) to compute the quality of </a:t>
            </a:r>
            <a:r>
              <a:rPr lang="en-US" sz="2300" i="1">
                <a:latin typeface="Calibri"/>
              </a:rPr>
              <a:t>L</a:t>
            </a:r>
            <a:r>
              <a:rPr lang="en-US" sz="2300" i="1" baseline="-25000">
                <a:latin typeface="Calibri"/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976" y="4605528"/>
            <a:ext cx="2913888" cy="2804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3100" i="1">
                <a:solidFill>
                  <a:srgbClr val="FD1B1A"/>
                </a:solidFill>
                <a:latin typeface="Calibri"/>
              </a:rPr>
              <a:t>•</a:t>
            </a:r>
            <a:r>
              <a:rPr lang="en-US" sz="3100">
                <a:solidFill>
                  <a:srgbClr val="FD1B1A"/>
                </a:solidFill>
                <a:latin typeface="Calibri"/>
              </a:rPr>
              <a:t>    Combine 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6216" y="5141976"/>
            <a:ext cx="3285744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2300">
                <a:latin typeface="Calibri"/>
              </a:rPr>
              <a:t>•    e.g., arithmetic average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576" y="637032"/>
            <a:ext cx="6784848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Combine Scores and Compare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12976"/>
            <a:ext cx="6409944" cy="31333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•    Two systems (A and B), which is better?</a:t>
            </a:r>
          </a:p>
          <a:p>
            <a:pPr indent="0" algn="just">
              <a:lnSpc>
                <a:spcPts val="3504"/>
              </a:lnSpc>
            </a:pPr>
            <a:r>
              <a:rPr lang="en-US" sz="2700">
                <a:latin typeface="Calibri"/>
              </a:rPr>
              <a:t>•    Compare the arithmetic average score?</a:t>
            </a:r>
          </a:p>
          <a:p>
            <a:pPr marL="413512" indent="0" algn="just">
              <a:lnSpc>
                <a:spcPts val="3504"/>
              </a:lnSpc>
            </a:pPr>
            <a:r>
              <a:rPr lang="en-US" sz="2300">
                <a:latin typeface="Calibri"/>
              </a:rPr>
              <a:t>•    Difference between scores</a:t>
            </a:r>
          </a:p>
          <a:p>
            <a:pPr marL="413512" indent="0" algn="just">
              <a:lnSpc>
                <a:spcPts val="3504"/>
              </a:lnSpc>
            </a:pPr>
            <a:r>
              <a:rPr lang="en-US" sz="2300">
                <a:latin typeface="Calibri"/>
              </a:rPr>
              <a:t>•    Sample size</a:t>
            </a:r>
          </a:p>
          <a:p>
            <a:pPr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•    Principle Comparison: Significant Test</a:t>
            </a:r>
          </a:p>
          <a:p>
            <a:pPr marL="413512" indent="0" algn="just">
              <a:spcAft>
                <a:spcPts val="1260"/>
              </a:spcAft>
            </a:pPr>
            <a:r>
              <a:rPr lang="en-US" sz="2300">
                <a:latin typeface="Calibri"/>
              </a:rPr>
              <a:t>•    For comparison: One-sided test</a:t>
            </a:r>
          </a:p>
          <a:p>
            <a:pPr marL="413512" indent="0" algn="just"/>
            <a:r>
              <a:rPr lang="en-US" sz="2300">
                <a:latin typeface="Calibri"/>
              </a:rPr>
              <a:t>•    Widely used: t-test, Wilcoxon signed-rank test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344"/>
            <a:ext cx="2362200" cy="2523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191000"/>
            <a:ext cx="2667000" cy="266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16" y="633984"/>
            <a:ext cx="7382256" cy="518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information Retrieval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090416"/>
            <a:ext cx="1999488" cy="246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800">
                <a:latin typeface="Arial"/>
              </a:rPr>
              <a:t>vector space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2552" y="2895600"/>
            <a:ext cx="1484376" cy="14569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24"/>
              </a:lnSpc>
              <a:spcAft>
                <a:spcPts val="1050"/>
              </a:spcAft>
            </a:pPr>
            <a:r>
              <a:rPr lang="en-US" sz="1800">
                <a:solidFill>
                  <a:srgbClr val="0000FF"/>
                </a:solidFill>
                <a:latin typeface="Times New Roman"/>
              </a:rPr>
              <a:t>text 0.2 mining 0.1 association 0.01 clustering 0.02</a:t>
            </a:r>
          </a:p>
          <a:p>
            <a:pPr indent="0"/>
            <a:r>
              <a:rPr lang="en-US" sz="1800">
                <a:solidFill>
                  <a:srgbClr val="CC3300"/>
                </a:solidFill>
                <a:latin typeface="Times New Roman"/>
              </a:rPr>
              <a:t>food </a:t>
            </a:r>
            <a:r>
              <a:rPr lang="en-US" sz="1800">
                <a:solidFill>
                  <a:srgbClr val="0000FF"/>
                </a:solidFill>
                <a:latin typeface="Times New Roman"/>
              </a:rPr>
              <a:t>0.00001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0" y="3666744"/>
            <a:ext cx="1898904" cy="246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800">
                <a:latin typeface="Arial"/>
              </a:rPr>
              <a:t>probabilistic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4992" y="5114544"/>
            <a:ext cx="1633728" cy="2499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800">
                <a:latin typeface="Arial"/>
              </a:rPr>
              <a:t>language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17320"/>
            <a:ext cx="1429512" cy="10789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53640" y="655320"/>
            <a:ext cx="4224528" cy="4815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300">
                <a:latin typeface="Calibri"/>
              </a:rPr>
              <a:t>Cranfield Paradigm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976" y="1752600"/>
            <a:ext cx="1700784" cy="3474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en-US" sz="3100">
                <a:latin typeface="Calibri"/>
              </a:rPr>
              <a:t>• Strength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2792" y="2313432"/>
            <a:ext cx="1182624" cy="3048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Cheap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792" y="2819400"/>
            <a:ext cx="3450336" cy="3108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Easy for Error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792" y="3331464"/>
            <a:ext cx="5260848" cy="3108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Large Sample for More Confidence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2792" y="3849624"/>
            <a:ext cx="1895856" cy="3048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Repeatable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337048"/>
            <a:ext cx="4572000" cy="1325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52144" y="633984"/>
            <a:ext cx="6842760" cy="518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Cranfield Paradigm; Weakness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8022336" cy="35326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test collection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Document collection D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Topic set T</a:t>
            </a:r>
          </a:p>
          <a:p>
            <a:pPr marL="451612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solidFill>
                  <a:srgbClr val="FD1B1A"/>
                </a:solidFill>
                <a:latin typeface="Calibri"/>
              </a:rPr>
              <a:t>—    Relevance Judgments R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Weakness</a:t>
            </a:r>
          </a:p>
          <a:p>
            <a:pPr marL="451612" indent="0">
              <a:lnSpc>
                <a:spcPts val="4056"/>
              </a:lnSpc>
            </a:pPr>
            <a:r>
              <a:rPr lang="en-US" sz="2700">
                <a:latin typeface="Calibri"/>
              </a:rPr>
              <a:t>—    Relevance Judgments are expensive incomplete -Assumption </a:t>
            </a:r>
            <a:r>
              <a:rPr lang="en-US" sz="3000" b="1" i="1">
                <a:latin typeface="Arial"/>
              </a:rPr>
              <a:t>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7344" y="633984"/>
            <a:ext cx="7537704" cy="5029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Problem of Relevance Judgments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7344" y="1746504"/>
            <a:ext cx="7537704" cy="3688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3100">
                <a:latin typeface="Calibri"/>
              </a:rPr>
              <a:t>Collect Relevance Judgments from Real User?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4480560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solidFill>
                  <a:srgbClr val="A3A3A5"/>
                </a:solidFill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solidFill>
                  <a:srgbClr val="79807C"/>
                </a:solidFill>
                <a:latin typeface="Calibri"/>
              </a:rPr>
              <a:t>•    IR Evaluation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User Study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Cranfield Paradigm</a:t>
            </a:r>
          </a:p>
          <a:p>
            <a:pPr marL="451612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solidFill>
                  <a:srgbClr val="A3A3A5"/>
                </a:solidFill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1914144" cy="999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48" y="2115312"/>
            <a:ext cx="1219200" cy="11704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4704" y="542544"/>
            <a:ext cx="4011168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implicit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877824" y="1645920"/>
            <a:ext cx="6443472" cy="4693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112776" indent="0"/>
            <a:r>
              <a:rPr lang="en-US" sz="3100">
                <a:latin typeface="Calibri"/>
              </a:rPr>
              <a:t>User Behavior -&gt; Relevance Judgments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4" y="5907024"/>
            <a:ext cx="1895856" cy="950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15184" y="637032"/>
            <a:ext cx="3947160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implicit Feedback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5468112" cy="35326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Strength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Real User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latin typeface="Calibri"/>
              </a:rPr>
              <a:t>—    Cheaper than cranfield paradigm</a:t>
            </a:r>
          </a:p>
          <a:p>
            <a:pPr marL="451612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Much Larger sample size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Challenge</a:t>
            </a:r>
          </a:p>
          <a:p>
            <a:pPr marL="451612" indent="0" algn="just">
              <a:spcAft>
                <a:spcPts val="1470"/>
              </a:spcAft>
            </a:pPr>
            <a:r>
              <a:rPr lang="en-US" sz="2700">
                <a:latin typeface="Calibri"/>
              </a:rPr>
              <a:t>—    User behavior noise</a:t>
            </a:r>
          </a:p>
          <a:p>
            <a:pPr marL="451612" indent="0" algn="just"/>
            <a:r>
              <a:rPr lang="en-US" sz="2700">
                <a:latin typeface="Calibri"/>
              </a:rPr>
              <a:t>—    Long-tail search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5184" y="637032"/>
            <a:ext cx="3947160" cy="515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300">
                <a:latin typeface="Calibri"/>
              </a:rPr>
              <a:t>implicit Feedback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19072"/>
            <a:ext cx="7388352" cy="33040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en-US" sz="3100">
                <a:latin typeface="Calibri"/>
              </a:rPr>
              <a:t>• A/B test</a:t>
            </a:r>
          </a:p>
          <a:p>
            <a:pPr marL="756412" marR="836676" indent="-304800">
              <a:lnSpc>
                <a:spcPts val="3360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Use a small proportion of traffic (1%) for evaluation</a:t>
            </a:r>
          </a:p>
          <a:p>
            <a:pPr marL="756412" indent="-304800">
              <a:lnSpc>
                <a:spcPts val="3360"/>
              </a:lnSpc>
              <a:spcAft>
                <a:spcPts val="210"/>
              </a:spcAft>
            </a:pPr>
            <a:r>
              <a:rPr lang="en-US" sz="2700">
                <a:latin typeface="Calibri"/>
              </a:rPr>
              <a:t>—    Option 1: Show results from different retrieval methods alternatively</a:t>
            </a:r>
          </a:p>
          <a:p>
            <a:pPr marL="451612" indent="0" algn="just">
              <a:spcAft>
                <a:spcPts val="1260"/>
              </a:spcAft>
            </a:pPr>
            <a:r>
              <a:rPr lang="en-US" sz="2700">
                <a:latin typeface="Calibri"/>
              </a:rPr>
              <a:t>—    Option 2: Merge results in a doc list</a:t>
            </a:r>
          </a:p>
          <a:p>
            <a:pPr marL="451612" indent="0" algn="just"/>
            <a:r>
              <a:rPr lang="en-US" sz="2700">
                <a:latin typeface="Calibri"/>
              </a:rPr>
              <a:t>—    Compare the clickthrough-rate of two results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4480560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solidFill>
                  <a:srgbClr val="A3A3A5"/>
                </a:solidFill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solidFill>
                  <a:srgbClr val="79807C"/>
                </a:solidFill>
                <a:latin typeface="Calibri"/>
              </a:rPr>
              <a:t>•    IR Evaluation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User Study</a:t>
            </a:r>
          </a:p>
          <a:p>
            <a:pPr marL="451612" indent="0" algn="just">
              <a:lnSpc>
                <a:spcPts val="4032"/>
              </a:lnSpc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Cranfield Paradigm</a:t>
            </a:r>
          </a:p>
          <a:p>
            <a:pPr marL="451612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solidFill>
                  <a:srgbClr val="79807C"/>
                </a:solidFill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3886200"/>
            <a:ext cx="4346448" cy="228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89960" y="655320"/>
            <a:ext cx="2170176" cy="496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688" y="1734312"/>
            <a:ext cx="7546848" cy="21214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608"/>
              </a:lnSpc>
              <a:spcBef>
                <a:spcPts val="3780"/>
              </a:spcBef>
            </a:pPr>
            <a:r>
              <a:rPr lang="en-US" sz="3100">
                <a:latin typeface="Calibri"/>
              </a:rPr>
              <a:t>•    Real users are ground-truth</a:t>
            </a:r>
          </a:p>
          <a:p>
            <a:pPr indent="0" algn="just">
              <a:lnSpc>
                <a:spcPts val="4608"/>
              </a:lnSpc>
            </a:pPr>
            <a:r>
              <a:rPr lang="en-US" sz="3100">
                <a:latin typeface="Calibri"/>
              </a:rPr>
              <a:t>•    Evaluation of methods can be decomposed</a:t>
            </a:r>
          </a:p>
          <a:p>
            <a:pPr indent="0" algn="just">
              <a:lnSpc>
                <a:spcPts val="4608"/>
              </a:lnSpc>
            </a:pPr>
            <a:r>
              <a:rPr lang="en-US" sz="3100">
                <a:latin typeface="Calibri"/>
              </a:rPr>
              <a:t>•    Reusable test collection is useful</a:t>
            </a:r>
          </a:p>
          <a:p>
            <a:pPr indent="0" algn="just">
              <a:lnSpc>
                <a:spcPts val="4608"/>
              </a:lnSpc>
            </a:pPr>
            <a:r>
              <a:rPr lang="en-US" sz="3100">
                <a:latin typeface="Calibri"/>
              </a:rPr>
              <a:t>•    User behavior (log) is really a kind of wealth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" y="39511"/>
            <a:ext cx="1577622" cy="1809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44" y="931333"/>
            <a:ext cx="3285067" cy="1882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22" y="1755422"/>
            <a:ext cx="462844" cy="1529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3349977"/>
            <a:ext cx="4591755" cy="2342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866" y="4713111"/>
            <a:ext cx="1241778" cy="20207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6266" y="2427111"/>
            <a:ext cx="3657600" cy="57573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100" spc="-50">
                <a:latin typeface="Times New Roman"/>
              </a:rPr>
              <a:t>Thank You!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44" y="2819400"/>
            <a:ext cx="2359152" cy="2563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42360" y="637032"/>
            <a:ext cx="1865376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048" y="1731264"/>
            <a:ext cx="8037576" cy="11033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3780"/>
              </a:spcBef>
            </a:pPr>
            <a:r>
              <a:rPr lang="en-US" sz="3100">
                <a:latin typeface="Calibri"/>
              </a:rPr>
              <a:t>What is a better search engine (IR system) 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52" y="1828800"/>
            <a:ext cx="4760976" cy="4270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9400" y="457200"/>
            <a:ext cx="3493008" cy="899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1050"/>
              </a:spcAft>
            </a:pPr>
            <a:r>
              <a:rPr lang="en-US" sz="4200">
                <a:latin typeface="Calibri"/>
              </a:rPr>
              <a:t>Wait......Better?</a:t>
            </a:r>
          </a:p>
          <a:p>
            <a:pPr marL="511048" indent="0"/>
            <a:r>
              <a:rPr lang="en-US" sz="2300">
                <a:latin typeface="Calibri"/>
              </a:rPr>
              <a:t>What do you mean?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37104" cy="5897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712" y="2334768"/>
            <a:ext cx="316992" cy="3553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04" y="3633216"/>
            <a:ext cx="481584" cy="103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712" y="4864608"/>
            <a:ext cx="3145536" cy="1993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88" y="0"/>
            <a:ext cx="3334512" cy="58277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128016"/>
            <a:ext cx="2414016" cy="2127504"/>
          </a:xfrm>
          <a:prstGeom prst="rect">
            <a:avLst/>
          </a:prstGeom>
          <a:solidFill>
            <a:srgbClr val="FBFBC5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3360"/>
              </a:lnSpc>
              <a:spcAft>
                <a:spcPts val="3990"/>
              </a:spcAft>
            </a:pPr>
            <a:r>
              <a:rPr lang="en-US" sz="2700">
                <a:latin typeface="Calibri"/>
              </a:rPr>
              <a:t>Three different parties have different needs for a good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4992" y="2743200"/>
            <a:ext cx="2816352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3990"/>
              </a:spcBef>
              <a:spcAft>
                <a:spcPts val="1470"/>
              </a:spcAft>
            </a:pPr>
            <a:r>
              <a:rPr lang="en-US" sz="6400" b="1" spc="-50">
                <a:latin typeface="Calibri"/>
              </a:rPr>
              <a:t>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2944" y="637032"/>
            <a:ext cx="1658112" cy="420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3780"/>
              </a:spcAft>
            </a:pPr>
            <a:r>
              <a:rPr lang="en-US" sz="4200">
                <a:latin typeface="Calibri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88" y="1734312"/>
            <a:ext cx="4480560" cy="3087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780"/>
              </a:spcBef>
              <a:spcAft>
                <a:spcPts val="1470"/>
              </a:spcAft>
            </a:pPr>
            <a:r>
              <a:rPr lang="en-US" sz="3100">
                <a:solidFill>
                  <a:srgbClr val="A3A3A5"/>
                </a:solidFill>
                <a:latin typeface="Calibri"/>
              </a:rPr>
              <a:t>•    Background and Problem</a:t>
            </a:r>
          </a:p>
          <a:p>
            <a:pPr indent="0" algn="just">
              <a:spcAft>
                <a:spcPts val="1470"/>
              </a:spcAft>
            </a:pPr>
            <a:r>
              <a:rPr lang="en-US" sz="3100">
                <a:latin typeface="Calibri"/>
              </a:rPr>
              <a:t>•    IR Evaluation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User Study</a:t>
            </a:r>
          </a:p>
          <a:p>
            <a:pPr marL="457200" indent="0" algn="just">
              <a:lnSpc>
                <a:spcPts val="4032"/>
              </a:lnSpc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Cranfield Paradigm</a:t>
            </a:r>
          </a:p>
          <a:p>
            <a:pPr marL="457200" indent="0" algn="just">
              <a:lnSpc>
                <a:spcPts val="4032"/>
              </a:lnSpc>
              <a:spcAft>
                <a:spcPts val="210"/>
              </a:spcAft>
            </a:pPr>
            <a:r>
              <a:rPr lang="en-US" sz="2700">
                <a:solidFill>
                  <a:srgbClr val="A3A3A5"/>
                </a:solidFill>
                <a:latin typeface="Calibri"/>
              </a:rPr>
              <a:t>—    Implicit Feedback</a:t>
            </a:r>
          </a:p>
          <a:p>
            <a:pPr indent="0" algn="just"/>
            <a:r>
              <a:rPr lang="en-US" sz="3100">
                <a:solidFill>
                  <a:srgbClr val="A3A3A5"/>
                </a:solidFill>
                <a:latin typeface="Calibri"/>
              </a:rPr>
              <a:t>•    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2169</Words>
  <Application>Microsoft Office PowerPoint</Application>
  <PresentationFormat>On-screen Show (4:3)</PresentationFormat>
  <Paragraphs>406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Evaluation</dc:title>
  <dc:subject/>
  <dc:creator>Jing He</dc:creator>
  <cp:keywords/>
  <cp:lastModifiedBy>DELL</cp:lastModifiedBy>
  <cp:revision>1</cp:revision>
  <dcterms:modified xsi:type="dcterms:W3CDTF">2020-04-12T16:31:11Z</dcterms:modified>
</cp:coreProperties>
</file>