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259" r:id="rId3"/>
    <p:sldId id="260" r:id="rId4"/>
    <p:sldId id="261" r:id="rId5"/>
    <p:sldId id="262" r:id="rId6"/>
    <p:sldId id="263"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A316-17A1-4C1B-85F6-28DF3679A4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3B4277-29A2-411F-AE1C-3E5940FC7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14342F-D2CE-4A1D-BBB4-3A4D0C09F260}"/>
              </a:ext>
            </a:extLst>
          </p:cNvPr>
          <p:cNvSpPr>
            <a:spLocks noGrp="1"/>
          </p:cNvSpPr>
          <p:nvPr>
            <p:ph type="dt" sz="half" idx="10"/>
          </p:nvPr>
        </p:nvSpPr>
        <p:spPr/>
        <p:txBody>
          <a:bodyPr/>
          <a:lstStyle/>
          <a:p>
            <a:fld id="{1C5F49B5-D166-42C1-B025-06A086B43E7F}" type="datetimeFigureOut">
              <a:rPr lang="en-IN" smtClean="0"/>
              <a:t>18-09-2020</a:t>
            </a:fld>
            <a:endParaRPr lang="en-IN"/>
          </a:p>
        </p:txBody>
      </p:sp>
      <p:sp>
        <p:nvSpPr>
          <p:cNvPr id="5" name="Footer Placeholder 4">
            <a:extLst>
              <a:ext uri="{FF2B5EF4-FFF2-40B4-BE49-F238E27FC236}">
                <a16:creationId xmlns:a16="http://schemas.microsoft.com/office/drawing/2014/main" id="{38CE702A-665D-46F1-9299-86A7314A17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A6CDD9-4DB8-4964-B25D-3A0DEFAB3144}"/>
              </a:ext>
            </a:extLst>
          </p:cNvPr>
          <p:cNvSpPr>
            <a:spLocks noGrp="1"/>
          </p:cNvSpPr>
          <p:nvPr>
            <p:ph type="sldNum" sz="quarter" idx="12"/>
          </p:nvPr>
        </p:nvSpPr>
        <p:spPr/>
        <p:txBody>
          <a:bodyPr/>
          <a:lstStyle/>
          <a:p>
            <a:fld id="{B94E6FED-3205-4BCD-AB00-780858C7F8E3}" type="slidenum">
              <a:rPr lang="en-IN" smtClean="0"/>
              <a:t>‹#›</a:t>
            </a:fld>
            <a:endParaRPr lang="en-IN"/>
          </a:p>
        </p:txBody>
      </p:sp>
    </p:spTree>
    <p:extLst>
      <p:ext uri="{BB962C8B-B14F-4D97-AF65-F5344CB8AC3E}">
        <p14:creationId xmlns:p14="http://schemas.microsoft.com/office/powerpoint/2010/main" val="308922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996F-8243-4EB3-8BFD-91C2255025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ED826F-01BC-4DCE-946D-A74803D01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B5F243-C710-43DA-9683-C12F06E96528}"/>
              </a:ext>
            </a:extLst>
          </p:cNvPr>
          <p:cNvSpPr>
            <a:spLocks noGrp="1"/>
          </p:cNvSpPr>
          <p:nvPr>
            <p:ph type="dt" sz="half" idx="10"/>
          </p:nvPr>
        </p:nvSpPr>
        <p:spPr/>
        <p:txBody>
          <a:bodyPr/>
          <a:lstStyle/>
          <a:p>
            <a:fld id="{1C5F49B5-D166-42C1-B025-06A086B43E7F}" type="datetimeFigureOut">
              <a:rPr lang="en-IN" smtClean="0"/>
              <a:t>18-09-2020</a:t>
            </a:fld>
            <a:endParaRPr lang="en-IN"/>
          </a:p>
        </p:txBody>
      </p:sp>
      <p:sp>
        <p:nvSpPr>
          <p:cNvPr id="5" name="Footer Placeholder 4">
            <a:extLst>
              <a:ext uri="{FF2B5EF4-FFF2-40B4-BE49-F238E27FC236}">
                <a16:creationId xmlns:a16="http://schemas.microsoft.com/office/drawing/2014/main" id="{5665F71F-6B92-4CFF-B778-C039BD44B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B8AF2F-A673-4D5C-A8A5-1DF32E8E9872}"/>
              </a:ext>
            </a:extLst>
          </p:cNvPr>
          <p:cNvSpPr>
            <a:spLocks noGrp="1"/>
          </p:cNvSpPr>
          <p:nvPr>
            <p:ph type="sldNum" sz="quarter" idx="12"/>
          </p:nvPr>
        </p:nvSpPr>
        <p:spPr/>
        <p:txBody>
          <a:bodyPr/>
          <a:lstStyle/>
          <a:p>
            <a:fld id="{B94E6FED-3205-4BCD-AB00-780858C7F8E3}" type="slidenum">
              <a:rPr lang="en-IN" smtClean="0"/>
              <a:t>‹#›</a:t>
            </a:fld>
            <a:endParaRPr lang="en-IN"/>
          </a:p>
        </p:txBody>
      </p:sp>
    </p:spTree>
    <p:extLst>
      <p:ext uri="{BB962C8B-B14F-4D97-AF65-F5344CB8AC3E}">
        <p14:creationId xmlns:p14="http://schemas.microsoft.com/office/powerpoint/2010/main" val="351043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B483A-71C3-46F2-805C-452F569516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08D04B-0244-400B-8519-F9FD54D1C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9B8538-6350-4B5B-AC55-F19ECA00AC96}"/>
              </a:ext>
            </a:extLst>
          </p:cNvPr>
          <p:cNvSpPr>
            <a:spLocks noGrp="1"/>
          </p:cNvSpPr>
          <p:nvPr>
            <p:ph type="dt" sz="half" idx="10"/>
          </p:nvPr>
        </p:nvSpPr>
        <p:spPr/>
        <p:txBody>
          <a:bodyPr/>
          <a:lstStyle/>
          <a:p>
            <a:fld id="{1C5F49B5-D166-42C1-B025-06A086B43E7F}" type="datetimeFigureOut">
              <a:rPr lang="en-IN" smtClean="0"/>
              <a:t>18-09-2020</a:t>
            </a:fld>
            <a:endParaRPr lang="en-IN"/>
          </a:p>
        </p:txBody>
      </p:sp>
      <p:sp>
        <p:nvSpPr>
          <p:cNvPr id="5" name="Footer Placeholder 4">
            <a:extLst>
              <a:ext uri="{FF2B5EF4-FFF2-40B4-BE49-F238E27FC236}">
                <a16:creationId xmlns:a16="http://schemas.microsoft.com/office/drawing/2014/main" id="{769A0198-7CF9-4A2A-8D3B-BD06AF53D2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BD3959-C46C-4546-906A-153AF77A2BD9}"/>
              </a:ext>
            </a:extLst>
          </p:cNvPr>
          <p:cNvSpPr>
            <a:spLocks noGrp="1"/>
          </p:cNvSpPr>
          <p:nvPr>
            <p:ph type="sldNum" sz="quarter" idx="12"/>
          </p:nvPr>
        </p:nvSpPr>
        <p:spPr/>
        <p:txBody>
          <a:bodyPr/>
          <a:lstStyle/>
          <a:p>
            <a:fld id="{B94E6FED-3205-4BCD-AB00-780858C7F8E3}" type="slidenum">
              <a:rPr lang="en-IN" smtClean="0"/>
              <a:t>‹#›</a:t>
            </a:fld>
            <a:endParaRPr lang="en-IN"/>
          </a:p>
        </p:txBody>
      </p:sp>
    </p:spTree>
    <p:extLst>
      <p:ext uri="{BB962C8B-B14F-4D97-AF65-F5344CB8AC3E}">
        <p14:creationId xmlns:p14="http://schemas.microsoft.com/office/powerpoint/2010/main" val="1996944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92CF-8D8E-4CA7-BBF8-52BD0526FF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8F437E-B558-4211-A8BC-07CAC6CBD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E13FA-811E-4B38-8899-3F66B2DC5374}"/>
              </a:ext>
            </a:extLst>
          </p:cNvPr>
          <p:cNvSpPr>
            <a:spLocks noGrp="1"/>
          </p:cNvSpPr>
          <p:nvPr>
            <p:ph type="dt" sz="half" idx="10"/>
          </p:nvPr>
        </p:nvSpPr>
        <p:spPr/>
        <p:txBody>
          <a:bodyPr/>
          <a:lstStyle/>
          <a:p>
            <a:fld id="{1C5F49B5-D166-42C1-B025-06A086B43E7F}" type="datetimeFigureOut">
              <a:rPr lang="en-IN" smtClean="0"/>
              <a:t>18-09-2020</a:t>
            </a:fld>
            <a:endParaRPr lang="en-IN"/>
          </a:p>
        </p:txBody>
      </p:sp>
      <p:sp>
        <p:nvSpPr>
          <p:cNvPr id="5" name="Footer Placeholder 4">
            <a:extLst>
              <a:ext uri="{FF2B5EF4-FFF2-40B4-BE49-F238E27FC236}">
                <a16:creationId xmlns:a16="http://schemas.microsoft.com/office/drawing/2014/main" id="{03B8EAAB-63E1-4018-94FB-18D7633FD7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94ADCC-F1E2-46BA-B4C1-FDEB9C366F8B}"/>
              </a:ext>
            </a:extLst>
          </p:cNvPr>
          <p:cNvSpPr>
            <a:spLocks noGrp="1"/>
          </p:cNvSpPr>
          <p:nvPr>
            <p:ph type="sldNum" sz="quarter" idx="12"/>
          </p:nvPr>
        </p:nvSpPr>
        <p:spPr/>
        <p:txBody>
          <a:bodyPr/>
          <a:lstStyle/>
          <a:p>
            <a:fld id="{B94E6FED-3205-4BCD-AB00-780858C7F8E3}" type="slidenum">
              <a:rPr lang="en-IN" smtClean="0"/>
              <a:t>‹#›</a:t>
            </a:fld>
            <a:endParaRPr lang="en-IN"/>
          </a:p>
        </p:txBody>
      </p:sp>
    </p:spTree>
    <p:extLst>
      <p:ext uri="{BB962C8B-B14F-4D97-AF65-F5344CB8AC3E}">
        <p14:creationId xmlns:p14="http://schemas.microsoft.com/office/powerpoint/2010/main" val="171257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C527-05F8-4EDC-A35B-42A2C58FE2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7FA919-719A-461A-B646-EEBCCF4A9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0212A-29D0-4F2F-9419-9506502D793F}"/>
              </a:ext>
            </a:extLst>
          </p:cNvPr>
          <p:cNvSpPr>
            <a:spLocks noGrp="1"/>
          </p:cNvSpPr>
          <p:nvPr>
            <p:ph type="dt" sz="half" idx="10"/>
          </p:nvPr>
        </p:nvSpPr>
        <p:spPr/>
        <p:txBody>
          <a:bodyPr/>
          <a:lstStyle/>
          <a:p>
            <a:fld id="{1C5F49B5-D166-42C1-B025-06A086B43E7F}" type="datetimeFigureOut">
              <a:rPr lang="en-IN" smtClean="0"/>
              <a:t>18-09-2020</a:t>
            </a:fld>
            <a:endParaRPr lang="en-IN"/>
          </a:p>
        </p:txBody>
      </p:sp>
      <p:sp>
        <p:nvSpPr>
          <p:cNvPr id="5" name="Footer Placeholder 4">
            <a:extLst>
              <a:ext uri="{FF2B5EF4-FFF2-40B4-BE49-F238E27FC236}">
                <a16:creationId xmlns:a16="http://schemas.microsoft.com/office/drawing/2014/main" id="{83877D88-0B1E-479D-BA63-F3286CDB7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B2E21-547E-4899-8160-9D2574FC3F6E}"/>
              </a:ext>
            </a:extLst>
          </p:cNvPr>
          <p:cNvSpPr>
            <a:spLocks noGrp="1"/>
          </p:cNvSpPr>
          <p:nvPr>
            <p:ph type="sldNum" sz="quarter" idx="12"/>
          </p:nvPr>
        </p:nvSpPr>
        <p:spPr/>
        <p:txBody>
          <a:bodyPr/>
          <a:lstStyle/>
          <a:p>
            <a:fld id="{B94E6FED-3205-4BCD-AB00-780858C7F8E3}" type="slidenum">
              <a:rPr lang="en-IN" smtClean="0"/>
              <a:t>‹#›</a:t>
            </a:fld>
            <a:endParaRPr lang="en-IN"/>
          </a:p>
        </p:txBody>
      </p:sp>
    </p:spTree>
    <p:extLst>
      <p:ext uri="{BB962C8B-B14F-4D97-AF65-F5344CB8AC3E}">
        <p14:creationId xmlns:p14="http://schemas.microsoft.com/office/powerpoint/2010/main" val="205841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E1F1-268D-458B-9D13-C788B30448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E8C76C-03EF-41B4-BE90-E003B4F19A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07436F-5BC5-4C6C-8D86-08EF873EA1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782AE5-9722-4030-82CA-F7F42253FAA4}"/>
              </a:ext>
            </a:extLst>
          </p:cNvPr>
          <p:cNvSpPr>
            <a:spLocks noGrp="1"/>
          </p:cNvSpPr>
          <p:nvPr>
            <p:ph type="dt" sz="half" idx="10"/>
          </p:nvPr>
        </p:nvSpPr>
        <p:spPr/>
        <p:txBody>
          <a:bodyPr/>
          <a:lstStyle/>
          <a:p>
            <a:fld id="{1C5F49B5-D166-42C1-B025-06A086B43E7F}" type="datetimeFigureOut">
              <a:rPr lang="en-IN" smtClean="0"/>
              <a:t>18-09-2020</a:t>
            </a:fld>
            <a:endParaRPr lang="en-IN"/>
          </a:p>
        </p:txBody>
      </p:sp>
      <p:sp>
        <p:nvSpPr>
          <p:cNvPr id="6" name="Footer Placeholder 5">
            <a:extLst>
              <a:ext uri="{FF2B5EF4-FFF2-40B4-BE49-F238E27FC236}">
                <a16:creationId xmlns:a16="http://schemas.microsoft.com/office/drawing/2014/main" id="{05C6ACD8-AAB7-4FA1-B3D6-0D5A2C3D6E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1DB917-F775-4C16-8889-E1C571FA359F}"/>
              </a:ext>
            </a:extLst>
          </p:cNvPr>
          <p:cNvSpPr>
            <a:spLocks noGrp="1"/>
          </p:cNvSpPr>
          <p:nvPr>
            <p:ph type="sldNum" sz="quarter" idx="12"/>
          </p:nvPr>
        </p:nvSpPr>
        <p:spPr/>
        <p:txBody>
          <a:bodyPr/>
          <a:lstStyle/>
          <a:p>
            <a:fld id="{B94E6FED-3205-4BCD-AB00-780858C7F8E3}" type="slidenum">
              <a:rPr lang="en-IN" smtClean="0"/>
              <a:t>‹#›</a:t>
            </a:fld>
            <a:endParaRPr lang="en-IN"/>
          </a:p>
        </p:txBody>
      </p:sp>
    </p:spTree>
    <p:extLst>
      <p:ext uri="{BB962C8B-B14F-4D97-AF65-F5344CB8AC3E}">
        <p14:creationId xmlns:p14="http://schemas.microsoft.com/office/powerpoint/2010/main" val="161137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13AB-3035-4E93-AE28-C618A6D52F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510CA7-D618-4315-8AA0-18955333A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2C4E78-BFC2-4C8D-9D57-0947A1BB2B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594285-400D-409E-8B51-6F041EC46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F65FF3-399A-4B4F-B9C2-FD3DEBA6BB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BEEABB-7F5D-4F1F-900E-F17FDD254970}"/>
              </a:ext>
            </a:extLst>
          </p:cNvPr>
          <p:cNvSpPr>
            <a:spLocks noGrp="1"/>
          </p:cNvSpPr>
          <p:nvPr>
            <p:ph type="dt" sz="half" idx="10"/>
          </p:nvPr>
        </p:nvSpPr>
        <p:spPr/>
        <p:txBody>
          <a:bodyPr/>
          <a:lstStyle/>
          <a:p>
            <a:fld id="{1C5F49B5-D166-42C1-B025-06A086B43E7F}" type="datetimeFigureOut">
              <a:rPr lang="en-IN" smtClean="0"/>
              <a:t>18-09-2020</a:t>
            </a:fld>
            <a:endParaRPr lang="en-IN"/>
          </a:p>
        </p:txBody>
      </p:sp>
      <p:sp>
        <p:nvSpPr>
          <p:cNvPr id="8" name="Footer Placeholder 7">
            <a:extLst>
              <a:ext uri="{FF2B5EF4-FFF2-40B4-BE49-F238E27FC236}">
                <a16:creationId xmlns:a16="http://schemas.microsoft.com/office/drawing/2014/main" id="{A7B8EFC7-04E6-4CEB-BCA1-E4D015CAAF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92C332-1684-4FDE-81E5-FA106E64F568}"/>
              </a:ext>
            </a:extLst>
          </p:cNvPr>
          <p:cNvSpPr>
            <a:spLocks noGrp="1"/>
          </p:cNvSpPr>
          <p:nvPr>
            <p:ph type="sldNum" sz="quarter" idx="12"/>
          </p:nvPr>
        </p:nvSpPr>
        <p:spPr/>
        <p:txBody>
          <a:bodyPr/>
          <a:lstStyle/>
          <a:p>
            <a:fld id="{B94E6FED-3205-4BCD-AB00-780858C7F8E3}" type="slidenum">
              <a:rPr lang="en-IN" smtClean="0"/>
              <a:t>‹#›</a:t>
            </a:fld>
            <a:endParaRPr lang="en-IN"/>
          </a:p>
        </p:txBody>
      </p:sp>
    </p:spTree>
    <p:extLst>
      <p:ext uri="{BB962C8B-B14F-4D97-AF65-F5344CB8AC3E}">
        <p14:creationId xmlns:p14="http://schemas.microsoft.com/office/powerpoint/2010/main" val="389151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D98-DA5C-473E-9EF6-4F740C01C5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A7C9E3-A9FA-41AF-95FB-16651375AD81}"/>
              </a:ext>
            </a:extLst>
          </p:cNvPr>
          <p:cNvSpPr>
            <a:spLocks noGrp="1"/>
          </p:cNvSpPr>
          <p:nvPr>
            <p:ph type="dt" sz="half" idx="10"/>
          </p:nvPr>
        </p:nvSpPr>
        <p:spPr/>
        <p:txBody>
          <a:bodyPr/>
          <a:lstStyle/>
          <a:p>
            <a:fld id="{1C5F49B5-D166-42C1-B025-06A086B43E7F}" type="datetimeFigureOut">
              <a:rPr lang="en-IN" smtClean="0"/>
              <a:t>18-09-2020</a:t>
            </a:fld>
            <a:endParaRPr lang="en-IN"/>
          </a:p>
        </p:txBody>
      </p:sp>
      <p:sp>
        <p:nvSpPr>
          <p:cNvPr id="4" name="Footer Placeholder 3">
            <a:extLst>
              <a:ext uri="{FF2B5EF4-FFF2-40B4-BE49-F238E27FC236}">
                <a16:creationId xmlns:a16="http://schemas.microsoft.com/office/drawing/2014/main" id="{6EE7E174-A3CE-4603-8CFB-8E5519FA0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936E5C-E960-46A7-8812-6CF789CE89D5}"/>
              </a:ext>
            </a:extLst>
          </p:cNvPr>
          <p:cNvSpPr>
            <a:spLocks noGrp="1"/>
          </p:cNvSpPr>
          <p:nvPr>
            <p:ph type="sldNum" sz="quarter" idx="12"/>
          </p:nvPr>
        </p:nvSpPr>
        <p:spPr/>
        <p:txBody>
          <a:bodyPr/>
          <a:lstStyle/>
          <a:p>
            <a:fld id="{B94E6FED-3205-4BCD-AB00-780858C7F8E3}" type="slidenum">
              <a:rPr lang="en-IN" smtClean="0"/>
              <a:t>‹#›</a:t>
            </a:fld>
            <a:endParaRPr lang="en-IN"/>
          </a:p>
        </p:txBody>
      </p:sp>
    </p:spTree>
    <p:extLst>
      <p:ext uri="{BB962C8B-B14F-4D97-AF65-F5344CB8AC3E}">
        <p14:creationId xmlns:p14="http://schemas.microsoft.com/office/powerpoint/2010/main" val="360592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09C1D0-98CB-4740-B835-A6581DC96F35}"/>
              </a:ext>
            </a:extLst>
          </p:cNvPr>
          <p:cNvSpPr>
            <a:spLocks noGrp="1"/>
          </p:cNvSpPr>
          <p:nvPr>
            <p:ph type="dt" sz="half" idx="10"/>
          </p:nvPr>
        </p:nvSpPr>
        <p:spPr/>
        <p:txBody>
          <a:bodyPr/>
          <a:lstStyle/>
          <a:p>
            <a:fld id="{1C5F49B5-D166-42C1-B025-06A086B43E7F}" type="datetimeFigureOut">
              <a:rPr lang="en-IN" smtClean="0"/>
              <a:t>18-09-2020</a:t>
            </a:fld>
            <a:endParaRPr lang="en-IN"/>
          </a:p>
        </p:txBody>
      </p:sp>
      <p:sp>
        <p:nvSpPr>
          <p:cNvPr id="3" name="Footer Placeholder 2">
            <a:extLst>
              <a:ext uri="{FF2B5EF4-FFF2-40B4-BE49-F238E27FC236}">
                <a16:creationId xmlns:a16="http://schemas.microsoft.com/office/drawing/2014/main" id="{37E6DDE6-7BEA-4CAE-8BFF-28FAA748BF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8826B7-129D-4BC5-BDC3-040055168A79}"/>
              </a:ext>
            </a:extLst>
          </p:cNvPr>
          <p:cNvSpPr>
            <a:spLocks noGrp="1"/>
          </p:cNvSpPr>
          <p:nvPr>
            <p:ph type="sldNum" sz="quarter" idx="12"/>
          </p:nvPr>
        </p:nvSpPr>
        <p:spPr/>
        <p:txBody>
          <a:bodyPr/>
          <a:lstStyle/>
          <a:p>
            <a:fld id="{B94E6FED-3205-4BCD-AB00-780858C7F8E3}" type="slidenum">
              <a:rPr lang="en-IN" smtClean="0"/>
              <a:t>‹#›</a:t>
            </a:fld>
            <a:endParaRPr lang="en-IN"/>
          </a:p>
        </p:txBody>
      </p:sp>
    </p:spTree>
    <p:extLst>
      <p:ext uri="{BB962C8B-B14F-4D97-AF65-F5344CB8AC3E}">
        <p14:creationId xmlns:p14="http://schemas.microsoft.com/office/powerpoint/2010/main" val="727373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877B-F75A-47D2-9353-628BFF073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3AC8A5-76F5-44B0-AEB2-9D7BB569C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F06647-8854-49B7-8910-9D8EE4E8D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3E8336-676A-4BBF-8953-E4C69AA951B9}"/>
              </a:ext>
            </a:extLst>
          </p:cNvPr>
          <p:cNvSpPr>
            <a:spLocks noGrp="1"/>
          </p:cNvSpPr>
          <p:nvPr>
            <p:ph type="dt" sz="half" idx="10"/>
          </p:nvPr>
        </p:nvSpPr>
        <p:spPr/>
        <p:txBody>
          <a:bodyPr/>
          <a:lstStyle/>
          <a:p>
            <a:fld id="{1C5F49B5-D166-42C1-B025-06A086B43E7F}" type="datetimeFigureOut">
              <a:rPr lang="en-IN" smtClean="0"/>
              <a:t>18-09-2020</a:t>
            </a:fld>
            <a:endParaRPr lang="en-IN"/>
          </a:p>
        </p:txBody>
      </p:sp>
      <p:sp>
        <p:nvSpPr>
          <p:cNvPr id="6" name="Footer Placeholder 5">
            <a:extLst>
              <a:ext uri="{FF2B5EF4-FFF2-40B4-BE49-F238E27FC236}">
                <a16:creationId xmlns:a16="http://schemas.microsoft.com/office/drawing/2014/main" id="{F1FC86A6-372F-4D4A-91D1-B4F13FB957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B1CC5E-BD9C-45DC-BFC7-F50D9E19098D}"/>
              </a:ext>
            </a:extLst>
          </p:cNvPr>
          <p:cNvSpPr>
            <a:spLocks noGrp="1"/>
          </p:cNvSpPr>
          <p:nvPr>
            <p:ph type="sldNum" sz="quarter" idx="12"/>
          </p:nvPr>
        </p:nvSpPr>
        <p:spPr/>
        <p:txBody>
          <a:bodyPr/>
          <a:lstStyle/>
          <a:p>
            <a:fld id="{B94E6FED-3205-4BCD-AB00-780858C7F8E3}" type="slidenum">
              <a:rPr lang="en-IN" smtClean="0"/>
              <a:t>‹#›</a:t>
            </a:fld>
            <a:endParaRPr lang="en-IN"/>
          </a:p>
        </p:txBody>
      </p:sp>
    </p:spTree>
    <p:extLst>
      <p:ext uri="{BB962C8B-B14F-4D97-AF65-F5344CB8AC3E}">
        <p14:creationId xmlns:p14="http://schemas.microsoft.com/office/powerpoint/2010/main" val="1623342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2EE4-9868-4F11-9CA8-88B493899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3DE9C5-6EED-4AF6-B6CE-38BFADCF1C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B03C09-3812-4210-BA66-1E66E8943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3307F-2167-45C4-ACB8-EEFB88189BE3}"/>
              </a:ext>
            </a:extLst>
          </p:cNvPr>
          <p:cNvSpPr>
            <a:spLocks noGrp="1"/>
          </p:cNvSpPr>
          <p:nvPr>
            <p:ph type="dt" sz="half" idx="10"/>
          </p:nvPr>
        </p:nvSpPr>
        <p:spPr/>
        <p:txBody>
          <a:bodyPr/>
          <a:lstStyle/>
          <a:p>
            <a:fld id="{1C5F49B5-D166-42C1-B025-06A086B43E7F}" type="datetimeFigureOut">
              <a:rPr lang="en-IN" smtClean="0"/>
              <a:t>18-09-2020</a:t>
            </a:fld>
            <a:endParaRPr lang="en-IN"/>
          </a:p>
        </p:txBody>
      </p:sp>
      <p:sp>
        <p:nvSpPr>
          <p:cNvPr id="6" name="Footer Placeholder 5">
            <a:extLst>
              <a:ext uri="{FF2B5EF4-FFF2-40B4-BE49-F238E27FC236}">
                <a16:creationId xmlns:a16="http://schemas.microsoft.com/office/drawing/2014/main" id="{DDAA5EF0-05D8-4A46-923E-2EEF13A11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058CC-AF59-44B9-B62C-EF64B7F99AF4}"/>
              </a:ext>
            </a:extLst>
          </p:cNvPr>
          <p:cNvSpPr>
            <a:spLocks noGrp="1"/>
          </p:cNvSpPr>
          <p:nvPr>
            <p:ph type="sldNum" sz="quarter" idx="12"/>
          </p:nvPr>
        </p:nvSpPr>
        <p:spPr/>
        <p:txBody>
          <a:bodyPr/>
          <a:lstStyle/>
          <a:p>
            <a:fld id="{B94E6FED-3205-4BCD-AB00-780858C7F8E3}" type="slidenum">
              <a:rPr lang="en-IN" smtClean="0"/>
              <a:t>‹#›</a:t>
            </a:fld>
            <a:endParaRPr lang="en-IN"/>
          </a:p>
        </p:txBody>
      </p:sp>
    </p:spTree>
    <p:extLst>
      <p:ext uri="{BB962C8B-B14F-4D97-AF65-F5344CB8AC3E}">
        <p14:creationId xmlns:p14="http://schemas.microsoft.com/office/powerpoint/2010/main" val="414207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4A25B8-0BA2-46B0-93AA-FC2F21887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AEFA56-7B88-442B-BB13-01201A204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B1121-DCE4-4F02-B439-63D33E4FB7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F49B5-D166-42C1-B025-06A086B43E7F}" type="datetimeFigureOut">
              <a:rPr lang="en-IN" smtClean="0"/>
              <a:t>18-09-2020</a:t>
            </a:fld>
            <a:endParaRPr lang="en-IN"/>
          </a:p>
        </p:txBody>
      </p:sp>
      <p:sp>
        <p:nvSpPr>
          <p:cNvPr id="5" name="Footer Placeholder 4">
            <a:extLst>
              <a:ext uri="{FF2B5EF4-FFF2-40B4-BE49-F238E27FC236}">
                <a16:creationId xmlns:a16="http://schemas.microsoft.com/office/drawing/2014/main" id="{08587D59-9D6E-4622-935A-C34CEF4BE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B08B5A-C578-4D87-AC95-ED5A497D2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E6FED-3205-4BCD-AB00-780858C7F8E3}" type="slidenum">
              <a:rPr lang="en-IN" smtClean="0"/>
              <a:t>‹#›</a:t>
            </a:fld>
            <a:endParaRPr lang="en-IN"/>
          </a:p>
        </p:txBody>
      </p:sp>
    </p:spTree>
    <p:extLst>
      <p:ext uri="{BB962C8B-B14F-4D97-AF65-F5344CB8AC3E}">
        <p14:creationId xmlns:p14="http://schemas.microsoft.com/office/powerpoint/2010/main" val="1492573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www.machinelearningplus.com/nlp/cosine-similarity/" TargetMode="External"/><Relationship Id="rId3" Type="http://schemas.openxmlformats.org/officeDocument/2006/relationships/hyperlink" Target="https://monkeylearn.com/sentiment-analysis/" TargetMode="External"/><Relationship Id="rId7" Type="http://schemas.openxmlformats.org/officeDocument/2006/relationships/hyperlink" Target="https://ukdiss.com/examples/0019529.php" TargetMode="External"/><Relationship Id="rId2" Type="http://schemas.openxmlformats.org/officeDocument/2006/relationships/hyperlink" Target="https://towardsdatascience.com/getting-your-text-data-ready-for-your-natural-language-processing-journey-744d52912867" TargetMode="External"/><Relationship Id="rId1" Type="http://schemas.openxmlformats.org/officeDocument/2006/relationships/slideLayout" Target="../slideLayouts/slideLayout2.xml"/><Relationship Id="rId6" Type="http://schemas.openxmlformats.org/officeDocument/2006/relationships/hyperlink" Target="https://journalofbigdata.springeropen.com/articles/10.1186/s40537-015-0015-2" TargetMode="External"/><Relationship Id="rId11" Type="http://schemas.openxmlformats.org/officeDocument/2006/relationships/hyperlink" Target="https://ml-cheatsheet.readthedocs.io/en/latest/logistic_regression.html" TargetMode="External"/><Relationship Id="rId5" Type="http://schemas.openxmlformats.org/officeDocument/2006/relationships/hyperlink" Target="http://cs229.stanford.edu/proj2014/Vikram%20Elango,%20Govindrajan%20Narayanan,%20Sentiment%20Analysis%20for%20Hotel%20Reviews.pdf" TargetMode="External"/><Relationship Id="rId10" Type="http://schemas.openxmlformats.org/officeDocument/2006/relationships/hyperlink" Target="https://www.analyticsvidhya.com/blog/2017/09/naive-bayes-explained/#:~:text=Naive%20Bayes%20Model-,What%20is%20Naive%20Bayes%20algorithm%3F,presence%20of%20any%20other%20feature." TargetMode="External"/><Relationship Id="rId4" Type="http://schemas.openxmlformats.org/officeDocument/2006/relationships/hyperlink" Target="https://www.researchgate.net/publication/273532029_Sentiment_Analysis_on_Reviews_of_Mobile_Users" TargetMode="External"/><Relationship Id="rId9" Type="http://schemas.openxmlformats.org/officeDocument/2006/relationships/hyperlink" Target="https://www.analyticsvidhya.com/blog/2019/08/comprehensive-guide-k-means-cluste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84E7-DCE8-40BF-8E4E-20C65C07B092}"/>
              </a:ext>
            </a:extLst>
          </p:cNvPr>
          <p:cNvSpPr>
            <a:spLocks noGrp="1"/>
          </p:cNvSpPr>
          <p:nvPr>
            <p:ph type="title"/>
          </p:nvPr>
        </p:nvSpPr>
        <p:spPr>
          <a:xfrm>
            <a:off x="944732" y="2495766"/>
            <a:ext cx="10515600" cy="1325563"/>
          </a:xfrm>
        </p:spPr>
        <p:txBody>
          <a:bodyPr/>
          <a:lstStyle/>
          <a:p>
            <a:pPr algn="ctr"/>
            <a:r>
              <a:rPr lang="en-US" altLang="en-US" sz="4400" b="1" dirty="0">
                <a:latin typeface="Times New Roman" panose="02020603050405020304" pitchFamily="18" charset="0"/>
              </a:rPr>
              <a:t>Sentiment Analysis of the Reviews of the Best MI Phone</a:t>
            </a:r>
            <a:endParaRPr lang="en-IN" dirty="0"/>
          </a:p>
        </p:txBody>
      </p:sp>
    </p:spTree>
    <p:extLst>
      <p:ext uri="{BB962C8B-B14F-4D97-AF65-F5344CB8AC3E}">
        <p14:creationId xmlns:p14="http://schemas.microsoft.com/office/powerpoint/2010/main" val="3199244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F2D0-DE70-4117-8A53-9A4A5ABE15AB}"/>
              </a:ext>
            </a:extLst>
          </p:cNvPr>
          <p:cNvSpPr>
            <a:spLocks noGrp="1"/>
          </p:cNvSpPr>
          <p:nvPr>
            <p:ph type="title"/>
          </p:nvPr>
        </p:nvSpPr>
        <p:spPr>
          <a:xfrm>
            <a:off x="838200" y="365126"/>
            <a:ext cx="10515600" cy="797850"/>
          </a:xfrm>
        </p:spPr>
        <p:txBody>
          <a:bodyPr/>
          <a:lstStyle/>
          <a:p>
            <a:pPr algn="ctr"/>
            <a:r>
              <a:rPr lang="en-IN" sz="4400" b="1" u="sng" dirty="0">
                <a:latin typeface="Times New Roman" panose="02020603050405020304" pitchFamily="18" charset="0"/>
                <a:cs typeface="Times New Roman" panose="02020603050405020304" pitchFamily="18" charset="0"/>
              </a:rPr>
              <a:t>Data Limitations (Contd.)</a:t>
            </a:r>
            <a:endParaRPr lang="en-IN" dirty="0"/>
          </a:p>
        </p:txBody>
      </p:sp>
      <p:sp>
        <p:nvSpPr>
          <p:cNvPr id="3" name="Content Placeholder 2">
            <a:extLst>
              <a:ext uri="{FF2B5EF4-FFF2-40B4-BE49-F238E27FC236}">
                <a16:creationId xmlns:a16="http://schemas.microsoft.com/office/drawing/2014/main" id="{F894106B-1965-45B1-ADA3-6E7F5726BA83}"/>
              </a:ext>
            </a:extLst>
          </p:cNvPr>
          <p:cNvSpPr>
            <a:spLocks noGrp="1"/>
          </p:cNvSpPr>
          <p:nvPr>
            <p:ph idx="1"/>
          </p:nvPr>
        </p:nvSpPr>
        <p:spPr>
          <a:xfrm>
            <a:off x="835241" y="1577050"/>
            <a:ext cx="10515600" cy="4601808"/>
          </a:xfrm>
        </p:spPr>
        <p:txBody>
          <a:bodyPr/>
          <a:lstStyle/>
          <a:p>
            <a:r>
              <a:rPr lang="en-US" sz="1800" b="1" dirty="0">
                <a:effectLst/>
                <a:latin typeface="Times New Roman" panose="02020603050405020304" pitchFamily="18" charset="0"/>
                <a:ea typeface="Times New Roman" panose="02020603050405020304" pitchFamily="18" charset="0"/>
              </a:rPr>
              <a:t>Making of the real dataset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 had to concatenate the reviews of both Redmi Note 5 Pro with RAM 4GB and Redmi Note 5 Pro with RAM 6GB to make the dataset on which I worked on. Below picture is the screenshot of the dataset:</a:t>
            </a:r>
          </a:p>
          <a:p>
            <a:pPr marL="0" indent="0">
              <a:buNone/>
            </a:pPr>
            <a:endParaRPr lang="en-IN" dirty="0"/>
          </a:p>
        </p:txBody>
      </p:sp>
      <p:pic>
        <p:nvPicPr>
          <p:cNvPr id="4" name="Picture 3">
            <a:extLst>
              <a:ext uri="{FF2B5EF4-FFF2-40B4-BE49-F238E27FC236}">
                <a16:creationId xmlns:a16="http://schemas.microsoft.com/office/drawing/2014/main" id="{DBB5D5BE-96EB-4618-9EFD-8E2E02F901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57274" y="2640424"/>
            <a:ext cx="7581529" cy="2640525"/>
          </a:xfrm>
          <a:prstGeom prst="rect">
            <a:avLst/>
          </a:prstGeom>
          <a:noFill/>
          <a:ln>
            <a:noFill/>
          </a:ln>
        </p:spPr>
      </p:pic>
    </p:spTree>
    <p:extLst>
      <p:ext uri="{BB962C8B-B14F-4D97-AF65-F5344CB8AC3E}">
        <p14:creationId xmlns:p14="http://schemas.microsoft.com/office/powerpoint/2010/main" val="85217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2447-0197-4C72-8BFC-24A4AE0F8D74}"/>
              </a:ext>
            </a:extLst>
          </p:cNvPr>
          <p:cNvSpPr>
            <a:spLocks noGrp="1"/>
          </p:cNvSpPr>
          <p:nvPr>
            <p:ph type="title"/>
          </p:nvPr>
        </p:nvSpPr>
        <p:spPr>
          <a:xfrm>
            <a:off x="838200" y="365125"/>
            <a:ext cx="10515600" cy="700195"/>
          </a:xfrm>
        </p:spPr>
        <p:txBody>
          <a:bodyPr>
            <a:normAutofit/>
          </a:bodyPr>
          <a:lstStyle/>
          <a:p>
            <a:pPr algn="ctr"/>
            <a:r>
              <a:rPr lang="en-IN" sz="4000" b="1" u="sng"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Exploratory Data Analysis</a:t>
            </a:r>
            <a:endParaRPr lang="en-IN" sz="4000" dirty="0"/>
          </a:p>
        </p:txBody>
      </p:sp>
      <p:sp>
        <p:nvSpPr>
          <p:cNvPr id="3" name="Content Placeholder 2">
            <a:extLst>
              <a:ext uri="{FF2B5EF4-FFF2-40B4-BE49-F238E27FC236}">
                <a16:creationId xmlns:a16="http://schemas.microsoft.com/office/drawing/2014/main" id="{DEF2DE22-8D8C-4629-A7B7-140E3A32967B}"/>
              </a:ext>
            </a:extLst>
          </p:cNvPr>
          <p:cNvSpPr>
            <a:spLocks noGrp="1"/>
          </p:cNvSpPr>
          <p:nvPr>
            <p:ph idx="1"/>
          </p:nvPr>
        </p:nvSpPr>
        <p:spPr>
          <a:xfrm>
            <a:off x="838200" y="1435006"/>
            <a:ext cx="10515600" cy="5057869"/>
          </a:xfrm>
        </p:spPr>
        <p:txBody>
          <a:bodyPr/>
          <a:lstStyle/>
          <a:p>
            <a:pPr marL="342900" lvl="0" indent="-342900">
              <a:lnSpc>
                <a:spcPct val="115000"/>
              </a:lnSpc>
              <a:buFont typeface="Symbol" panose="05050102010706020507" pitchFamily="18" charset="2"/>
              <a:buChar char=""/>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Checked if any null values are present.</a:t>
            </a:r>
          </a:p>
          <a:p>
            <a:pPr marL="342900" lvl="0" indent="-342900">
              <a:lnSpc>
                <a:spcPct val="115000"/>
              </a:lnSpc>
              <a:buFont typeface="Symbol" panose="05050102010706020507" pitchFamily="18" charset="2"/>
              <a:buChar char=""/>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are duplicate values if we compare by the ‘Review Header’ column but their Reviews are different, so I cannot drop those duplicate values, otherwise, there will be loss of data.</a:t>
            </a:r>
          </a:p>
          <a:p>
            <a:pPr marL="342900" lvl="0" indent="-342900">
              <a:lnSpc>
                <a:spcPct val="115000"/>
              </a:lnSpc>
              <a:buFont typeface="Symbol" panose="05050102010706020507" pitchFamily="18" charset="2"/>
              <a:buChar char=""/>
            </a:pP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 the basis of ‘Ratings’ column, I’ve derived one more column named as ‘Sentiment’ where:</a:t>
            </a:r>
          </a:p>
          <a:p>
            <a:pPr lvl="2">
              <a:lnSpc>
                <a:spcPct val="115000"/>
              </a:lnSpc>
              <a:buFont typeface="Wingdings" panose="05000000000000000000" pitchFamily="2" charset="2"/>
              <a:buChar char="Ø"/>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rating given by the customer is 1, 2 or 3, then sentiment is 0.</a:t>
            </a:r>
            <a:endPar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2">
              <a:lnSpc>
                <a:spcPct val="115000"/>
              </a:lnSpc>
              <a:buFont typeface="Wingdings" panose="05000000000000000000" pitchFamily="2" charset="2"/>
              <a:buChar char="Ø"/>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rating given by the customer is 4 or 5, then sentiment is 1.</a:t>
            </a:r>
            <a:endPar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914400" lvl="2" indent="0">
              <a:lnSpc>
                <a:spcPct val="115000"/>
              </a:lnSpc>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elow is the screenshot of the code snippet and the data frame:</a:t>
            </a:r>
          </a:p>
          <a:p>
            <a:pPr marL="914400" lvl="2" indent="0">
              <a:lnSpc>
                <a:spcPct val="115000"/>
              </a:lnSpc>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914400" lvl="2" indent="0">
              <a:lnSpc>
                <a:spcPct val="115000"/>
              </a:lnSpc>
              <a:buNone/>
            </a:pPr>
            <a:endParaRPr lang="en-IN"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914400" lvl="2" indent="0">
              <a:lnSpc>
                <a:spcPct val="115000"/>
              </a:lnSpc>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7B06D27D-A83C-4C0D-A952-8CE01576F4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2969" y="3846881"/>
            <a:ext cx="5681345" cy="508000"/>
          </a:xfrm>
          <a:prstGeom prst="rect">
            <a:avLst/>
          </a:prstGeom>
          <a:noFill/>
          <a:ln>
            <a:noFill/>
          </a:ln>
        </p:spPr>
      </p:pic>
      <p:pic>
        <p:nvPicPr>
          <p:cNvPr id="6" name="Picture 5">
            <a:extLst>
              <a:ext uri="{FF2B5EF4-FFF2-40B4-BE49-F238E27FC236}">
                <a16:creationId xmlns:a16="http://schemas.microsoft.com/office/drawing/2014/main" id="{8871C1FE-DDD8-4E30-85D5-28BC56A3FD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08686" y="4412708"/>
            <a:ext cx="5629910" cy="2020570"/>
          </a:xfrm>
          <a:prstGeom prst="rect">
            <a:avLst/>
          </a:prstGeom>
          <a:noFill/>
          <a:ln>
            <a:noFill/>
          </a:ln>
        </p:spPr>
      </p:pic>
    </p:spTree>
    <p:extLst>
      <p:ext uri="{BB962C8B-B14F-4D97-AF65-F5344CB8AC3E}">
        <p14:creationId xmlns:p14="http://schemas.microsoft.com/office/powerpoint/2010/main" val="294809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A250-1BD7-4E0B-97F5-F13A21A8F29F}"/>
              </a:ext>
            </a:extLst>
          </p:cNvPr>
          <p:cNvSpPr>
            <a:spLocks noGrp="1"/>
          </p:cNvSpPr>
          <p:nvPr>
            <p:ph type="title"/>
          </p:nvPr>
        </p:nvSpPr>
        <p:spPr>
          <a:xfrm>
            <a:off x="836612" y="987425"/>
            <a:ext cx="3932237" cy="601678"/>
          </a:xfrm>
        </p:spPr>
        <p:txBody>
          <a:bodyPr>
            <a:normAutofit/>
          </a:bodyPr>
          <a:lstStyle/>
          <a:p>
            <a:pPr algn="ctr"/>
            <a:r>
              <a:rPr lang="en-US" b="1" u="sng" dirty="0">
                <a:effectLst/>
                <a:latin typeface="Times New Roman" panose="02020603050405020304" pitchFamily="18" charset="0"/>
                <a:ea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13B0ED8-5C6D-449B-90C4-05D2C0671884}"/>
              </a:ext>
            </a:extLst>
          </p:cNvPr>
          <p:cNvSpPr>
            <a:spLocks noGrp="1"/>
          </p:cNvSpPr>
          <p:nvPr>
            <p:ph type="body" sz="half" idx="2"/>
          </p:nvPr>
        </p:nvSpPr>
        <p:spPr>
          <a:xfrm>
            <a:off x="836611" y="1862090"/>
            <a:ext cx="3932237" cy="3998959"/>
          </a:xfrm>
        </p:spPr>
        <p:txBody>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first, I have scraped the Name of the Phone, it's color, RAM, Storage, Number of Ratings and Rating of all the Mi Phones from Flipkart, that have been released till date.</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A05D016-09DF-45EF-8278-26B77935B8F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0586" y="1609725"/>
            <a:ext cx="5033639" cy="3998959"/>
          </a:xfrm>
          <a:prstGeom prst="rect">
            <a:avLst/>
          </a:prstGeom>
          <a:noFill/>
          <a:ln>
            <a:noFill/>
          </a:ln>
        </p:spPr>
      </p:pic>
    </p:spTree>
    <p:extLst>
      <p:ext uri="{BB962C8B-B14F-4D97-AF65-F5344CB8AC3E}">
        <p14:creationId xmlns:p14="http://schemas.microsoft.com/office/powerpoint/2010/main" val="304533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3AD5-F1D8-47A9-B18D-60019C4FE5EC}"/>
              </a:ext>
            </a:extLst>
          </p:cNvPr>
          <p:cNvSpPr>
            <a:spLocks noGrp="1"/>
          </p:cNvSpPr>
          <p:nvPr>
            <p:ph type="title"/>
          </p:nvPr>
        </p:nvSpPr>
        <p:spPr>
          <a:xfrm>
            <a:off x="839788" y="987425"/>
            <a:ext cx="3932237" cy="672700"/>
          </a:xfrm>
        </p:spPr>
        <p:txBody>
          <a:bodyPr>
            <a:normAutofit/>
          </a:bodyPr>
          <a:lstStyle/>
          <a:p>
            <a:r>
              <a:rPr lang="en-US" sz="2800" b="1" u="sng" dirty="0">
                <a:effectLst/>
                <a:latin typeface="Times New Roman" panose="02020603050405020304" pitchFamily="18" charset="0"/>
                <a:ea typeface="Times New Roman" panose="02020603050405020304" pitchFamily="18" charset="0"/>
              </a:rPr>
              <a:t>Data Collection (Contd.)</a:t>
            </a:r>
            <a:endParaRPr lang="en-IN" sz="2800" dirty="0"/>
          </a:p>
        </p:txBody>
      </p:sp>
      <p:sp>
        <p:nvSpPr>
          <p:cNvPr id="4" name="Text Placeholder 3">
            <a:extLst>
              <a:ext uri="{FF2B5EF4-FFF2-40B4-BE49-F238E27FC236}">
                <a16:creationId xmlns:a16="http://schemas.microsoft.com/office/drawing/2014/main" id="{856BD914-BF7C-4B40-B8DE-C40A6B1F0C42}"/>
              </a:ext>
            </a:extLst>
          </p:cNvPr>
          <p:cNvSpPr>
            <a:spLocks noGrp="1"/>
          </p:cNvSpPr>
          <p:nvPr>
            <p:ph type="body" sz="half" idx="2"/>
          </p:nvPr>
        </p:nvSpPr>
        <p:spPr>
          <a:xfrm>
            <a:off x="839788" y="1977501"/>
            <a:ext cx="3932237" cy="3893074"/>
          </a:xfrm>
        </p:spPr>
        <p:txBody>
          <a:bodyPr/>
          <a:lstStyle/>
          <a:p>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screenshot shows the phones with the highest rating.</a:t>
            </a:r>
          </a:p>
        </p:txBody>
      </p:sp>
      <p:pic>
        <p:nvPicPr>
          <p:cNvPr id="5" name="Content Placeholder 4">
            <a:extLst>
              <a:ext uri="{FF2B5EF4-FFF2-40B4-BE49-F238E27FC236}">
                <a16:creationId xmlns:a16="http://schemas.microsoft.com/office/drawing/2014/main" id="{6672E4F8-4E02-4F9C-A49A-D7513D3E1B5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0902" y="1660124"/>
            <a:ext cx="3204838" cy="4092605"/>
          </a:xfrm>
          <a:prstGeom prst="rect">
            <a:avLst/>
          </a:prstGeom>
          <a:noFill/>
          <a:ln>
            <a:noFill/>
          </a:ln>
        </p:spPr>
      </p:pic>
    </p:spTree>
    <p:extLst>
      <p:ext uri="{BB962C8B-B14F-4D97-AF65-F5344CB8AC3E}">
        <p14:creationId xmlns:p14="http://schemas.microsoft.com/office/powerpoint/2010/main" val="144453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11E-4637-4838-B5FB-2817438F5A16}"/>
              </a:ext>
            </a:extLst>
          </p:cNvPr>
          <p:cNvSpPr>
            <a:spLocks noGrp="1"/>
          </p:cNvSpPr>
          <p:nvPr>
            <p:ph type="title"/>
          </p:nvPr>
        </p:nvSpPr>
        <p:spPr>
          <a:xfrm>
            <a:off x="839788" y="987425"/>
            <a:ext cx="3932237" cy="690455"/>
          </a:xfrm>
        </p:spPr>
        <p:txBody>
          <a:bodyPr>
            <a:normAutofit/>
          </a:bodyPr>
          <a:lstStyle/>
          <a:p>
            <a:r>
              <a:rPr lang="en-US" sz="2800" b="1" u="sng" dirty="0">
                <a:effectLst/>
                <a:latin typeface="Times New Roman" panose="02020603050405020304" pitchFamily="18" charset="0"/>
                <a:ea typeface="Times New Roman" panose="02020603050405020304" pitchFamily="18" charset="0"/>
              </a:rPr>
              <a:t>Data Collection (Contd.)</a:t>
            </a:r>
            <a:endParaRPr lang="en-IN" sz="2800" dirty="0"/>
          </a:p>
        </p:txBody>
      </p:sp>
      <p:sp>
        <p:nvSpPr>
          <p:cNvPr id="4" name="Text Placeholder 3">
            <a:extLst>
              <a:ext uri="{FF2B5EF4-FFF2-40B4-BE49-F238E27FC236}">
                <a16:creationId xmlns:a16="http://schemas.microsoft.com/office/drawing/2014/main" id="{88CBCC90-4FF5-407A-80FE-899AB07935B9}"/>
              </a:ext>
            </a:extLst>
          </p:cNvPr>
          <p:cNvSpPr>
            <a:spLocks noGrp="1"/>
          </p:cNvSpPr>
          <p:nvPr>
            <p:ph type="body" sz="half" idx="2"/>
          </p:nvPr>
        </p:nvSpPr>
        <p:spPr>
          <a:xfrm>
            <a:off x="839788" y="1906479"/>
            <a:ext cx="3932237" cy="3964096"/>
          </a:xfrm>
        </p:spPr>
        <p:txBody>
          <a:bodyPr/>
          <a:lstStyle/>
          <a:p>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These phones have different variants, so I take the ‘No. of ratings’ column into account and found out which phone has the highest number of ratings based on their RAM.</a:t>
            </a:r>
          </a:p>
        </p:txBody>
      </p:sp>
      <p:pic>
        <p:nvPicPr>
          <p:cNvPr id="5" name="Content Placeholder 4">
            <a:extLst>
              <a:ext uri="{FF2B5EF4-FFF2-40B4-BE49-F238E27FC236}">
                <a16:creationId xmlns:a16="http://schemas.microsoft.com/office/drawing/2014/main" id="{6DCEF51B-F767-4817-BE3E-5AFB69846A2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16210" y="1597981"/>
            <a:ext cx="3333341" cy="4358935"/>
          </a:xfrm>
          <a:prstGeom prst="rect">
            <a:avLst/>
          </a:prstGeom>
          <a:noFill/>
          <a:ln>
            <a:noFill/>
          </a:ln>
        </p:spPr>
      </p:pic>
    </p:spTree>
    <p:extLst>
      <p:ext uri="{BB962C8B-B14F-4D97-AF65-F5344CB8AC3E}">
        <p14:creationId xmlns:p14="http://schemas.microsoft.com/office/powerpoint/2010/main" val="3232514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503A-ADB5-409D-BE7B-4A324E71AEF7}"/>
              </a:ext>
            </a:extLst>
          </p:cNvPr>
          <p:cNvSpPr>
            <a:spLocks noGrp="1"/>
          </p:cNvSpPr>
          <p:nvPr>
            <p:ph type="title"/>
          </p:nvPr>
        </p:nvSpPr>
        <p:spPr>
          <a:xfrm>
            <a:off x="836612" y="1009619"/>
            <a:ext cx="3932237" cy="606117"/>
          </a:xfrm>
        </p:spPr>
        <p:txBody>
          <a:bodyPr>
            <a:normAutofit/>
          </a:bodyPr>
          <a:lstStyle/>
          <a:p>
            <a:r>
              <a:rPr lang="en-US" sz="2800" b="1" u="sng" dirty="0">
                <a:effectLst/>
                <a:latin typeface="Times New Roman" panose="02020603050405020304" pitchFamily="18" charset="0"/>
                <a:ea typeface="Times New Roman" panose="02020603050405020304" pitchFamily="18" charset="0"/>
              </a:rPr>
              <a:t>Data Collection (Contd.)</a:t>
            </a:r>
            <a:endParaRPr lang="en-IN" sz="2800" dirty="0"/>
          </a:p>
        </p:txBody>
      </p:sp>
      <p:sp>
        <p:nvSpPr>
          <p:cNvPr id="4" name="Text Placeholder 3">
            <a:extLst>
              <a:ext uri="{FF2B5EF4-FFF2-40B4-BE49-F238E27FC236}">
                <a16:creationId xmlns:a16="http://schemas.microsoft.com/office/drawing/2014/main" id="{89C66606-D58E-444D-B4B5-51185CBB5784}"/>
              </a:ext>
            </a:extLst>
          </p:cNvPr>
          <p:cNvSpPr>
            <a:spLocks noGrp="1"/>
          </p:cNvSpPr>
          <p:nvPr>
            <p:ph type="body" sz="half" idx="2"/>
          </p:nvPr>
        </p:nvSpPr>
        <p:spPr>
          <a:xfrm>
            <a:off x="839788" y="1811045"/>
            <a:ext cx="3932237" cy="4057943"/>
          </a:xfrm>
        </p:spPr>
        <p:txBody>
          <a:bodyPr/>
          <a:lstStyle/>
          <a:p>
            <a:r>
              <a:rPr lang="en-US" sz="1800" dirty="0">
                <a:effectLst/>
                <a:latin typeface="Times New Roman" panose="02020603050405020304" pitchFamily="18" charset="0"/>
                <a:ea typeface="Times New Roman" panose="02020603050405020304" pitchFamily="18" charset="0"/>
              </a:rPr>
              <a:t>Summing up the number of ratings of each phone (all the variants) to get the best phone from the list.</a:t>
            </a:r>
            <a:endParaRPr lang="en-IN" dirty="0"/>
          </a:p>
        </p:txBody>
      </p:sp>
      <p:pic>
        <p:nvPicPr>
          <p:cNvPr id="5" name="Content Placeholder 4">
            <a:extLst>
              <a:ext uri="{FF2B5EF4-FFF2-40B4-BE49-F238E27FC236}">
                <a16:creationId xmlns:a16="http://schemas.microsoft.com/office/drawing/2014/main" id="{435B52DF-A02D-47D7-838D-9673281D07B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67130" y="1811045"/>
            <a:ext cx="3107185" cy="3409025"/>
          </a:xfrm>
          <a:prstGeom prst="rect">
            <a:avLst/>
          </a:prstGeom>
          <a:noFill/>
          <a:ln>
            <a:noFill/>
          </a:ln>
        </p:spPr>
      </p:pic>
    </p:spTree>
    <p:extLst>
      <p:ext uri="{BB962C8B-B14F-4D97-AF65-F5344CB8AC3E}">
        <p14:creationId xmlns:p14="http://schemas.microsoft.com/office/powerpoint/2010/main" val="327455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131197-424C-4140-B988-0BC28BDDE9DD}"/>
              </a:ext>
            </a:extLst>
          </p:cNvPr>
          <p:cNvSpPr txBox="1"/>
          <p:nvPr/>
        </p:nvSpPr>
        <p:spPr>
          <a:xfrm>
            <a:off x="1118585" y="2692555"/>
            <a:ext cx="9996257" cy="1569660"/>
          </a:xfrm>
          <a:prstGeom prst="rect">
            <a:avLst/>
          </a:prstGeom>
          <a:noFill/>
        </p:spPr>
        <p:txBody>
          <a:bodyPr wrap="square">
            <a:spAutoFit/>
          </a:bodyPr>
          <a:lstStyle/>
          <a:p>
            <a:r>
              <a:rPr lang="en-US" sz="2400" dirty="0">
                <a:effectLst/>
                <a:latin typeface="Times New Roman" panose="02020603050405020304" pitchFamily="18" charset="0"/>
                <a:ea typeface="Times New Roman" panose="02020603050405020304" pitchFamily="18" charset="0"/>
              </a:rPr>
              <a:t>As a result of the analysis, Redmi Note 5 Pro is the best phone based on Rating and Number of Ratings. Redmi Note 5 Pro has two variants: 4 GB RAM and 6 GB RAM. For further processing, I need the reviews of both the variants, so as to get the whole overview of Redmi Note 5 Pro.</a:t>
            </a:r>
            <a:endParaRPr lang="en-IN" sz="2400" dirty="0"/>
          </a:p>
        </p:txBody>
      </p:sp>
    </p:spTree>
    <p:extLst>
      <p:ext uri="{BB962C8B-B14F-4D97-AF65-F5344CB8AC3E}">
        <p14:creationId xmlns:p14="http://schemas.microsoft.com/office/powerpoint/2010/main" val="222379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814E-2BB5-45E9-AEA2-95632DDD9BC8}"/>
              </a:ext>
            </a:extLst>
          </p:cNvPr>
          <p:cNvSpPr>
            <a:spLocks noGrp="1"/>
          </p:cNvSpPr>
          <p:nvPr>
            <p:ph type="title"/>
          </p:nvPr>
        </p:nvSpPr>
        <p:spPr>
          <a:xfrm>
            <a:off x="839788" y="987424"/>
            <a:ext cx="3932237" cy="557291"/>
          </a:xfrm>
        </p:spPr>
        <p:txBody>
          <a:bodyPr>
            <a:normAutofit/>
          </a:bodyPr>
          <a:lstStyle/>
          <a:p>
            <a:r>
              <a:rPr lang="en-US" sz="2800" b="1" u="sng" dirty="0">
                <a:effectLst/>
                <a:latin typeface="Times New Roman" panose="02020603050405020304" pitchFamily="18" charset="0"/>
                <a:ea typeface="Times New Roman" panose="02020603050405020304" pitchFamily="18" charset="0"/>
              </a:rPr>
              <a:t>Data Collection (Contd.)</a:t>
            </a:r>
            <a:endParaRPr lang="en-IN" sz="2800" dirty="0"/>
          </a:p>
        </p:txBody>
      </p:sp>
      <p:sp>
        <p:nvSpPr>
          <p:cNvPr id="4" name="Text Placeholder 3">
            <a:extLst>
              <a:ext uri="{FF2B5EF4-FFF2-40B4-BE49-F238E27FC236}">
                <a16:creationId xmlns:a16="http://schemas.microsoft.com/office/drawing/2014/main" id="{A44DDC65-FE59-48E2-857F-1ABC3561C255}"/>
              </a:ext>
            </a:extLst>
          </p:cNvPr>
          <p:cNvSpPr>
            <a:spLocks noGrp="1"/>
          </p:cNvSpPr>
          <p:nvPr>
            <p:ph type="body" sz="half" idx="2"/>
          </p:nvPr>
        </p:nvSpPr>
        <p:spPr>
          <a:xfrm>
            <a:off x="839788" y="1837678"/>
            <a:ext cx="3932237" cy="4023372"/>
          </a:xfrm>
        </p:spPr>
        <p:txBody>
          <a:bodyPr/>
          <a:lstStyle/>
          <a:p>
            <a:r>
              <a:rPr lang="en-US" sz="1800" dirty="0">
                <a:effectLst/>
                <a:latin typeface="Times New Roman" panose="02020603050405020304" pitchFamily="18" charset="0"/>
                <a:ea typeface="Times New Roman" panose="02020603050405020304" pitchFamily="18" charset="0"/>
              </a:rPr>
              <a:t>Now, I have scraped the reviews given by the users and ratings provided by those users who have given the reviews for Redmi Note 5 Pro of the variant 4 GB RAM, 64 GB Storage.</a:t>
            </a:r>
            <a:endParaRPr lang="en-IN" dirty="0"/>
          </a:p>
        </p:txBody>
      </p:sp>
      <p:pic>
        <p:nvPicPr>
          <p:cNvPr id="5" name="Content Placeholder 4">
            <a:extLst>
              <a:ext uri="{FF2B5EF4-FFF2-40B4-BE49-F238E27FC236}">
                <a16:creationId xmlns:a16="http://schemas.microsoft.com/office/drawing/2014/main" id="{07EEEA68-1A6C-485E-93A6-85AAD7B0950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908699"/>
            <a:ext cx="6169024" cy="2379548"/>
          </a:xfrm>
          <a:prstGeom prst="rect">
            <a:avLst/>
          </a:prstGeom>
          <a:noFill/>
          <a:ln>
            <a:noFill/>
          </a:ln>
        </p:spPr>
      </p:pic>
    </p:spTree>
    <p:extLst>
      <p:ext uri="{BB962C8B-B14F-4D97-AF65-F5344CB8AC3E}">
        <p14:creationId xmlns:p14="http://schemas.microsoft.com/office/powerpoint/2010/main" val="171900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8085-F228-4BE5-9474-E8CDF9C70131}"/>
              </a:ext>
            </a:extLst>
          </p:cNvPr>
          <p:cNvSpPr>
            <a:spLocks noGrp="1"/>
          </p:cNvSpPr>
          <p:nvPr>
            <p:ph type="title"/>
          </p:nvPr>
        </p:nvSpPr>
        <p:spPr>
          <a:xfrm>
            <a:off x="839788" y="987425"/>
            <a:ext cx="3932237" cy="583924"/>
          </a:xfrm>
        </p:spPr>
        <p:txBody>
          <a:bodyPr>
            <a:normAutofit/>
          </a:bodyPr>
          <a:lstStyle/>
          <a:p>
            <a:r>
              <a:rPr lang="en-US" sz="2800" b="1" u="sng" dirty="0">
                <a:effectLst/>
                <a:latin typeface="Times New Roman" panose="02020603050405020304" pitchFamily="18" charset="0"/>
                <a:ea typeface="Times New Roman" panose="02020603050405020304" pitchFamily="18" charset="0"/>
              </a:rPr>
              <a:t>Data Collection (Contd.)</a:t>
            </a:r>
            <a:endParaRPr lang="en-IN" sz="2800" dirty="0"/>
          </a:p>
        </p:txBody>
      </p:sp>
      <p:sp>
        <p:nvSpPr>
          <p:cNvPr id="4" name="Text Placeholder 3">
            <a:extLst>
              <a:ext uri="{FF2B5EF4-FFF2-40B4-BE49-F238E27FC236}">
                <a16:creationId xmlns:a16="http://schemas.microsoft.com/office/drawing/2014/main" id="{6B9E18DF-3040-4A85-AC87-ED72EDE2CC32}"/>
              </a:ext>
            </a:extLst>
          </p:cNvPr>
          <p:cNvSpPr>
            <a:spLocks noGrp="1"/>
          </p:cNvSpPr>
          <p:nvPr>
            <p:ph type="body" sz="half" idx="2"/>
          </p:nvPr>
        </p:nvSpPr>
        <p:spPr>
          <a:xfrm>
            <a:off x="839788" y="1944211"/>
            <a:ext cx="3932237" cy="3924777"/>
          </a:xfrm>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Then, I have scraped the reviews given by the users and ratings provided by those users who have given the reviews for Redmi Note 5 Pro of the variant 6 GB RAM, 64 GB Storage.</a:t>
            </a:r>
          </a:p>
        </p:txBody>
      </p:sp>
      <p:pic>
        <p:nvPicPr>
          <p:cNvPr id="5" name="Content Placeholder 4">
            <a:extLst>
              <a:ext uri="{FF2B5EF4-FFF2-40B4-BE49-F238E27FC236}">
                <a16:creationId xmlns:a16="http://schemas.microsoft.com/office/drawing/2014/main" id="{D764BA19-84B8-4701-BEB2-E6403152EBB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6550" y="1944211"/>
            <a:ext cx="5627271" cy="2077374"/>
          </a:xfrm>
          <a:prstGeom prst="rect">
            <a:avLst/>
          </a:prstGeom>
          <a:noFill/>
          <a:ln>
            <a:noFill/>
          </a:ln>
        </p:spPr>
      </p:pic>
    </p:spTree>
    <p:extLst>
      <p:ext uri="{BB962C8B-B14F-4D97-AF65-F5344CB8AC3E}">
        <p14:creationId xmlns:p14="http://schemas.microsoft.com/office/powerpoint/2010/main" val="66637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E04-BFD3-4888-BB9B-577CCCA49E7B}"/>
              </a:ext>
            </a:extLst>
          </p:cNvPr>
          <p:cNvSpPr>
            <a:spLocks noGrp="1"/>
          </p:cNvSpPr>
          <p:nvPr>
            <p:ph type="title"/>
          </p:nvPr>
        </p:nvSpPr>
        <p:spPr>
          <a:xfrm>
            <a:off x="839788" y="987425"/>
            <a:ext cx="3932237" cy="539534"/>
          </a:xfrm>
        </p:spPr>
        <p:txBody>
          <a:bodyPr>
            <a:normAutofit/>
          </a:bodyPr>
          <a:lstStyle/>
          <a:p>
            <a:r>
              <a:rPr lang="en-US" sz="2800" b="1" u="sng" dirty="0">
                <a:effectLst/>
                <a:latin typeface="Times New Roman" panose="02020603050405020304" pitchFamily="18" charset="0"/>
                <a:ea typeface="Times New Roman" panose="02020603050405020304" pitchFamily="18" charset="0"/>
              </a:rPr>
              <a:t>Data Collection (Contd.)</a:t>
            </a:r>
            <a:endParaRPr lang="en-IN"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D31080B-DE75-4C6A-A8A0-B9D463506F07}"/>
              </a:ext>
            </a:extLst>
          </p:cNvPr>
          <p:cNvSpPr>
            <a:spLocks noGrp="1"/>
          </p:cNvSpPr>
          <p:nvPr>
            <p:ph type="body" sz="half" idx="2"/>
          </p:nvPr>
        </p:nvSpPr>
        <p:spPr>
          <a:xfrm>
            <a:off x="839788" y="1917577"/>
            <a:ext cx="3932237" cy="3951411"/>
          </a:xfrm>
        </p:spPr>
        <p:txBody>
          <a:bodyPr/>
          <a:lstStyle/>
          <a:p>
            <a:r>
              <a:rPr lang="en-US" sz="1800" dirty="0">
                <a:effectLst/>
                <a:latin typeface="Times New Roman" panose="02020603050405020304" pitchFamily="18" charset="0"/>
                <a:ea typeface="Times New Roman" panose="02020603050405020304" pitchFamily="18" charset="0"/>
              </a:rPr>
              <a:t>Lastly, concatenating the two data frames to get the whole data in a single data frame which will make it easier for me to process further.</a:t>
            </a:r>
            <a:endParaRPr lang="en-IN" dirty="0"/>
          </a:p>
        </p:txBody>
      </p:sp>
      <p:pic>
        <p:nvPicPr>
          <p:cNvPr id="5" name="Content Placeholder 4">
            <a:extLst>
              <a:ext uri="{FF2B5EF4-FFF2-40B4-BE49-F238E27FC236}">
                <a16:creationId xmlns:a16="http://schemas.microsoft.com/office/drawing/2014/main" id="{80CC87FF-2E89-4B95-89E3-3CC517D3C56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917576"/>
            <a:ext cx="5913899" cy="2698811"/>
          </a:xfrm>
          <a:prstGeom prst="rect">
            <a:avLst/>
          </a:prstGeom>
          <a:noFill/>
          <a:ln>
            <a:noFill/>
          </a:ln>
        </p:spPr>
      </p:pic>
    </p:spTree>
    <p:extLst>
      <p:ext uri="{BB962C8B-B14F-4D97-AF65-F5344CB8AC3E}">
        <p14:creationId xmlns:p14="http://schemas.microsoft.com/office/powerpoint/2010/main" val="409866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FD88-FAFD-47B4-9874-F1CB2859F779}"/>
              </a:ext>
            </a:extLst>
          </p:cNvPr>
          <p:cNvSpPr>
            <a:spLocks noGrp="1"/>
          </p:cNvSpPr>
          <p:nvPr>
            <p:ph type="title"/>
          </p:nvPr>
        </p:nvSpPr>
        <p:spPr>
          <a:xfrm>
            <a:off x="838200" y="365125"/>
            <a:ext cx="10515600" cy="753461"/>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C1DCF4B-BF87-4195-BF4D-F7675B4FC14D}"/>
              </a:ext>
            </a:extLst>
          </p:cNvPr>
          <p:cNvSpPr>
            <a:spLocks noGrp="1"/>
          </p:cNvSpPr>
          <p:nvPr>
            <p:ph idx="1"/>
          </p:nvPr>
        </p:nvSpPr>
        <p:spPr>
          <a:xfrm>
            <a:off x="838200" y="1509203"/>
            <a:ext cx="10515600" cy="4820575"/>
          </a:xfrm>
        </p:spPr>
        <p:txBody>
          <a:bodyPr>
            <a:noAutofit/>
          </a:bodyPr>
          <a:lstStyle/>
          <a:p>
            <a:pPr marL="0" indent="0">
              <a:lnSpc>
                <a:spcPct val="143000"/>
              </a:lnSpc>
              <a:spcBef>
                <a:spcPts val="13"/>
              </a:spcBef>
              <a:buNone/>
            </a:pPr>
            <a:r>
              <a:rPr lang="en-US" altLang="en-US" sz="1600" dirty="0">
                <a:latin typeface="Times New Roman" panose="02020603050405020304" pitchFamily="18" charset="0"/>
              </a:rPr>
              <a:t>Mobile Phones are nowadays a very necessary thing for human being. There are lots of mobiles phones like MI, Lenovo, Realme, POCO, Samsung, Apple, Vivo, Oppo, Nokia, etc. While buying a mobile online, most of the users see the ratings and reviews given by the other users, so that it becomes easier for him  or her to understand about the different features of the phone like heating issues, battery backup, screen  touch, camera, sound, etc. All these data can be put to proper use to predict whether the phone is worth  buying. This report aims at solving the problem of predicting whether the phone can be bought by  identifying the important attributes from the data set and using the machine learning algorithms. I have  limited my area of study to the reviews given by different users.</a:t>
            </a:r>
          </a:p>
          <a:p>
            <a:pPr marL="12700">
              <a:lnSpc>
                <a:spcPct val="100000"/>
              </a:lnSpc>
              <a:spcBef>
                <a:spcPts val="13"/>
              </a:spcBef>
            </a:pPr>
            <a:endParaRPr lang="en-US" altLang="en-US" sz="1600" dirty="0">
              <a:latin typeface="Times New Roman" panose="02020603050405020304" pitchFamily="18" charset="0"/>
            </a:endParaRPr>
          </a:p>
          <a:p>
            <a:pPr marL="0" indent="0">
              <a:lnSpc>
                <a:spcPct val="143000"/>
              </a:lnSpc>
              <a:buNone/>
            </a:pPr>
            <a:r>
              <a:rPr lang="en-US" altLang="en-US" sz="1600" dirty="0">
                <a:latin typeface="Times New Roman" panose="02020603050405020304" pitchFamily="18" charset="0"/>
              </a:rPr>
              <a:t>Sentiment analysis or opinion mining is the computational study of people’s emotions, opinions, sentiments  by considering their reviews in the form of text. In recent years, this is the most active research area in the  field of natural language processing and text mining. Since it is based on human opinion and influences the decision making capability of other humans, so its popularity is increasing day by day. The dataset that is used  here comprise of online reviews of Redmi Note 5 Pro (all variants) collected from Flipkart.</a:t>
            </a:r>
          </a:p>
        </p:txBody>
      </p:sp>
    </p:spTree>
    <p:extLst>
      <p:ext uri="{BB962C8B-B14F-4D97-AF65-F5344CB8AC3E}">
        <p14:creationId xmlns:p14="http://schemas.microsoft.com/office/powerpoint/2010/main" val="608843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4FBFF-8362-4BC0-8184-946D933E8113}"/>
              </a:ext>
            </a:extLst>
          </p:cNvPr>
          <p:cNvSpPr>
            <a:spLocks noGrp="1"/>
          </p:cNvSpPr>
          <p:nvPr>
            <p:ph type="title"/>
          </p:nvPr>
        </p:nvSpPr>
        <p:spPr>
          <a:xfrm>
            <a:off x="838200" y="365125"/>
            <a:ext cx="10515600" cy="700195"/>
          </a:xfrm>
        </p:spPr>
        <p:txBody>
          <a:bodyPr>
            <a:normAutofit/>
          </a:bodyPr>
          <a:lstStyle/>
          <a:p>
            <a:pPr algn="ctr"/>
            <a:r>
              <a:rPr lang="en-US" sz="4000" b="1" u="sng" dirty="0">
                <a:effectLst/>
                <a:latin typeface="Times New Roman" panose="02020603050405020304" pitchFamily="18" charset="0"/>
                <a:ea typeface="Times New Roman" panose="02020603050405020304" pitchFamily="18" charset="0"/>
              </a:rPr>
              <a:t>Data Exploration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44D4D5-084E-4852-8E4C-51A4C32EC461}"/>
              </a:ext>
            </a:extLst>
          </p:cNvPr>
          <p:cNvSpPr>
            <a:spLocks noGrp="1"/>
          </p:cNvSpPr>
          <p:nvPr>
            <p:ph idx="1"/>
          </p:nvPr>
        </p:nvSpPr>
        <p:spPr>
          <a:xfrm>
            <a:off x="838200" y="1464816"/>
            <a:ext cx="10515600" cy="4712147"/>
          </a:xfrm>
        </p:spPr>
        <p:txBody>
          <a:bodyPr/>
          <a:lstStyle/>
          <a:p>
            <a:pPr marL="0" indent="0">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After getting the best Mi Phone, I started scraping the reviews of both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Redmi Note 5 Pro with RAM 4GB and Redmi Note 5 Pro with RAM 6GB, wherein I got:</a:t>
            </a:r>
          </a:p>
          <a:p>
            <a:pPr marL="342900" lvl="0" indent="-342900">
              <a:lnSpc>
                <a:spcPct val="115000"/>
              </a:lnSpc>
              <a:buFont typeface="Symbol" panose="05050102010706020507" pitchFamily="18"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9930 reviews of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Redmi Note 5 Pro with RAM 4GB</a:t>
            </a:r>
            <a:r>
              <a:rPr lang="en-IN" sz="18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15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9940 reviews of Redmi Note 5 Pro with RAM 6GB</a:t>
            </a:r>
          </a:p>
          <a:p>
            <a:pPr marL="0" lvl="0" indent="0">
              <a:lnSpc>
                <a:spcPct val="115000"/>
              </a:lnSpc>
              <a:buNone/>
            </a:pPr>
            <a:r>
              <a:rPr lang="en-US" sz="1800" dirty="0">
                <a:effectLst/>
                <a:latin typeface="Times New Roman" panose="02020603050405020304" pitchFamily="18" charset="0"/>
                <a:ea typeface="Times New Roman" panose="02020603050405020304" pitchFamily="18" charset="0"/>
              </a:rPr>
              <a:t>Then I concatenated these two data to get a single data of:</a:t>
            </a:r>
            <a:endParaRPr lang="en-IN" sz="1800" dirty="0">
              <a:solidFill>
                <a:srgbClr val="000000"/>
              </a:solidFill>
              <a:latin typeface="Times New Roman" panose="02020603050405020304" pitchFamily="18" charset="0"/>
              <a:ea typeface="Times New Roman" panose="02020603050405020304" pitchFamily="18" charset="0"/>
              <a:cs typeface="Calibri" panose="020F0502020204030204" pitchFamily="34" charset="0"/>
            </a:endParaRPr>
          </a:p>
          <a:p>
            <a:pPr marL="342900" lvl="0" indent="-342900">
              <a:lnSpc>
                <a:spcPct val="115000"/>
              </a:lnSpc>
              <a:buFont typeface="Symbol" panose="05050102010706020507" pitchFamily="18"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Number of columns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3</a:t>
            </a:r>
          </a:p>
          <a:p>
            <a:pPr marL="342900" lvl="0" indent="-342900">
              <a:lnSpc>
                <a:spcPct val="115000"/>
              </a:lnSpc>
              <a:buFont typeface="Symbol" panose="05050102010706020507" pitchFamily="18"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Names of columns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 Header’, ‘Reviews’, ‘Ratings’</a:t>
            </a: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Number of rows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rPr>
              <a:t> 19870</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393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6357-2C81-4325-AE51-98E6B1BA5DF5}"/>
              </a:ext>
            </a:extLst>
          </p:cNvPr>
          <p:cNvSpPr>
            <a:spLocks noGrp="1"/>
          </p:cNvSpPr>
          <p:nvPr>
            <p:ph type="title"/>
          </p:nvPr>
        </p:nvSpPr>
        <p:spPr>
          <a:xfrm>
            <a:off x="838200" y="365125"/>
            <a:ext cx="10515600" cy="700195"/>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8F4622B8-0405-4B70-B6B4-8FFC82205802}"/>
              </a:ext>
            </a:extLst>
          </p:cNvPr>
          <p:cNvSpPr>
            <a:spLocks noGrp="1"/>
          </p:cNvSpPr>
          <p:nvPr>
            <p:ph idx="1"/>
          </p:nvPr>
        </p:nvSpPr>
        <p:spPr>
          <a:xfrm>
            <a:off x="838200" y="1162975"/>
            <a:ext cx="10515600" cy="5415377"/>
          </a:xfrm>
        </p:spPr>
        <p:txBody>
          <a:bodyPr>
            <a:noAutofit/>
          </a:bodyPr>
          <a:lstStyle/>
          <a:p>
            <a:pPr marL="342900" lvl="0" indent="-342900">
              <a:lnSpc>
                <a:spcPct val="115000"/>
              </a:lnSpc>
              <a:buFont typeface="Symbol" panose="05050102010706020507" pitchFamily="18" charset="2"/>
              <a:buChar char=""/>
            </a:pPr>
            <a:r>
              <a:rPr lang="en-IN" sz="16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Converting every character to lower case: </a:t>
            </a:r>
            <a:r>
              <a:rPr lang="en-IN" sz="1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There is no point in having both uppercase and lowercase characters in our data, it’s better to convert everything to lower case. Also, we need to make sure that no words are alphanumeric.</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6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Removing Stopwords:</a:t>
            </a:r>
            <a:r>
              <a:rPr lang="en-IN" sz="1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The words like ‘this’, ‘there’, ‘that’, ‘is’, etc. do not provide very usable information and can create some useless clutter in our memory. Such words are called </a:t>
            </a:r>
            <a:r>
              <a:rPr lang="en-IN" sz="16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stopwords</a:t>
            </a:r>
            <a:r>
              <a:rPr lang="en-IN" sz="1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It is okay to remove such words but it is advised to be cautious while doing so as words like ‘not’ are also considered as </a:t>
            </a:r>
            <a:r>
              <a:rPr lang="en-IN" sz="16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stopwords</a:t>
            </a:r>
            <a:r>
              <a:rPr lang="en-IN" sz="1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(this can be dangerous for tasks like sentiment analysis).</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6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Removing Punctuations:</a:t>
            </a:r>
            <a:r>
              <a:rPr lang="en-IN" sz="1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Punctuations are of no use. These can be bad, as in, if we convert these into vectors, all they would do is take up memory space and increase the processing time without providing any valuable information about the text whatsoever. These need to be cleaned as well.</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6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Removing emojis: </a:t>
            </a:r>
            <a:r>
              <a:rPr lang="en-IN" sz="1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Emojis are of no use. These are same as punctuations. These need to be cleaned as well, for the same reasons mentioned above for removal of punctuations.</a:t>
            </a:r>
            <a:endParaRPr lang="en-IN" sz="16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Lemmatization: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Lemmatization helps in keeping the words to its root form and it belongs to dictionary words form and therefore doesn’t cut off the words’ suffixed letters. It also helps in retaining the original meaning unlike Stemming which removes the suffixes to get the word to its root form and it gets rid of the meaningful form of the word. But as we are dealing with mobile reviews and to get hold of the customer eccentric area, the word needs to be in its precise form so that we can get the meaningful words and analyze depending on that. Therefore, I have chosen the Lemmatization method instead of Stemming, even though it gives me more number of words, but the meaning of the words would remain intact.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6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FE1C-1231-41B3-A36C-791915D286E8}"/>
              </a:ext>
            </a:extLst>
          </p:cNvPr>
          <p:cNvSpPr>
            <a:spLocks noGrp="1"/>
          </p:cNvSpPr>
          <p:nvPr>
            <p:ph type="title"/>
          </p:nvPr>
        </p:nvSpPr>
        <p:spPr>
          <a:xfrm>
            <a:off x="901932" y="987425"/>
            <a:ext cx="3932237" cy="486268"/>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Data Cleaning (Contd.)</a:t>
            </a:r>
          </a:p>
        </p:txBody>
      </p:sp>
      <p:sp>
        <p:nvSpPr>
          <p:cNvPr id="4" name="Text Placeholder 3">
            <a:extLst>
              <a:ext uri="{FF2B5EF4-FFF2-40B4-BE49-F238E27FC236}">
                <a16:creationId xmlns:a16="http://schemas.microsoft.com/office/drawing/2014/main" id="{9767F79D-967E-4958-B30C-484E35430808}"/>
              </a:ext>
            </a:extLst>
          </p:cNvPr>
          <p:cNvSpPr>
            <a:spLocks noGrp="1"/>
          </p:cNvSpPr>
          <p:nvPr>
            <p:ph type="body" sz="half" idx="2"/>
          </p:nvPr>
        </p:nvSpPr>
        <p:spPr>
          <a:xfrm>
            <a:off x="839788" y="1660124"/>
            <a:ext cx="3932237" cy="4208864"/>
          </a:xfrm>
        </p:spPr>
        <p:txBody>
          <a:bodyPr/>
          <a:lstStyle/>
          <a:p>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screenshots of the code snippet of cleaning the reviews and the dataset after the reviews are cleaned:</a:t>
            </a:r>
          </a:p>
          <a:p>
            <a:endParaRPr lang="en-IN" dirty="0"/>
          </a:p>
        </p:txBody>
      </p:sp>
      <p:pic>
        <p:nvPicPr>
          <p:cNvPr id="5" name="Picture 4">
            <a:extLst>
              <a:ext uri="{FF2B5EF4-FFF2-40B4-BE49-F238E27FC236}">
                <a16:creationId xmlns:a16="http://schemas.microsoft.com/office/drawing/2014/main" id="{B2C895FD-6339-432A-8E7B-CEFF2F59A7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6612" y="2561759"/>
            <a:ext cx="3859675" cy="2525146"/>
          </a:xfrm>
          <a:prstGeom prst="rect">
            <a:avLst/>
          </a:prstGeom>
          <a:noFill/>
          <a:ln>
            <a:noFill/>
          </a:ln>
        </p:spPr>
      </p:pic>
      <p:pic>
        <p:nvPicPr>
          <p:cNvPr id="6" name="Content Placeholder 5">
            <a:extLst>
              <a:ext uri="{FF2B5EF4-FFF2-40B4-BE49-F238E27FC236}">
                <a16:creationId xmlns:a16="http://schemas.microsoft.com/office/drawing/2014/main" id="{F8004C83-979C-4C01-AFEE-556E425FC044}"/>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3188" y="1740023"/>
            <a:ext cx="6172200" cy="3346881"/>
          </a:xfrm>
          <a:prstGeom prst="rect">
            <a:avLst/>
          </a:prstGeom>
          <a:noFill/>
          <a:ln>
            <a:noFill/>
          </a:ln>
        </p:spPr>
      </p:pic>
    </p:spTree>
    <p:extLst>
      <p:ext uri="{BB962C8B-B14F-4D97-AF65-F5344CB8AC3E}">
        <p14:creationId xmlns:p14="http://schemas.microsoft.com/office/powerpoint/2010/main" val="826887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8B74-797B-45FD-A88F-5B78B3D0A977}"/>
              </a:ext>
            </a:extLst>
          </p:cNvPr>
          <p:cNvSpPr>
            <a:spLocks noGrp="1"/>
          </p:cNvSpPr>
          <p:nvPr>
            <p:ph type="title"/>
          </p:nvPr>
        </p:nvSpPr>
        <p:spPr>
          <a:xfrm>
            <a:off x="838200" y="365125"/>
            <a:ext cx="10515600" cy="806727"/>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B3B9D3F6-6DDE-4840-AF1C-E3E7C6A37453}"/>
              </a:ext>
            </a:extLst>
          </p:cNvPr>
          <p:cNvSpPr>
            <a:spLocks noGrp="1"/>
          </p:cNvSpPr>
          <p:nvPr>
            <p:ph idx="1"/>
          </p:nvPr>
        </p:nvSpPr>
        <p:spPr>
          <a:xfrm>
            <a:off x="838200" y="1509204"/>
            <a:ext cx="10515600" cy="4667759"/>
          </a:xfrm>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Before cleaning the reviews,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combined all the reviews and prepared a Word Cloud of top 150 words. Below picture is the screenshot of the Word Cloud:</a:t>
            </a:r>
          </a:p>
          <a:p>
            <a:pPr marL="0" indent="0">
              <a:buNone/>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39F7F9AF-6A17-4C39-859F-EE89FC5C6C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42190" y="2365755"/>
            <a:ext cx="4607511" cy="3404730"/>
          </a:xfrm>
          <a:prstGeom prst="rect">
            <a:avLst/>
          </a:prstGeom>
          <a:noFill/>
          <a:ln>
            <a:noFill/>
          </a:ln>
        </p:spPr>
      </p:pic>
    </p:spTree>
    <p:extLst>
      <p:ext uri="{BB962C8B-B14F-4D97-AF65-F5344CB8AC3E}">
        <p14:creationId xmlns:p14="http://schemas.microsoft.com/office/powerpoint/2010/main" val="3959547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D27E-074D-4B9B-A3CF-2CABAE026DB6}"/>
              </a:ext>
            </a:extLst>
          </p:cNvPr>
          <p:cNvSpPr>
            <a:spLocks noGrp="1"/>
          </p:cNvSpPr>
          <p:nvPr>
            <p:ph type="title"/>
          </p:nvPr>
        </p:nvSpPr>
        <p:spPr>
          <a:xfrm>
            <a:off x="838200" y="365125"/>
            <a:ext cx="10515600" cy="815605"/>
          </a:xfrm>
        </p:spPr>
        <p:txBody>
          <a:bodyPr/>
          <a:lstStyle/>
          <a:p>
            <a:pPr algn="ctr"/>
            <a:r>
              <a:rPr lang="en-IN" sz="4400" b="1" u="sng" dirty="0">
                <a:latin typeface="Times New Roman" panose="02020603050405020304" pitchFamily="18" charset="0"/>
                <a:cs typeface="Times New Roman" panose="02020603050405020304" pitchFamily="18" charset="0"/>
              </a:rPr>
              <a:t>Data Visualization (Contd.)</a:t>
            </a:r>
            <a:endParaRPr lang="en-IN" dirty="0"/>
          </a:p>
        </p:txBody>
      </p:sp>
      <p:sp>
        <p:nvSpPr>
          <p:cNvPr id="3" name="Content Placeholder 2">
            <a:extLst>
              <a:ext uri="{FF2B5EF4-FFF2-40B4-BE49-F238E27FC236}">
                <a16:creationId xmlns:a16="http://schemas.microsoft.com/office/drawing/2014/main" id="{984DE3C2-A316-49ED-A454-5B4C5DC57A67}"/>
              </a:ext>
            </a:extLst>
          </p:cNvPr>
          <p:cNvSpPr>
            <a:spLocks noGrp="1"/>
          </p:cNvSpPr>
          <p:nvPr>
            <p:ph idx="1"/>
          </p:nvPr>
        </p:nvSpPr>
        <p:spPr>
          <a:xfrm>
            <a:off x="838200" y="1580225"/>
            <a:ext cx="10515600" cy="4596738"/>
          </a:xfrm>
        </p:spPr>
        <p:txBody>
          <a:bodyPr/>
          <a:lstStyle/>
          <a:p>
            <a:pPr marL="0" indent="0">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Found out the number of occurrences of the top 25 words. Below is the screenshot:</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E35E95A-2925-4135-90D7-25D4B32330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41360" y="2159000"/>
            <a:ext cx="6374165" cy="3265256"/>
          </a:xfrm>
          <a:prstGeom prst="rect">
            <a:avLst/>
          </a:prstGeom>
          <a:noFill/>
          <a:ln>
            <a:noFill/>
          </a:ln>
        </p:spPr>
      </p:pic>
    </p:spTree>
    <p:extLst>
      <p:ext uri="{BB962C8B-B14F-4D97-AF65-F5344CB8AC3E}">
        <p14:creationId xmlns:p14="http://schemas.microsoft.com/office/powerpoint/2010/main" val="2521986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5315-4952-4944-A736-D87DB7060663}"/>
              </a:ext>
            </a:extLst>
          </p:cNvPr>
          <p:cNvSpPr>
            <a:spLocks noGrp="1"/>
          </p:cNvSpPr>
          <p:nvPr>
            <p:ph type="title"/>
          </p:nvPr>
        </p:nvSpPr>
        <p:spPr>
          <a:xfrm>
            <a:off x="838200" y="365126"/>
            <a:ext cx="10515600" cy="788972"/>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Data Visualization (Contd.)</a:t>
            </a:r>
            <a:endParaRPr lang="en-IN" sz="4000" dirty="0"/>
          </a:p>
        </p:txBody>
      </p:sp>
      <p:sp>
        <p:nvSpPr>
          <p:cNvPr id="3" name="Content Placeholder 2">
            <a:extLst>
              <a:ext uri="{FF2B5EF4-FFF2-40B4-BE49-F238E27FC236}">
                <a16:creationId xmlns:a16="http://schemas.microsoft.com/office/drawing/2014/main" id="{13EB0936-091C-42D6-9EB3-CD963F046F17}"/>
              </a:ext>
            </a:extLst>
          </p:cNvPr>
          <p:cNvSpPr>
            <a:spLocks noGrp="1"/>
          </p:cNvSpPr>
          <p:nvPr>
            <p:ph idx="1"/>
          </p:nvPr>
        </p:nvSpPr>
        <p:spPr>
          <a:xfrm>
            <a:off x="838200" y="1500326"/>
            <a:ext cx="10515600" cy="4676637"/>
          </a:xfrm>
        </p:spPr>
        <p:txBody>
          <a:bodyPr/>
          <a:lstStyle/>
          <a:p>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After cleaning the reviews,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combined all the reviews and</a:t>
            </a: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prepared a Word Cloud of top 150 words. Below is the screenshot:</a:t>
            </a:r>
            <a:endPar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29D2B3B-42E3-49E8-AD38-EB72CD4A97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73464" y="2180019"/>
            <a:ext cx="5494655" cy="3776345"/>
          </a:xfrm>
          <a:prstGeom prst="rect">
            <a:avLst/>
          </a:prstGeom>
          <a:noFill/>
          <a:ln>
            <a:noFill/>
          </a:ln>
        </p:spPr>
      </p:pic>
    </p:spTree>
    <p:extLst>
      <p:ext uri="{BB962C8B-B14F-4D97-AF65-F5344CB8AC3E}">
        <p14:creationId xmlns:p14="http://schemas.microsoft.com/office/powerpoint/2010/main" val="918519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D3D9-B6EB-432A-AFF6-7A195BBC8A86}"/>
              </a:ext>
            </a:extLst>
          </p:cNvPr>
          <p:cNvSpPr>
            <a:spLocks noGrp="1"/>
          </p:cNvSpPr>
          <p:nvPr>
            <p:ph type="title"/>
          </p:nvPr>
        </p:nvSpPr>
        <p:spPr>
          <a:xfrm>
            <a:off x="838200" y="365125"/>
            <a:ext cx="10515600" cy="82448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Data Visualization (Contd.)</a:t>
            </a:r>
            <a:endParaRPr lang="en-IN" sz="4000" dirty="0"/>
          </a:p>
        </p:txBody>
      </p:sp>
      <p:sp>
        <p:nvSpPr>
          <p:cNvPr id="3" name="Content Placeholder 2">
            <a:extLst>
              <a:ext uri="{FF2B5EF4-FFF2-40B4-BE49-F238E27FC236}">
                <a16:creationId xmlns:a16="http://schemas.microsoft.com/office/drawing/2014/main" id="{C84402F2-9A11-43D2-ACA6-A867FAA87806}"/>
              </a:ext>
            </a:extLst>
          </p:cNvPr>
          <p:cNvSpPr>
            <a:spLocks noGrp="1"/>
          </p:cNvSpPr>
          <p:nvPr>
            <p:ph idx="1"/>
          </p:nvPr>
        </p:nvSpPr>
        <p:spPr>
          <a:xfrm>
            <a:off x="838200" y="1553592"/>
            <a:ext cx="10515600" cy="4623371"/>
          </a:xfrm>
        </p:spPr>
        <p:txBody>
          <a:bodyPr/>
          <a:lstStyle/>
          <a:p>
            <a:pPr marL="0" indent="0">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Found out the number of occurrences of the top 25 words. Below is the screenshot:</a:t>
            </a:r>
          </a:p>
          <a:p>
            <a:pPr marL="0" indent="0">
              <a:buNone/>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A118C18E-45D1-4269-900F-F886C1C9F0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52078" y="2213064"/>
            <a:ext cx="6800295" cy="3674745"/>
          </a:xfrm>
          <a:prstGeom prst="rect">
            <a:avLst/>
          </a:prstGeom>
          <a:noFill/>
          <a:ln>
            <a:noFill/>
          </a:ln>
        </p:spPr>
      </p:pic>
    </p:spTree>
    <p:extLst>
      <p:ext uri="{BB962C8B-B14F-4D97-AF65-F5344CB8AC3E}">
        <p14:creationId xmlns:p14="http://schemas.microsoft.com/office/powerpoint/2010/main" val="2707029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C23B-17F6-463F-A22B-6BC19C86108F}"/>
              </a:ext>
            </a:extLst>
          </p:cNvPr>
          <p:cNvSpPr>
            <a:spLocks noGrp="1"/>
          </p:cNvSpPr>
          <p:nvPr>
            <p:ph type="title"/>
          </p:nvPr>
        </p:nvSpPr>
        <p:spPr>
          <a:xfrm>
            <a:off x="838200" y="365126"/>
            <a:ext cx="10515600" cy="788972"/>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Data Visualization (Contd.)</a:t>
            </a:r>
            <a:endParaRPr lang="en-IN" sz="4000" dirty="0"/>
          </a:p>
        </p:txBody>
      </p:sp>
      <p:sp>
        <p:nvSpPr>
          <p:cNvPr id="3" name="Content Placeholder 2">
            <a:extLst>
              <a:ext uri="{FF2B5EF4-FFF2-40B4-BE49-F238E27FC236}">
                <a16:creationId xmlns:a16="http://schemas.microsoft.com/office/drawing/2014/main" id="{C468F243-2211-452D-864F-626957301549}"/>
              </a:ext>
            </a:extLst>
          </p:cNvPr>
          <p:cNvSpPr>
            <a:spLocks noGrp="1"/>
          </p:cNvSpPr>
          <p:nvPr>
            <p:ph idx="1"/>
          </p:nvPr>
        </p:nvSpPr>
        <p:spPr>
          <a:xfrm>
            <a:off x="838200" y="1553592"/>
            <a:ext cx="10515600" cy="5007006"/>
          </a:xfrm>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Then I have performed n-gram Analysis and found the top 25 unigram, top 25 bigram and top 25 trigram.</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Below are the screenshots:</a:t>
            </a: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E7092B9-574E-4BCD-9DF8-C98B861CC3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2051" y="2181849"/>
            <a:ext cx="4342408" cy="2088311"/>
          </a:xfrm>
          <a:prstGeom prst="rect">
            <a:avLst/>
          </a:prstGeom>
          <a:noFill/>
          <a:ln>
            <a:noFill/>
          </a:ln>
        </p:spPr>
      </p:pic>
      <p:pic>
        <p:nvPicPr>
          <p:cNvPr id="5" name="Picture 4">
            <a:extLst>
              <a:ext uri="{FF2B5EF4-FFF2-40B4-BE49-F238E27FC236}">
                <a16:creationId xmlns:a16="http://schemas.microsoft.com/office/drawing/2014/main" id="{B2A969AD-F0F5-4691-98F1-1452811E01D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30789" y="2181849"/>
            <a:ext cx="5362112" cy="2407906"/>
          </a:xfrm>
          <a:prstGeom prst="rect">
            <a:avLst/>
          </a:prstGeom>
          <a:noFill/>
          <a:ln>
            <a:noFill/>
          </a:ln>
        </p:spPr>
      </p:pic>
      <p:pic>
        <p:nvPicPr>
          <p:cNvPr id="6" name="Picture 5">
            <a:extLst>
              <a:ext uri="{FF2B5EF4-FFF2-40B4-BE49-F238E27FC236}">
                <a16:creationId xmlns:a16="http://schemas.microsoft.com/office/drawing/2014/main" id="{BA0F7D6D-38FF-440C-AA0A-7598C293A86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52078" y="4589756"/>
            <a:ext cx="5060272" cy="1970842"/>
          </a:xfrm>
          <a:prstGeom prst="rect">
            <a:avLst/>
          </a:prstGeom>
          <a:noFill/>
          <a:ln>
            <a:noFill/>
          </a:ln>
        </p:spPr>
      </p:pic>
    </p:spTree>
    <p:extLst>
      <p:ext uri="{BB962C8B-B14F-4D97-AF65-F5344CB8AC3E}">
        <p14:creationId xmlns:p14="http://schemas.microsoft.com/office/powerpoint/2010/main" val="3507907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7A89-C85B-466C-BACA-F8CCB9558728}"/>
              </a:ext>
            </a:extLst>
          </p:cNvPr>
          <p:cNvSpPr>
            <a:spLocks noGrp="1"/>
          </p:cNvSpPr>
          <p:nvPr>
            <p:ph type="title"/>
          </p:nvPr>
        </p:nvSpPr>
        <p:spPr>
          <a:xfrm>
            <a:off x="838200" y="365125"/>
            <a:ext cx="10515600" cy="753461"/>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Feature Engineering</a:t>
            </a:r>
          </a:p>
        </p:txBody>
      </p:sp>
      <p:sp>
        <p:nvSpPr>
          <p:cNvPr id="3" name="Content Placeholder 2">
            <a:extLst>
              <a:ext uri="{FF2B5EF4-FFF2-40B4-BE49-F238E27FC236}">
                <a16:creationId xmlns:a16="http://schemas.microsoft.com/office/drawing/2014/main" id="{C789D55F-BD1D-4D21-A33E-1D20832D8B2A}"/>
              </a:ext>
            </a:extLst>
          </p:cNvPr>
          <p:cNvSpPr>
            <a:spLocks noGrp="1"/>
          </p:cNvSpPr>
          <p:nvPr>
            <p:ph idx="1"/>
          </p:nvPr>
        </p:nvSpPr>
        <p:spPr>
          <a:xfrm>
            <a:off x="838200" y="1535837"/>
            <a:ext cx="10515600" cy="4110361"/>
          </a:xfrm>
        </p:spPr>
        <p:txBody>
          <a:bodyPr/>
          <a:lstStyle/>
          <a:p>
            <a:pPr indent="0">
              <a:lnSpc>
                <a:spcPct val="115000"/>
              </a:lnSpc>
              <a:buNone/>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While performing n-gram Analysis, I have used </a:t>
            </a:r>
            <a:r>
              <a:rPr lang="en-IN" sz="18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Count Vectorizer</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Count Vectorizer is used to convert a collection of text documents to a vector of term/token counts. It also enables the ​pre-processing of text data prior to generating the vector representation. This functionality makes it a highly flexible feature representation module for text. I have taken maximum features as 25 words for performing all Unigram, Bigram and Trigram analysis.</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indent="0">
              <a:lnSpc>
                <a:spcPct val="115000"/>
              </a:lnSpc>
              <a:buNone/>
            </a:pPr>
            <a:r>
              <a:rPr lang="en-IN" sz="1800"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Whereas, the </a:t>
            </a:r>
            <a:r>
              <a:rPr lang="en-IN" sz="1800" b="1"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TF-IDF Vectorizer</a:t>
            </a:r>
            <a:r>
              <a:rPr lang="en-IN" sz="1800"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 will tokenize documents, learn the vocabulary and inverse document frequency weightings, and </a:t>
            </a:r>
            <a:r>
              <a:rPr lang="en-IN" sz="180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allow </a:t>
            </a:r>
            <a:r>
              <a:rPr lang="en-IN" sz="1800">
                <a:solidFill>
                  <a:srgbClr val="222222"/>
                </a:solidFill>
                <a:latin typeface="Times New Roman" panose="02020603050405020304" pitchFamily="18" charset="0"/>
                <a:ea typeface="Calibri" panose="020F0502020204030204" pitchFamily="34" charset="0"/>
                <a:cs typeface="Calibri" panose="020F0502020204030204" pitchFamily="34" charset="0"/>
              </a:rPr>
              <a:t>us</a:t>
            </a:r>
            <a:r>
              <a:rPr lang="en-IN" sz="180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to encode new documents.</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indent="0">
              <a:lnSpc>
                <a:spcPct val="115000"/>
              </a:lnSpc>
              <a:buNone/>
            </a:pPr>
            <a:r>
              <a:rPr lang="en-IN" sz="1800"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The only difference is that, the </a:t>
            </a:r>
            <a:r>
              <a:rPr lang="en-IN" sz="1800" b="1"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TfidfVectorizer()</a:t>
            </a:r>
            <a:r>
              <a:rPr lang="en-IN" sz="1800"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 returns ‘float’ values while the </a:t>
            </a:r>
            <a:r>
              <a:rPr lang="en-IN" sz="1800" b="1"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CountVectorizer()</a:t>
            </a:r>
            <a:r>
              <a:rPr lang="en-IN" sz="1800"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 returns ‘int’ values. </a:t>
            </a:r>
            <a:r>
              <a:rPr lang="en-IN" sz="1800" b="1"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TfidfVectorizer()</a:t>
            </a:r>
            <a:r>
              <a:rPr lang="en-IN" sz="1800"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 assigns a score while </a:t>
            </a:r>
            <a:r>
              <a:rPr lang="en-IN" sz="1800" b="1"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CountVectorizer()</a:t>
            </a:r>
            <a:r>
              <a:rPr lang="en-IN" sz="1800" dirty="0">
                <a:solidFill>
                  <a:srgbClr val="222222"/>
                </a:solidFill>
                <a:effectLst/>
                <a:latin typeface="Times New Roman" panose="02020603050405020304" pitchFamily="18" charset="0"/>
                <a:ea typeface="Calibri" panose="020F0502020204030204" pitchFamily="34" charset="0"/>
                <a:cs typeface="Calibri" panose="020F0502020204030204" pitchFamily="34" charset="0"/>
              </a:rPr>
              <a:t> counts.</a:t>
            </a:r>
            <a:endParaRPr lang="en-IN"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indent="0">
              <a:lnSpc>
                <a:spcPct val="115000"/>
              </a:lnSpc>
              <a:buNone/>
            </a:pPr>
            <a:r>
              <a:rPr lang="en-US" sz="1800" dirty="0">
                <a:solidFill>
                  <a:srgbClr val="222222"/>
                </a:solidFill>
                <a:effectLst/>
                <a:latin typeface="Times New Roman" panose="02020603050405020304" pitchFamily="18" charset="0"/>
                <a:ea typeface="Times New Roman" panose="02020603050405020304" pitchFamily="18" charset="0"/>
              </a:rPr>
              <a:t>This is the reason why I chose to perform n-gram analysis using </a:t>
            </a:r>
            <a:r>
              <a:rPr lang="en-US" sz="1800" b="1" dirty="0">
                <a:solidFill>
                  <a:srgbClr val="222222"/>
                </a:solidFill>
                <a:effectLst/>
                <a:latin typeface="Times New Roman" panose="02020603050405020304" pitchFamily="18" charset="0"/>
                <a:ea typeface="Times New Roman" panose="02020603050405020304" pitchFamily="18" charset="0"/>
              </a:rPr>
              <a:t>Count Vectorizer</a:t>
            </a:r>
            <a:r>
              <a:rPr lang="en-US" sz="1800" dirty="0">
                <a:solidFill>
                  <a:srgbClr val="222222"/>
                </a:solidFill>
                <a:effectLst/>
                <a:latin typeface="Times New Roman" panose="02020603050405020304" pitchFamily="18" charset="0"/>
                <a:ea typeface="Times New Roman" panose="02020603050405020304" pitchFamily="18" charset="0"/>
              </a:rPr>
              <a:t>.</a:t>
            </a:r>
            <a:endParaRPr lang="en-IN" dirty="0"/>
          </a:p>
        </p:txBody>
      </p:sp>
    </p:spTree>
    <p:extLst>
      <p:ext uri="{BB962C8B-B14F-4D97-AF65-F5344CB8AC3E}">
        <p14:creationId xmlns:p14="http://schemas.microsoft.com/office/powerpoint/2010/main" val="4201578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A9EC-6D0E-498A-9369-A89049A590D1}"/>
              </a:ext>
            </a:extLst>
          </p:cNvPr>
          <p:cNvSpPr>
            <a:spLocks noGrp="1"/>
          </p:cNvSpPr>
          <p:nvPr>
            <p:ph type="title"/>
          </p:nvPr>
        </p:nvSpPr>
        <p:spPr>
          <a:xfrm>
            <a:off x="838200" y="365125"/>
            <a:ext cx="10515600" cy="762339"/>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Feature Engineering (Contd.)</a:t>
            </a:r>
            <a:endParaRPr lang="en-IN" sz="4000" dirty="0"/>
          </a:p>
        </p:txBody>
      </p:sp>
      <p:sp>
        <p:nvSpPr>
          <p:cNvPr id="3" name="Content Placeholder 2">
            <a:extLst>
              <a:ext uri="{FF2B5EF4-FFF2-40B4-BE49-F238E27FC236}">
                <a16:creationId xmlns:a16="http://schemas.microsoft.com/office/drawing/2014/main" id="{5FFC30F1-8C6F-4DAF-B928-DF5042A5901B}"/>
              </a:ext>
            </a:extLst>
          </p:cNvPr>
          <p:cNvSpPr>
            <a:spLocks noGrp="1"/>
          </p:cNvSpPr>
          <p:nvPr>
            <p:ph idx="1"/>
          </p:nvPr>
        </p:nvSpPr>
        <p:spPr>
          <a:xfrm>
            <a:off x="838200" y="1544715"/>
            <a:ext cx="10515600" cy="4589755"/>
          </a:xfrm>
        </p:spPr>
        <p:txBody>
          <a:bodyPr/>
          <a:lstStyle/>
          <a:p>
            <a:pPr marL="0" indent="0">
              <a:buNone/>
            </a:pPr>
            <a:r>
              <a:rPr lang="en-US" sz="1800" dirty="0">
                <a:solidFill>
                  <a:srgbClr val="222222"/>
                </a:solidFill>
                <a:effectLst/>
                <a:latin typeface="Times New Roman" panose="02020603050405020304" pitchFamily="18" charset="0"/>
                <a:ea typeface="Times New Roman" panose="02020603050405020304" pitchFamily="18" charset="0"/>
              </a:rPr>
              <a:t>Below are the screenshots of the code snippets along with the outputs of top 25 most used words in Unigram, Bigram and Trigram Analysis:</a:t>
            </a:r>
            <a:endParaRPr lang="en-IN" sz="1800" dirty="0">
              <a:solidFill>
                <a:srgbClr val="222222"/>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rgbClr val="222222"/>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A7A6A52C-CC5C-423C-9D64-EB2D234EC1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2183250"/>
            <a:ext cx="5731510" cy="946785"/>
          </a:xfrm>
          <a:prstGeom prst="rect">
            <a:avLst/>
          </a:prstGeom>
          <a:noFill/>
          <a:ln>
            <a:noFill/>
          </a:ln>
        </p:spPr>
      </p:pic>
      <p:pic>
        <p:nvPicPr>
          <p:cNvPr id="5" name="Picture 4">
            <a:extLst>
              <a:ext uri="{FF2B5EF4-FFF2-40B4-BE49-F238E27FC236}">
                <a16:creationId xmlns:a16="http://schemas.microsoft.com/office/drawing/2014/main" id="{25102459-75FA-438B-B2D7-83222B7681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30245" y="3348394"/>
            <a:ext cx="5731510" cy="1024890"/>
          </a:xfrm>
          <a:prstGeom prst="rect">
            <a:avLst/>
          </a:prstGeom>
          <a:noFill/>
          <a:ln>
            <a:noFill/>
          </a:ln>
        </p:spPr>
      </p:pic>
      <p:pic>
        <p:nvPicPr>
          <p:cNvPr id="6" name="Picture 5">
            <a:extLst>
              <a:ext uri="{FF2B5EF4-FFF2-40B4-BE49-F238E27FC236}">
                <a16:creationId xmlns:a16="http://schemas.microsoft.com/office/drawing/2014/main" id="{4484719A-F8E2-403B-BCD1-490D0639EE5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30245" y="4538523"/>
            <a:ext cx="5731510" cy="1177925"/>
          </a:xfrm>
          <a:prstGeom prst="rect">
            <a:avLst/>
          </a:prstGeom>
          <a:noFill/>
          <a:ln>
            <a:noFill/>
          </a:ln>
        </p:spPr>
      </p:pic>
    </p:spTree>
    <p:extLst>
      <p:ext uri="{BB962C8B-B14F-4D97-AF65-F5344CB8AC3E}">
        <p14:creationId xmlns:p14="http://schemas.microsoft.com/office/powerpoint/2010/main" val="268550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1413-2966-4934-940F-0327675902A2}"/>
              </a:ext>
            </a:extLst>
          </p:cNvPr>
          <p:cNvSpPr>
            <a:spLocks noGrp="1"/>
          </p:cNvSpPr>
          <p:nvPr>
            <p:ph type="title"/>
          </p:nvPr>
        </p:nvSpPr>
        <p:spPr>
          <a:xfrm>
            <a:off x="838200" y="365125"/>
            <a:ext cx="10515600" cy="806727"/>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3A844C8-91CF-46DA-B296-C1BBBF06053C}"/>
              </a:ext>
            </a:extLst>
          </p:cNvPr>
          <p:cNvSpPr>
            <a:spLocks noGrp="1"/>
          </p:cNvSpPr>
          <p:nvPr>
            <p:ph idx="1"/>
          </p:nvPr>
        </p:nvSpPr>
        <p:spPr>
          <a:xfrm>
            <a:off x="838200" y="1562469"/>
            <a:ext cx="10515600" cy="4412203"/>
          </a:xfrm>
        </p:spPr>
        <p:txBody>
          <a:bodyPr>
            <a:normAutofit/>
          </a:bodyPr>
          <a:lstStyle/>
          <a:p>
            <a:pPr indent="0">
              <a:lnSpc>
                <a:spcPct val="150000"/>
              </a:lnSpc>
              <a:buNone/>
            </a:pPr>
            <a:r>
              <a:rPr lang="en-IN" sz="1600" dirty="0">
                <a:latin typeface="Times New Roman" panose="02020603050405020304" pitchFamily="18" charset="0"/>
                <a:cs typeface="Times New Roman" panose="02020603050405020304" pitchFamily="18" charset="0"/>
              </a:rPr>
              <a:t>Natural L</a:t>
            </a:r>
            <a:r>
              <a:rPr lang="en-IN" sz="1600" dirty="0">
                <a:effectLst/>
                <a:latin typeface="Times New Roman" panose="02020603050405020304" pitchFamily="18" charset="0"/>
                <a:ea typeface="Calibri" panose="020F0502020204030204" pitchFamily="34" charset="0"/>
              </a:rPr>
              <a:t>anguage </a:t>
            </a:r>
            <a:r>
              <a:rPr lang="en-IN" sz="1600" dirty="0">
                <a:latin typeface="Times New Roman" panose="02020603050405020304" pitchFamily="18" charset="0"/>
                <a:ea typeface="Calibri" panose="020F0502020204030204" pitchFamily="34" charset="0"/>
              </a:rPr>
              <a:t>P</a:t>
            </a:r>
            <a:r>
              <a:rPr lang="en-IN" sz="1600" dirty="0">
                <a:effectLst/>
                <a:latin typeface="Times New Roman" panose="02020603050405020304" pitchFamily="18" charset="0"/>
                <a:ea typeface="Calibri" panose="020F0502020204030204" pitchFamily="34" charset="0"/>
              </a:rPr>
              <a:t>rocessing (NLP) is a field of artificial intelligence in which computers analyse, understand, and derive meaning from human language in a smart and useful way. By utilizing NLP, developers can organize and structure knowledge to perform tasks such as automatic summarization, translation, named entity recognition, relationship extraction, sentiment analysis, speech recognition, and topic segmentation.</a:t>
            </a:r>
            <a:endParaRPr lang="en-IN" sz="1600" dirty="0">
              <a:effectLst/>
              <a:latin typeface="Times New Roman" panose="02020603050405020304" pitchFamily="18" charset="0"/>
              <a:ea typeface="Times New Roman" panose="02020603050405020304" pitchFamily="18" charset="0"/>
            </a:endParaRPr>
          </a:p>
          <a:p>
            <a:pPr indent="0">
              <a:lnSpc>
                <a:spcPct val="150000"/>
              </a:lnSpc>
              <a:buNone/>
            </a:pPr>
            <a:r>
              <a:rPr lang="en-IN" sz="1600" dirty="0">
                <a:effectLst/>
                <a:latin typeface="Times New Roman" panose="02020603050405020304" pitchFamily="18" charset="0"/>
                <a:ea typeface="Calibri" panose="020F0502020204030204" pitchFamily="34" charset="0"/>
              </a:rPr>
              <a:t>By analysing language for its meaning, NLP systems have long filled useful roles, such as correcting grammar, converting speech to text and automatically translating between languages.</a:t>
            </a:r>
            <a:endParaRPr lang="en-IN" sz="1600" dirty="0">
              <a:effectLst/>
              <a:latin typeface="Times New Roman" panose="02020603050405020304" pitchFamily="18" charset="0"/>
              <a:ea typeface="Times New Roman" panose="02020603050405020304" pitchFamily="18" charset="0"/>
            </a:endParaRPr>
          </a:p>
          <a:p>
            <a:pPr indent="0">
              <a:lnSpc>
                <a:spcPct val="150000"/>
              </a:lnSpc>
              <a:spcAft>
                <a:spcPts val="1800"/>
              </a:spcAft>
              <a:buNone/>
            </a:pPr>
            <a:r>
              <a:rPr lang="en-IN" sz="1600" dirty="0">
                <a:effectLst/>
                <a:latin typeface="Times New Roman" panose="02020603050405020304" pitchFamily="18" charset="0"/>
                <a:ea typeface="Calibri" panose="020F0502020204030204" pitchFamily="34" charset="0"/>
              </a:rPr>
              <a:t>NLP is used to analyse text, allowing machines to understand how humans speak. This human-computer interaction enables real world applications like automatic text summarization, sentiment analysis, topic extraction, named entity recognition, parts-of-speech tagging, stemming and more. NLP is commonly used for text mining, machine translation, and automated question answering.</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15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38E2-78E5-4B87-AF72-464415F96B71}"/>
              </a:ext>
            </a:extLst>
          </p:cNvPr>
          <p:cNvSpPr>
            <a:spLocks noGrp="1"/>
          </p:cNvSpPr>
          <p:nvPr>
            <p:ph type="title"/>
          </p:nvPr>
        </p:nvSpPr>
        <p:spPr>
          <a:xfrm>
            <a:off x="838200" y="365126"/>
            <a:ext cx="10515600" cy="744584"/>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Sentiment Prediction</a:t>
            </a:r>
          </a:p>
        </p:txBody>
      </p:sp>
      <p:sp>
        <p:nvSpPr>
          <p:cNvPr id="3" name="Content Placeholder 2">
            <a:extLst>
              <a:ext uri="{FF2B5EF4-FFF2-40B4-BE49-F238E27FC236}">
                <a16:creationId xmlns:a16="http://schemas.microsoft.com/office/drawing/2014/main" id="{417E5B57-7A1D-4322-A6B9-9F2A18BBF309}"/>
              </a:ext>
            </a:extLst>
          </p:cNvPr>
          <p:cNvSpPr>
            <a:spLocks noGrp="1"/>
          </p:cNvSpPr>
          <p:nvPr>
            <p:ph idx="1"/>
          </p:nvPr>
        </p:nvSpPr>
        <p:spPr>
          <a:xfrm>
            <a:off x="838200" y="1500326"/>
            <a:ext cx="10515600" cy="4676637"/>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For predicting the sentiment of a review, at first, I have used the afinn-111.txt file to get the sentiment score of the terms that are present in that file. Then, I calculated the sentiment score of each cleaned review. Below is the screenshot of the code snippet and its output:</a:t>
            </a:r>
          </a:p>
          <a:p>
            <a:pPr marL="0" indent="0">
              <a:buNone/>
            </a:pPr>
            <a:endParaRPr lang="en-IN" dirty="0"/>
          </a:p>
        </p:txBody>
      </p:sp>
      <p:pic>
        <p:nvPicPr>
          <p:cNvPr id="4" name="Picture 3">
            <a:extLst>
              <a:ext uri="{FF2B5EF4-FFF2-40B4-BE49-F238E27FC236}">
                <a16:creationId xmlns:a16="http://schemas.microsoft.com/office/drawing/2014/main" id="{89210652-70C3-4D9C-B57E-9948E7C328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54423" y="2308751"/>
            <a:ext cx="6880194" cy="3868212"/>
          </a:xfrm>
          <a:prstGeom prst="rect">
            <a:avLst/>
          </a:prstGeom>
          <a:noFill/>
          <a:ln>
            <a:noFill/>
          </a:ln>
        </p:spPr>
      </p:pic>
    </p:spTree>
    <p:extLst>
      <p:ext uri="{BB962C8B-B14F-4D97-AF65-F5344CB8AC3E}">
        <p14:creationId xmlns:p14="http://schemas.microsoft.com/office/powerpoint/2010/main" val="1701493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C5C9-8341-4D39-8104-E7CC8D5A0C40}"/>
              </a:ext>
            </a:extLst>
          </p:cNvPr>
          <p:cNvSpPr>
            <a:spLocks noGrp="1"/>
          </p:cNvSpPr>
          <p:nvPr>
            <p:ph type="title"/>
          </p:nvPr>
        </p:nvSpPr>
        <p:spPr>
          <a:xfrm>
            <a:off x="838200" y="365125"/>
            <a:ext cx="10515600" cy="771217"/>
          </a:xfrm>
        </p:spPr>
        <p:txBody>
          <a:bodyPr/>
          <a:lstStyle/>
          <a:p>
            <a:pPr algn="ctr"/>
            <a:r>
              <a:rPr lang="en-IN" sz="4400" b="1" u="sng" dirty="0">
                <a:latin typeface="Times New Roman" panose="02020603050405020304" pitchFamily="18" charset="0"/>
                <a:cs typeface="Times New Roman" panose="02020603050405020304" pitchFamily="18" charset="0"/>
              </a:rPr>
              <a:t>Sentiment Prediction (Contd.)</a:t>
            </a:r>
            <a:endParaRPr lang="en-IN" dirty="0"/>
          </a:p>
        </p:txBody>
      </p:sp>
      <p:sp>
        <p:nvSpPr>
          <p:cNvPr id="3" name="Content Placeholder 2">
            <a:extLst>
              <a:ext uri="{FF2B5EF4-FFF2-40B4-BE49-F238E27FC236}">
                <a16:creationId xmlns:a16="http://schemas.microsoft.com/office/drawing/2014/main" id="{D540BD79-71C8-46CD-B159-71DF6B6E9BF6}"/>
              </a:ext>
            </a:extLst>
          </p:cNvPr>
          <p:cNvSpPr>
            <a:spLocks noGrp="1"/>
          </p:cNvSpPr>
          <p:nvPr>
            <p:ph idx="1"/>
          </p:nvPr>
        </p:nvSpPr>
        <p:spPr>
          <a:xfrm>
            <a:off x="838200" y="1544715"/>
            <a:ext cx="10515600" cy="4632248"/>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After this I got the sentiment prediction of each review stating when the ‘sentiment score’ is less than 0, ‘sentiment prediction’ will be 0 and when the ‘sentiment score’ is greater than 0, ‘sentiment prediction’ will be 1.  Below is the screenshot of the code snippet and its output:</a:t>
            </a:r>
          </a:p>
          <a:p>
            <a:pPr marL="0" indent="0">
              <a:buNone/>
            </a:pPr>
            <a:endParaRPr lang="en-IN" dirty="0"/>
          </a:p>
        </p:txBody>
      </p:sp>
      <p:pic>
        <p:nvPicPr>
          <p:cNvPr id="4" name="Picture 3">
            <a:extLst>
              <a:ext uri="{FF2B5EF4-FFF2-40B4-BE49-F238E27FC236}">
                <a16:creationId xmlns:a16="http://schemas.microsoft.com/office/drawing/2014/main" id="{13399B5E-F468-4B94-9546-1E0F4B067B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1527" y="2493580"/>
            <a:ext cx="5528945" cy="592455"/>
          </a:xfrm>
          <a:prstGeom prst="rect">
            <a:avLst/>
          </a:prstGeom>
          <a:noFill/>
          <a:ln>
            <a:noFill/>
          </a:ln>
        </p:spPr>
      </p:pic>
      <p:pic>
        <p:nvPicPr>
          <p:cNvPr id="5" name="Picture 4">
            <a:extLst>
              <a:ext uri="{FF2B5EF4-FFF2-40B4-BE49-F238E27FC236}">
                <a16:creationId xmlns:a16="http://schemas.microsoft.com/office/drawing/2014/main" id="{72A6F606-5F27-46DE-BA6F-5A99719A08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66151" y="3232766"/>
            <a:ext cx="7741329" cy="2944197"/>
          </a:xfrm>
          <a:prstGeom prst="rect">
            <a:avLst/>
          </a:prstGeom>
          <a:noFill/>
          <a:ln>
            <a:noFill/>
          </a:ln>
        </p:spPr>
      </p:pic>
    </p:spTree>
    <p:extLst>
      <p:ext uri="{BB962C8B-B14F-4D97-AF65-F5344CB8AC3E}">
        <p14:creationId xmlns:p14="http://schemas.microsoft.com/office/powerpoint/2010/main" val="1867537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374E-FBD9-4F28-B1BA-B54B58A1E8DD}"/>
              </a:ext>
            </a:extLst>
          </p:cNvPr>
          <p:cNvSpPr>
            <a:spLocks noGrp="1"/>
          </p:cNvSpPr>
          <p:nvPr>
            <p:ph type="title"/>
          </p:nvPr>
        </p:nvSpPr>
        <p:spPr>
          <a:xfrm>
            <a:off x="838200" y="365125"/>
            <a:ext cx="10515600" cy="620296"/>
          </a:xfrm>
        </p:spPr>
        <p:txBody>
          <a:bodyPr>
            <a:normAutofit fontScale="90000"/>
          </a:bodyPr>
          <a:lstStyle/>
          <a:p>
            <a:pPr algn="ctr"/>
            <a:r>
              <a:rPr lang="en-IN" sz="4000" b="1" u="sng" dirty="0">
                <a:latin typeface="Times New Roman" panose="02020603050405020304" pitchFamily="18" charset="0"/>
                <a:cs typeface="Times New Roman" panose="02020603050405020304" pitchFamily="18" charset="0"/>
              </a:rPr>
              <a:t>VADER Prediction</a:t>
            </a:r>
            <a:endParaRPr lang="en-IN" sz="4000" dirty="0"/>
          </a:p>
        </p:txBody>
      </p:sp>
      <p:sp>
        <p:nvSpPr>
          <p:cNvPr id="3" name="Content Placeholder 2">
            <a:extLst>
              <a:ext uri="{FF2B5EF4-FFF2-40B4-BE49-F238E27FC236}">
                <a16:creationId xmlns:a16="http://schemas.microsoft.com/office/drawing/2014/main" id="{DCB53BA3-585E-4C34-BECE-2F3655CFF840}"/>
              </a:ext>
            </a:extLst>
          </p:cNvPr>
          <p:cNvSpPr>
            <a:spLocks noGrp="1"/>
          </p:cNvSpPr>
          <p:nvPr>
            <p:ph idx="1"/>
          </p:nvPr>
        </p:nvSpPr>
        <p:spPr>
          <a:xfrm>
            <a:off x="838200" y="1127465"/>
            <a:ext cx="10515600" cy="5129398"/>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VADER (‘</a:t>
            </a:r>
            <a:r>
              <a:rPr lang="en-IN" sz="1800" b="1" dirty="0" err="1">
                <a:latin typeface="Times New Roman" panose="02020603050405020304" pitchFamily="18" charset="0"/>
                <a:cs typeface="Times New Roman" panose="02020603050405020304" pitchFamily="18" charset="0"/>
              </a:rPr>
              <a:t>V’alence</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A’ware</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D’ictionary</a:t>
            </a:r>
            <a:r>
              <a:rPr lang="en-IN" sz="1800" b="1" dirty="0">
                <a:latin typeface="Times New Roman" panose="02020603050405020304" pitchFamily="18" charset="0"/>
                <a:cs typeface="Times New Roman" panose="02020603050405020304" pitchFamily="18" charset="0"/>
              </a:rPr>
              <a:t> and </a:t>
            </a:r>
            <a:r>
              <a:rPr lang="en-IN" sz="1800" b="1" dirty="0" err="1">
                <a:latin typeface="Times New Roman" panose="02020603050405020304" pitchFamily="18" charset="0"/>
                <a:cs typeface="Times New Roman" panose="02020603050405020304" pitchFamily="18" charset="0"/>
              </a:rPr>
              <a:t>s’E’ntiment</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R’easoner</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a lexicon and rule-based sentiment analysis tool that is specifically attuned to sentiments expressed in social media. VADER uses a combination of A sentiment lexicon is a list of lexical features (e.g., words) which are generally labelled according to their semantic orientation as either positive or negative. VADER not only tells about the positivity and negativity score but also tells us about how positive or negative a sentiment is. It is also known as </a:t>
            </a:r>
            <a:r>
              <a:rPr lang="en-US" sz="1800" b="1" dirty="0">
                <a:latin typeface="Times New Roman" panose="02020603050405020304" pitchFamily="18" charset="0"/>
                <a:cs typeface="Times New Roman" panose="02020603050405020304" pitchFamily="18" charset="0"/>
              </a:rPr>
              <a:t>Compound Value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At first, I have found the vader score of all the uncleaned reviews. Below is the screenshot of the code snippet and its output:</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0F0401F-FB88-41F5-ABB5-0884755F9B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69385" y="2946412"/>
            <a:ext cx="4885055" cy="3452495"/>
          </a:xfrm>
          <a:prstGeom prst="rect">
            <a:avLst/>
          </a:prstGeom>
          <a:noFill/>
          <a:ln>
            <a:noFill/>
          </a:ln>
        </p:spPr>
      </p:pic>
    </p:spTree>
    <p:extLst>
      <p:ext uri="{BB962C8B-B14F-4D97-AF65-F5344CB8AC3E}">
        <p14:creationId xmlns:p14="http://schemas.microsoft.com/office/powerpoint/2010/main" val="2319450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5319-1137-4E97-8DD5-736D106BA7F4}"/>
              </a:ext>
            </a:extLst>
          </p:cNvPr>
          <p:cNvSpPr>
            <a:spLocks noGrp="1"/>
          </p:cNvSpPr>
          <p:nvPr>
            <p:ph type="title"/>
          </p:nvPr>
        </p:nvSpPr>
        <p:spPr>
          <a:xfrm>
            <a:off x="838200" y="365126"/>
            <a:ext cx="10515600" cy="74458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VADER Prediction (Contd.)</a:t>
            </a:r>
          </a:p>
        </p:txBody>
      </p:sp>
      <p:sp>
        <p:nvSpPr>
          <p:cNvPr id="3" name="Content Placeholder 2">
            <a:extLst>
              <a:ext uri="{FF2B5EF4-FFF2-40B4-BE49-F238E27FC236}">
                <a16:creationId xmlns:a16="http://schemas.microsoft.com/office/drawing/2014/main" id="{007F6AD6-6F00-451C-9CA8-8BBCDAAD1F43}"/>
              </a:ext>
            </a:extLst>
          </p:cNvPr>
          <p:cNvSpPr>
            <a:spLocks noGrp="1"/>
          </p:cNvSpPr>
          <p:nvPr>
            <p:ph idx="1"/>
          </p:nvPr>
        </p:nvSpPr>
        <p:spPr>
          <a:xfrm>
            <a:off x="838200" y="1518082"/>
            <a:ext cx="10515600" cy="4607510"/>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Vader score lies between -1 and 1. Now, based on the vader scores, I got the vader predictions. If the vader score is less than 0, then vader prediction will be 0 and if the vader score is greater than 0, then vader prediction will be 1. Below is the screenshot of the code snippet and its output: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C1B4A5B-4609-4658-98A7-EEACD279DA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30136" y="2507630"/>
            <a:ext cx="7093257" cy="3475920"/>
          </a:xfrm>
          <a:prstGeom prst="rect">
            <a:avLst/>
          </a:prstGeom>
          <a:noFill/>
          <a:ln>
            <a:noFill/>
          </a:ln>
        </p:spPr>
      </p:pic>
    </p:spTree>
    <p:extLst>
      <p:ext uri="{BB962C8B-B14F-4D97-AF65-F5344CB8AC3E}">
        <p14:creationId xmlns:p14="http://schemas.microsoft.com/office/powerpoint/2010/main" val="702595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3DD-090F-45F7-996F-A283A34EB150}"/>
              </a:ext>
            </a:extLst>
          </p:cNvPr>
          <p:cNvSpPr>
            <a:spLocks noGrp="1"/>
          </p:cNvSpPr>
          <p:nvPr>
            <p:ph type="title"/>
          </p:nvPr>
        </p:nvSpPr>
        <p:spPr>
          <a:xfrm>
            <a:off x="838200" y="365125"/>
            <a:ext cx="10515600" cy="762339"/>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VADER Prediction (Contd.)</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448FC-57A5-411B-9100-26E5A69C530B}"/>
              </a:ext>
            </a:extLst>
          </p:cNvPr>
          <p:cNvSpPr>
            <a:spLocks noGrp="1"/>
          </p:cNvSpPr>
          <p:nvPr>
            <p:ph idx="1"/>
          </p:nvPr>
        </p:nvSpPr>
        <p:spPr>
          <a:xfrm>
            <a:off x="838200" y="1278384"/>
            <a:ext cx="10515600" cy="4898579"/>
          </a:xfrm>
        </p:spPr>
        <p:txBody>
          <a:bodyPr/>
          <a:lstStyle/>
          <a:p>
            <a:pPr marL="0" indent="0">
              <a:buNone/>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Next, based on the vader scores, I have classified all the reviews. Below is the screenshot of the code snippet and its output:</a:t>
            </a: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6B44B88-2533-4761-8A4E-E52CB5E249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7561"/>
            <a:ext cx="3973497" cy="3169445"/>
          </a:xfrm>
          <a:prstGeom prst="rect">
            <a:avLst/>
          </a:prstGeom>
          <a:noFill/>
          <a:ln>
            <a:noFill/>
          </a:ln>
        </p:spPr>
      </p:pic>
      <p:pic>
        <p:nvPicPr>
          <p:cNvPr id="5" name="Picture 4">
            <a:extLst>
              <a:ext uri="{FF2B5EF4-FFF2-40B4-BE49-F238E27FC236}">
                <a16:creationId xmlns:a16="http://schemas.microsoft.com/office/drawing/2014/main" id="{D1E82AAE-6A8A-4550-BE66-DCC24CD7DD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4250" y="1909127"/>
            <a:ext cx="5986204" cy="4154322"/>
          </a:xfrm>
          <a:prstGeom prst="rect">
            <a:avLst/>
          </a:prstGeom>
          <a:noFill/>
          <a:ln>
            <a:noFill/>
          </a:ln>
        </p:spPr>
      </p:pic>
    </p:spTree>
    <p:extLst>
      <p:ext uri="{BB962C8B-B14F-4D97-AF65-F5344CB8AC3E}">
        <p14:creationId xmlns:p14="http://schemas.microsoft.com/office/powerpoint/2010/main" val="2263896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AEB3-CEFC-4DAC-B9D2-CAFDE8A06D11}"/>
              </a:ext>
            </a:extLst>
          </p:cNvPr>
          <p:cNvSpPr>
            <a:spLocks noGrp="1"/>
          </p:cNvSpPr>
          <p:nvPr>
            <p:ph type="title"/>
          </p:nvPr>
        </p:nvSpPr>
        <p:spPr>
          <a:xfrm>
            <a:off x="838200" y="365125"/>
            <a:ext cx="10515600" cy="700195"/>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C6B735EE-CCBA-4BE3-991D-4BB7B3E35B1B}"/>
              </a:ext>
            </a:extLst>
          </p:cNvPr>
          <p:cNvSpPr>
            <a:spLocks noGrp="1"/>
          </p:cNvSpPr>
          <p:nvPr>
            <p:ph idx="1"/>
          </p:nvPr>
        </p:nvSpPr>
        <p:spPr>
          <a:xfrm>
            <a:off x="838200" y="1393794"/>
            <a:ext cx="10515600" cy="4783169"/>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Among </a:t>
            </a:r>
            <a:r>
              <a:rPr lang="en-US" sz="1800" dirty="0">
                <a:effectLst/>
                <a:latin typeface="Times New Roman" panose="02020603050405020304" pitchFamily="18" charset="0"/>
                <a:ea typeface="Times New Roman" panose="02020603050405020304" pitchFamily="18" charset="0"/>
              </a:rPr>
              <a:t>many of the machine learning models for sentiment classification, I have used Logistic Regression and Gaussian Naïve Bayes algorithms.</a:t>
            </a:r>
          </a:p>
          <a:p>
            <a:pPr marL="0" indent="0">
              <a:buNone/>
            </a:pPr>
            <a:endParaRPr lang="en-US" sz="1800" dirty="0">
              <a:effectLst/>
              <a:latin typeface="Times New Roman" panose="02020603050405020304" pitchFamily="18" charset="0"/>
              <a:ea typeface="Times New Roman" panose="02020603050405020304" pitchFamily="18" charset="0"/>
            </a:endParaRPr>
          </a:p>
          <a:p>
            <a:pPr lvl="1">
              <a:buFont typeface="Wingdings" panose="05000000000000000000" pitchFamily="2" charset="2"/>
              <a:buChar char="Ø"/>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Logistic Regression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Logistic regression is a classification algorithm used to assign observations to a discrete set of classes. Unlike linear regression which outputs continuous number values, logistic regression transforms its output using the logistic sigmoid function to return a probability value which can then be mapped to two or more discrete classes.</a:t>
            </a:r>
          </a:p>
          <a:p>
            <a:pPr marL="457200" lvl="1" indent="0">
              <a:buNone/>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buFont typeface="Wingdings" panose="05000000000000000000" pitchFamily="2" charset="2"/>
              <a:buChar char="Ø"/>
            </a:pPr>
            <a:r>
              <a:rPr lang="en-US" sz="1600" b="1" dirty="0">
                <a:effectLst/>
                <a:latin typeface="Times New Roman" panose="02020603050405020304" pitchFamily="18" charset="0"/>
                <a:ea typeface="Times New Roman" panose="02020603050405020304" pitchFamily="18" charset="0"/>
              </a:rPr>
              <a:t>Naïve Bayes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6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 is a classification technique based on Bayes’ Theorem with an assumption of independence among predictors. In simple terms, a Naive Bayes classifier assumes that the presence of a particular feature in a class is unrelated to the presence of any other feature. It is of three types:</a:t>
            </a:r>
          </a:p>
          <a:p>
            <a:pPr lvl="2">
              <a:buFont typeface="Wingdings" panose="05000000000000000000" pitchFamily="2" charset="2"/>
              <a:buChar char="v"/>
            </a:pP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Gaussian </a:t>
            </a: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used in classification and it assumes that features follow a normal distribution.</a:t>
            </a:r>
          </a:p>
          <a:p>
            <a:pPr lvl="2">
              <a:buFont typeface="Wingdings" panose="05000000000000000000" pitchFamily="2" charset="2"/>
              <a:buChar char="v"/>
            </a:pP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Multinomial </a:t>
            </a: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used for discrete counts.</a:t>
            </a:r>
          </a:p>
          <a:p>
            <a:pPr lvl="2">
              <a:buFont typeface="Wingdings" panose="05000000000000000000" pitchFamily="2" charset="2"/>
              <a:buChar char="v"/>
            </a:pP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Bernoulli </a:t>
            </a: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used when the feature vectors are binary.</a:t>
            </a:r>
          </a:p>
          <a:p>
            <a:pPr marL="914400" lvl="2" indent="0">
              <a:buNone/>
            </a:pPr>
            <a:endPar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914400" lvl="2" indent="0">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checked the accuracy of both Logistic Regression model and Gaussian Naïve Bayes model using both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Count Vectorizer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TFIDF Vectorizer.</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lvl="2" indent="0">
              <a:buNone/>
            </a:pP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lvl="2" indent="0">
              <a:buNone/>
            </a:pP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2">
              <a:buFont typeface="Wingdings" panose="05000000000000000000" pitchFamily="2" charset="2"/>
              <a:buChar char="v"/>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420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9F9E-0113-4819-8FB8-B5626C12A72F}"/>
              </a:ext>
            </a:extLst>
          </p:cNvPr>
          <p:cNvSpPr>
            <a:spLocks noGrp="1"/>
          </p:cNvSpPr>
          <p:nvPr>
            <p:ph type="title"/>
          </p:nvPr>
        </p:nvSpPr>
        <p:spPr>
          <a:xfrm>
            <a:off x="838200" y="365126"/>
            <a:ext cx="10515600" cy="726828"/>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Clustering</a:t>
            </a:r>
          </a:p>
        </p:txBody>
      </p:sp>
      <p:sp>
        <p:nvSpPr>
          <p:cNvPr id="3" name="Content Placeholder 2">
            <a:extLst>
              <a:ext uri="{FF2B5EF4-FFF2-40B4-BE49-F238E27FC236}">
                <a16:creationId xmlns:a16="http://schemas.microsoft.com/office/drawing/2014/main" id="{228A146D-FDAB-4A4B-948F-F9E6E67C24E9}"/>
              </a:ext>
            </a:extLst>
          </p:cNvPr>
          <p:cNvSpPr>
            <a:spLocks noGrp="1"/>
          </p:cNvSpPr>
          <p:nvPr>
            <p:ph idx="1"/>
          </p:nvPr>
        </p:nvSpPr>
        <p:spPr>
          <a:xfrm>
            <a:off x="838200" y="1349406"/>
            <a:ext cx="10515600" cy="4827557"/>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Clustering is the process of dividing the entire data into groups (also known as clusters) based on the patterns in the data. I have used </a:t>
            </a:r>
            <a:r>
              <a:rPr lang="en-US" sz="1800" dirty="0" err="1">
                <a:effectLst/>
                <a:latin typeface="Times New Roman" panose="02020603050405020304" pitchFamily="18" charset="0"/>
                <a:ea typeface="Times New Roman" panose="02020603050405020304" pitchFamily="18" charset="0"/>
              </a:rPr>
              <a:t>KMeans</a:t>
            </a:r>
            <a:r>
              <a:rPr lang="en-US" sz="1800" dirty="0">
                <a:effectLst/>
                <a:latin typeface="Times New Roman" panose="02020603050405020304" pitchFamily="18" charset="0"/>
                <a:ea typeface="Times New Roman" panose="02020603050405020304" pitchFamily="18" charset="0"/>
              </a:rPr>
              <a:t> Clustering here and classified the cleaned reviews into 6 clusters.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Then predicted, how many words belong to each cluster.</a:t>
            </a:r>
          </a:p>
          <a:p>
            <a:pPr marL="0" indent="0">
              <a:buNone/>
            </a:pP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C00E0D80-CDD2-4DA6-9234-6A940C8081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99472" y="2083690"/>
            <a:ext cx="5393055" cy="1202055"/>
          </a:xfrm>
          <a:prstGeom prst="rect">
            <a:avLst/>
          </a:prstGeom>
          <a:noFill/>
          <a:ln>
            <a:noFill/>
          </a:ln>
        </p:spPr>
      </p:pic>
      <p:pic>
        <p:nvPicPr>
          <p:cNvPr id="5" name="Picture 4">
            <a:extLst>
              <a:ext uri="{FF2B5EF4-FFF2-40B4-BE49-F238E27FC236}">
                <a16:creationId xmlns:a16="http://schemas.microsoft.com/office/drawing/2014/main" id="{FE8F6C85-CA5F-49EC-AA7C-B78C2298BF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99472" y="3877985"/>
            <a:ext cx="4688085" cy="2156936"/>
          </a:xfrm>
          <a:prstGeom prst="rect">
            <a:avLst/>
          </a:prstGeom>
          <a:noFill/>
          <a:ln>
            <a:noFill/>
          </a:ln>
        </p:spPr>
      </p:pic>
    </p:spTree>
    <p:extLst>
      <p:ext uri="{BB962C8B-B14F-4D97-AF65-F5344CB8AC3E}">
        <p14:creationId xmlns:p14="http://schemas.microsoft.com/office/powerpoint/2010/main" val="1230374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6F98-87D9-4EBE-8AAA-60AE6EDA1D25}"/>
              </a:ext>
            </a:extLst>
          </p:cNvPr>
          <p:cNvSpPr>
            <a:spLocks noGrp="1"/>
          </p:cNvSpPr>
          <p:nvPr>
            <p:ph type="title"/>
          </p:nvPr>
        </p:nvSpPr>
        <p:spPr>
          <a:xfrm>
            <a:off x="838200" y="365125"/>
            <a:ext cx="10515600" cy="762339"/>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Clustering (Contd.)</a:t>
            </a:r>
            <a:endParaRPr lang="en-IN" sz="4000" b="1" u="sng" dirty="0"/>
          </a:p>
        </p:txBody>
      </p:sp>
      <p:sp>
        <p:nvSpPr>
          <p:cNvPr id="3" name="Content Placeholder 2">
            <a:extLst>
              <a:ext uri="{FF2B5EF4-FFF2-40B4-BE49-F238E27FC236}">
                <a16:creationId xmlns:a16="http://schemas.microsoft.com/office/drawing/2014/main" id="{ACC14FF1-373F-4EBD-81A3-483C84C3645C}"/>
              </a:ext>
            </a:extLst>
          </p:cNvPr>
          <p:cNvSpPr>
            <a:spLocks noGrp="1"/>
          </p:cNvSpPr>
          <p:nvPr>
            <p:ph idx="1"/>
          </p:nvPr>
        </p:nvSpPr>
        <p:spPr>
          <a:xfrm>
            <a:off x="838200" y="1447060"/>
            <a:ext cx="10515600" cy="4729903"/>
          </a:xfrm>
        </p:spPr>
        <p:txBody>
          <a:bodyPr/>
          <a:lstStyle/>
          <a:p>
            <a:pPr marL="0" indent="0">
              <a:buNone/>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Lastly, I found out the top 5 words of each cluster. Below is the screenshot of the code snippet and its output:</a:t>
            </a: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B0CDFAB-EE50-4167-9523-41908A527F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05055"/>
            <a:ext cx="5342255" cy="1871345"/>
          </a:xfrm>
          <a:prstGeom prst="rect">
            <a:avLst/>
          </a:prstGeom>
          <a:noFill/>
          <a:ln>
            <a:noFill/>
          </a:ln>
        </p:spPr>
      </p:pic>
      <p:pic>
        <p:nvPicPr>
          <p:cNvPr id="5" name="Picture 4">
            <a:extLst>
              <a:ext uri="{FF2B5EF4-FFF2-40B4-BE49-F238E27FC236}">
                <a16:creationId xmlns:a16="http://schemas.microsoft.com/office/drawing/2014/main" id="{8130ACEC-D02B-4996-9FC9-3EC6D78BA0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99109" y="2005055"/>
            <a:ext cx="2294255" cy="4487820"/>
          </a:xfrm>
          <a:prstGeom prst="rect">
            <a:avLst/>
          </a:prstGeom>
          <a:noFill/>
          <a:ln>
            <a:noFill/>
          </a:ln>
        </p:spPr>
      </p:pic>
    </p:spTree>
    <p:extLst>
      <p:ext uri="{BB962C8B-B14F-4D97-AF65-F5344CB8AC3E}">
        <p14:creationId xmlns:p14="http://schemas.microsoft.com/office/powerpoint/2010/main" val="395178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EB7C-2C60-4665-AF51-1FF3E92147C2}"/>
              </a:ext>
            </a:extLst>
          </p:cNvPr>
          <p:cNvSpPr>
            <a:spLocks noGrp="1"/>
          </p:cNvSpPr>
          <p:nvPr>
            <p:ph type="title"/>
          </p:nvPr>
        </p:nvSpPr>
        <p:spPr>
          <a:xfrm>
            <a:off x="838200" y="365126"/>
            <a:ext cx="10515600" cy="735706"/>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Cosine Similarity</a:t>
            </a:r>
          </a:p>
        </p:txBody>
      </p:sp>
      <p:sp>
        <p:nvSpPr>
          <p:cNvPr id="3" name="Content Placeholder 2">
            <a:extLst>
              <a:ext uri="{FF2B5EF4-FFF2-40B4-BE49-F238E27FC236}">
                <a16:creationId xmlns:a16="http://schemas.microsoft.com/office/drawing/2014/main" id="{C97C1532-EEBF-4AC4-8265-EBAD25D035F7}"/>
              </a:ext>
            </a:extLst>
          </p:cNvPr>
          <p:cNvSpPr>
            <a:spLocks noGrp="1"/>
          </p:cNvSpPr>
          <p:nvPr>
            <p:ph idx="1"/>
          </p:nvPr>
        </p:nvSpPr>
        <p:spPr>
          <a:xfrm>
            <a:off x="838200" y="1402672"/>
            <a:ext cx="10515600" cy="4836434"/>
          </a:xfrm>
        </p:spPr>
        <p:txBody>
          <a:bodyPr/>
          <a:lstStyle/>
          <a:p>
            <a:pPr marL="0" indent="0">
              <a:buNone/>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Cosine similarity is a metric used to determine how similar the documents are irrespective of their size.</a:t>
            </a:r>
            <a:r>
              <a:rPr lang="en-IN" sz="1800" spc="40" dirty="0">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Using Cosine Similarity, I found out the similar types of reviews, similar types of words, etc. Here, I have used Cosine Similarity to come up with top 5 similar reviews with respect to a review randomly taken. Below is the screenshot of the randomly taken review:</a:t>
            </a: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Below is the screenshot of the code snippet and the output of top 5 similar reviews with respect to the above review:</a:t>
            </a:r>
          </a:p>
          <a:p>
            <a:pPr marL="0" indent="0">
              <a:buNone/>
            </a:pPr>
            <a:endParaRPr lang="en-IN"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7CC3C8D-01E9-42B3-AB29-A952CFC671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03599" y="2468362"/>
            <a:ext cx="5775911" cy="838200"/>
          </a:xfrm>
          <a:prstGeom prst="rect">
            <a:avLst/>
          </a:prstGeom>
          <a:noFill/>
          <a:ln>
            <a:noFill/>
          </a:ln>
        </p:spPr>
      </p:pic>
      <p:pic>
        <p:nvPicPr>
          <p:cNvPr id="5" name="Picture 4">
            <a:extLst>
              <a:ext uri="{FF2B5EF4-FFF2-40B4-BE49-F238E27FC236}">
                <a16:creationId xmlns:a16="http://schemas.microsoft.com/office/drawing/2014/main" id="{579B39F5-FB8D-4ACB-BFA2-CD735598EC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03600" y="3828169"/>
            <a:ext cx="5057747" cy="2410937"/>
          </a:xfrm>
          <a:prstGeom prst="rect">
            <a:avLst/>
          </a:prstGeom>
          <a:noFill/>
          <a:ln>
            <a:noFill/>
          </a:ln>
        </p:spPr>
      </p:pic>
    </p:spTree>
    <p:extLst>
      <p:ext uri="{BB962C8B-B14F-4D97-AF65-F5344CB8AC3E}">
        <p14:creationId xmlns:p14="http://schemas.microsoft.com/office/powerpoint/2010/main" val="2516050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B558-80D0-4899-8929-D9F49759BEB7}"/>
              </a:ext>
            </a:extLst>
          </p:cNvPr>
          <p:cNvSpPr>
            <a:spLocks noGrp="1"/>
          </p:cNvSpPr>
          <p:nvPr>
            <p:ph type="title"/>
          </p:nvPr>
        </p:nvSpPr>
        <p:spPr>
          <a:xfrm>
            <a:off x="838200" y="365125"/>
            <a:ext cx="10515600" cy="700195"/>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Evaluation</a:t>
            </a:r>
          </a:p>
        </p:txBody>
      </p:sp>
      <p:sp>
        <p:nvSpPr>
          <p:cNvPr id="3" name="Content Placeholder 2">
            <a:extLst>
              <a:ext uri="{FF2B5EF4-FFF2-40B4-BE49-F238E27FC236}">
                <a16:creationId xmlns:a16="http://schemas.microsoft.com/office/drawing/2014/main" id="{0A638671-F49A-4FC1-A7F0-F6D98A991325}"/>
              </a:ext>
            </a:extLst>
          </p:cNvPr>
          <p:cNvSpPr>
            <a:spLocks noGrp="1"/>
          </p:cNvSpPr>
          <p:nvPr>
            <p:ph idx="1"/>
          </p:nvPr>
        </p:nvSpPr>
        <p:spPr>
          <a:xfrm>
            <a:off x="838200" y="1455938"/>
            <a:ext cx="10515600" cy="4721025"/>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I have evaluated my techniques and models with the help of accuracy score.</a:t>
            </a:r>
          </a:p>
          <a:p>
            <a:pPr lvl="1"/>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performing Sentiment Analysis, I got an accuracy of:</a:t>
            </a:r>
          </a:p>
          <a:p>
            <a:pPr marL="457200" lvl="1" indent="0">
              <a:buNone/>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lvl="1"/>
            <a:endParaRPr lang="en-US" sz="1600" dirty="0">
              <a:effectLst/>
              <a:latin typeface="Times New Roman" panose="02020603050405020304" pitchFamily="18" charset="0"/>
              <a:ea typeface="Times New Roman" panose="02020603050405020304" pitchFamily="18" charset="0"/>
            </a:endParaRPr>
          </a:p>
          <a:p>
            <a:pPr lvl="1"/>
            <a:endParaRPr lang="en-US" sz="1600" dirty="0">
              <a:latin typeface="Times New Roman" panose="02020603050405020304" pitchFamily="18" charset="0"/>
              <a:ea typeface="Times New Roman" panose="02020603050405020304" pitchFamily="18" charset="0"/>
            </a:endParaRPr>
          </a:p>
          <a:p>
            <a:pPr marL="457200" lvl="1" indent="0">
              <a:buNone/>
            </a:pPr>
            <a:endParaRPr lang="en-US" sz="1600" dirty="0">
              <a:latin typeface="Times New Roman" panose="02020603050405020304" pitchFamily="18" charset="0"/>
              <a:ea typeface="Times New Roman" panose="02020603050405020304" pitchFamily="18" charset="0"/>
            </a:endParaRPr>
          </a:p>
          <a:p>
            <a:pPr lvl="1"/>
            <a:r>
              <a:rPr lang="en-US" sz="1600" dirty="0">
                <a:effectLst/>
                <a:latin typeface="Times New Roman" panose="02020603050405020304" pitchFamily="18" charset="0"/>
                <a:ea typeface="Times New Roman" panose="02020603050405020304" pitchFamily="18" charset="0"/>
              </a:rPr>
              <a:t>After performing Vader Analysis, I got an accuracy of:</a:t>
            </a:r>
          </a:p>
          <a:p>
            <a:pPr marL="457200" lvl="1" indent="0">
              <a:buNone/>
            </a:pP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4B42FB-D1B1-4C11-A89C-9CFBF17893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65920" y="2171007"/>
            <a:ext cx="6585622" cy="1257993"/>
          </a:xfrm>
          <a:prstGeom prst="rect">
            <a:avLst/>
          </a:prstGeom>
          <a:noFill/>
          <a:ln>
            <a:noFill/>
          </a:ln>
        </p:spPr>
      </p:pic>
      <p:pic>
        <p:nvPicPr>
          <p:cNvPr id="5" name="Picture 4">
            <a:extLst>
              <a:ext uri="{FF2B5EF4-FFF2-40B4-BE49-F238E27FC236}">
                <a16:creationId xmlns:a16="http://schemas.microsoft.com/office/drawing/2014/main" id="{2EE30DA9-C2AB-450D-824A-9D4A882524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0409" y="3948053"/>
            <a:ext cx="6621133" cy="1257993"/>
          </a:xfrm>
          <a:prstGeom prst="rect">
            <a:avLst/>
          </a:prstGeom>
          <a:noFill/>
          <a:ln>
            <a:noFill/>
          </a:ln>
        </p:spPr>
      </p:pic>
    </p:spTree>
    <p:extLst>
      <p:ext uri="{BB962C8B-B14F-4D97-AF65-F5344CB8AC3E}">
        <p14:creationId xmlns:p14="http://schemas.microsoft.com/office/powerpoint/2010/main" val="26468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B5F-2912-4A86-B135-E8AB59DDAF11}"/>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Project Scope</a:t>
            </a:r>
          </a:p>
        </p:txBody>
      </p:sp>
      <p:sp>
        <p:nvSpPr>
          <p:cNvPr id="3" name="Content Placeholder 2">
            <a:extLst>
              <a:ext uri="{FF2B5EF4-FFF2-40B4-BE49-F238E27FC236}">
                <a16:creationId xmlns:a16="http://schemas.microsoft.com/office/drawing/2014/main" id="{45DACE1A-0EE0-4DC4-89C4-C8F614FEBC63}"/>
              </a:ext>
            </a:extLst>
          </p:cNvPr>
          <p:cNvSpPr>
            <a:spLocks noGrp="1"/>
          </p:cNvSpPr>
          <p:nvPr>
            <p:ph idx="1"/>
          </p:nvPr>
        </p:nvSpPr>
        <p:spPr/>
        <p:txBody>
          <a:bodyPr>
            <a:normAutofit/>
          </a:bodyPr>
          <a:lstStyle/>
          <a:p>
            <a:pPr marL="0" indent="0">
              <a:buNone/>
            </a:pPr>
            <a:r>
              <a:rPr lang="en-IN" dirty="0">
                <a:solidFill>
                  <a:srgbClr val="000000"/>
                </a:solidFill>
                <a:effectLst/>
                <a:latin typeface="Times New Roman" panose="02020603050405020304" pitchFamily="18" charset="0"/>
                <a:ea typeface="Calibri" panose="020F0502020204030204" pitchFamily="34" charset="0"/>
              </a:rPr>
              <a:t>The scope of such a project work is getting customer reviews and ratings of the phone, which in return, shall yield benefits to the buyer who is thinking to buy that particular phone. The project work will focus on performing the various NLP techniques on the reviews, posted by the customers in the website.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479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C91E-1DC3-4911-B609-7FE29EBC526A}"/>
              </a:ext>
            </a:extLst>
          </p:cNvPr>
          <p:cNvSpPr>
            <a:spLocks noGrp="1"/>
          </p:cNvSpPr>
          <p:nvPr>
            <p:ph type="title"/>
          </p:nvPr>
        </p:nvSpPr>
        <p:spPr>
          <a:xfrm>
            <a:off x="838200" y="365126"/>
            <a:ext cx="10515600" cy="673562"/>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Evaluation (Contd.)</a:t>
            </a:r>
          </a:p>
        </p:txBody>
      </p:sp>
      <p:sp>
        <p:nvSpPr>
          <p:cNvPr id="3" name="Content Placeholder 2">
            <a:extLst>
              <a:ext uri="{FF2B5EF4-FFF2-40B4-BE49-F238E27FC236}">
                <a16:creationId xmlns:a16="http://schemas.microsoft.com/office/drawing/2014/main" id="{D75252E9-C365-4CE3-8020-0A9B0A28EBF7}"/>
              </a:ext>
            </a:extLst>
          </p:cNvPr>
          <p:cNvSpPr>
            <a:spLocks noGrp="1"/>
          </p:cNvSpPr>
          <p:nvPr>
            <p:ph idx="1"/>
          </p:nvPr>
        </p:nvSpPr>
        <p:spPr>
          <a:xfrm>
            <a:off x="838200" y="1136342"/>
            <a:ext cx="10515600" cy="5246703"/>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Then I started building model. I had built two models, Logistic Regression and Gaussian Naïve Bayes, both using </a:t>
            </a:r>
            <a:r>
              <a:rPr lang="en-US" sz="1800" b="1" dirty="0">
                <a:effectLst/>
                <a:latin typeface="Times New Roman" panose="02020603050405020304" pitchFamily="18" charset="0"/>
                <a:ea typeface="Times New Roman" panose="02020603050405020304" pitchFamily="18" charset="0"/>
              </a:rPr>
              <a:t>Count Vectorizer </a:t>
            </a:r>
            <a:r>
              <a:rPr lang="en-US" sz="1800" dirty="0">
                <a:effectLst/>
                <a:latin typeface="Times New Roman" panose="02020603050405020304" pitchFamily="18" charset="0"/>
                <a:ea typeface="Times New Roman" panose="02020603050405020304" pitchFamily="18" charset="0"/>
              </a:rPr>
              <a:t>and</a:t>
            </a:r>
            <a:r>
              <a:rPr lang="en-US" sz="1800" b="1" dirty="0">
                <a:effectLst/>
                <a:latin typeface="Times New Roman" panose="02020603050405020304" pitchFamily="18" charset="0"/>
                <a:ea typeface="Times New Roman" panose="02020603050405020304" pitchFamily="18" charset="0"/>
              </a:rPr>
              <a:t> TFIDF Vectorizer.</a:t>
            </a:r>
            <a:endParaRPr lang="en-IN" sz="1800" b="1" dirty="0">
              <a:effectLst/>
              <a:latin typeface="Times New Roman" panose="02020603050405020304" pitchFamily="18" charset="0"/>
              <a:ea typeface="Times New Roman" panose="02020603050405020304" pitchFamily="18" charset="0"/>
            </a:endParaRPr>
          </a:p>
          <a:p>
            <a:pPr lvl="1"/>
            <a:r>
              <a:rPr lang="en-IN"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Building Logistic Regression model using Count Vectorizer gave an accuracy of:</a:t>
            </a:r>
          </a:p>
          <a:p>
            <a:pPr marL="457200" lvl="1"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IN"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Building Logistic Regression model using TFIDF Vectorizer gave an accuracy of:</a:t>
            </a:r>
          </a:p>
          <a:p>
            <a:pPr marL="457200" lvl="1" indent="0">
              <a:buNone/>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Applying Gaussian Naïve Bayes algorithm and building a model using Count Vectorizer gave an accuracy of:</a:t>
            </a:r>
          </a:p>
          <a:p>
            <a:pPr marL="457200" lvl="1" indent="0">
              <a:buNone/>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Applying Gaussian Naïve Bayes algorithm and building a model using TFIDF Vectorizer gave an accuracy of:</a:t>
            </a:r>
            <a:endPar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060EA29-2226-4F3F-AB85-15E5F160CA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78237" y="2032786"/>
            <a:ext cx="4317871" cy="708903"/>
          </a:xfrm>
          <a:prstGeom prst="rect">
            <a:avLst/>
          </a:prstGeom>
          <a:noFill/>
          <a:ln>
            <a:noFill/>
          </a:ln>
        </p:spPr>
      </p:pic>
      <p:pic>
        <p:nvPicPr>
          <p:cNvPr id="5" name="Picture 4">
            <a:extLst>
              <a:ext uri="{FF2B5EF4-FFF2-40B4-BE49-F238E27FC236}">
                <a16:creationId xmlns:a16="http://schemas.microsoft.com/office/drawing/2014/main" id="{96A21826-86D0-4F5F-886E-A2A6C262B3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78237" y="3218718"/>
            <a:ext cx="4317871" cy="708904"/>
          </a:xfrm>
          <a:prstGeom prst="rect">
            <a:avLst/>
          </a:prstGeom>
          <a:noFill/>
          <a:ln>
            <a:noFill/>
          </a:ln>
        </p:spPr>
      </p:pic>
      <p:pic>
        <p:nvPicPr>
          <p:cNvPr id="6" name="Picture 5">
            <a:extLst>
              <a:ext uri="{FF2B5EF4-FFF2-40B4-BE49-F238E27FC236}">
                <a16:creationId xmlns:a16="http://schemas.microsoft.com/office/drawing/2014/main" id="{5DAB8B63-6EDA-4E67-966F-89CD0AFAAE0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278237" y="4319804"/>
            <a:ext cx="4317871" cy="708903"/>
          </a:xfrm>
          <a:prstGeom prst="rect">
            <a:avLst/>
          </a:prstGeom>
          <a:noFill/>
          <a:ln>
            <a:noFill/>
          </a:ln>
        </p:spPr>
      </p:pic>
      <p:pic>
        <p:nvPicPr>
          <p:cNvPr id="7" name="Picture 6">
            <a:extLst>
              <a:ext uri="{FF2B5EF4-FFF2-40B4-BE49-F238E27FC236}">
                <a16:creationId xmlns:a16="http://schemas.microsoft.com/office/drawing/2014/main" id="{23A8C9FB-9DBA-444F-93AD-C54284A70A5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278237" y="5485790"/>
            <a:ext cx="4317871" cy="708903"/>
          </a:xfrm>
          <a:prstGeom prst="rect">
            <a:avLst/>
          </a:prstGeom>
          <a:noFill/>
          <a:ln>
            <a:noFill/>
          </a:ln>
        </p:spPr>
      </p:pic>
    </p:spTree>
    <p:extLst>
      <p:ext uri="{BB962C8B-B14F-4D97-AF65-F5344CB8AC3E}">
        <p14:creationId xmlns:p14="http://schemas.microsoft.com/office/powerpoint/2010/main" val="1713810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6B8A-05F1-4452-9AFB-BFC41F1F7FF3}"/>
              </a:ext>
            </a:extLst>
          </p:cNvPr>
          <p:cNvSpPr>
            <a:spLocks noGrp="1"/>
          </p:cNvSpPr>
          <p:nvPr>
            <p:ph type="title"/>
          </p:nvPr>
        </p:nvSpPr>
        <p:spPr>
          <a:xfrm>
            <a:off x="838200" y="365125"/>
            <a:ext cx="10515600" cy="815605"/>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What worked</a:t>
            </a:r>
          </a:p>
        </p:txBody>
      </p:sp>
      <p:sp>
        <p:nvSpPr>
          <p:cNvPr id="3" name="Content Placeholder 2">
            <a:extLst>
              <a:ext uri="{FF2B5EF4-FFF2-40B4-BE49-F238E27FC236}">
                <a16:creationId xmlns:a16="http://schemas.microsoft.com/office/drawing/2014/main" id="{0BD0561A-DADA-436B-88A0-0AAE4FA092FE}"/>
              </a:ext>
            </a:extLst>
          </p:cNvPr>
          <p:cNvSpPr>
            <a:spLocks noGrp="1"/>
          </p:cNvSpPr>
          <p:nvPr>
            <p:ph idx="1"/>
          </p:nvPr>
        </p:nvSpPr>
        <p:spPr>
          <a:xfrm>
            <a:off x="838200" y="1615736"/>
            <a:ext cx="10515600" cy="4561227"/>
          </a:xfrm>
        </p:spPr>
        <p:txBody>
          <a:bodyPr>
            <a:normAutofit/>
          </a:bodyPr>
          <a:lstStyle/>
          <a:p>
            <a:r>
              <a:rPr lang="en-IN" sz="2400" dirty="0">
                <a:latin typeface="Times New Roman" panose="02020603050405020304" pitchFamily="18" charset="0"/>
                <a:cs typeface="Times New Roman" panose="02020603050405020304" pitchFamily="18" charset="0"/>
              </a:rPr>
              <a:t>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entiment Prediction worked fluently for me on the full dataset with a pretty decent accuracy of nearly 83%.</a:t>
            </a:r>
          </a:p>
          <a:p>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Vader prediction also worked flawlessly on the full dataset with a good accuracy of around 84.5%.</a:t>
            </a:r>
          </a:p>
          <a:p>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Then I had built Logistic Regression model using Count Vectorizer on the dataset which also worked really good for me with an accuracy of nearly 92% and using TFIDF Vectorizer, I got accuracy of around 91.4%.</a:t>
            </a:r>
          </a:p>
          <a:p>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Next, I performed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KMeans</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Clustering and Cosine Similarity, which worked really well for the dataset.</a:t>
            </a:r>
          </a:p>
        </p:txBody>
      </p:sp>
    </p:spTree>
    <p:extLst>
      <p:ext uri="{BB962C8B-B14F-4D97-AF65-F5344CB8AC3E}">
        <p14:creationId xmlns:p14="http://schemas.microsoft.com/office/powerpoint/2010/main" val="3519136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930E-E94A-49B9-9E70-369F4ACD073C}"/>
              </a:ext>
            </a:extLst>
          </p:cNvPr>
          <p:cNvSpPr>
            <a:spLocks noGrp="1"/>
          </p:cNvSpPr>
          <p:nvPr>
            <p:ph type="title"/>
          </p:nvPr>
        </p:nvSpPr>
        <p:spPr>
          <a:xfrm>
            <a:off x="838200" y="365125"/>
            <a:ext cx="10515600" cy="913259"/>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What didn’t work</a:t>
            </a:r>
          </a:p>
        </p:txBody>
      </p:sp>
      <p:sp>
        <p:nvSpPr>
          <p:cNvPr id="3" name="Content Placeholder 2">
            <a:extLst>
              <a:ext uri="{FF2B5EF4-FFF2-40B4-BE49-F238E27FC236}">
                <a16:creationId xmlns:a16="http://schemas.microsoft.com/office/drawing/2014/main" id="{514EE3E2-F9C2-48FC-97D7-F3A16CE3827C}"/>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I had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built one more model with Gaussian Naïve Bayes algorithm using Count Vectorizer with an accuracy of around 24.4%, which was really not good for the dataset and using TFIDF Vectorizer, I got an accuracy of around 25.9% which was also not at all decent for the dataset. So, I would say, this didn’t work well for the dataset.</a:t>
            </a:r>
          </a:p>
          <a:p>
            <a:r>
              <a:rPr lang="en-IN" sz="24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 couldn’t find the Customer Concern Areas for the full dataset, as it needs way more high specification to process. So, I had to use max features function and on those features I found out the customer concern areas.</a:t>
            </a:r>
            <a:endPar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7433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A9A-1FDC-4B89-8127-9C47D479B4D2}"/>
              </a:ext>
            </a:extLst>
          </p:cNvPr>
          <p:cNvSpPr>
            <a:spLocks noGrp="1"/>
          </p:cNvSpPr>
          <p:nvPr>
            <p:ph type="title"/>
          </p:nvPr>
        </p:nvSpPr>
        <p:spPr>
          <a:xfrm>
            <a:off x="838200" y="365126"/>
            <a:ext cx="10515600" cy="682440"/>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Output of the intermediate steps</a:t>
            </a:r>
          </a:p>
        </p:txBody>
      </p:sp>
      <p:sp>
        <p:nvSpPr>
          <p:cNvPr id="3" name="Content Placeholder 2">
            <a:extLst>
              <a:ext uri="{FF2B5EF4-FFF2-40B4-BE49-F238E27FC236}">
                <a16:creationId xmlns:a16="http://schemas.microsoft.com/office/drawing/2014/main" id="{5FE1F586-34EC-45A3-8EB9-19DF7DE3063B}"/>
              </a:ext>
            </a:extLst>
          </p:cNvPr>
          <p:cNvSpPr>
            <a:spLocks noGrp="1"/>
          </p:cNvSpPr>
          <p:nvPr>
            <p:ph idx="1"/>
          </p:nvPr>
        </p:nvSpPr>
        <p:spPr>
          <a:xfrm>
            <a:off x="838200" y="1162975"/>
            <a:ext cx="10515600" cy="5013988"/>
          </a:xfrm>
        </p:spPr>
        <p:txBody>
          <a:bodyPr>
            <a:normAutofit/>
          </a:bodyPr>
          <a:lstStyle/>
          <a:p>
            <a:r>
              <a:rPr lang="en-IN" sz="1800" dirty="0">
                <a:latin typeface="Times New Roman" panose="02020603050405020304" pitchFamily="18" charset="0"/>
                <a:cs typeface="Times New Roman" panose="02020603050405020304" pitchFamily="18" charset="0"/>
              </a:rPr>
              <a:t>Using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Cosine Similarity, I found out how many words are there in each cluster. I have used max features as 150 to make a word cloud of all the clusters. Below are the code snippets along with the outputs of the first two clusters:</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A69AC6-48CA-4821-B9F0-32A4C1C5FD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3713" y="2071080"/>
            <a:ext cx="4647896" cy="3623945"/>
          </a:xfrm>
          <a:prstGeom prst="rect">
            <a:avLst/>
          </a:prstGeom>
          <a:noFill/>
          <a:ln>
            <a:noFill/>
          </a:ln>
        </p:spPr>
      </p:pic>
      <p:pic>
        <p:nvPicPr>
          <p:cNvPr id="5" name="Picture 4">
            <a:extLst>
              <a:ext uri="{FF2B5EF4-FFF2-40B4-BE49-F238E27FC236}">
                <a16:creationId xmlns:a16="http://schemas.microsoft.com/office/drawing/2014/main" id="{6017DF45-E2E4-4FEC-BD36-A3419B554C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37122" y="2071080"/>
            <a:ext cx="4926800" cy="3623945"/>
          </a:xfrm>
          <a:prstGeom prst="rect">
            <a:avLst/>
          </a:prstGeom>
          <a:noFill/>
          <a:ln>
            <a:noFill/>
          </a:ln>
        </p:spPr>
      </p:pic>
    </p:spTree>
    <p:extLst>
      <p:ext uri="{BB962C8B-B14F-4D97-AF65-F5344CB8AC3E}">
        <p14:creationId xmlns:p14="http://schemas.microsoft.com/office/powerpoint/2010/main" val="2652356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39E8-C7D5-4CF2-9E97-95328C9AA12D}"/>
              </a:ext>
            </a:extLst>
          </p:cNvPr>
          <p:cNvSpPr>
            <a:spLocks noGrp="1"/>
          </p:cNvSpPr>
          <p:nvPr>
            <p:ph type="title"/>
          </p:nvPr>
        </p:nvSpPr>
        <p:spPr>
          <a:xfrm>
            <a:off x="838200" y="365125"/>
            <a:ext cx="10515600" cy="753461"/>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Output of the intermediate steps (Contd.)</a:t>
            </a:r>
            <a:endParaRPr lang="en-IN" sz="4000" dirty="0"/>
          </a:p>
        </p:txBody>
      </p:sp>
      <p:sp>
        <p:nvSpPr>
          <p:cNvPr id="3" name="Content Placeholder 2">
            <a:extLst>
              <a:ext uri="{FF2B5EF4-FFF2-40B4-BE49-F238E27FC236}">
                <a16:creationId xmlns:a16="http://schemas.microsoft.com/office/drawing/2014/main" id="{28329224-420F-476E-9013-A4B6860D6BB7}"/>
              </a:ext>
            </a:extLst>
          </p:cNvPr>
          <p:cNvSpPr>
            <a:spLocks noGrp="1"/>
          </p:cNvSpPr>
          <p:nvPr>
            <p:ph idx="1"/>
          </p:nvPr>
        </p:nvSpPr>
        <p:spPr>
          <a:xfrm>
            <a:off x="838200" y="1242874"/>
            <a:ext cx="10515600" cy="4934089"/>
          </a:xfrm>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Using Cosine Similarity, I have found out the top 5 similar reviews for the review with the least polarity score.</a:t>
            </a: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D9522D7-CBA6-4A9D-BD55-63A0CEEF55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66336"/>
            <a:ext cx="5731510" cy="3859761"/>
          </a:xfrm>
          <a:prstGeom prst="rect">
            <a:avLst/>
          </a:prstGeom>
          <a:noFill/>
          <a:ln>
            <a:noFill/>
          </a:ln>
        </p:spPr>
      </p:pic>
      <p:pic>
        <p:nvPicPr>
          <p:cNvPr id="5" name="Picture 4">
            <a:extLst>
              <a:ext uri="{FF2B5EF4-FFF2-40B4-BE49-F238E27FC236}">
                <a16:creationId xmlns:a16="http://schemas.microsoft.com/office/drawing/2014/main" id="{32A5E127-C29B-4EBD-A1E0-6A1981CB5D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45803" y="2334386"/>
            <a:ext cx="4005055" cy="1740464"/>
          </a:xfrm>
          <a:prstGeom prst="rect">
            <a:avLst/>
          </a:prstGeom>
          <a:noFill/>
          <a:ln>
            <a:noFill/>
          </a:ln>
        </p:spPr>
      </p:pic>
    </p:spTree>
    <p:extLst>
      <p:ext uri="{BB962C8B-B14F-4D97-AF65-F5344CB8AC3E}">
        <p14:creationId xmlns:p14="http://schemas.microsoft.com/office/powerpoint/2010/main" val="2781223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39E8-C7D5-4CF2-9E97-95328C9AA12D}"/>
              </a:ext>
            </a:extLst>
          </p:cNvPr>
          <p:cNvSpPr>
            <a:spLocks noGrp="1"/>
          </p:cNvSpPr>
          <p:nvPr>
            <p:ph type="title"/>
          </p:nvPr>
        </p:nvSpPr>
        <p:spPr>
          <a:xfrm>
            <a:off x="838200" y="365125"/>
            <a:ext cx="10515600" cy="753461"/>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Output of the intermediate steps (Contd.)</a:t>
            </a:r>
            <a:endParaRPr lang="en-IN" sz="4000" dirty="0"/>
          </a:p>
        </p:txBody>
      </p:sp>
      <p:sp>
        <p:nvSpPr>
          <p:cNvPr id="3" name="Content Placeholder 2">
            <a:extLst>
              <a:ext uri="{FF2B5EF4-FFF2-40B4-BE49-F238E27FC236}">
                <a16:creationId xmlns:a16="http://schemas.microsoft.com/office/drawing/2014/main" id="{28329224-420F-476E-9013-A4B6860D6BB7}"/>
              </a:ext>
            </a:extLst>
          </p:cNvPr>
          <p:cNvSpPr>
            <a:spLocks noGrp="1"/>
          </p:cNvSpPr>
          <p:nvPr>
            <p:ph idx="1"/>
          </p:nvPr>
        </p:nvSpPr>
        <p:spPr>
          <a:xfrm>
            <a:off x="838200" y="1242874"/>
            <a:ext cx="10515600" cy="4934089"/>
          </a:xfrm>
        </p:spPr>
        <p:txBody>
          <a:bodyPr/>
          <a:lstStyle/>
          <a:p>
            <a:pPr marL="342900" lvl="0" indent="-342900">
              <a:lnSpc>
                <a:spcPct val="115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Using Cosine Similarity, I have found out the top 5 associated words with respect to a word.</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B4B495D-D9DA-4F70-8AE3-AA2DC17719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68497" y="1851176"/>
            <a:ext cx="7572653" cy="3670735"/>
          </a:xfrm>
          <a:prstGeom prst="rect">
            <a:avLst/>
          </a:prstGeom>
          <a:noFill/>
          <a:ln>
            <a:noFill/>
          </a:ln>
        </p:spPr>
      </p:pic>
    </p:spTree>
    <p:extLst>
      <p:ext uri="{BB962C8B-B14F-4D97-AF65-F5344CB8AC3E}">
        <p14:creationId xmlns:p14="http://schemas.microsoft.com/office/powerpoint/2010/main" val="2636252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39E8-C7D5-4CF2-9E97-95328C9AA12D}"/>
              </a:ext>
            </a:extLst>
          </p:cNvPr>
          <p:cNvSpPr>
            <a:spLocks noGrp="1"/>
          </p:cNvSpPr>
          <p:nvPr>
            <p:ph type="title"/>
          </p:nvPr>
        </p:nvSpPr>
        <p:spPr>
          <a:xfrm>
            <a:off x="838200" y="365125"/>
            <a:ext cx="10515600" cy="753461"/>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Output of the intermediate steps (Contd.)</a:t>
            </a:r>
            <a:endParaRPr lang="en-IN" sz="4000" dirty="0"/>
          </a:p>
        </p:txBody>
      </p:sp>
      <p:sp>
        <p:nvSpPr>
          <p:cNvPr id="3" name="Content Placeholder 2">
            <a:extLst>
              <a:ext uri="{FF2B5EF4-FFF2-40B4-BE49-F238E27FC236}">
                <a16:creationId xmlns:a16="http://schemas.microsoft.com/office/drawing/2014/main" id="{28329224-420F-476E-9013-A4B6860D6BB7}"/>
              </a:ext>
            </a:extLst>
          </p:cNvPr>
          <p:cNvSpPr>
            <a:spLocks noGrp="1"/>
          </p:cNvSpPr>
          <p:nvPr>
            <p:ph idx="1"/>
          </p:nvPr>
        </p:nvSpPr>
        <p:spPr>
          <a:xfrm>
            <a:off x="838200" y="1242874"/>
            <a:ext cx="10515600" cy="4934089"/>
          </a:xfrm>
        </p:spPr>
        <p:txBody>
          <a:bodyPr/>
          <a:lstStyle/>
          <a:p>
            <a:pPr marL="342900" lvl="0" indent="-342900">
              <a:lnSpc>
                <a:spcPct val="115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Using the vader labels to build a multi-class classification model to predict the accuracy of a customer review with the help of Multinomial Naïve Bayes algorithm.</a:t>
            </a:r>
          </a:p>
          <a:p>
            <a:pPr marL="0" lvl="0" indent="0">
              <a:lnSpc>
                <a:spcPct val="115000"/>
              </a:lnSpc>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28D1D7F-5A43-450E-8B74-49E53E0C84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1748" y="1946279"/>
            <a:ext cx="5731510" cy="4354972"/>
          </a:xfrm>
          <a:prstGeom prst="rect">
            <a:avLst/>
          </a:prstGeom>
          <a:noFill/>
          <a:ln>
            <a:noFill/>
          </a:ln>
        </p:spPr>
      </p:pic>
      <p:pic>
        <p:nvPicPr>
          <p:cNvPr id="7" name="Picture 6">
            <a:extLst>
              <a:ext uri="{FF2B5EF4-FFF2-40B4-BE49-F238E27FC236}">
                <a16:creationId xmlns:a16="http://schemas.microsoft.com/office/drawing/2014/main" id="{6235E520-7A62-4BFE-BE16-973B468380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70812" y="1946279"/>
            <a:ext cx="4438835" cy="4230684"/>
          </a:xfrm>
          <a:prstGeom prst="rect">
            <a:avLst/>
          </a:prstGeom>
          <a:noFill/>
          <a:ln>
            <a:noFill/>
          </a:ln>
        </p:spPr>
      </p:pic>
    </p:spTree>
    <p:extLst>
      <p:ext uri="{BB962C8B-B14F-4D97-AF65-F5344CB8AC3E}">
        <p14:creationId xmlns:p14="http://schemas.microsoft.com/office/powerpoint/2010/main" val="2316044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8166-2CBE-414B-9F56-8C4D8AC37CC9}"/>
              </a:ext>
            </a:extLst>
          </p:cNvPr>
          <p:cNvSpPr>
            <a:spLocks noGrp="1"/>
          </p:cNvSpPr>
          <p:nvPr>
            <p:ph type="title"/>
          </p:nvPr>
        </p:nvSpPr>
        <p:spPr>
          <a:xfrm>
            <a:off x="838200" y="365126"/>
            <a:ext cx="10515600" cy="842238"/>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Final Outcome / Sample Output</a:t>
            </a:r>
          </a:p>
        </p:txBody>
      </p:sp>
      <p:sp>
        <p:nvSpPr>
          <p:cNvPr id="3" name="Content Placeholder 2">
            <a:extLst>
              <a:ext uri="{FF2B5EF4-FFF2-40B4-BE49-F238E27FC236}">
                <a16:creationId xmlns:a16="http://schemas.microsoft.com/office/drawing/2014/main" id="{0F5CEC00-B2CF-46A2-AC8C-0EBFADA931EA}"/>
              </a:ext>
            </a:extLst>
          </p:cNvPr>
          <p:cNvSpPr>
            <a:spLocks noGrp="1"/>
          </p:cNvSpPr>
          <p:nvPr>
            <p:ph idx="1"/>
          </p:nvPr>
        </p:nvSpPr>
        <p:spPr>
          <a:xfrm>
            <a:off x="838200" y="1464816"/>
            <a:ext cx="10515600" cy="4712147"/>
          </a:xfrm>
        </p:spPr>
        <p:txBody>
          <a:bodyPr>
            <a:normAutofit/>
          </a:bodyPr>
          <a:lstStyle/>
          <a:p>
            <a:r>
              <a:rPr lang="en-IN" sz="1800" dirty="0">
                <a:latin typeface="Times New Roman" panose="02020603050405020304" pitchFamily="18" charset="0"/>
                <a:cs typeface="Times New Roman" panose="02020603050405020304" pitchFamily="18" charset="0"/>
              </a:rPr>
              <a:t>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entiment Prediction based on the cleaned reviews.</a:t>
            </a:r>
          </a:p>
          <a:p>
            <a:pPr marL="0" indent="0">
              <a:buNone/>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FBFB723-0C50-45C7-AFD4-042A7A12F8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44210" y="1837183"/>
            <a:ext cx="8433786" cy="4244021"/>
          </a:xfrm>
          <a:prstGeom prst="rect">
            <a:avLst/>
          </a:prstGeom>
          <a:noFill/>
          <a:ln>
            <a:noFill/>
          </a:ln>
        </p:spPr>
      </p:pic>
    </p:spTree>
    <p:extLst>
      <p:ext uri="{BB962C8B-B14F-4D97-AF65-F5344CB8AC3E}">
        <p14:creationId xmlns:p14="http://schemas.microsoft.com/office/powerpoint/2010/main" val="831784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8166-2CBE-414B-9F56-8C4D8AC37CC9}"/>
              </a:ext>
            </a:extLst>
          </p:cNvPr>
          <p:cNvSpPr>
            <a:spLocks noGrp="1"/>
          </p:cNvSpPr>
          <p:nvPr>
            <p:ph type="title"/>
          </p:nvPr>
        </p:nvSpPr>
        <p:spPr>
          <a:xfrm>
            <a:off x="838200" y="365126"/>
            <a:ext cx="10515600" cy="842238"/>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Final Outcome / Sample Output (Contd.)</a:t>
            </a:r>
          </a:p>
        </p:txBody>
      </p:sp>
      <p:sp>
        <p:nvSpPr>
          <p:cNvPr id="3" name="Content Placeholder 2">
            <a:extLst>
              <a:ext uri="{FF2B5EF4-FFF2-40B4-BE49-F238E27FC236}">
                <a16:creationId xmlns:a16="http://schemas.microsoft.com/office/drawing/2014/main" id="{0F5CEC00-B2CF-46A2-AC8C-0EBFADA931EA}"/>
              </a:ext>
            </a:extLst>
          </p:cNvPr>
          <p:cNvSpPr>
            <a:spLocks noGrp="1"/>
          </p:cNvSpPr>
          <p:nvPr>
            <p:ph idx="1"/>
          </p:nvPr>
        </p:nvSpPr>
        <p:spPr>
          <a:xfrm>
            <a:off x="838200" y="1464816"/>
            <a:ext cx="10515600" cy="4712147"/>
          </a:xfrm>
        </p:spPr>
        <p:txBody>
          <a:bodyPr>
            <a:normAutofit/>
          </a:bodyPr>
          <a:lstStyle/>
          <a:p>
            <a:pPr marL="342900" lvl="0" indent="-342900">
              <a:lnSpc>
                <a:spcPct val="115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Impact of the phone on the customer, i.e., positive or negative. This can be identified by the Vader Prediction.</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2C1843A-86F9-4D22-8505-768EED98F51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9922" y="2178910"/>
            <a:ext cx="8558074" cy="3998053"/>
          </a:xfrm>
          <a:prstGeom prst="rect">
            <a:avLst/>
          </a:prstGeom>
          <a:noFill/>
          <a:ln>
            <a:noFill/>
          </a:ln>
        </p:spPr>
      </p:pic>
    </p:spTree>
    <p:extLst>
      <p:ext uri="{BB962C8B-B14F-4D97-AF65-F5344CB8AC3E}">
        <p14:creationId xmlns:p14="http://schemas.microsoft.com/office/powerpoint/2010/main" val="1297420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8166-2CBE-414B-9F56-8C4D8AC37CC9}"/>
              </a:ext>
            </a:extLst>
          </p:cNvPr>
          <p:cNvSpPr>
            <a:spLocks noGrp="1"/>
          </p:cNvSpPr>
          <p:nvPr>
            <p:ph type="title"/>
          </p:nvPr>
        </p:nvSpPr>
        <p:spPr>
          <a:xfrm>
            <a:off x="838200" y="365126"/>
            <a:ext cx="10515600" cy="842238"/>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Final Outcome / Sample Output (Contd.)</a:t>
            </a:r>
          </a:p>
        </p:txBody>
      </p:sp>
      <p:sp>
        <p:nvSpPr>
          <p:cNvPr id="3" name="Content Placeholder 2">
            <a:extLst>
              <a:ext uri="{FF2B5EF4-FFF2-40B4-BE49-F238E27FC236}">
                <a16:creationId xmlns:a16="http://schemas.microsoft.com/office/drawing/2014/main" id="{0F5CEC00-B2CF-46A2-AC8C-0EBFADA931EA}"/>
              </a:ext>
            </a:extLst>
          </p:cNvPr>
          <p:cNvSpPr>
            <a:spLocks noGrp="1"/>
          </p:cNvSpPr>
          <p:nvPr>
            <p:ph idx="1"/>
          </p:nvPr>
        </p:nvSpPr>
        <p:spPr>
          <a:xfrm>
            <a:off x="838200" y="1464816"/>
            <a:ext cx="10515600" cy="4712147"/>
          </a:xfrm>
        </p:spPr>
        <p:txBody>
          <a:bodyPr>
            <a:normAutofit/>
          </a:bodyPr>
          <a:lstStyle/>
          <a:p>
            <a:pPr marL="342900" lvl="0" indent="-342900">
              <a:lnSpc>
                <a:spcPct val="115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Improvement areas of the phone based on the customer reviews and their likes &amp; dislikes about the phone. This can be judged from the Customer Concern Areas.</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565045B-99D1-4C6C-8247-CF0E5833A4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8700" y="2199130"/>
            <a:ext cx="8771138" cy="4050749"/>
          </a:xfrm>
          <a:prstGeom prst="rect">
            <a:avLst/>
          </a:prstGeom>
          <a:noFill/>
          <a:ln>
            <a:noFill/>
          </a:ln>
        </p:spPr>
      </p:pic>
    </p:spTree>
    <p:extLst>
      <p:ext uri="{BB962C8B-B14F-4D97-AF65-F5344CB8AC3E}">
        <p14:creationId xmlns:p14="http://schemas.microsoft.com/office/powerpoint/2010/main" val="394357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7F5C-1B2A-4211-AC89-E02D07175107}"/>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Project Goal</a:t>
            </a:r>
          </a:p>
        </p:txBody>
      </p:sp>
      <p:sp>
        <p:nvSpPr>
          <p:cNvPr id="3" name="Content Placeholder 2">
            <a:extLst>
              <a:ext uri="{FF2B5EF4-FFF2-40B4-BE49-F238E27FC236}">
                <a16:creationId xmlns:a16="http://schemas.microsoft.com/office/drawing/2014/main" id="{365FD2ED-0484-4965-B650-B14B9F7936E8}"/>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Times New Roman" panose="02020603050405020304" pitchFamily="18" charset="0"/>
              </a:rPr>
              <a:t>The project aims at successfully understanding the likes and dislikes of the customers about the phone. The ultimate goal of such a project is predicting the impact of the phone on the customer, i.e., positive or negative.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9255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1F25-2C1F-40A5-8E85-8D88AAFC0E47}"/>
              </a:ext>
            </a:extLst>
          </p:cNvPr>
          <p:cNvSpPr>
            <a:spLocks noGrp="1"/>
          </p:cNvSpPr>
          <p:nvPr>
            <p:ph type="title"/>
          </p:nvPr>
        </p:nvSpPr>
        <p:spPr>
          <a:xfrm>
            <a:off x="838200" y="365125"/>
            <a:ext cx="10515600" cy="109081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Analysis of the Results</a:t>
            </a:r>
          </a:p>
        </p:txBody>
      </p:sp>
      <p:sp>
        <p:nvSpPr>
          <p:cNvPr id="3" name="Content Placeholder 2">
            <a:extLst>
              <a:ext uri="{FF2B5EF4-FFF2-40B4-BE49-F238E27FC236}">
                <a16:creationId xmlns:a16="http://schemas.microsoft.com/office/drawing/2014/main" id="{6E8DCA1C-261A-4D0A-A819-7589BBA0F95C}"/>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From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Sentiment Prediction we can say that, most of the reviews are positive for this phone and a very a smaller number of reviews are negative.</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impact of the phone to most of the customers are positive and negative to a very a smaller number of customers. This has been predicted through Vader Analysis.</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Few customers have issues with the quality, camera, performance, battery and speed. But this number of customers are very less compared to who have positive impact on the phone. So, keeping in mind about the reviews of the customers those who have faced issues with the phone, these are the improvement areas of the phone.</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have evaluated our Sentiment Analysis classifier on the dataset and we were able to observe that Logistic Regression model performed well on the dataset, whereas, Gaussian Naïve Bayes performed very poorly.</a:t>
            </a:r>
          </a:p>
        </p:txBody>
      </p:sp>
    </p:spTree>
    <p:extLst>
      <p:ext uri="{BB962C8B-B14F-4D97-AF65-F5344CB8AC3E}">
        <p14:creationId xmlns:p14="http://schemas.microsoft.com/office/powerpoint/2010/main" val="4208180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7E2A-2345-4F70-82AE-04EB43DB087E}"/>
              </a:ext>
            </a:extLst>
          </p:cNvPr>
          <p:cNvSpPr>
            <a:spLocks noGrp="1"/>
          </p:cNvSpPr>
          <p:nvPr>
            <p:ph type="title"/>
          </p:nvPr>
        </p:nvSpPr>
        <p:spPr>
          <a:xfrm>
            <a:off x="838200" y="365125"/>
            <a:ext cx="10515600" cy="913259"/>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55B0AD6-1C3A-47CE-A8CF-C35BB6CD1D55}"/>
              </a:ext>
            </a:extLst>
          </p:cNvPr>
          <p:cNvSpPr>
            <a:spLocks noGrp="1"/>
          </p:cNvSpPr>
          <p:nvPr>
            <p:ph idx="1"/>
          </p:nvPr>
        </p:nvSpPr>
        <p:spPr>
          <a:xfrm>
            <a:off x="838200" y="1127463"/>
            <a:ext cx="10515600" cy="5202315"/>
          </a:xfrm>
        </p:spPr>
        <p:txBody>
          <a:bodyPr>
            <a:noAutofit/>
          </a:bodyPr>
          <a:lstStyle/>
          <a:p>
            <a:pPr indent="0">
              <a:lnSpc>
                <a:spcPct val="115000"/>
              </a:lnSpc>
              <a:buNone/>
            </a:pPr>
            <a:r>
              <a:rPr lang="en-IN" sz="1600" dirty="0">
                <a:latin typeface="Times New Roman" panose="02020603050405020304" pitchFamily="18" charset="0"/>
                <a:cs typeface="Times New Roman" panose="02020603050405020304" pitchFamily="18" charset="0"/>
              </a:rPr>
              <a:t>With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variety of products increasing day by day the decision to opt for a particular product is becoming difficult. So, the need for sentimental analysis is increasing gradually. Although sentimental analysis tasks are challenging due to their natural language processing origins, much progress has been made over the last few years due to the high demand for it. Not only the consumer wants to know about the product but also the companies want to know about the condition of their product in the market.</a:t>
            </a:r>
          </a:p>
          <a:p>
            <a:pPr indent="0">
              <a:lnSpc>
                <a:spcPct val="115000"/>
              </a:lnSpc>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growing need for product insights – and the technical challenges currently facing the field –will keep sentiment analysis and opinion mining relevant for the foreseeable future. Next-generation opinion mining systems need a deeper bind between complete knowledge bases with reasoning methods inspired by human thought and psychology. This will lead to a better understanding of natural language opinions and will more efficiently bridge the gap between unstructured information in the form of human thoughts and structured data that can be analysed and processed by a machine.</a:t>
            </a:r>
          </a:p>
          <a:p>
            <a:pPr indent="0">
              <a:lnSpc>
                <a:spcPct val="115000"/>
              </a:lnSpc>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Sentiment analysis or opinion mining is a field of study that analyses people’s sentiments, attitudes, or emotions towards certain entities. This project tackles a fundamental problem of sentiment analysis, sentiment polarity categorization. Online Redmi Note 5 Pro reviews from Flipkart are selected as data used for this study. </a:t>
            </a:r>
          </a:p>
          <a:p>
            <a:pPr indent="0">
              <a:lnSpc>
                <a:spcPct val="115000"/>
              </a:lnSpc>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project, we illustrated that the Logistic Regression model performed better than Gaussian Naïve Bayes with our dataset and thus is broadly applicable in the growing areas of sentiment analysis and retrieval. We can come to a conclusion that this phone can be bought by the customers as most of the reviews are positive and impact on most of the customers are also positive.</a:t>
            </a:r>
          </a:p>
          <a:p>
            <a:pPr marL="0" indent="0">
              <a:buNone/>
            </a:pPr>
            <a:endParaRPr lang="en-IN" sz="1600" dirty="0"/>
          </a:p>
        </p:txBody>
      </p:sp>
    </p:spTree>
    <p:extLst>
      <p:ext uri="{BB962C8B-B14F-4D97-AF65-F5344CB8AC3E}">
        <p14:creationId xmlns:p14="http://schemas.microsoft.com/office/powerpoint/2010/main" val="1107871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5050-F5CD-4CEF-81C4-5847FAEA4743}"/>
              </a:ext>
            </a:extLst>
          </p:cNvPr>
          <p:cNvSpPr>
            <a:spLocks noGrp="1"/>
          </p:cNvSpPr>
          <p:nvPr>
            <p:ph type="title"/>
          </p:nvPr>
        </p:nvSpPr>
        <p:spPr>
          <a:xfrm>
            <a:off x="838200" y="365126"/>
            <a:ext cx="10515600" cy="735706"/>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References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0CEAC8-4027-4F2D-A122-6A25F398C265}"/>
              </a:ext>
            </a:extLst>
          </p:cNvPr>
          <p:cNvSpPr>
            <a:spLocks noGrp="1"/>
          </p:cNvSpPr>
          <p:nvPr>
            <p:ph idx="1"/>
          </p:nvPr>
        </p:nvSpPr>
        <p:spPr>
          <a:xfrm>
            <a:off x="838200" y="1376038"/>
            <a:ext cx="10515600" cy="4980373"/>
          </a:xfrm>
        </p:spPr>
        <p:txBody>
          <a:bodyPr>
            <a:noAutofit/>
          </a:bodyPr>
          <a:lstStyle/>
          <a:p>
            <a:pPr marL="342900" indent="-342900">
              <a:lnSpc>
                <a:spcPct val="115000"/>
              </a:lnSpc>
              <a:buFont typeface="Symbol" panose="05050102010706020507" pitchFamily="18" charset="2"/>
              <a:buChar char=""/>
            </a:pP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https://towardsdatascience.com/getting-your-text-data-ready-for-your-natural-language-processing-journey-744d52912867</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https://monkeylearn.com/sentiment-analysis/</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https://www.researchgate.net/publication/273532029_Sentiment_Analysis_on_Reviews_of_Mobile_Users</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http://cs229.stanford.edu/proj2014/Vikram%20Elango,%20Govindrajan%20Narayanan,%20Sentiment%20Analysis%20for%20Hotel%20Reviews.pdf</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https://journalofbigdata.springeropen.com/articles/10.1186/s40537-015-0015-2</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https://ukdiss.com/examples/0019529.php</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https://www.machinelearningplus.com/nlp/cosine-similarity/</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https://www.analyticsvidhya.com/blog/2019/08/comprehensive-guide-k-means-clustering/</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https://www.analyticsvidhya.com/blog/2017/09/naive-bayes-explained/#:~:text=Naive%20Bayes%20Model-,What%20is%20Naive%20Bayes%20algorithm%3F,presence%20of%20any%20other%20feature.</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IN"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11"/>
              </a:rPr>
              <a:t>https://ml-cheatsheet.readthedocs.io/en/latest/logistic_regression.html</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018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6F17-1AD5-4432-AAA9-98F8AED06C5D}"/>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37DBEC22-8700-4B0B-8AFA-33A52ECB41EF}"/>
              </a:ext>
            </a:extLst>
          </p:cNvPr>
          <p:cNvSpPr>
            <a:spLocks noGrp="1"/>
          </p:cNvSpPr>
          <p:nvPr>
            <p:ph idx="1"/>
          </p:nvPr>
        </p:nvSpPr>
        <p:spPr/>
        <p:txBody>
          <a:bodyPr>
            <a:normAutofit/>
          </a:bodyPr>
          <a:lstStyle/>
          <a:p>
            <a:pPr indent="0">
              <a:lnSpc>
                <a:spcPct val="115000"/>
              </a:lnSpc>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MI phones are the most bought phones nowadays, so I thought of determining which Mi Phone, till date, is the best based on reviews and ratings from the users. Mostly, Mi Phones are available in Flipkart, so I have scraped the data from Flipkart of all the Mi Phones released till date. That data helped me in finding the best Mi Phone and finally I scraped all the reviews that were available on Flipkart.</a:t>
            </a:r>
          </a:p>
          <a:p>
            <a:pPr indent="0">
              <a:lnSpc>
                <a:spcPct val="115000"/>
              </a:lnSpc>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the final dataset, I will come across the best features of the phone, which features need any sort of improvement, whether the phone is worth buying, etc.</a:t>
            </a:r>
          </a:p>
        </p:txBody>
      </p:sp>
    </p:spTree>
    <p:extLst>
      <p:ext uri="{BB962C8B-B14F-4D97-AF65-F5344CB8AC3E}">
        <p14:creationId xmlns:p14="http://schemas.microsoft.com/office/powerpoint/2010/main" val="271354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98AD-61B2-40A2-B39C-C41A65419BCC}"/>
              </a:ext>
            </a:extLst>
          </p:cNvPr>
          <p:cNvSpPr>
            <a:spLocks noGrp="1"/>
          </p:cNvSpPr>
          <p:nvPr>
            <p:ph type="title"/>
          </p:nvPr>
        </p:nvSpPr>
        <p:spPr>
          <a:xfrm>
            <a:off x="838200" y="365125"/>
            <a:ext cx="10515600" cy="97540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Dataset Understanding</a:t>
            </a:r>
          </a:p>
        </p:txBody>
      </p:sp>
      <p:sp>
        <p:nvSpPr>
          <p:cNvPr id="3" name="Content Placeholder 2">
            <a:extLst>
              <a:ext uri="{FF2B5EF4-FFF2-40B4-BE49-F238E27FC236}">
                <a16:creationId xmlns:a16="http://schemas.microsoft.com/office/drawing/2014/main" id="{4EB308E8-2AB6-48FF-848A-8446324197B0}"/>
              </a:ext>
            </a:extLst>
          </p:cNvPr>
          <p:cNvSpPr>
            <a:spLocks noGrp="1"/>
          </p:cNvSpPr>
          <p:nvPr>
            <p:ph idx="1"/>
          </p:nvPr>
        </p:nvSpPr>
        <p:spPr>
          <a:xfrm>
            <a:off x="838200" y="1683582"/>
            <a:ext cx="10515600" cy="4344356"/>
          </a:xfrm>
        </p:spPr>
        <p:txBody>
          <a:bodyPr>
            <a:normAutofit/>
          </a:bodyPr>
          <a:lstStyle/>
          <a:p>
            <a:pPr marL="495300" indent="0">
              <a:lnSpc>
                <a:spcPct val="115000"/>
              </a:lnSpc>
              <a:buNone/>
            </a:pPr>
            <a:r>
              <a:rPr lang="en-IN" sz="2000" dirty="0">
                <a:latin typeface="Times New Roman" panose="02020603050405020304" pitchFamily="18" charset="0"/>
                <a:cs typeface="Times New Roman" panose="02020603050405020304" pitchFamily="18" charset="0"/>
              </a:rPr>
              <a:t>The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first data collected through scraping from Flipkart is about all the Mi Phones released till date. It has columns -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Name of the Phone, it's color, RAM, Storage, Number of Ratings and Rating. From this data, we found out the best Mi Phone compared to all the other phones based on Rating and No. of Ratings.</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95300" indent="0">
              <a:lnSpc>
                <a:spcPct val="115000"/>
              </a:lnSpc>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getting the name of the best Mi Phone, I have scraped all the reviews of the phone given by all the customers. So, in the final dataset, I have </a:t>
            </a: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19870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rows and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columns:</a:t>
            </a:r>
          </a:p>
          <a:p>
            <a:pPr marL="838200" indent="-342900">
              <a:lnSpc>
                <a:spcPct val="115000"/>
              </a:lnSpc>
              <a:buFont typeface="Wingdings" panose="05000000000000000000" pitchFamily="2" charset="2"/>
              <a:buChar char="v"/>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Review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Header –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short review of the phone.</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38200" indent="-342900">
              <a:lnSpc>
                <a:spcPct val="115000"/>
              </a:lnSpc>
              <a:buFont typeface="Wingdings" panose="05000000000000000000" pitchFamily="2" charset="2"/>
              <a:buChar char="v"/>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Reviews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description provided by the customers.</a:t>
            </a:r>
          </a:p>
          <a:p>
            <a:pPr marL="838200" indent="-342900">
              <a:lnSpc>
                <a:spcPct val="115000"/>
              </a:lnSpc>
              <a:buFont typeface="Wingdings" panose="05000000000000000000" pitchFamily="2" charset="2"/>
              <a:buChar char="v"/>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Rating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rating that the customer has given.</a:t>
            </a:r>
          </a:p>
        </p:txBody>
      </p:sp>
    </p:spTree>
    <p:extLst>
      <p:ext uri="{BB962C8B-B14F-4D97-AF65-F5344CB8AC3E}">
        <p14:creationId xmlns:p14="http://schemas.microsoft.com/office/powerpoint/2010/main" val="234590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BEEE-D113-4F25-AC9C-0E0650EED89E}"/>
              </a:ext>
            </a:extLst>
          </p:cNvPr>
          <p:cNvSpPr>
            <a:spLocks noGrp="1"/>
          </p:cNvSpPr>
          <p:nvPr>
            <p:ph type="title"/>
          </p:nvPr>
        </p:nvSpPr>
        <p:spPr>
          <a:xfrm>
            <a:off x="838200" y="365126"/>
            <a:ext cx="10515600" cy="833360"/>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Data Limitations</a:t>
            </a:r>
          </a:p>
        </p:txBody>
      </p:sp>
      <p:sp>
        <p:nvSpPr>
          <p:cNvPr id="3" name="Content Placeholder 2">
            <a:extLst>
              <a:ext uri="{FF2B5EF4-FFF2-40B4-BE49-F238E27FC236}">
                <a16:creationId xmlns:a16="http://schemas.microsoft.com/office/drawing/2014/main" id="{68084F59-0150-4394-8435-1DF55F333D44}"/>
              </a:ext>
            </a:extLst>
          </p:cNvPr>
          <p:cNvSpPr>
            <a:spLocks noGrp="1"/>
          </p:cNvSpPr>
          <p:nvPr>
            <p:ph idx="1"/>
          </p:nvPr>
        </p:nvSpPr>
        <p:spPr>
          <a:xfrm>
            <a:off x="870751" y="1198486"/>
            <a:ext cx="10515600" cy="5211192"/>
          </a:xfrm>
        </p:spPr>
        <p:txBody>
          <a:bodyPr/>
          <a:lstStyle/>
          <a:p>
            <a:r>
              <a:rPr lang="en-IN" sz="18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Number of Reviews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It was showing in Flipkart that Redmi Note 5 Pro with RAM 4GB has 123810 reviews but while scraping the reviews I found that it has 9930 reviews and rest of the review pages did not have any review. Picture below is the screenshot of the number of reviews in Flipkart:</a:t>
            </a:r>
          </a:p>
          <a:p>
            <a:pPr marL="0" indent="0">
              <a:buNone/>
            </a:pPr>
            <a:endParaRPr lang="en-IN" sz="1800" dirty="0">
              <a:solidFill>
                <a:srgbClr val="000000"/>
              </a:solidFill>
              <a:latin typeface="Times New Roman" panose="02020603050405020304" pitchFamily="18" charset="0"/>
              <a:ea typeface="Calibri" panose="020F0502020204030204" pitchFamily="34" charset="0"/>
              <a:cs typeface="Calibri" panose="020F0502020204030204" pitchFamily="34" charset="0"/>
            </a:endParaRPr>
          </a:p>
          <a:p>
            <a:pPr marL="0" indent="0">
              <a:buNone/>
            </a:pPr>
            <a:endParaRPr lang="en-IN" sz="1800" dirty="0">
              <a:solidFill>
                <a:srgbClr val="000000"/>
              </a:solidFill>
              <a:latin typeface="Times New Roman" panose="02020603050405020304" pitchFamily="18" charset="0"/>
              <a:ea typeface="Calibri" panose="020F0502020204030204" pitchFamily="34" charset="0"/>
              <a:cs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And the next screenshot is the number of reviews that were scraped:</a:t>
            </a:r>
          </a:p>
          <a:p>
            <a:pPr marL="0" indent="0">
              <a:buNone/>
            </a:pPr>
            <a:endPar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marL="0" indent="0">
              <a:buNone/>
            </a:pPr>
            <a:endParaRPr lang="en-IN" sz="1800" dirty="0">
              <a:solidFill>
                <a:srgbClr val="000000"/>
              </a:solidFill>
              <a:latin typeface="Times New Roman" panose="02020603050405020304" pitchFamily="18" charset="0"/>
              <a:ea typeface="Times New Roman" panose="02020603050405020304" pitchFamily="18" charset="0"/>
              <a:cs typeface="Calibri" panose="020F0502020204030204" pitchFamily="34" charset="0"/>
            </a:endParaRPr>
          </a:p>
          <a:p>
            <a:pPr marL="0" indent="0">
              <a:buNone/>
            </a:pPr>
            <a:r>
              <a:rPr lang="en-US" sz="1800" dirty="0">
                <a:effectLst/>
                <a:latin typeface="Times New Roman" panose="02020603050405020304" pitchFamily="18" charset="0"/>
                <a:ea typeface="Times New Roman" panose="02020603050405020304" pitchFamily="18" charset="0"/>
              </a:rPr>
              <a:t>Similarly, for Redmi Note 5 Pro with RAM 6GB, it was showing in Flipkart that it has 25325 reviews. But              while scraping I found that it has only 9940 reviews and the rest of the review pages were all blank. Picture below is the screenshot of the number of reviews in Flipkart:</a:t>
            </a: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And the next screenshot is the number of reviews that were scraped:</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154D6EB-69B4-4AD8-9E31-B7B5A9AB8F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43471" y="2031846"/>
            <a:ext cx="3724489" cy="487779"/>
          </a:xfrm>
          <a:prstGeom prst="rect">
            <a:avLst/>
          </a:prstGeom>
          <a:noFill/>
          <a:ln>
            <a:noFill/>
          </a:ln>
        </p:spPr>
      </p:pic>
      <p:pic>
        <p:nvPicPr>
          <p:cNvPr id="5" name="Picture 4">
            <a:extLst>
              <a:ext uri="{FF2B5EF4-FFF2-40B4-BE49-F238E27FC236}">
                <a16:creationId xmlns:a16="http://schemas.microsoft.com/office/drawing/2014/main" id="{5ECC6BD8-278F-4896-BDB0-4347CC1967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97957" y="3081691"/>
            <a:ext cx="2011721" cy="609846"/>
          </a:xfrm>
          <a:prstGeom prst="rect">
            <a:avLst/>
          </a:prstGeom>
          <a:noFill/>
          <a:ln>
            <a:noFill/>
          </a:ln>
        </p:spPr>
      </p:pic>
      <p:pic>
        <p:nvPicPr>
          <p:cNvPr id="6" name="Picture 5">
            <a:extLst>
              <a:ext uri="{FF2B5EF4-FFF2-40B4-BE49-F238E27FC236}">
                <a16:creationId xmlns:a16="http://schemas.microsoft.com/office/drawing/2014/main" id="{A08CE806-35CF-4658-BEB4-15793976100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43470" y="4793447"/>
            <a:ext cx="3724489" cy="487779"/>
          </a:xfrm>
          <a:prstGeom prst="rect">
            <a:avLst/>
          </a:prstGeom>
          <a:noFill/>
          <a:ln>
            <a:noFill/>
          </a:ln>
        </p:spPr>
      </p:pic>
      <p:pic>
        <p:nvPicPr>
          <p:cNvPr id="7" name="Picture 6">
            <a:extLst>
              <a:ext uri="{FF2B5EF4-FFF2-40B4-BE49-F238E27FC236}">
                <a16:creationId xmlns:a16="http://schemas.microsoft.com/office/drawing/2014/main" id="{37F6A23D-06A3-4C08-9D57-5A5D771B102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385933" y="5857919"/>
            <a:ext cx="2023745" cy="564072"/>
          </a:xfrm>
          <a:prstGeom prst="rect">
            <a:avLst/>
          </a:prstGeom>
          <a:noFill/>
          <a:ln>
            <a:noFill/>
          </a:ln>
        </p:spPr>
      </p:pic>
    </p:spTree>
    <p:extLst>
      <p:ext uri="{BB962C8B-B14F-4D97-AF65-F5344CB8AC3E}">
        <p14:creationId xmlns:p14="http://schemas.microsoft.com/office/powerpoint/2010/main" val="299963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B4B1-9456-4437-A62E-748804ED5E23}"/>
              </a:ext>
            </a:extLst>
          </p:cNvPr>
          <p:cNvSpPr>
            <a:spLocks noGrp="1"/>
          </p:cNvSpPr>
          <p:nvPr>
            <p:ph type="title"/>
          </p:nvPr>
        </p:nvSpPr>
        <p:spPr>
          <a:xfrm>
            <a:off x="838200" y="365126"/>
            <a:ext cx="10515600" cy="780094"/>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Data Limitations (Contd.)</a:t>
            </a:r>
          </a:p>
        </p:txBody>
      </p:sp>
      <p:sp>
        <p:nvSpPr>
          <p:cNvPr id="3" name="Content Placeholder 2">
            <a:extLst>
              <a:ext uri="{FF2B5EF4-FFF2-40B4-BE49-F238E27FC236}">
                <a16:creationId xmlns:a16="http://schemas.microsoft.com/office/drawing/2014/main" id="{A4152EB0-1DC4-45AF-8502-EA16ACDB185C}"/>
              </a:ext>
            </a:extLst>
          </p:cNvPr>
          <p:cNvSpPr>
            <a:spLocks noGrp="1"/>
          </p:cNvSpPr>
          <p:nvPr>
            <p:ph idx="1"/>
          </p:nvPr>
        </p:nvSpPr>
        <p:spPr>
          <a:xfrm>
            <a:off x="838200" y="1342354"/>
            <a:ext cx="10515600" cy="5120836"/>
          </a:xfrm>
        </p:spPr>
        <p:txBody>
          <a:bodyPr/>
          <a:lstStyle/>
          <a:p>
            <a:r>
              <a:rPr lang="en-US" sz="1800" b="1" dirty="0">
                <a:effectLst/>
                <a:latin typeface="Times New Roman" panose="02020603050405020304" pitchFamily="18" charset="0"/>
                <a:ea typeface="Times New Roman" panose="02020603050405020304" pitchFamily="18" charset="0"/>
              </a:rPr>
              <a:t>Read More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While scraping the reviews of both Redmi Note 5 Pro with RAM 4GB and Redmi Note 5 Pro with RAM 6GB, for many reviews, the full review was not visible and there was a ‘Read More’ option on which I had to click and see the full review. This limitation was overcome by the below code snippet:</a:t>
            </a:r>
          </a:p>
          <a:p>
            <a:pPr marL="0" indent="0">
              <a:buNone/>
            </a:pPr>
            <a:endParaRPr lang="en-IN" dirty="0"/>
          </a:p>
          <a:p>
            <a:pPr marL="0" indent="0">
              <a:buNone/>
            </a:pP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Even after I got to view the full review, the ‘Read More’ option was still coming. Below picture is the screenshot of this limitation:</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800" dirty="0">
                <a:effectLst/>
                <a:latin typeface="Times New Roman" panose="02020603050405020304" pitchFamily="18" charset="0"/>
                <a:ea typeface="Times New Roman" panose="02020603050405020304" pitchFamily="18" charset="0"/>
              </a:rPr>
              <a:t>To overcome this limitation, I had to replace the ‘Read More’ with a blank space. The screenshot of the code snippet is attached below:</a:t>
            </a:r>
          </a:p>
          <a:p>
            <a:pPr marL="0" indent="0">
              <a:buNone/>
            </a:pPr>
            <a:endParaRPr lang="en-IN" dirty="0"/>
          </a:p>
        </p:txBody>
      </p:sp>
      <p:pic>
        <p:nvPicPr>
          <p:cNvPr id="4" name="Picture 3">
            <a:extLst>
              <a:ext uri="{FF2B5EF4-FFF2-40B4-BE49-F238E27FC236}">
                <a16:creationId xmlns:a16="http://schemas.microsoft.com/office/drawing/2014/main" id="{AC5E3FCB-E8F1-47E7-9D0D-1B7BE4EF9AF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96642" y="2107518"/>
            <a:ext cx="5266055" cy="423545"/>
          </a:xfrm>
          <a:prstGeom prst="rect">
            <a:avLst/>
          </a:prstGeom>
          <a:noFill/>
          <a:ln>
            <a:noFill/>
          </a:ln>
        </p:spPr>
      </p:pic>
      <p:pic>
        <p:nvPicPr>
          <p:cNvPr id="5" name="Picture 4">
            <a:extLst>
              <a:ext uri="{FF2B5EF4-FFF2-40B4-BE49-F238E27FC236}">
                <a16:creationId xmlns:a16="http://schemas.microsoft.com/office/drawing/2014/main" id="{E1AC02AC-1DC3-4250-A4E9-FA3A6575D5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96642" y="3143987"/>
            <a:ext cx="5401945" cy="1795145"/>
          </a:xfrm>
          <a:prstGeom prst="rect">
            <a:avLst/>
          </a:prstGeom>
          <a:noFill/>
          <a:ln>
            <a:noFill/>
          </a:ln>
        </p:spPr>
      </p:pic>
      <p:pic>
        <p:nvPicPr>
          <p:cNvPr id="6" name="Picture 5">
            <a:extLst>
              <a:ext uri="{FF2B5EF4-FFF2-40B4-BE49-F238E27FC236}">
                <a16:creationId xmlns:a16="http://schemas.microsoft.com/office/drawing/2014/main" id="{825803CF-D58D-420D-B025-13E41B00B40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96642" y="5868146"/>
            <a:ext cx="5410200" cy="541655"/>
          </a:xfrm>
          <a:prstGeom prst="rect">
            <a:avLst/>
          </a:prstGeom>
          <a:noFill/>
          <a:ln>
            <a:noFill/>
          </a:ln>
        </p:spPr>
      </p:pic>
    </p:spTree>
    <p:extLst>
      <p:ext uri="{BB962C8B-B14F-4D97-AF65-F5344CB8AC3E}">
        <p14:creationId xmlns:p14="http://schemas.microsoft.com/office/powerpoint/2010/main" val="47656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4271</Words>
  <Application>Microsoft Office PowerPoint</Application>
  <PresentationFormat>Widescreen</PresentationFormat>
  <Paragraphs>206</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Symbol</vt:lpstr>
      <vt:lpstr>Times New Roman</vt:lpstr>
      <vt:lpstr>Wingdings</vt:lpstr>
      <vt:lpstr>Office Theme</vt:lpstr>
      <vt:lpstr>Sentiment Analysis of the Reviews of the Best MI Phone</vt:lpstr>
      <vt:lpstr>Abstract</vt:lpstr>
      <vt:lpstr>Introduction</vt:lpstr>
      <vt:lpstr>Project Scope</vt:lpstr>
      <vt:lpstr>Project Goal</vt:lpstr>
      <vt:lpstr>Project Description</vt:lpstr>
      <vt:lpstr>Dataset Understanding</vt:lpstr>
      <vt:lpstr>Data Limitations</vt:lpstr>
      <vt:lpstr>Data Limitations (Contd.)</vt:lpstr>
      <vt:lpstr>Data Limitations (Contd.)</vt:lpstr>
      <vt:lpstr>Exploratory Data Analysis</vt:lpstr>
      <vt:lpstr>Data Collection</vt:lpstr>
      <vt:lpstr>Data Collection (Contd.)</vt:lpstr>
      <vt:lpstr>Data Collection (Contd.)</vt:lpstr>
      <vt:lpstr>Data Collection (Contd.)</vt:lpstr>
      <vt:lpstr>PowerPoint Presentation</vt:lpstr>
      <vt:lpstr>Data Collection (Contd.)</vt:lpstr>
      <vt:lpstr>Data Collection (Contd.)</vt:lpstr>
      <vt:lpstr>Data Collection (Contd.)</vt:lpstr>
      <vt:lpstr>Data Exploration</vt:lpstr>
      <vt:lpstr>Data Cleaning</vt:lpstr>
      <vt:lpstr>Data Cleaning (Contd.)</vt:lpstr>
      <vt:lpstr>Data Visualization</vt:lpstr>
      <vt:lpstr>Data Visualization (Contd.)</vt:lpstr>
      <vt:lpstr>Data Visualization (Contd.)</vt:lpstr>
      <vt:lpstr>Data Visualization (Contd.)</vt:lpstr>
      <vt:lpstr>Data Visualization (Contd.)</vt:lpstr>
      <vt:lpstr>Feature Engineering</vt:lpstr>
      <vt:lpstr>Feature Engineering (Contd.)</vt:lpstr>
      <vt:lpstr>Sentiment Prediction</vt:lpstr>
      <vt:lpstr>Sentiment Prediction (Contd.)</vt:lpstr>
      <vt:lpstr>VADER Prediction</vt:lpstr>
      <vt:lpstr>VADER Prediction (Contd.)</vt:lpstr>
      <vt:lpstr>VADER Prediction (Contd.)</vt:lpstr>
      <vt:lpstr>Model Building</vt:lpstr>
      <vt:lpstr>Clustering</vt:lpstr>
      <vt:lpstr>Clustering (Contd.)</vt:lpstr>
      <vt:lpstr>Cosine Similarity</vt:lpstr>
      <vt:lpstr>Evaluation</vt:lpstr>
      <vt:lpstr>Evaluation (Contd.)</vt:lpstr>
      <vt:lpstr>What worked</vt:lpstr>
      <vt:lpstr>What didn’t work</vt:lpstr>
      <vt:lpstr>Output of the intermediate steps</vt:lpstr>
      <vt:lpstr>Output of the intermediate steps (Contd.)</vt:lpstr>
      <vt:lpstr>Output of the intermediate steps (Contd.)</vt:lpstr>
      <vt:lpstr>Output of the intermediate steps (Contd.)</vt:lpstr>
      <vt:lpstr>Final Outcome / Sample Output</vt:lpstr>
      <vt:lpstr>Final Outcome / Sample Output (Contd.)</vt:lpstr>
      <vt:lpstr>Final Outcome / Sample Output (Contd.)</vt:lpstr>
      <vt:lpstr>Analysis of the 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the Reviews of the Best MI Phone</dc:title>
  <dc:creator>Subhadri Raj Mukherjee</dc:creator>
  <cp:lastModifiedBy>Subhadri Raj Mukherjee</cp:lastModifiedBy>
  <cp:revision>27</cp:revision>
  <dcterms:created xsi:type="dcterms:W3CDTF">2020-08-14T05:32:42Z</dcterms:created>
  <dcterms:modified xsi:type="dcterms:W3CDTF">2020-09-18T10:00:36Z</dcterms:modified>
</cp:coreProperties>
</file>