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4"/>
  </p:sldMasterIdLst>
  <p:notesMasterIdLst>
    <p:notesMasterId r:id="rId17"/>
  </p:notesMasterIdLst>
  <p:handoutMasterIdLst>
    <p:handoutMasterId r:id="rId18"/>
  </p:handoutMasterIdLst>
  <p:sldIdLst>
    <p:sldId id="259" r:id="rId5"/>
    <p:sldId id="270" r:id="rId6"/>
    <p:sldId id="260" r:id="rId7"/>
    <p:sldId id="261" r:id="rId8"/>
    <p:sldId id="262" r:id="rId9"/>
    <p:sldId id="263" r:id="rId10"/>
    <p:sldId id="265" r:id="rId11"/>
    <p:sldId id="264" r:id="rId12"/>
    <p:sldId id="266" r:id="rId13"/>
    <p:sldId id="269" r:id="rId14"/>
    <p:sldId id="268"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1F10"/>
    <a:srgbClr val="040022"/>
    <a:srgbClr val="090145"/>
    <a:srgbClr val="898989"/>
    <a:srgbClr val="01023B"/>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1" d="100"/>
          <a:sy n="81" d="100"/>
        </p:scale>
        <p:origin x="754" y="6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6/27/2023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6/27/2023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2853433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3997776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2011157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64887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3491193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3736955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722514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3216981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560627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1288155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604703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6/27/2023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95062388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40593567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3448839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7565733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7844031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6/27/2023</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9898155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6/27/2023</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84101233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6/27/2023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2574420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6/27/2023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72839208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024738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6/27/2023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8871761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6/27/2023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5119894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6/27/2023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52299000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6/27/2023</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17080840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6/27/2023</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9725920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6/27/2023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29328280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6/27/2023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9558117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6/27/2023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4206150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6/27/2023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a:t>Add a footer</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46097942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667" r:id="rId19"/>
    <p:sldLayoutId id="2147483668" r:id="rId20"/>
    <p:sldLayoutId id="2147483651" r:id="rId21"/>
    <p:sldLayoutId id="2147483660" r:id="rId22"/>
    <p:sldLayoutId id="2147483677" r:id="rId23"/>
    <p:sldLayoutId id="2147483666" r:id="rId24"/>
    <p:sldLayoutId id="2147483679" r:id="rId25"/>
    <p:sldLayoutId id="2147483653" r:id="rId26"/>
    <p:sldLayoutId id="2147483678" r:id="rId27"/>
    <p:sldLayoutId id="2147483680" r:id="rId28"/>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753ABD90-3478-782D-8CC8-BE5C6F52E7BA}"/>
              </a:ext>
            </a:extLst>
          </p:cNvPr>
          <p:cNvPicPr>
            <a:picLocks noChangeAspect="1"/>
          </p:cNvPicPr>
          <p:nvPr/>
        </p:nvPicPr>
        <p:blipFill>
          <a:blip r:embed="rId3"/>
          <a:stretch>
            <a:fillRect/>
          </a:stretch>
        </p:blipFill>
        <p:spPr>
          <a:xfrm>
            <a:off x="4114800" y="-5324"/>
            <a:ext cx="8096117" cy="6863323"/>
          </a:xfrm>
          <a:prstGeom prst="rect">
            <a:avLst/>
          </a:prstGeom>
        </p:spPr>
      </p:pic>
      <p:sp>
        <p:nvSpPr>
          <p:cNvPr id="24" name="Rectangle 23">
            <a:extLst>
              <a:ext uri="{FF2B5EF4-FFF2-40B4-BE49-F238E27FC236}">
                <a16:creationId xmlns:a16="http://schemas.microsoft.com/office/drawing/2014/main" id="{0CD5A593-D74A-A432-99CF-48CC36E8BC86}"/>
              </a:ext>
            </a:extLst>
          </p:cNvPr>
          <p:cNvSpPr/>
          <p:nvPr/>
        </p:nvSpPr>
        <p:spPr>
          <a:xfrm>
            <a:off x="0" y="0"/>
            <a:ext cx="5163671" cy="6858000"/>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itle 6">
            <a:extLst>
              <a:ext uri="{FF2B5EF4-FFF2-40B4-BE49-F238E27FC236}">
                <a16:creationId xmlns:a16="http://schemas.microsoft.com/office/drawing/2014/main" id="{8ED5A85D-91A6-85B4-7754-67BEBA3F6E65}"/>
              </a:ext>
            </a:extLst>
          </p:cNvPr>
          <p:cNvSpPr txBox="1">
            <a:spLocks/>
          </p:cNvSpPr>
          <p:nvPr/>
        </p:nvSpPr>
        <p:spPr>
          <a:xfrm>
            <a:off x="-207096" y="2208809"/>
            <a:ext cx="5554878" cy="1930134"/>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lnSpc>
                <a:spcPct val="100000"/>
              </a:lnSpc>
            </a:pPr>
            <a:r>
              <a:rPr lang="en-US" sz="3500" dirty="0">
                <a:solidFill>
                  <a:schemeClr val="tx1">
                    <a:lumMod val="95000"/>
                    <a:lumOff val="5000"/>
                  </a:schemeClr>
                </a:solidFill>
                <a:latin typeface="Britannic Bold" panose="020B0903060703020204" pitchFamily="34" charset="0"/>
              </a:rPr>
              <a:t>Employee Absenteeism Analysis</a:t>
            </a:r>
          </a:p>
          <a:p>
            <a:pPr algn="ctr">
              <a:lnSpc>
                <a:spcPct val="100000"/>
              </a:lnSpc>
            </a:pPr>
            <a:r>
              <a:rPr lang="en-US" sz="2400" dirty="0">
                <a:solidFill>
                  <a:schemeClr val="tx1">
                    <a:lumMod val="95000"/>
                    <a:lumOff val="5000"/>
                  </a:schemeClr>
                </a:solidFill>
              </a:rPr>
              <a:t>using</a:t>
            </a:r>
          </a:p>
          <a:p>
            <a:pPr algn="ctr">
              <a:lnSpc>
                <a:spcPct val="100000"/>
              </a:lnSpc>
            </a:pPr>
            <a:r>
              <a:rPr lang="en-US" sz="2400" dirty="0">
                <a:solidFill>
                  <a:schemeClr val="tx1">
                    <a:lumMod val="95000"/>
                    <a:lumOff val="5000"/>
                  </a:schemeClr>
                </a:solidFill>
              </a:rPr>
              <a:t> </a:t>
            </a:r>
            <a:r>
              <a:rPr lang="en-US" sz="2400" b="1" dirty="0">
                <a:solidFill>
                  <a:schemeClr val="tx1">
                    <a:lumMod val="95000"/>
                    <a:lumOff val="5000"/>
                  </a:schemeClr>
                </a:solidFill>
              </a:rPr>
              <a:t>Machine Learning Techniques</a:t>
            </a:r>
            <a:endParaRPr lang="en-US" sz="3600" b="1" dirty="0">
              <a:solidFill>
                <a:schemeClr val="tx1">
                  <a:lumMod val="95000"/>
                  <a:lumOff val="5000"/>
                </a:schemeClr>
              </a:solidFill>
            </a:endParaRPr>
          </a:p>
        </p:txBody>
      </p:sp>
      <p:sp>
        <p:nvSpPr>
          <p:cNvPr id="22" name="TextBox 21">
            <a:extLst>
              <a:ext uri="{FF2B5EF4-FFF2-40B4-BE49-F238E27FC236}">
                <a16:creationId xmlns:a16="http://schemas.microsoft.com/office/drawing/2014/main" id="{ACF69598-10F7-9B32-6B1D-33B2C23E68B0}"/>
              </a:ext>
            </a:extLst>
          </p:cNvPr>
          <p:cNvSpPr txBox="1"/>
          <p:nvPr/>
        </p:nvSpPr>
        <p:spPr>
          <a:xfrm>
            <a:off x="1965933" y="4231309"/>
            <a:ext cx="2448272" cy="400110"/>
          </a:xfrm>
          <a:prstGeom prst="rect">
            <a:avLst/>
          </a:prstGeom>
          <a:noFill/>
          <a:ln>
            <a:noFill/>
          </a:ln>
        </p:spPr>
        <p:txBody>
          <a:bodyPr wrap="square">
            <a:spAutoFit/>
          </a:bodyPr>
          <a:lstStyle/>
          <a:p>
            <a:r>
              <a:rPr lang="en-US" sz="2000" dirty="0">
                <a:solidFill>
                  <a:schemeClr val="tx1">
                    <a:lumMod val="95000"/>
                    <a:lumOff val="5000"/>
                  </a:schemeClr>
                </a:solidFill>
                <a:latin typeface="Söhne"/>
              </a:rPr>
              <a:t>By subhadwip Manna</a:t>
            </a:r>
          </a:p>
        </p:txBody>
      </p:sp>
      <p:sp>
        <p:nvSpPr>
          <p:cNvPr id="23" name="TextBox 22">
            <a:extLst>
              <a:ext uri="{FF2B5EF4-FFF2-40B4-BE49-F238E27FC236}">
                <a16:creationId xmlns:a16="http://schemas.microsoft.com/office/drawing/2014/main" id="{AC991F21-BBB7-4EE5-CEB7-15DFF64A38CF}"/>
              </a:ext>
            </a:extLst>
          </p:cNvPr>
          <p:cNvSpPr txBox="1"/>
          <p:nvPr/>
        </p:nvSpPr>
        <p:spPr>
          <a:xfrm>
            <a:off x="2478954" y="4816151"/>
            <a:ext cx="2880320" cy="338554"/>
          </a:xfrm>
          <a:prstGeom prst="rect">
            <a:avLst/>
          </a:prstGeom>
          <a:noFill/>
          <a:ln>
            <a:noFill/>
          </a:ln>
        </p:spPr>
        <p:txBody>
          <a:bodyPr wrap="square">
            <a:spAutoFit/>
          </a:bodyPr>
          <a:lstStyle/>
          <a:p>
            <a:r>
              <a:rPr lang="en-US" sz="1600" dirty="0">
                <a:solidFill>
                  <a:schemeClr val="tx1">
                    <a:lumMod val="95000"/>
                    <a:lumOff val="5000"/>
                  </a:schemeClr>
                </a:solidFill>
                <a:latin typeface="Söhne"/>
              </a:rPr>
              <a:t>Guided by Dr. Aakansha Gupta</a:t>
            </a:r>
          </a:p>
        </p:txBody>
      </p:sp>
      <p:pic>
        <p:nvPicPr>
          <p:cNvPr id="30" name="Picture 29">
            <a:extLst>
              <a:ext uri="{FF2B5EF4-FFF2-40B4-BE49-F238E27FC236}">
                <a16:creationId xmlns:a16="http://schemas.microsoft.com/office/drawing/2014/main" id="{FA11FE4B-DACB-912F-850E-0186C99F3429}"/>
              </a:ext>
            </a:extLst>
          </p:cNvPr>
          <p:cNvPicPr>
            <a:picLocks noChangeAspect="1"/>
          </p:cNvPicPr>
          <p:nvPr/>
        </p:nvPicPr>
        <p:blipFill>
          <a:blip r:embed="rId4"/>
          <a:stretch>
            <a:fillRect/>
          </a:stretch>
        </p:blipFill>
        <p:spPr>
          <a:xfrm>
            <a:off x="1557051" y="429905"/>
            <a:ext cx="2026583" cy="1273110"/>
          </a:xfrm>
          <a:prstGeom prst="rect">
            <a:avLst/>
          </a:prstGeom>
        </p:spPr>
      </p:pic>
      <p:cxnSp>
        <p:nvCxnSpPr>
          <p:cNvPr id="34" name="Straight Connector 33">
            <a:extLst>
              <a:ext uri="{FF2B5EF4-FFF2-40B4-BE49-F238E27FC236}">
                <a16:creationId xmlns:a16="http://schemas.microsoft.com/office/drawing/2014/main" id="{382072A9-873D-CCAD-AA6E-BC65675CA9E0}"/>
              </a:ext>
            </a:extLst>
          </p:cNvPr>
          <p:cNvCxnSpPr/>
          <p:nvPr/>
        </p:nvCxnSpPr>
        <p:spPr>
          <a:xfrm>
            <a:off x="555812" y="1701075"/>
            <a:ext cx="414169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25373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00E6F2-F19C-A91F-AE94-5F29EF93686F}"/>
              </a:ext>
            </a:extLst>
          </p:cNvPr>
          <p:cNvSpPr/>
          <p:nvPr/>
        </p:nvSpPr>
        <p:spPr>
          <a:xfrm>
            <a:off x="0" y="797860"/>
            <a:ext cx="12192001" cy="6060140"/>
          </a:xfrm>
          <a:prstGeom prst="rect">
            <a:avLst/>
          </a:prstGeom>
          <a:solidFill>
            <a:srgbClr val="89898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668E32FE-7C03-FECC-D393-0C951F0EC5E0}"/>
              </a:ext>
            </a:extLst>
          </p:cNvPr>
          <p:cNvPicPr>
            <a:picLocks noChangeAspect="1"/>
          </p:cNvPicPr>
          <p:nvPr/>
        </p:nvPicPr>
        <p:blipFill>
          <a:blip r:embed="rId3"/>
          <a:stretch>
            <a:fillRect/>
          </a:stretch>
        </p:blipFill>
        <p:spPr>
          <a:xfrm>
            <a:off x="211466" y="1460140"/>
            <a:ext cx="3575319" cy="1886427"/>
          </a:xfrm>
          <a:prstGeom prst="rect">
            <a:avLst/>
          </a:prstGeom>
          <a:ln w="28575">
            <a:solidFill>
              <a:schemeClr val="tx1">
                <a:lumMod val="95000"/>
                <a:lumOff val="5000"/>
              </a:schemeClr>
            </a:solidFill>
          </a:ln>
        </p:spPr>
      </p:pic>
      <p:pic>
        <p:nvPicPr>
          <p:cNvPr id="6" name="Picture 5">
            <a:extLst>
              <a:ext uri="{FF2B5EF4-FFF2-40B4-BE49-F238E27FC236}">
                <a16:creationId xmlns:a16="http://schemas.microsoft.com/office/drawing/2014/main" id="{083E98DF-1D15-6391-1BBB-C2CAA2342A2B}"/>
              </a:ext>
            </a:extLst>
          </p:cNvPr>
          <p:cNvPicPr>
            <a:picLocks noChangeAspect="1"/>
          </p:cNvPicPr>
          <p:nvPr/>
        </p:nvPicPr>
        <p:blipFill>
          <a:blip r:embed="rId4"/>
          <a:stretch>
            <a:fillRect/>
          </a:stretch>
        </p:blipFill>
        <p:spPr>
          <a:xfrm>
            <a:off x="218368" y="3533265"/>
            <a:ext cx="3575324" cy="2141377"/>
          </a:xfrm>
          <a:prstGeom prst="rect">
            <a:avLst/>
          </a:prstGeom>
          <a:ln w="28575">
            <a:solidFill>
              <a:schemeClr val="tx1">
                <a:lumMod val="95000"/>
                <a:lumOff val="5000"/>
              </a:schemeClr>
            </a:solidFill>
          </a:ln>
        </p:spPr>
      </p:pic>
      <p:pic>
        <p:nvPicPr>
          <p:cNvPr id="8" name="Picture 7">
            <a:extLst>
              <a:ext uri="{FF2B5EF4-FFF2-40B4-BE49-F238E27FC236}">
                <a16:creationId xmlns:a16="http://schemas.microsoft.com/office/drawing/2014/main" id="{9BF3046A-6843-33C5-53F1-DF74F861D690}"/>
              </a:ext>
            </a:extLst>
          </p:cNvPr>
          <p:cNvPicPr>
            <a:picLocks noChangeAspect="1"/>
          </p:cNvPicPr>
          <p:nvPr/>
        </p:nvPicPr>
        <p:blipFill>
          <a:blip r:embed="rId5"/>
          <a:stretch>
            <a:fillRect/>
          </a:stretch>
        </p:blipFill>
        <p:spPr>
          <a:xfrm>
            <a:off x="4258240" y="1460141"/>
            <a:ext cx="3827924" cy="2051292"/>
          </a:xfrm>
          <a:prstGeom prst="rect">
            <a:avLst/>
          </a:prstGeom>
          <a:ln w="28575">
            <a:solidFill>
              <a:schemeClr val="tx1">
                <a:lumMod val="95000"/>
                <a:lumOff val="5000"/>
              </a:schemeClr>
            </a:solidFill>
          </a:ln>
        </p:spPr>
      </p:pic>
      <p:pic>
        <p:nvPicPr>
          <p:cNvPr id="10" name="Picture 9">
            <a:extLst>
              <a:ext uri="{FF2B5EF4-FFF2-40B4-BE49-F238E27FC236}">
                <a16:creationId xmlns:a16="http://schemas.microsoft.com/office/drawing/2014/main" id="{362393F4-086C-20DC-1221-CD96CA268D42}"/>
              </a:ext>
            </a:extLst>
          </p:cNvPr>
          <p:cNvPicPr>
            <a:picLocks noChangeAspect="1"/>
          </p:cNvPicPr>
          <p:nvPr/>
        </p:nvPicPr>
        <p:blipFill>
          <a:blip r:embed="rId6"/>
          <a:stretch>
            <a:fillRect/>
          </a:stretch>
        </p:blipFill>
        <p:spPr>
          <a:xfrm>
            <a:off x="4258239" y="3606857"/>
            <a:ext cx="3827924" cy="2045953"/>
          </a:xfrm>
          <a:prstGeom prst="rect">
            <a:avLst/>
          </a:prstGeom>
          <a:ln w="28575">
            <a:solidFill>
              <a:schemeClr val="tx1">
                <a:lumMod val="95000"/>
                <a:lumOff val="5000"/>
              </a:schemeClr>
            </a:solidFill>
          </a:ln>
        </p:spPr>
      </p:pic>
      <p:pic>
        <p:nvPicPr>
          <p:cNvPr id="12" name="Picture 11">
            <a:extLst>
              <a:ext uri="{FF2B5EF4-FFF2-40B4-BE49-F238E27FC236}">
                <a16:creationId xmlns:a16="http://schemas.microsoft.com/office/drawing/2014/main" id="{07990BC8-7F02-6A5E-8262-050790E7FCC0}"/>
              </a:ext>
            </a:extLst>
          </p:cNvPr>
          <p:cNvPicPr>
            <a:picLocks noChangeAspect="1"/>
          </p:cNvPicPr>
          <p:nvPr/>
        </p:nvPicPr>
        <p:blipFill>
          <a:blip r:embed="rId7"/>
          <a:stretch>
            <a:fillRect/>
          </a:stretch>
        </p:blipFill>
        <p:spPr>
          <a:xfrm>
            <a:off x="8606122" y="1460141"/>
            <a:ext cx="3398172" cy="1968859"/>
          </a:xfrm>
          <a:prstGeom prst="rect">
            <a:avLst/>
          </a:prstGeom>
          <a:ln w="28575">
            <a:solidFill>
              <a:schemeClr val="tx1">
                <a:lumMod val="95000"/>
                <a:lumOff val="5000"/>
              </a:schemeClr>
            </a:solidFill>
          </a:ln>
        </p:spPr>
      </p:pic>
      <p:pic>
        <p:nvPicPr>
          <p:cNvPr id="14" name="Picture 13">
            <a:extLst>
              <a:ext uri="{FF2B5EF4-FFF2-40B4-BE49-F238E27FC236}">
                <a16:creationId xmlns:a16="http://schemas.microsoft.com/office/drawing/2014/main" id="{578B49F1-1BB6-C70F-E490-E5AEB432E3D1}"/>
              </a:ext>
            </a:extLst>
          </p:cNvPr>
          <p:cNvPicPr>
            <a:picLocks noChangeAspect="1"/>
          </p:cNvPicPr>
          <p:nvPr/>
        </p:nvPicPr>
        <p:blipFill>
          <a:blip r:embed="rId8"/>
          <a:stretch>
            <a:fillRect/>
          </a:stretch>
        </p:blipFill>
        <p:spPr>
          <a:xfrm>
            <a:off x="8606122" y="3562484"/>
            <a:ext cx="3374411" cy="2134698"/>
          </a:xfrm>
          <a:prstGeom prst="rect">
            <a:avLst/>
          </a:prstGeom>
          <a:ln w="28575">
            <a:solidFill>
              <a:schemeClr val="tx1">
                <a:lumMod val="95000"/>
                <a:lumOff val="5000"/>
              </a:schemeClr>
            </a:solidFill>
          </a:ln>
        </p:spPr>
      </p:pic>
      <p:cxnSp>
        <p:nvCxnSpPr>
          <p:cNvPr id="19" name="Straight Connector 18">
            <a:extLst>
              <a:ext uri="{FF2B5EF4-FFF2-40B4-BE49-F238E27FC236}">
                <a16:creationId xmlns:a16="http://schemas.microsoft.com/office/drawing/2014/main" id="{645C5886-3200-072E-9748-3B6074F61B9A}"/>
              </a:ext>
            </a:extLst>
          </p:cNvPr>
          <p:cNvCxnSpPr/>
          <p:nvPr/>
        </p:nvCxnSpPr>
        <p:spPr>
          <a:xfrm>
            <a:off x="3998259" y="1138518"/>
            <a:ext cx="0" cy="5244353"/>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38E0102F-AAED-B022-CBFF-2E3565A587A0}"/>
              </a:ext>
            </a:extLst>
          </p:cNvPr>
          <p:cNvCxnSpPr/>
          <p:nvPr/>
        </p:nvCxnSpPr>
        <p:spPr>
          <a:xfrm>
            <a:off x="8346142" y="1079944"/>
            <a:ext cx="0" cy="5244353"/>
          </a:xfrm>
          <a:prstGeom prst="line">
            <a:avLst/>
          </a:prstGeom>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786236D2-D7C3-57E0-E8B6-AAD289BDA432}"/>
              </a:ext>
            </a:extLst>
          </p:cNvPr>
          <p:cNvSpPr txBox="1"/>
          <p:nvPr/>
        </p:nvSpPr>
        <p:spPr>
          <a:xfrm>
            <a:off x="288812" y="5747287"/>
            <a:ext cx="3497971" cy="523220"/>
          </a:xfrm>
          <a:prstGeom prst="rect">
            <a:avLst/>
          </a:prstGeom>
          <a:noFill/>
          <a:ln>
            <a:noFill/>
          </a:ln>
        </p:spPr>
        <p:txBody>
          <a:bodyPr wrap="square">
            <a:spAutoFit/>
          </a:bodyPr>
          <a:lstStyle/>
          <a:p>
            <a:r>
              <a:rPr lang="en-US" sz="2800" dirty="0">
                <a:solidFill>
                  <a:schemeClr val="tx1">
                    <a:lumMod val="95000"/>
                    <a:lumOff val="5000"/>
                  </a:schemeClr>
                </a:solidFill>
                <a:latin typeface="Söhne"/>
              </a:rPr>
              <a:t>Model score : 0.485</a:t>
            </a:r>
          </a:p>
        </p:txBody>
      </p:sp>
      <p:sp>
        <p:nvSpPr>
          <p:cNvPr id="22" name="TextBox 21">
            <a:extLst>
              <a:ext uri="{FF2B5EF4-FFF2-40B4-BE49-F238E27FC236}">
                <a16:creationId xmlns:a16="http://schemas.microsoft.com/office/drawing/2014/main" id="{0E3F543F-E23E-C0EC-E2FC-38E60D7266BE}"/>
              </a:ext>
            </a:extLst>
          </p:cNvPr>
          <p:cNvSpPr txBox="1"/>
          <p:nvPr/>
        </p:nvSpPr>
        <p:spPr>
          <a:xfrm>
            <a:off x="4347014" y="5805861"/>
            <a:ext cx="3497971" cy="523220"/>
          </a:xfrm>
          <a:prstGeom prst="rect">
            <a:avLst/>
          </a:prstGeom>
          <a:noFill/>
          <a:ln>
            <a:noFill/>
          </a:ln>
        </p:spPr>
        <p:txBody>
          <a:bodyPr wrap="square">
            <a:spAutoFit/>
          </a:bodyPr>
          <a:lstStyle/>
          <a:p>
            <a:r>
              <a:rPr lang="en-US" sz="2800" dirty="0">
                <a:solidFill>
                  <a:schemeClr val="tx1">
                    <a:lumMod val="95000"/>
                    <a:lumOff val="5000"/>
                  </a:schemeClr>
                </a:solidFill>
                <a:latin typeface="Söhne"/>
              </a:rPr>
              <a:t>Model score : 0.479</a:t>
            </a:r>
          </a:p>
        </p:txBody>
      </p:sp>
      <p:sp>
        <p:nvSpPr>
          <p:cNvPr id="23" name="TextBox 22">
            <a:extLst>
              <a:ext uri="{FF2B5EF4-FFF2-40B4-BE49-F238E27FC236}">
                <a16:creationId xmlns:a16="http://schemas.microsoft.com/office/drawing/2014/main" id="{95146B65-070F-F2BC-AC25-485039647E17}"/>
              </a:ext>
            </a:extLst>
          </p:cNvPr>
          <p:cNvSpPr txBox="1"/>
          <p:nvPr/>
        </p:nvSpPr>
        <p:spPr>
          <a:xfrm>
            <a:off x="8694029" y="5823791"/>
            <a:ext cx="3497971" cy="523220"/>
          </a:xfrm>
          <a:prstGeom prst="rect">
            <a:avLst/>
          </a:prstGeom>
          <a:noFill/>
          <a:ln>
            <a:noFill/>
          </a:ln>
        </p:spPr>
        <p:txBody>
          <a:bodyPr wrap="square">
            <a:spAutoFit/>
          </a:bodyPr>
          <a:lstStyle/>
          <a:p>
            <a:r>
              <a:rPr lang="en-US" sz="2800" dirty="0">
                <a:solidFill>
                  <a:schemeClr val="tx1">
                    <a:lumMod val="95000"/>
                    <a:lumOff val="5000"/>
                  </a:schemeClr>
                </a:solidFill>
                <a:latin typeface="Söhne"/>
              </a:rPr>
              <a:t>Model score : 0.22</a:t>
            </a:r>
          </a:p>
        </p:txBody>
      </p:sp>
      <p:sp>
        <p:nvSpPr>
          <p:cNvPr id="24" name="TextBox 23">
            <a:extLst>
              <a:ext uri="{FF2B5EF4-FFF2-40B4-BE49-F238E27FC236}">
                <a16:creationId xmlns:a16="http://schemas.microsoft.com/office/drawing/2014/main" id="{FC8B7EB6-1E52-1F2C-775E-B3BE59A38BBB}"/>
              </a:ext>
            </a:extLst>
          </p:cNvPr>
          <p:cNvSpPr txBox="1"/>
          <p:nvPr/>
        </p:nvSpPr>
        <p:spPr>
          <a:xfrm>
            <a:off x="486468" y="818334"/>
            <a:ext cx="3102657" cy="523220"/>
          </a:xfrm>
          <a:prstGeom prst="rect">
            <a:avLst/>
          </a:prstGeom>
          <a:noFill/>
          <a:ln>
            <a:noFill/>
          </a:ln>
        </p:spPr>
        <p:txBody>
          <a:bodyPr wrap="square">
            <a:spAutoFit/>
          </a:bodyPr>
          <a:lstStyle/>
          <a:p>
            <a:r>
              <a:rPr lang="en-US" sz="2800" b="1" dirty="0">
                <a:solidFill>
                  <a:srgbClr val="002060"/>
                </a:solidFill>
                <a:latin typeface="Söhne"/>
              </a:rPr>
              <a:t>KMeans Clustering</a:t>
            </a:r>
          </a:p>
        </p:txBody>
      </p:sp>
      <p:sp>
        <p:nvSpPr>
          <p:cNvPr id="25" name="TextBox 24">
            <a:extLst>
              <a:ext uri="{FF2B5EF4-FFF2-40B4-BE49-F238E27FC236}">
                <a16:creationId xmlns:a16="http://schemas.microsoft.com/office/drawing/2014/main" id="{8178733B-088F-2698-B147-9AE0DCA2A6C9}"/>
              </a:ext>
            </a:extLst>
          </p:cNvPr>
          <p:cNvSpPr txBox="1"/>
          <p:nvPr/>
        </p:nvSpPr>
        <p:spPr>
          <a:xfrm>
            <a:off x="4407394" y="824147"/>
            <a:ext cx="3649071" cy="523220"/>
          </a:xfrm>
          <a:prstGeom prst="rect">
            <a:avLst/>
          </a:prstGeom>
          <a:noFill/>
          <a:ln>
            <a:noFill/>
          </a:ln>
        </p:spPr>
        <p:txBody>
          <a:bodyPr wrap="square">
            <a:spAutoFit/>
          </a:bodyPr>
          <a:lstStyle/>
          <a:p>
            <a:r>
              <a:rPr lang="en-US" sz="2800" b="1" dirty="0">
                <a:solidFill>
                  <a:srgbClr val="002060"/>
                </a:solidFill>
                <a:latin typeface="Söhne"/>
              </a:rPr>
              <a:t>hierarchical Clustering</a:t>
            </a:r>
          </a:p>
        </p:txBody>
      </p:sp>
      <p:sp>
        <p:nvSpPr>
          <p:cNvPr id="26" name="TextBox 25">
            <a:extLst>
              <a:ext uri="{FF2B5EF4-FFF2-40B4-BE49-F238E27FC236}">
                <a16:creationId xmlns:a16="http://schemas.microsoft.com/office/drawing/2014/main" id="{E47A1DB3-117E-F9E2-0E25-473EE5307F5D}"/>
              </a:ext>
            </a:extLst>
          </p:cNvPr>
          <p:cNvSpPr txBox="1"/>
          <p:nvPr/>
        </p:nvSpPr>
        <p:spPr>
          <a:xfrm>
            <a:off x="9536890" y="855135"/>
            <a:ext cx="1536636" cy="523220"/>
          </a:xfrm>
          <a:prstGeom prst="rect">
            <a:avLst/>
          </a:prstGeom>
          <a:noFill/>
          <a:ln>
            <a:noFill/>
          </a:ln>
        </p:spPr>
        <p:txBody>
          <a:bodyPr wrap="square">
            <a:spAutoFit/>
          </a:bodyPr>
          <a:lstStyle/>
          <a:p>
            <a:r>
              <a:rPr lang="en-US" sz="2800" b="1" dirty="0">
                <a:solidFill>
                  <a:srgbClr val="002060"/>
                </a:solidFill>
                <a:latin typeface="Söhne"/>
              </a:rPr>
              <a:t>DBSCAN</a:t>
            </a:r>
          </a:p>
        </p:txBody>
      </p:sp>
      <p:sp>
        <p:nvSpPr>
          <p:cNvPr id="27" name="TextBox 26">
            <a:extLst>
              <a:ext uri="{FF2B5EF4-FFF2-40B4-BE49-F238E27FC236}">
                <a16:creationId xmlns:a16="http://schemas.microsoft.com/office/drawing/2014/main" id="{B3DFCC59-FA71-35DB-D8C0-B8510567A449}"/>
              </a:ext>
            </a:extLst>
          </p:cNvPr>
          <p:cNvSpPr txBox="1"/>
          <p:nvPr/>
        </p:nvSpPr>
        <p:spPr>
          <a:xfrm>
            <a:off x="821721" y="6270507"/>
            <a:ext cx="1981314" cy="523220"/>
          </a:xfrm>
          <a:prstGeom prst="rect">
            <a:avLst/>
          </a:prstGeom>
          <a:solidFill>
            <a:schemeClr val="accent1">
              <a:lumMod val="40000"/>
              <a:lumOff val="60000"/>
            </a:schemeClr>
          </a:solidFill>
          <a:ln w="19050">
            <a:solidFill>
              <a:schemeClr val="tx2"/>
            </a:solidFill>
          </a:ln>
        </p:spPr>
        <p:txBody>
          <a:bodyPr wrap="square">
            <a:spAutoFit/>
          </a:bodyPr>
          <a:lstStyle/>
          <a:p>
            <a:r>
              <a:rPr lang="en-US" sz="2800" dirty="0">
                <a:solidFill>
                  <a:schemeClr val="tx1">
                    <a:lumMod val="95000"/>
                    <a:lumOff val="5000"/>
                  </a:schemeClr>
                </a:solidFill>
                <a:latin typeface="Söhne"/>
              </a:rPr>
              <a:t>Best Model</a:t>
            </a:r>
          </a:p>
        </p:txBody>
      </p:sp>
      <p:sp>
        <p:nvSpPr>
          <p:cNvPr id="28" name="TextBox 27">
            <a:extLst>
              <a:ext uri="{FF2B5EF4-FFF2-40B4-BE49-F238E27FC236}">
                <a16:creationId xmlns:a16="http://schemas.microsoft.com/office/drawing/2014/main" id="{16642CC9-503D-283C-998B-F215174738F9}"/>
              </a:ext>
            </a:extLst>
          </p:cNvPr>
          <p:cNvSpPr txBox="1"/>
          <p:nvPr/>
        </p:nvSpPr>
        <p:spPr>
          <a:xfrm>
            <a:off x="4697511" y="3487"/>
            <a:ext cx="2438396" cy="707886"/>
          </a:xfrm>
          <a:prstGeom prst="rect">
            <a:avLst/>
          </a:prstGeom>
          <a:noFill/>
          <a:ln>
            <a:noFill/>
          </a:ln>
        </p:spPr>
        <p:txBody>
          <a:bodyPr wrap="square">
            <a:spAutoFit/>
          </a:bodyPr>
          <a:lstStyle/>
          <a:p>
            <a:r>
              <a:rPr lang="en-US" sz="4000" b="1" dirty="0">
                <a:solidFill>
                  <a:schemeClr val="tx1">
                    <a:lumMod val="95000"/>
                    <a:lumOff val="5000"/>
                  </a:schemeClr>
                </a:solidFill>
                <a:latin typeface="Söhne"/>
              </a:rPr>
              <a:t>-:Results:-</a:t>
            </a:r>
          </a:p>
        </p:txBody>
      </p:sp>
    </p:spTree>
    <p:extLst>
      <p:ext uri="{BB962C8B-B14F-4D97-AF65-F5344CB8AC3E}">
        <p14:creationId xmlns:p14="http://schemas.microsoft.com/office/powerpoint/2010/main" val="2075049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00E6F2-F19C-A91F-AE94-5F29EF93686F}"/>
              </a:ext>
            </a:extLst>
          </p:cNvPr>
          <p:cNvSpPr/>
          <p:nvPr/>
        </p:nvSpPr>
        <p:spPr>
          <a:xfrm>
            <a:off x="0" y="1"/>
            <a:ext cx="4778188" cy="6857999"/>
          </a:xfrm>
          <a:prstGeom prst="rect">
            <a:avLst/>
          </a:prstGeom>
          <a:solidFill>
            <a:srgbClr val="89898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Diagonal Corners Snipped 9">
            <a:extLst>
              <a:ext uri="{FF2B5EF4-FFF2-40B4-BE49-F238E27FC236}">
                <a16:creationId xmlns:a16="http://schemas.microsoft.com/office/drawing/2014/main" id="{A2E9A875-5347-3F35-D538-E9F3C78EECD7}"/>
              </a:ext>
            </a:extLst>
          </p:cNvPr>
          <p:cNvSpPr/>
          <p:nvPr/>
        </p:nvSpPr>
        <p:spPr>
          <a:xfrm>
            <a:off x="405354" y="1688408"/>
            <a:ext cx="3707204" cy="774727"/>
          </a:xfrm>
          <a:prstGeom prst="snip2Diag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8B73B033-25F4-1F6F-47A4-08DB4EAB64C4}"/>
              </a:ext>
            </a:extLst>
          </p:cNvPr>
          <p:cNvSpPr txBox="1"/>
          <p:nvPr/>
        </p:nvSpPr>
        <p:spPr>
          <a:xfrm>
            <a:off x="4991403" y="246973"/>
            <a:ext cx="6510314" cy="6494085"/>
          </a:xfrm>
          <a:prstGeom prst="rect">
            <a:avLst/>
          </a:prstGeom>
          <a:noFill/>
        </p:spPr>
        <p:txBody>
          <a:bodyPr wrap="square">
            <a:spAutoFit/>
          </a:bodyPr>
          <a:lstStyle/>
          <a:p>
            <a:pPr marL="342900" indent="-342900">
              <a:buFont typeface="+mj-lt"/>
              <a:buAutoNum type="arabicPeriod"/>
            </a:pPr>
            <a:endParaRPr lang="en-IN" sz="1600" b="1" dirty="0">
              <a:solidFill>
                <a:schemeClr val="tx1">
                  <a:lumMod val="95000"/>
                  <a:lumOff val="5000"/>
                </a:schemeClr>
              </a:solidFill>
            </a:endParaRPr>
          </a:p>
          <a:p>
            <a:pPr marL="342900" indent="-342900">
              <a:buFont typeface="+mj-lt"/>
              <a:buAutoNum type="arabicPeriod"/>
            </a:pPr>
            <a:r>
              <a:rPr lang="en-IN" sz="1600" b="1" dirty="0">
                <a:solidFill>
                  <a:schemeClr val="tx1">
                    <a:lumMod val="95000"/>
                    <a:lumOff val="5000"/>
                  </a:schemeClr>
                </a:solidFill>
              </a:rPr>
              <a:t> Cluster 2 do not contain 0 number of son, cluster 0 and 1    </a:t>
            </a:r>
          </a:p>
          <a:p>
            <a:r>
              <a:rPr lang="en-IN" sz="1600" b="1" dirty="0">
                <a:solidFill>
                  <a:schemeClr val="tx1">
                    <a:lumMod val="95000"/>
                    <a:lumOff val="5000"/>
                  </a:schemeClr>
                </a:solidFill>
              </a:rPr>
              <a:t>       do not contain employees who have more than 2 sons.</a:t>
            </a:r>
          </a:p>
          <a:p>
            <a:endParaRPr lang="en-IN" sz="1600" b="1" dirty="0">
              <a:solidFill>
                <a:schemeClr val="tx1">
                  <a:lumMod val="95000"/>
                  <a:lumOff val="5000"/>
                </a:schemeClr>
              </a:solidFill>
            </a:endParaRPr>
          </a:p>
          <a:p>
            <a:r>
              <a:rPr lang="en-IN" sz="1600" b="1" dirty="0">
                <a:solidFill>
                  <a:schemeClr val="tx1">
                    <a:lumMod val="95000"/>
                    <a:lumOff val="5000"/>
                  </a:schemeClr>
                </a:solidFill>
              </a:rPr>
              <a:t>2.    Social drinkers are only in cluster 1 &amp; 2</a:t>
            </a:r>
          </a:p>
          <a:p>
            <a:endParaRPr lang="en-IN" sz="1600" b="1" dirty="0">
              <a:solidFill>
                <a:schemeClr val="tx1">
                  <a:lumMod val="95000"/>
                  <a:lumOff val="5000"/>
                </a:schemeClr>
              </a:solidFill>
            </a:endParaRPr>
          </a:p>
          <a:p>
            <a:pPr marL="342900" indent="-342900">
              <a:buAutoNum type="arabicPeriod" startAt="3"/>
            </a:pPr>
            <a:r>
              <a:rPr lang="en-IN" sz="1600" b="1" dirty="0">
                <a:solidFill>
                  <a:schemeClr val="tx1">
                    <a:lumMod val="95000"/>
                    <a:lumOff val="5000"/>
                  </a:schemeClr>
                </a:solidFill>
              </a:rPr>
              <a:t>Cluster 0 do not contain much number of pet , cluster 1 </a:t>
            </a:r>
          </a:p>
          <a:p>
            <a:r>
              <a:rPr lang="en-IN" sz="1600" b="1" dirty="0">
                <a:solidFill>
                  <a:schemeClr val="tx1">
                    <a:lumMod val="95000"/>
                    <a:lumOff val="5000"/>
                  </a:schemeClr>
                </a:solidFill>
              </a:rPr>
              <a:t>       contains employees who have no pets</a:t>
            </a:r>
          </a:p>
          <a:p>
            <a:endParaRPr lang="en-IN" sz="1600" b="1" dirty="0">
              <a:solidFill>
                <a:schemeClr val="tx1">
                  <a:lumMod val="95000"/>
                  <a:lumOff val="5000"/>
                </a:schemeClr>
              </a:solidFill>
            </a:endParaRPr>
          </a:p>
          <a:p>
            <a:r>
              <a:rPr lang="en-IN" sz="1600" b="1" dirty="0">
                <a:solidFill>
                  <a:schemeClr val="tx1">
                    <a:lumMod val="95000"/>
                    <a:lumOff val="5000"/>
                  </a:schemeClr>
                </a:solidFill>
              </a:rPr>
              <a:t>4.   Cluster 1 contains different number of pets</a:t>
            </a:r>
          </a:p>
          <a:p>
            <a:endParaRPr lang="en-IN" sz="1600" b="1" dirty="0">
              <a:solidFill>
                <a:schemeClr val="tx1">
                  <a:lumMod val="95000"/>
                  <a:lumOff val="5000"/>
                </a:schemeClr>
              </a:solidFill>
            </a:endParaRPr>
          </a:p>
          <a:p>
            <a:pPr marL="342900" indent="-342900">
              <a:buAutoNum type="arabicPeriod" startAt="5"/>
            </a:pPr>
            <a:r>
              <a:rPr lang="en-IN" sz="1600" b="1" dirty="0">
                <a:solidFill>
                  <a:schemeClr val="tx1">
                    <a:lumMod val="95000"/>
                    <a:lumOff val="5000"/>
                  </a:schemeClr>
                </a:solidFill>
              </a:rPr>
              <a:t>Cluster 1 and 2 contains education category 1 only</a:t>
            </a:r>
          </a:p>
          <a:p>
            <a:pPr marL="342900" indent="-342900">
              <a:buAutoNum type="arabicPeriod" startAt="5"/>
            </a:pPr>
            <a:endParaRPr lang="en-IN" sz="1600" b="1" dirty="0">
              <a:solidFill>
                <a:schemeClr val="tx1">
                  <a:lumMod val="95000"/>
                  <a:lumOff val="5000"/>
                </a:schemeClr>
              </a:solidFill>
            </a:endParaRPr>
          </a:p>
          <a:p>
            <a:pPr marL="342900" indent="-342900">
              <a:buFontTx/>
              <a:buAutoNum type="arabicPeriod" startAt="5"/>
            </a:pPr>
            <a:r>
              <a:rPr lang="en-IN" sz="1600" b="1" dirty="0">
                <a:solidFill>
                  <a:schemeClr val="tx1">
                    <a:lumMod val="95000"/>
                    <a:lumOff val="5000"/>
                  </a:schemeClr>
                </a:solidFill>
              </a:rPr>
              <a:t>Weight is high in cluster 2.</a:t>
            </a:r>
          </a:p>
          <a:p>
            <a:pPr marL="342900" indent="-342900">
              <a:buFontTx/>
              <a:buAutoNum type="arabicPeriod" startAt="5"/>
            </a:pPr>
            <a:endParaRPr lang="en-IN" sz="1600" b="1" dirty="0">
              <a:solidFill>
                <a:schemeClr val="tx1">
                  <a:lumMod val="95000"/>
                  <a:lumOff val="5000"/>
                </a:schemeClr>
              </a:solidFill>
            </a:endParaRPr>
          </a:p>
          <a:p>
            <a:pPr marL="342900" indent="-342900">
              <a:buFontTx/>
              <a:buAutoNum type="arabicPeriod" startAt="5"/>
            </a:pPr>
            <a:r>
              <a:rPr lang="en-IN" sz="1600" b="1" dirty="0">
                <a:solidFill>
                  <a:schemeClr val="tx1">
                    <a:lumMod val="95000"/>
                    <a:lumOff val="5000"/>
                  </a:schemeClr>
                </a:solidFill>
              </a:rPr>
              <a:t>Overload is less in cluster 2.</a:t>
            </a:r>
          </a:p>
          <a:p>
            <a:pPr marL="342900" indent="-342900">
              <a:buFontTx/>
              <a:buAutoNum type="arabicPeriod" startAt="5"/>
            </a:pPr>
            <a:endParaRPr lang="en-IN" sz="1600" b="1" dirty="0">
              <a:solidFill>
                <a:schemeClr val="tx1">
                  <a:lumMod val="95000"/>
                  <a:lumOff val="5000"/>
                </a:schemeClr>
              </a:solidFill>
            </a:endParaRPr>
          </a:p>
          <a:p>
            <a:pPr marL="342900" indent="-342900">
              <a:buFontTx/>
              <a:buAutoNum type="arabicPeriod" startAt="5"/>
            </a:pPr>
            <a:r>
              <a:rPr lang="en-IN" sz="1600" b="1" dirty="0">
                <a:solidFill>
                  <a:schemeClr val="tx1">
                    <a:lumMod val="95000"/>
                    <a:lumOff val="5000"/>
                  </a:schemeClr>
                </a:solidFill>
              </a:rPr>
              <a:t>Cluster 3 containing higher ages.</a:t>
            </a:r>
          </a:p>
          <a:p>
            <a:pPr marL="342900" indent="-342900">
              <a:buFontTx/>
              <a:buAutoNum type="arabicPeriod" startAt="5"/>
            </a:pPr>
            <a:endParaRPr lang="en-IN" sz="1600" b="1" dirty="0">
              <a:solidFill>
                <a:schemeClr val="tx1">
                  <a:lumMod val="95000"/>
                  <a:lumOff val="5000"/>
                </a:schemeClr>
              </a:solidFill>
            </a:endParaRPr>
          </a:p>
          <a:p>
            <a:pPr marL="342900" indent="-342900">
              <a:buFontTx/>
              <a:buAutoNum type="arabicPeriod" startAt="5"/>
            </a:pPr>
            <a:r>
              <a:rPr lang="en-IN" sz="1600" b="1" dirty="0">
                <a:solidFill>
                  <a:schemeClr val="tx1">
                    <a:lumMod val="95000"/>
                    <a:lumOff val="5000"/>
                  </a:schemeClr>
                </a:solidFill>
              </a:rPr>
              <a:t>Distance is less in cluster 0, high in cluster 1 and well distributed in cluster 2.</a:t>
            </a:r>
          </a:p>
          <a:p>
            <a:pPr marL="342900" indent="-342900">
              <a:buFont typeface="+mj-lt"/>
              <a:buAutoNum type="arabicPeriod"/>
            </a:pPr>
            <a:endParaRPr lang="en-IN" sz="1600" b="1" dirty="0">
              <a:solidFill>
                <a:schemeClr val="tx1">
                  <a:lumMod val="95000"/>
                  <a:lumOff val="5000"/>
                </a:schemeClr>
              </a:solidFill>
            </a:endParaRPr>
          </a:p>
          <a:p>
            <a:r>
              <a:rPr lang="en-IN" sz="1600" b="1" dirty="0">
                <a:solidFill>
                  <a:schemeClr val="tx1">
                    <a:lumMod val="95000"/>
                    <a:lumOff val="5000"/>
                  </a:schemeClr>
                </a:solidFill>
              </a:rPr>
              <a:t>10.  Cluster 3 contains the employees who have high hours of absents</a:t>
            </a:r>
          </a:p>
          <a:p>
            <a:endParaRPr lang="en-IN" sz="1600" b="1" dirty="0">
              <a:solidFill>
                <a:schemeClr val="tx1">
                  <a:lumMod val="95000"/>
                  <a:lumOff val="5000"/>
                </a:schemeClr>
              </a:solidFill>
            </a:endParaRPr>
          </a:p>
          <a:p>
            <a:pPr marL="342900" indent="-342900">
              <a:buAutoNum type="arabicPeriod" startAt="11"/>
            </a:pPr>
            <a:r>
              <a:rPr lang="en-IN" sz="1600" b="1" dirty="0">
                <a:solidFill>
                  <a:schemeClr val="tx1">
                    <a:lumMod val="95000"/>
                    <a:lumOff val="5000"/>
                  </a:schemeClr>
                </a:solidFill>
              </a:rPr>
              <a:t>Transportation expense is higher in cluster 1 ,less in cluster 0 and   well distributed in cluster 2.</a:t>
            </a:r>
          </a:p>
        </p:txBody>
      </p:sp>
      <p:sp>
        <p:nvSpPr>
          <p:cNvPr id="8" name="TextBox 7">
            <a:extLst>
              <a:ext uri="{FF2B5EF4-FFF2-40B4-BE49-F238E27FC236}">
                <a16:creationId xmlns:a16="http://schemas.microsoft.com/office/drawing/2014/main" id="{D6A0BF7A-21E5-21FC-FF65-6F657AA99D61}"/>
              </a:ext>
            </a:extLst>
          </p:cNvPr>
          <p:cNvSpPr txBox="1"/>
          <p:nvPr/>
        </p:nvSpPr>
        <p:spPr>
          <a:xfrm>
            <a:off x="566718" y="558731"/>
            <a:ext cx="3942530" cy="707886"/>
          </a:xfrm>
          <a:prstGeom prst="rect">
            <a:avLst/>
          </a:prstGeom>
          <a:noFill/>
          <a:ln>
            <a:noFill/>
          </a:ln>
        </p:spPr>
        <p:txBody>
          <a:bodyPr wrap="square">
            <a:spAutoFit/>
          </a:bodyPr>
          <a:lstStyle/>
          <a:p>
            <a:r>
              <a:rPr lang="en-US" sz="4000" b="1" u="sng" dirty="0">
                <a:solidFill>
                  <a:schemeClr val="tx1">
                    <a:lumMod val="95000"/>
                    <a:lumOff val="5000"/>
                  </a:schemeClr>
                </a:solidFill>
                <a:latin typeface="Söhne"/>
              </a:rPr>
              <a:t>Interpretations:</a:t>
            </a:r>
          </a:p>
        </p:txBody>
      </p:sp>
      <p:sp>
        <p:nvSpPr>
          <p:cNvPr id="9" name="TextBox 8">
            <a:extLst>
              <a:ext uri="{FF2B5EF4-FFF2-40B4-BE49-F238E27FC236}">
                <a16:creationId xmlns:a16="http://schemas.microsoft.com/office/drawing/2014/main" id="{1263EBCC-41FB-8D03-D1E5-8F38FB24646D}"/>
              </a:ext>
            </a:extLst>
          </p:cNvPr>
          <p:cNvSpPr txBox="1"/>
          <p:nvPr/>
        </p:nvSpPr>
        <p:spPr>
          <a:xfrm>
            <a:off x="405355" y="1831947"/>
            <a:ext cx="3521188" cy="400110"/>
          </a:xfrm>
          <a:prstGeom prst="rect">
            <a:avLst/>
          </a:prstGeom>
          <a:noFill/>
          <a:ln>
            <a:noFill/>
          </a:ln>
        </p:spPr>
        <p:txBody>
          <a:bodyPr wrap="square">
            <a:spAutoFit/>
          </a:bodyPr>
          <a:lstStyle/>
          <a:p>
            <a:r>
              <a:rPr lang="en-US" sz="2000" b="1" dirty="0">
                <a:solidFill>
                  <a:schemeClr val="tx1">
                    <a:lumMod val="95000"/>
                    <a:lumOff val="5000"/>
                  </a:schemeClr>
                </a:solidFill>
                <a:latin typeface="Söhne"/>
              </a:rPr>
              <a:t>Best Model: Kmeans clustering</a:t>
            </a:r>
          </a:p>
        </p:txBody>
      </p:sp>
      <p:sp>
        <p:nvSpPr>
          <p:cNvPr id="11" name="Rectangle: Diagonal Corners Snipped 10">
            <a:extLst>
              <a:ext uri="{FF2B5EF4-FFF2-40B4-BE49-F238E27FC236}">
                <a16:creationId xmlns:a16="http://schemas.microsoft.com/office/drawing/2014/main" id="{D44D1921-4AEB-A415-9734-F0775E66BFCE}"/>
              </a:ext>
            </a:extLst>
          </p:cNvPr>
          <p:cNvSpPr/>
          <p:nvPr/>
        </p:nvSpPr>
        <p:spPr>
          <a:xfrm>
            <a:off x="806522" y="2787304"/>
            <a:ext cx="2801770" cy="641696"/>
          </a:xfrm>
          <a:prstGeom prst="snip2Diag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lumMod val="95000"/>
                    <a:lumOff val="5000"/>
                  </a:schemeClr>
                </a:solidFill>
                <a:latin typeface="Söhne"/>
              </a:rPr>
              <a:t>Number of clusters : 3</a:t>
            </a:r>
          </a:p>
        </p:txBody>
      </p:sp>
      <p:sp>
        <p:nvSpPr>
          <p:cNvPr id="16" name="Rectangle: Rounded Corners 15">
            <a:extLst>
              <a:ext uri="{FF2B5EF4-FFF2-40B4-BE49-F238E27FC236}">
                <a16:creationId xmlns:a16="http://schemas.microsoft.com/office/drawing/2014/main" id="{CC3DD9ED-DDC5-89EC-1043-189F5A4C85A2}"/>
              </a:ext>
            </a:extLst>
          </p:cNvPr>
          <p:cNvSpPr/>
          <p:nvPr/>
        </p:nvSpPr>
        <p:spPr>
          <a:xfrm>
            <a:off x="992539" y="3598126"/>
            <a:ext cx="2429736" cy="3142932"/>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b="1" dirty="0">
                <a:solidFill>
                  <a:schemeClr val="tx1">
                    <a:lumMod val="95000"/>
                    <a:lumOff val="5000"/>
                  </a:schemeClr>
                </a:solidFill>
              </a:rPr>
              <a:t>Important features: </a:t>
            </a:r>
          </a:p>
          <a:p>
            <a:endParaRPr lang="en-IN" sz="1600" b="1" dirty="0">
              <a:solidFill>
                <a:schemeClr val="tx1">
                  <a:lumMod val="95000"/>
                  <a:lumOff val="5000"/>
                </a:schemeClr>
              </a:solidFill>
            </a:endParaRPr>
          </a:p>
          <a:p>
            <a:pPr marL="342900" indent="-342900">
              <a:buFont typeface="+mj-lt"/>
              <a:buAutoNum type="arabicPeriod"/>
            </a:pPr>
            <a:r>
              <a:rPr lang="en-IN" sz="1600" dirty="0">
                <a:solidFill>
                  <a:schemeClr val="tx1">
                    <a:lumMod val="95000"/>
                    <a:lumOff val="5000"/>
                  </a:schemeClr>
                </a:solidFill>
              </a:rPr>
              <a:t>Son</a:t>
            </a:r>
          </a:p>
          <a:p>
            <a:pPr marL="342900" indent="-342900">
              <a:buFont typeface="+mj-lt"/>
              <a:buAutoNum type="arabicPeriod"/>
            </a:pPr>
            <a:r>
              <a:rPr lang="en-IN" sz="1600" dirty="0">
                <a:solidFill>
                  <a:schemeClr val="tx1">
                    <a:lumMod val="95000"/>
                    <a:lumOff val="5000"/>
                  </a:schemeClr>
                </a:solidFill>
              </a:rPr>
              <a:t>Social drinker</a:t>
            </a:r>
          </a:p>
          <a:p>
            <a:pPr marL="342900" indent="-342900">
              <a:buFont typeface="+mj-lt"/>
              <a:buAutoNum type="arabicPeriod"/>
            </a:pPr>
            <a:r>
              <a:rPr lang="en-IN" sz="1600" dirty="0">
                <a:solidFill>
                  <a:schemeClr val="tx1">
                    <a:lumMod val="95000"/>
                    <a:lumOff val="5000"/>
                  </a:schemeClr>
                </a:solidFill>
              </a:rPr>
              <a:t>Pet</a:t>
            </a:r>
          </a:p>
          <a:p>
            <a:pPr marL="342900" indent="-342900">
              <a:buFont typeface="+mj-lt"/>
              <a:buAutoNum type="arabicPeriod"/>
            </a:pPr>
            <a:r>
              <a:rPr lang="en-IN" sz="1600" dirty="0">
                <a:solidFill>
                  <a:schemeClr val="tx1">
                    <a:lumMod val="95000"/>
                    <a:lumOff val="5000"/>
                  </a:schemeClr>
                </a:solidFill>
              </a:rPr>
              <a:t>Education</a:t>
            </a:r>
          </a:p>
          <a:p>
            <a:pPr marL="342900" indent="-342900">
              <a:buFont typeface="+mj-lt"/>
              <a:buAutoNum type="arabicPeriod"/>
            </a:pPr>
            <a:r>
              <a:rPr lang="en-IN" sz="1600" dirty="0">
                <a:solidFill>
                  <a:schemeClr val="tx1">
                    <a:lumMod val="95000"/>
                    <a:lumOff val="5000"/>
                  </a:schemeClr>
                </a:solidFill>
              </a:rPr>
              <a:t>Weight </a:t>
            </a:r>
          </a:p>
          <a:p>
            <a:pPr marL="342900" indent="-342900">
              <a:buFont typeface="+mj-lt"/>
              <a:buAutoNum type="arabicPeriod"/>
            </a:pPr>
            <a:r>
              <a:rPr lang="en-IN" sz="1600" dirty="0">
                <a:solidFill>
                  <a:schemeClr val="tx1">
                    <a:lumMod val="95000"/>
                    <a:lumOff val="5000"/>
                  </a:schemeClr>
                </a:solidFill>
              </a:rPr>
              <a:t>Overload</a:t>
            </a:r>
          </a:p>
          <a:p>
            <a:pPr marL="342900" indent="-342900">
              <a:buFont typeface="+mj-lt"/>
              <a:buAutoNum type="arabicPeriod"/>
            </a:pPr>
            <a:r>
              <a:rPr lang="en-IN" sz="1600" dirty="0">
                <a:solidFill>
                  <a:schemeClr val="tx1">
                    <a:lumMod val="95000"/>
                    <a:lumOff val="5000"/>
                  </a:schemeClr>
                </a:solidFill>
              </a:rPr>
              <a:t>Ages</a:t>
            </a:r>
          </a:p>
          <a:p>
            <a:pPr marL="342900" indent="-342900">
              <a:buFont typeface="+mj-lt"/>
              <a:buAutoNum type="arabicPeriod"/>
            </a:pPr>
            <a:r>
              <a:rPr lang="en-IN" sz="1600" dirty="0">
                <a:solidFill>
                  <a:schemeClr val="tx1">
                    <a:lumMod val="95000"/>
                    <a:lumOff val="5000"/>
                  </a:schemeClr>
                </a:solidFill>
              </a:rPr>
              <a:t>Distance</a:t>
            </a:r>
          </a:p>
          <a:p>
            <a:pPr marL="342900" indent="-342900">
              <a:buFont typeface="+mj-lt"/>
              <a:buAutoNum type="arabicPeriod"/>
            </a:pPr>
            <a:r>
              <a:rPr lang="en-IN" sz="1600" dirty="0">
                <a:solidFill>
                  <a:schemeClr val="tx1">
                    <a:lumMod val="95000"/>
                    <a:lumOff val="5000"/>
                  </a:schemeClr>
                </a:solidFill>
              </a:rPr>
              <a:t>Transportation expenses</a:t>
            </a:r>
            <a:endParaRPr lang="en-IN" sz="1600" dirty="0"/>
          </a:p>
        </p:txBody>
      </p:sp>
    </p:spTree>
    <p:extLst>
      <p:ext uri="{BB962C8B-B14F-4D97-AF65-F5344CB8AC3E}">
        <p14:creationId xmlns:p14="http://schemas.microsoft.com/office/powerpoint/2010/main" val="986021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FF144AA-50BE-8DAE-ECC7-800002F53BF9}"/>
              </a:ext>
            </a:extLst>
          </p:cNvPr>
          <p:cNvPicPr>
            <a:picLocks noChangeAspect="1"/>
          </p:cNvPicPr>
          <p:nvPr/>
        </p:nvPicPr>
        <p:blipFill>
          <a:blip r:embed="rId3"/>
          <a:stretch>
            <a:fillRect/>
          </a:stretch>
        </p:blipFill>
        <p:spPr>
          <a:xfrm>
            <a:off x="4450922" y="1026269"/>
            <a:ext cx="3966937" cy="5015944"/>
          </a:xfrm>
          <a:prstGeom prst="rect">
            <a:avLst/>
          </a:prstGeom>
        </p:spPr>
      </p:pic>
      <p:sp>
        <p:nvSpPr>
          <p:cNvPr id="14" name="TextBox 13">
            <a:extLst>
              <a:ext uri="{FF2B5EF4-FFF2-40B4-BE49-F238E27FC236}">
                <a16:creationId xmlns:a16="http://schemas.microsoft.com/office/drawing/2014/main" id="{9A32058A-7993-20DA-DD83-7237EDFF5ABD}"/>
              </a:ext>
            </a:extLst>
          </p:cNvPr>
          <p:cNvSpPr txBox="1"/>
          <p:nvPr/>
        </p:nvSpPr>
        <p:spPr>
          <a:xfrm>
            <a:off x="2095808" y="4469829"/>
            <a:ext cx="2946562" cy="584775"/>
          </a:xfrm>
          <a:prstGeom prst="rect">
            <a:avLst/>
          </a:prstGeom>
          <a:noFill/>
          <a:ln>
            <a:noFill/>
          </a:ln>
        </p:spPr>
        <p:txBody>
          <a:bodyPr wrap="square">
            <a:spAutoFit/>
          </a:bodyPr>
          <a:lstStyle/>
          <a:p>
            <a:r>
              <a:rPr lang="en-US" sz="3200" dirty="0">
                <a:solidFill>
                  <a:srgbClr val="00B0F0"/>
                </a:solidFill>
                <a:latin typeface="Söhne"/>
              </a:rPr>
              <a:t>Any questions</a:t>
            </a:r>
          </a:p>
        </p:txBody>
      </p:sp>
      <p:sp>
        <p:nvSpPr>
          <p:cNvPr id="15" name="Speech Bubble: Oval 14">
            <a:extLst>
              <a:ext uri="{FF2B5EF4-FFF2-40B4-BE49-F238E27FC236}">
                <a16:creationId xmlns:a16="http://schemas.microsoft.com/office/drawing/2014/main" id="{13977B1C-A05D-8831-681D-DB48ABA36F0A}"/>
              </a:ext>
            </a:extLst>
          </p:cNvPr>
          <p:cNvSpPr/>
          <p:nvPr/>
        </p:nvSpPr>
        <p:spPr>
          <a:xfrm flipH="1">
            <a:off x="3572846" y="238268"/>
            <a:ext cx="2521566" cy="1703880"/>
          </a:xfrm>
          <a:prstGeom prst="wedgeEllipseCallout">
            <a:avLst>
              <a:gd name="adj1" fmla="val -56741"/>
              <a:gd name="adj2" fmla="val 46716"/>
            </a:avLst>
          </a:prstGeom>
          <a:solidFill>
            <a:schemeClr val="accent4">
              <a:lumMod val="60000"/>
              <a:lumOff val="40000"/>
            </a:schemeClr>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lumMod val="95000"/>
                    <a:lumOff val="5000"/>
                  </a:schemeClr>
                </a:solidFill>
              </a:rPr>
              <a:t>THANK YOU</a:t>
            </a:r>
          </a:p>
        </p:txBody>
      </p:sp>
      <p:sp>
        <p:nvSpPr>
          <p:cNvPr id="16" name="TextBox 15">
            <a:extLst>
              <a:ext uri="{FF2B5EF4-FFF2-40B4-BE49-F238E27FC236}">
                <a16:creationId xmlns:a16="http://schemas.microsoft.com/office/drawing/2014/main" id="{352D83F0-4442-9E98-FEB3-AC2434A46EBB}"/>
              </a:ext>
            </a:extLst>
          </p:cNvPr>
          <p:cNvSpPr txBox="1"/>
          <p:nvPr/>
        </p:nvSpPr>
        <p:spPr>
          <a:xfrm>
            <a:off x="4150196" y="3731165"/>
            <a:ext cx="1944216" cy="2646878"/>
          </a:xfrm>
          <a:prstGeom prst="rect">
            <a:avLst/>
          </a:prstGeom>
          <a:noFill/>
        </p:spPr>
        <p:txBody>
          <a:bodyPr wrap="square">
            <a:spAutoFit/>
          </a:bodyPr>
          <a:lstStyle/>
          <a:p>
            <a:r>
              <a:rPr lang="en-US" sz="16600" dirty="0">
                <a:solidFill>
                  <a:srgbClr val="00B050"/>
                </a:solidFill>
                <a:latin typeface="Söhne"/>
              </a:rPr>
              <a:t>?</a:t>
            </a:r>
            <a:endParaRPr lang="en-IN" sz="16600" dirty="0">
              <a:solidFill>
                <a:srgbClr val="00B050"/>
              </a:solidFill>
            </a:endParaRPr>
          </a:p>
        </p:txBody>
      </p:sp>
    </p:spTree>
    <p:extLst>
      <p:ext uri="{BB962C8B-B14F-4D97-AF65-F5344CB8AC3E}">
        <p14:creationId xmlns:p14="http://schemas.microsoft.com/office/powerpoint/2010/main" val="383472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A762B2-9FDF-7B9D-D7A4-2CA3D97A9644}"/>
              </a:ext>
            </a:extLst>
          </p:cNvPr>
          <p:cNvSpPr txBox="1"/>
          <p:nvPr/>
        </p:nvSpPr>
        <p:spPr>
          <a:xfrm>
            <a:off x="1918445" y="1987061"/>
            <a:ext cx="8884025" cy="3200876"/>
          </a:xfrm>
          <a:prstGeom prst="rect">
            <a:avLst/>
          </a:prstGeom>
          <a:noFill/>
        </p:spPr>
        <p:txBody>
          <a:bodyPr wrap="square">
            <a:spAutoFit/>
          </a:bodyPr>
          <a:lstStyle/>
          <a:p>
            <a:r>
              <a:rPr lang="en-US" b="0" i="0" dirty="0">
                <a:solidFill>
                  <a:schemeClr val="tx1">
                    <a:lumMod val="95000"/>
                    <a:lumOff val="5000"/>
                  </a:schemeClr>
                </a:solidFill>
                <a:effectLst/>
                <a:latin typeface="Söhne"/>
              </a:rPr>
              <a:t>In this </a:t>
            </a:r>
            <a:r>
              <a:rPr lang="en-US" b="1" i="0" dirty="0">
                <a:solidFill>
                  <a:schemeClr val="tx1">
                    <a:lumMod val="95000"/>
                    <a:lumOff val="5000"/>
                  </a:schemeClr>
                </a:solidFill>
                <a:effectLst/>
                <a:latin typeface="Söhne"/>
              </a:rPr>
              <a:t>unsupervised learning </a:t>
            </a:r>
            <a:r>
              <a:rPr lang="en-US" b="0" i="0" dirty="0">
                <a:solidFill>
                  <a:schemeClr val="tx1">
                    <a:lumMod val="95000"/>
                    <a:lumOff val="5000"/>
                  </a:schemeClr>
                </a:solidFill>
                <a:effectLst/>
                <a:latin typeface="Söhne"/>
              </a:rPr>
              <a:t>project, we will be analyzing an </a:t>
            </a:r>
            <a:r>
              <a:rPr lang="en-US" b="1" i="0" dirty="0">
                <a:solidFill>
                  <a:schemeClr val="tx1">
                    <a:lumMod val="95000"/>
                    <a:lumOff val="5000"/>
                  </a:schemeClr>
                </a:solidFill>
                <a:effectLst/>
                <a:latin typeface="Söhne"/>
              </a:rPr>
              <a:t>employee dataset </a:t>
            </a:r>
            <a:r>
              <a:rPr lang="en-US" b="0" i="0" dirty="0">
                <a:solidFill>
                  <a:schemeClr val="tx1">
                    <a:lumMod val="95000"/>
                    <a:lumOff val="5000"/>
                  </a:schemeClr>
                </a:solidFill>
                <a:effectLst/>
                <a:latin typeface="Söhne"/>
              </a:rPr>
              <a:t>that contains records of employees and their </a:t>
            </a:r>
            <a:r>
              <a:rPr lang="en-US" b="1" i="0" dirty="0">
                <a:solidFill>
                  <a:schemeClr val="tx1">
                    <a:lumMod val="95000"/>
                    <a:lumOff val="5000"/>
                  </a:schemeClr>
                </a:solidFill>
                <a:effectLst/>
                <a:latin typeface="Söhne"/>
              </a:rPr>
              <a:t>leave patterns</a:t>
            </a:r>
            <a:r>
              <a:rPr lang="en-US" b="0" i="0" dirty="0">
                <a:solidFill>
                  <a:schemeClr val="tx1">
                    <a:lumMod val="95000"/>
                    <a:lumOff val="5000"/>
                  </a:schemeClr>
                </a:solidFill>
                <a:effectLst/>
                <a:latin typeface="Söhne"/>
              </a:rPr>
              <a:t>. Using unsupervised learning techniques such as </a:t>
            </a:r>
            <a:r>
              <a:rPr lang="en-US" b="1" i="0" dirty="0">
                <a:solidFill>
                  <a:schemeClr val="tx1">
                    <a:lumMod val="95000"/>
                    <a:lumOff val="5000"/>
                  </a:schemeClr>
                </a:solidFill>
                <a:effectLst/>
                <a:latin typeface="Söhne"/>
              </a:rPr>
              <a:t>clustering algorithms</a:t>
            </a:r>
            <a:r>
              <a:rPr lang="en-US" b="0" i="0" dirty="0">
                <a:solidFill>
                  <a:schemeClr val="tx1">
                    <a:lumMod val="95000"/>
                    <a:lumOff val="5000"/>
                  </a:schemeClr>
                </a:solidFill>
                <a:effectLst/>
                <a:latin typeface="Söhne"/>
              </a:rPr>
              <a:t>, our objective is to identify patterns and group employees based on their leave-taking behaviors. This analysis can provide valuable insights for human resources departments to understand employee preferences and optimize leave management strategies. By uncovering hidden structures within the data, we aim to make data-driven </a:t>
            </a:r>
            <a:r>
              <a:rPr lang="en-US" b="1" i="0" dirty="0">
                <a:solidFill>
                  <a:schemeClr val="tx1">
                    <a:lumMod val="95000"/>
                    <a:lumOff val="5000"/>
                  </a:schemeClr>
                </a:solidFill>
                <a:effectLst/>
                <a:latin typeface="Söhne"/>
              </a:rPr>
              <a:t>decisions and enhance organizational efficiency.</a:t>
            </a:r>
          </a:p>
          <a:p>
            <a:endParaRPr lang="en-US" dirty="0">
              <a:solidFill>
                <a:schemeClr val="tx1">
                  <a:lumMod val="95000"/>
                  <a:lumOff val="5000"/>
                </a:schemeClr>
              </a:solidFill>
              <a:latin typeface="Söhne"/>
            </a:endParaRPr>
          </a:p>
          <a:p>
            <a:r>
              <a:rPr lang="en-IN" sz="1800" dirty="0">
                <a:solidFill>
                  <a:schemeClr val="tx1">
                    <a:lumMod val="95000"/>
                    <a:lumOff val="5000"/>
                  </a:schemeClr>
                </a:solidFill>
                <a:latin typeface="Söhne"/>
              </a:rPr>
              <a:t>Here , we used </a:t>
            </a:r>
            <a:r>
              <a:rPr lang="en-IN" sz="1800" b="1" dirty="0">
                <a:solidFill>
                  <a:schemeClr val="tx1">
                    <a:lumMod val="95000"/>
                    <a:lumOff val="5000"/>
                  </a:schemeClr>
                </a:solidFill>
                <a:latin typeface="Söhne"/>
              </a:rPr>
              <a:t>“</a:t>
            </a:r>
            <a:r>
              <a:rPr lang="en-IN" sz="2000" b="1" dirty="0">
                <a:solidFill>
                  <a:schemeClr val="tx1">
                    <a:lumMod val="95000"/>
                    <a:lumOff val="5000"/>
                  </a:schemeClr>
                </a:solidFill>
                <a:latin typeface="Söhne"/>
              </a:rPr>
              <a:t>Jupyter Notebook, Python Language and its certain libraries</a:t>
            </a:r>
            <a:r>
              <a:rPr lang="en-IN" sz="1800" dirty="0">
                <a:solidFill>
                  <a:schemeClr val="tx1">
                    <a:lumMod val="95000"/>
                    <a:lumOff val="5000"/>
                  </a:schemeClr>
                </a:solidFill>
                <a:latin typeface="Söhne"/>
              </a:rPr>
              <a:t>” to train and build the different </a:t>
            </a:r>
            <a:r>
              <a:rPr lang="en-IN" sz="2000" b="1" dirty="0">
                <a:solidFill>
                  <a:schemeClr val="tx1">
                    <a:lumMod val="95000"/>
                    <a:lumOff val="5000"/>
                  </a:schemeClr>
                </a:solidFill>
                <a:latin typeface="Söhne"/>
              </a:rPr>
              <a:t>machine learning models </a:t>
            </a:r>
            <a:r>
              <a:rPr lang="en-IN" sz="1800" dirty="0">
                <a:solidFill>
                  <a:schemeClr val="tx1">
                    <a:lumMod val="95000"/>
                    <a:lumOff val="5000"/>
                  </a:schemeClr>
                </a:solidFill>
                <a:latin typeface="Söhne"/>
              </a:rPr>
              <a:t>and to show some visualisation graph.</a:t>
            </a:r>
            <a:endParaRPr lang="en-US" sz="1800" dirty="0">
              <a:solidFill>
                <a:schemeClr val="tx1">
                  <a:lumMod val="95000"/>
                  <a:lumOff val="5000"/>
                </a:schemeClr>
              </a:solidFill>
              <a:latin typeface="Söhne"/>
            </a:endParaRPr>
          </a:p>
          <a:p>
            <a:endParaRPr lang="en-IN" dirty="0">
              <a:solidFill>
                <a:schemeClr val="tx1">
                  <a:lumMod val="95000"/>
                  <a:lumOff val="5000"/>
                </a:schemeClr>
              </a:solidFill>
            </a:endParaRPr>
          </a:p>
        </p:txBody>
      </p:sp>
      <p:sp>
        <p:nvSpPr>
          <p:cNvPr id="4" name="TextBox 3">
            <a:extLst>
              <a:ext uri="{FF2B5EF4-FFF2-40B4-BE49-F238E27FC236}">
                <a16:creationId xmlns:a16="http://schemas.microsoft.com/office/drawing/2014/main" id="{E5A71CD4-B904-948C-D9D2-269246E3B998}"/>
              </a:ext>
            </a:extLst>
          </p:cNvPr>
          <p:cNvSpPr txBox="1"/>
          <p:nvPr/>
        </p:nvSpPr>
        <p:spPr>
          <a:xfrm>
            <a:off x="1174376" y="1156064"/>
            <a:ext cx="3924565" cy="830997"/>
          </a:xfrm>
          <a:prstGeom prst="rect">
            <a:avLst/>
          </a:prstGeom>
          <a:noFill/>
          <a:ln>
            <a:noFill/>
          </a:ln>
        </p:spPr>
        <p:txBody>
          <a:bodyPr wrap="square">
            <a:spAutoFit/>
          </a:bodyPr>
          <a:lstStyle/>
          <a:p>
            <a:r>
              <a:rPr lang="en-US" sz="4800" b="1" dirty="0">
                <a:solidFill>
                  <a:schemeClr val="tx1">
                    <a:lumMod val="95000"/>
                  </a:schemeClr>
                </a:solidFill>
                <a:latin typeface="Söhne"/>
              </a:rPr>
              <a:t>Introduction</a:t>
            </a:r>
          </a:p>
        </p:txBody>
      </p:sp>
      <p:pic>
        <p:nvPicPr>
          <p:cNvPr id="5" name="Picture 2" descr="Python logo">
            <a:extLst>
              <a:ext uri="{FF2B5EF4-FFF2-40B4-BE49-F238E27FC236}">
                <a16:creationId xmlns:a16="http://schemas.microsoft.com/office/drawing/2014/main" id="{18728460-C96A-316F-BC54-BBCD00539F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736" y="4952751"/>
            <a:ext cx="1786369" cy="17863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64A8D70-F9AB-71D2-741F-4F4A368BB35E}"/>
              </a:ext>
            </a:extLst>
          </p:cNvPr>
          <p:cNvPicPr>
            <a:picLocks noChangeAspect="1"/>
          </p:cNvPicPr>
          <p:nvPr/>
        </p:nvPicPr>
        <p:blipFill>
          <a:blip r:embed="rId4"/>
          <a:stretch>
            <a:fillRect/>
          </a:stretch>
        </p:blipFill>
        <p:spPr>
          <a:xfrm>
            <a:off x="10657945" y="5198863"/>
            <a:ext cx="1186319" cy="1181506"/>
          </a:xfrm>
          <a:prstGeom prst="rect">
            <a:avLst/>
          </a:prstGeom>
        </p:spPr>
      </p:pic>
    </p:spTree>
    <p:extLst>
      <p:ext uri="{BB962C8B-B14F-4D97-AF65-F5344CB8AC3E}">
        <p14:creationId xmlns:p14="http://schemas.microsoft.com/office/powerpoint/2010/main" val="16591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8E6271-F22E-A876-3435-3F88F38A7D80}"/>
              </a:ext>
            </a:extLst>
          </p:cNvPr>
          <p:cNvSpPr/>
          <p:nvPr/>
        </p:nvSpPr>
        <p:spPr>
          <a:xfrm>
            <a:off x="-1" y="764704"/>
            <a:ext cx="12188825" cy="6093296"/>
          </a:xfrm>
          <a:prstGeom prst="rect">
            <a:avLst/>
          </a:prstGeom>
          <a:solidFill>
            <a:schemeClr val="bg2">
              <a:lumMod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dirty="0">
              <a:solidFill>
                <a:schemeClr val="bg1">
                  <a:lumMod val="95000"/>
                  <a:lumOff val="5000"/>
                </a:schemeClr>
              </a:solidFill>
            </a:endParaRPr>
          </a:p>
        </p:txBody>
      </p:sp>
      <p:sp>
        <p:nvSpPr>
          <p:cNvPr id="26" name="Rectangle: Rounded Corners 25">
            <a:extLst>
              <a:ext uri="{FF2B5EF4-FFF2-40B4-BE49-F238E27FC236}">
                <a16:creationId xmlns:a16="http://schemas.microsoft.com/office/drawing/2014/main" id="{BB1B4119-AA94-4B25-4FE2-E9D3977C9E22}"/>
              </a:ext>
            </a:extLst>
          </p:cNvPr>
          <p:cNvSpPr/>
          <p:nvPr/>
        </p:nvSpPr>
        <p:spPr>
          <a:xfrm>
            <a:off x="3078769" y="836712"/>
            <a:ext cx="2160240" cy="601323"/>
          </a:xfrm>
          <a:prstGeom prst="roundRect">
            <a:avLst/>
          </a:prstGeom>
          <a:solidFill>
            <a:schemeClr val="accent4">
              <a:lumMod val="20000"/>
              <a:lumOff val="80000"/>
            </a:schemeClr>
          </a:solidFill>
          <a:ln w="19050">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7E652C69-5C1E-3F86-4A8F-497E3D0DB85D}"/>
              </a:ext>
            </a:extLst>
          </p:cNvPr>
          <p:cNvSpPr txBox="1"/>
          <p:nvPr/>
        </p:nvSpPr>
        <p:spPr>
          <a:xfrm>
            <a:off x="3046277" y="839981"/>
            <a:ext cx="2160240" cy="461665"/>
          </a:xfrm>
          <a:prstGeom prst="rect">
            <a:avLst/>
          </a:prstGeom>
          <a:noFill/>
        </p:spPr>
        <p:txBody>
          <a:bodyPr wrap="square">
            <a:spAutoFit/>
          </a:bodyPr>
          <a:lstStyle/>
          <a:p>
            <a:r>
              <a:rPr lang="en-IN" sz="2400" b="1" dirty="0">
                <a:solidFill>
                  <a:schemeClr val="tx1">
                    <a:lumMod val="95000"/>
                    <a:lumOff val="5000"/>
                  </a:schemeClr>
                </a:solidFill>
                <a:latin typeface="Söhne"/>
              </a:rPr>
              <a:t>Data collection</a:t>
            </a:r>
            <a:endParaRPr lang="en-US" sz="2400" b="1" dirty="0">
              <a:solidFill>
                <a:schemeClr val="tx1">
                  <a:lumMod val="95000"/>
                  <a:lumOff val="5000"/>
                </a:schemeClr>
              </a:solidFill>
              <a:latin typeface="Söhne"/>
            </a:endParaRPr>
          </a:p>
        </p:txBody>
      </p:sp>
      <p:sp>
        <p:nvSpPr>
          <p:cNvPr id="28" name="Rectangle: Rounded Corners 27">
            <a:extLst>
              <a:ext uri="{FF2B5EF4-FFF2-40B4-BE49-F238E27FC236}">
                <a16:creationId xmlns:a16="http://schemas.microsoft.com/office/drawing/2014/main" id="{E571D816-B953-60A3-602B-A1689EF53BE9}"/>
              </a:ext>
            </a:extLst>
          </p:cNvPr>
          <p:cNvSpPr/>
          <p:nvPr/>
        </p:nvSpPr>
        <p:spPr>
          <a:xfrm>
            <a:off x="2863791" y="3391415"/>
            <a:ext cx="2664295" cy="601323"/>
          </a:xfrm>
          <a:prstGeom prst="roundRect">
            <a:avLst/>
          </a:prstGeom>
          <a:solidFill>
            <a:schemeClr val="accent4">
              <a:lumMod val="20000"/>
              <a:lumOff val="80000"/>
            </a:schemeClr>
          </a:solidFill>
          <a:ln w="19050">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6535BB40-8C39-74B7-0485-FED3C1472FFA}"/>
              </a:ext>
            </a:extLst>
          </p:cNvPr>
          <p:cNvSpPr txBox="1"/>
          <p:nvPr/>
        </p:nvSpPr>
        <p:spPr>
          <a:xfrm>
            <a:off x="2892637" y="3391415"/>
            <a:ext cx="2779466" cy="461665"/>
          </a:xfrm>
          <a:prstGeom prst="rect">
            <a:avLst/>
          </a:prstGeom>
          <a:noFill/>
        </p:spPr>
        <p:txBody>
          <a:bodyPr wrap="square">
            <a:spAutoFit/>
          </a:bodyPr>
          <a:lstStyle/>
          <a:p>
            <a:r>
              <a:rPr lang="en-IN" sz="2400" b="1" dirty="0">
                <a:solidFill>
                  <a:schemeClr val="tx1">
                    <a:lumMod val="95000"/>
                    <a:lumOff val="5000"/>
                  </a:schemeClr>
                </a:solidFill>
                <a:latin typeface="Söhne"/>
              </a:rPr>
              <a:t>Data Preprocessing</a:t>
            </a:r>
            <a:endParaRPr lang="en-US" sz="2400" b="1" dirty="0">
              <a:solidFill>
                <a:schemeClr val="tx1">
                  <a:lumMod val="95000"/>
                  <a:lumOff val="5000"/>
                </a:schemeClr>
              </a:solidFill>
              <a:latin typeface="Söhne"/>
            </a:endParaRPr>
          </a:p>
        </p:txBody>
      </p:sp>
      <p:sp>
        <p:nvSpPr>
          <p:cNvPr id="30" name="Rectangle: Rounded Corners 29">
            <a:extLst>
              <a:ext uri="{FF2B5EF4-FFF2-40B4-BE49-F238E27FC236}">
                <a16:creationId xmlns:a16="http://schemas.microsoft.com/office/drawing/2014/main" id="{A5E9E31A-B15D-4734-4DB2-C0ED3843AED3}"/>
              </a:ext>
            </a:extLst>
          </p:cNvPr>
          <p:cNvSpPr/>
          <p:nvPr/>
        </p:nvSpPr>
        <p:spPr>
          <a:xfrm>
            <a:off x="3041923" y="2068918"/>
            <a:ext cx="2304256" cy="601323"/>
          </a:xfrm>
          <a:prstGeom prst="roundRect">
            <a:avLst/>
          </a:prstGeom>
          <a:solidFill>
            <a:schemeClr val="accent4">
              <a:lumMod val="20000"/>
              <a:lumOff val="80000"/>
            </a:schemeClr>
          </a:solidFill>
          <a:ln w="19050">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A5FF7A41-4F7E-ACDB-5C39-2B317D8CE82B}"/>
              </a:ext>
            </a:extLst>
          </p:cNvPr>
          <p:cNvSpPr txBox="1"/>
          <p:nvPr/>
        </p:nvSpPr>
        <p:spPr>
          <a:xfrm>
            <a:off x="3070767" y="2068918"/>
            <a:ext cx="2491435" cy="461665"/>
          </a:xfrm>
          <a:prstGeom prst="rect">
            <a:avLst/>
          </a:prstGeom>
          <a:noFill/>
        </p:spPr>
        <p:txBody>
          <a:bodyPr wrap="square">
            <a:spAutoFit/>
          </a:bodyPr>
          <a:lstStyle/>
          <a:p>
            <a:r>
              <a:rPr lang="en-IN" sz="2400" b="1" dirty="0">
                <a:solidFill>
                  <a:schemeClr val="tx1">
                    <a:lumMod val="95000"/>
                    <a:lumOff val="5000"/>
                  </a:schemeClr>
                </a:solidFill>
                <a:latin typeface="Söhne"/>
              </a:rPr>
              <a:t>Data exploration</a:t>
            </a:r>
            <a:endParaRPr lang="en-US" sz="2400" b="1" dirty="0">
              <a:solidFill>
                <a:schemeClr val="tx1">
                  <a:lumMod val="95000"/>
                  <a:lumOff val="5000"/>
                </a:schemeClr>
              </a:solidFill>
              <a:latin typeface="Söhne"/>
            </a:endParaRPr>
          </a:p>
        </p:txBody>
      </p:sp>
      <p:sp>
        <p:nvSpPr>
          <p:cNvPr id="32" name="Rectangle: Rounded Corners 31">
            <a:extLst>
              <a:ext uri="{FF2B5EF4-FFF2-40B4-BE49-F238E27FC236}">
                <a16:creationId xmlns:a16="http://schemas.microsoft.com/office/drawing/2014/main" id="{DD92FEFE-5CBE-8DD5-6DA3-D2B571856F4C}"/>
              </a:ext>
            </a:extLst>
          </p:cNvPr>
          <p:cNvSpPr/>
          <p:nvPr/>
        </p:nvSpPr>
        <p:spPr>
          <a:xfrm>
            <a:off x="2941520" y="4978306"/>
            <a:ext cx="2347420" cy="601323"/>
          </a:xfrm>
          <a:prstGeom prst="roundRect">
            <a:avLst/>
          </a:prstGeom>
          <a:solidFill>
            <a:schemeClr val="accent4">
              <a:lumMod val="20000"/>
              <a:lumOff val="80000"/>
            </a:schemeClr>
          </a:solidFill>
          <a:ln w="19050">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E3B44FD8-5C22-EF46-A505-C33C8D46F8A7}"/>
              </a:ext>
            </a:extLst>
          </p:cNvPr>
          <p:cNvSpPr txBox="1"/>
          <p:nvPr/>
        </p:nvSpPr>
        <p:spPr>
          <a:xfrm>
            <a:off x="3056692" y="5001971"/>
            <a:ext cx="2160240" cy="461665"/>
          </a:xfrm>
          <a:prstGeom prst="rect">
            <a:avLst/>
          </a:prstGeom>
          <a:noFill/>
        </p:spPr>
        <p:txBody>
          <a:bodyPr wrap="square">
            <a:spAutoFit/>
          </a:bodyPr>
          <a:lstStyle/>
          <a:p>
            <a:r>
              <a:rPr lang="en-IN" sz="2400" b="1" dirty="0">
                <a:solidFill>
                  <a:schemeClr val="tx1">
                    <a:lumMod val="95000"/>
                    <a:lumOff val="5000"/>
                  </a:schemeClr>
                </a:solidFill>
                <a:latin typeface="Söhne"/>
              </a:rPr>
              <a:t>Building Model</a:t>
            </a:r>
            <a:endParaRPr lang="en-US" sz="2400" b="1" dirty="0">
              <a:solidFill>
                <a:schemeClr val="tx1">
                  <a:lumMod val="95000"/>
                  <a:lumOff val="5000"/>
                </a:schemeClr>
              </a:solidFill>
              <a:latin typeface="Söhne"/>
            </a:endParaRPr>
          </a:p>
        </p:txBody>
      </p:sp>
      <p:sp>
        <p:nvSpPr>
          <p:cNvPr id="34" name="Arrow: Down 33">
            <a:extLst>
              <a:ext uri="{FF2B5EF4-FFF2-40B4-BE49-F238E27FC236}">
                <a16:creationId xmlns:a16="http://schemas.microsoft.com/office/drawing/2014/main" id="{5D15D8CB-A4CE-B155-4D9C-B243716C2772}"/>
              </a:ext>
            </a:extLst>
          </p:cNvPr>
          <p:cNvSpPr/>
          <p:nvPr/>
        </p:nvSpPr>
        <p:spPr>
          <a:xfrm>
            <a:off x="3936168" y="1484784"/>
            <a:ext cx="432048" cy="504056"/>
          </a:xfrm>
          <a:prstGeom prst="downArrow">
            <a:avLst/>
          </a:prstGeom>
          <a:ln w="19050">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Down 34">
            <a:extLst>
              <a:ext uri="{FF2B5EF4-FFF2-40B4-BE49-F238E27FC236}">
                <a16:creationId xmlns:a16="http://schemas.microsoft.com/office/drawing/2014/main" id="{731EE7C6-B598-4CB3-10E7-658E86912132}"/>
              </a:ext>
            </a:extLst>
          </p:cNvPr>
          <p:cNvSpPr/>
          <p:nvPr/>
        </p:nvSpPr>
        <p:spPr>
          <a:xfrm>
            <a:off x="3908015" y="2845389"/>
            <a:ext cx="432048" cy="504056"/>
          </a:xfrm>
          <a:prstGeom prst="downArrow">
            <a:avLst/>
          </a:prstGeom>
          <a:ln w="19050">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Down 35">
            <a:extLst>
              <a:ext uri="{FF2B5EF4-FFF2-40B4-BE49-F238E27FC236}">
                <a16:creationId xmlns:a16="http://schemas.microsoft.com/office/drawing/2014/main" id="{49752F14-FAE6-8983-7C4F-5E3326EA90FC}"/>
              </a:ext>
            </a:extLst>
          </p:cNvPr>
          <p:cNvSpPr/>
          <p:nvPr/>
        </p:nvSpPr>
        <p:spPr>
          <a:xfrm>
            <a:off x="3866423" y="4250153"/>
            <a:ext cx="432048" cy="504056"/>
          </a:xfrm>
          <a:prstGeom prst="downArrow">
            <a:avLst/>
          </a:prstGeom>
          <a:ln w="19050">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56162144-918D-35FF-30D8-3F7408343571}"/>
              </a:ext>
            </a:extLst>
          </p:cNvPr>
          <p:cNvSpPr/>
          <p:nvPr/>
        </p:nvSpPr>
        <p:spPr>
          <a:xfrm>
            <a:off x="5662384" y="3588491"/>
            <a:ext cx="1067759" cy="327704"/>
          </a:xfrm>
          <a:prstGeom prst="right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Rectangle: Rounded Corners 37">
            <a:extLst>
              <a:ext uri="{FF2B5EF4-FFF2-40B4-BE49-F238E27FC236}">
                <a16:creationId xmlns:a16="http://schemas.microsoft.com/office/drawing/2014/main" id="{3F51A6F3-7429-4740-5A5C-BE89FD3E9BD9}"/>
              </a:ext>
            </a:extLst>
          </p:cNvPr>
          <p:cNvSpPr/>
          <p:nvPr/>
        </p:nvSpPr>
        <p:spPr>
          <a:xfrm>
            <a:off x="6913830" y="3009821"/>
            <a:ext cx="3028029" cy="1628089"/>
          </a:xfrm>
          <a:prstGeom prst="roundRect">
            <a:avLst/>
          </a:prstGeom>
          <a:solidFill>
            <a:schemeClr val="accent4">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CC511912-39B0-811D-4111-56E8DFA4C425}"/>
              </a:ext>
            </a:extLst>
          </p:cNvPr>
          <p:cNvSpPr txBox="1"/>
          <p:nvPr/>
        </p:nvSpPr>
        <p:spPr>
          <a:xfrm>
            <a:off x="6942675" y="3068250"/>
            <a:ext cx="2779466" cy="1569660"/>
          </a:xfrm>
          <a:prstGeom prst="rect">
            <a:avLst/>
          </a:prstGeom>
          <a:noFill/>
        </p:spPr>
        <p:txBody>
          <a:bodyPr wrap="square">
            <a:spAutoFit/>
          </a:bodyPr>
          <a:lstStyle/>
          <a:p>
            <a:pPr marL="285750" indent="-285750">
              <a:buFont typeface="Wingdings" panose="05000000000000000000" pitchFamily="2" charset="2"/>
              <a:buChar char="v"/>
            </a:pPr>
            <a:r>
              <a:rPr lang="en-IN" sz="1600" b="1" dirty="0">
                <a:solidFill>
                  <a:schemeClr val="tx1">
                    <a:lumMod val="95000"/>
                    <a:lumOff val="5000"/>
                  </a:schemeClr>
                </a:solidFill>
                <a:latin typeface="Söhne"/>
              </a:rPr>
              <a:t>Missing value treatment</a:t>
            </a:r>
          </a:p>
          <a:p>
            <a:pPr marL="285750" indent="-285750">
              <a:buFont typeface="Wingdings" panose="05000000000000000000" pitchFamily="2" charset="2"/>
              <a:buChar char="v"/>
            </a:pPr>
            <a:r>
              <a:rPr lang="en-IN" sz="1600" b="1" dirty="0">
                <a:solidFill>
                  <a:schemeClr val="tx1">
                    <a:lumMod val="95000"/>
                    <a:lumOff val="5000"/>
                  </a:schemeClr>
                </a:solidFill>
                <a:latin typeface="Söhne"/>
              </a:rPr>
              <a:t>Duplicate record treatment</a:t>
            </a:r>
          </a:p>
          <a:p>
            <a:pPr marL="285750" indent="-285750">
              <a:buFont typeface="Wingdings" panose="05000000000000000000" pitchFamily="2" charset="2"/>
              <a:buChar char="v"/>
            </a:pPr>
            <a:r>
              <a:rPr lang="en-IN" sz="1600" b="1" dirty="0">
                <a:solidFill>
                  <a:schemeClr val="tx1">
                    <a:lumMod val="95000"/>
                    <a:lumOff val="5000"/>
                  </a:schemeClr>
                </a:solidFill>
                <a:latin typeface="Söhne"/>
              </a:rPr>
              <a:t>Feature engineering and reduction</a:t>
            </a:r>
          </a:p>
          <a:p>
            <a:pPr marL="285750" indent="-285750">
              <a:buFont typeface="Wingdings" panose="05000000000000000000" pitchFamily="2" charset="2"/>
              <a:buChar char="v"/>
            </a:pPr>
            <a:r>
              <a:rPr lang="en-IN" sz="1600" b="1" dirty="0">
                <a:solidFill>
                  <a:schemeClr val="tx1">
                    <a:lumMod val="95000"/>
                    <a:lumOff val="5000"/>
                  </a:schemeClr>
                </a:solidFill>
                <a:latin typeface="Söhne"/>
              </a:rPr>
              <a:t>Feature scaling</a:t>
            </a:r>
          </a:p>
          <a:p>
            <a:pPr marL="285750" indent="-285750">
              <a:buFont typeface="Wingdings" panose="05000000000000000000" pitchFamily="2" charset="2"/>
              <a:buChar char="v"/>
            </a:pPr>
            <a:r>
              <a:rPr lang="en-IN" sz="1600" b="1" dirty="0">
                <a:solidFill>
                  <a:schemeClr val="tx1">
                    <a:lumMod val="95000"/>
                    <a:lumOff val="5000"/>
                  </a:schemeClr>
                </a:solidFill>
                <a:latin typeface="Söhne"/>
              </a:rPr>
              <a:t>Dimensionality reduction</a:t>
            </a:r>
            <a:endParaRPr lang="en-US" sz="1600" b="1" dirty="0">
              <a:solidFill>
                <a:schemeClr val="tx1">
                  <a:lumMod val="95000"/>
                  <a:lumOff val="5000"/>
                </a:schemeClr>
              </a:solidFill>
              <a:latin typeface="Söhne"/>
            </a:endParaRPr>
          </a:p>
        </p:txBody>
      </p:sp>
      <p:sp>
        <p:nvSpPr>
          <p:cNvPr id="40" name="Rectangle: Rounded Corners 39">
            <a:extLst>
              <a:ext uri="{FF2B5EF4-FFF2-40B4-BE49-F238E27FC236}">
                <a16:creationId xmlns:a16="http://schemas.microsoft.com/office/drawing/2014/main" id="{F474C42E-EC55-DE01-2189-3135577C2263}"/>
              </a:ext>
            </a:extLst>
          </p:cNvPr>
          <p:cNvSpPr/>
          <p:nvPr/>
        </p:nvSpPr>
        <p:spPr>
          <a:xfrm>
            <a:off x="6903062" y="4866356"/>
            <a:ext cx="2534970" cy="951738"/>
          </a:xfrm>
          <a:prstGeom prst="roundRect">
            <a:avLst/>
          </a:prstGeom>
          <a:solidFill>
            <a:schemeClr val="accent4">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A22B4230-BA18-EBD8-B0D9-B82C0EED86EA}"/>
              </a:ext>
            </a:extLst>
          </p:cNvPr>
          <p:cNvSpPr txBox="1"/>
          <p:nvPr/>
        </p:nvSpPr>
        <p:spPr>
          <a:xfrm>
            <a:off x="6931907" y="4920003"/>
            <a:ext cx="2506125" cy="830997"/>
          </a:xfrm>
          <a:prstGeom prst="rect">
            <a:avLst/>
          </a:prstGeom>
          <a:noFill/>
        </p:spPr>
        <p:txBody>
          <a:bodyPr wrap="square">
            <a:spAutoFit/>
          </a:bodyPr>
          <a:lstStyle/>
          <a:p>
            <a:pPr marL="285750" indent="-285750">
              <a:buFont typeface="Wingdings" panose="05000000000000000000" pitchFamily="2" charset="2"/>
              <a:buChar char="v"/>
            </a:pPr>
            <a:r>
              <a:rPr lang="en-US" sz="1600" b="1" dirty="0">
                <a:solidFill>
                  <a:schemeClr val="tx1">
                    <a:lumMod val="95000"/>
                    <a:lumOff val="5000"/>
                  </a:schemeClr>
                </a:solidFill>
                <a:latin typeface="Söhne"/>
              </a:rPr>
              <a:t>Kmeans clustering</a:t>
            </a:r>
          </a:p>
          <a:p>
            <a:pPr marL="285750" indent="-285750">
              <a:buFont typeface="Wingdings" panose="05000000000000000000" pitchFamily="2" charset="2"/>
              <a:buChar char="v"/>
            </a:pPr>
            <a:r>
              <a:rPr lang="en-US" sz="1600" b="1" dirty="0">
                <a:solidFill>
                  <a:schemeClr val="tx1">
                    <a:lumMod val="95000"/>
                    <a:lumOff val="5000"/>
                  </a:schemeClr>
                </a:solidFill>
                <a:latin typeface="Söhne"/>
              </a:rPr>
              <a:t>Hierarchical clustering</a:t>
            </a:r>
          </a:p>
          <a:p>
            <a:pPr marL="285750" indent="-285750">
              <a:buFont typeface="Wingdings" panose="05000000000000000000" pitchFamily="2" charset="2"/>
              <a:buChar char="v"/>
            </a:pPr>
            <a:r>
              <a:rPr lang="en-US" sz="1600" b="1" dirty="0">
                <a:solidFill>
                  <a:schemeClr val="tx1">
                    <a:lumMod val="95000"/>
                    <a:lumOff val="5000"/>
                  </a:schemeClr>
                </a:solidFill>
                <a:latin typeface="Söhne"/>
              </a:rPr>
              <a:t>DBSCAN</a:t>
            </a:r>
          </a:p>
        </p:txBody>
      </p:sp>
      <p:sp>
        <p:nvSpPr>
          <p:cNvPr id="42" name="Arrow: Right 41">
            <a:extLst>
              <a:ext uri="{FF2B5EF4-FFF2-40B4-BE49-F238E27FC236}">
                <a16:creationId xmlns:a16="http://schemas.microsoft.com/office/drawing/2014/main" id="{64FFC773-A6F1-C714-DAC9-40338ACFE36A}"/>
              </a:ext>
            </a:extLst>
          </p:cNvPr>
          <p:cNvSpPr/>
          <p:nvPr/>
        </p:nvSpPr>
        <p:spPr>
          <a:xfrm>
            <a:off x="5654760" y="5059393"/>
            <a:ext cx="1007985" cy="327704"/>
          </a:xfrm>
          <a:prstGeom prst="right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Rectangle: Rounded Corners 42">
            <a:extLst>
              <a:ext uri="{FF2B5EF4-FFF2-40B4-BE49-F238E27FC236}">
                <a16:creationId xmlns:a16="http://schemas.microsoft.com/office/drawing/2014/main" id="{C144A1D4-B6F6-6C5C-A9AD-BDF8E21037FB}"/>
              </a:ext>
            </a:extLst>
          </p:cNvPr>
          <p:cNvSpPr/>
          <p:nvPr/>
        </p:nvSpPr>
        <p:spPr>
          <a:xfrm>
            <a:off x="6913829" y="1772816"/>
            <a:ext cx="2664295" cy="1117105"/>
          </a:xfrm>
          <a:prstGeom prst="roundRect">
            <a:avLst/>
          </a:prstGeom>
          <a:solidFill>
            <a:schemeClr val="accent4">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68FFFCBA-1095-BF22-45DE-5588E32384B4}"/>
              </a:ext>
            </a:extLst>
          </p:cNvPr>
          <p:cNvSpPr txBox="1"/>
          <p:nvPr/>
        </p:nvSpPr>
        <p:spPr>
          <a:xfrm>
            <a:off x="6942675" y="1772816"/>
            <a:ext cx="2779466" cy="1077218"/>
          </a:xfrm>
          <a:prstGeom prst="rect">
            <a:avLst/>
          </a:prstGeom>
          <a:noFill/>
        </p:spPr>
        <p:txBody>
          <a:bodyPr wrap="square">
            <a:spAutoFit/>
          </a:bodyPr>
          <a:lstStyle/>
          <a:p>
            <a:pPr marL="285750" indent="-285750">
              <a:buFont typeface="Wingdings" panose="05000000000000000000" pitchFamily="2" charset="2"/>
              <a:buChar char="v"/>
            </a:pPr>
            <a:r>
              <a:rPr lang="en-US" sz="1600" b="1" dirty="0">
                <a:solidFill>
                  <a:schemeClr val="tx1">
                    <a:lumMod val="95000"/>
                    <a:lumOff val="5000"/>
                  </a:schemeClr>
                </a:solidFill>
                <a:latin typeface="Söhne"/>
              </a:rPr>
              <a:t>Exploring data</a:t>
            </a:r>
          </a:p>
          <a:p>
            <a:pPr marL="285750" indent="-285750">
              <a:buFont typeface="Wingdings" panose="05000000000000000000" pitchFamily="2" charset="2"/>
              <a:buChar char="v"/>
            </a:pPr>
            <a:r>
              <a:rPr lang="en-US" sz="1600" b="1" dirty="0">
                <a:solidFill>
                  <a:schemeClr val="tx1">
                    <a:lumMod val="95000"/>
                    <a:lumOff val="5000"/>
                  </a:schemeClr>
                </a:solidFill>
                <a:latin typeface="Söhne"/>
              </a:rPr>
              <a:t>Visualizations </a:t>
            </a:r>
          </a:p>
          <a:p>
            <a:pPr marL="285750" indent="-285750">
              <a:buFont typeface="Wingdings" panose="05000000000000000000" pitchFamily="2" charset="2"/>
              <a:buChar char="v"/>
            </a:pPr>
            <a:r>
              <a:rPr lang="en-US" sz="1600" b="1" dirty="0">
                <a:solidFill>
                  <a:schemeClr val="tx1">
                    <a:lumMod val="95000"/>
                    <a:lumOff val="5000"/>
                  </a:schemeClr>
                </a:solidFill>
                <a:latin typeface="Söhne"/>
              </a:rPr>
              <a:t>EDA</a:t>
            </a:r>
          </a:p>
          <a:p>
            <a:pPr marL="285750" indent="-285750">
              <a:buFont typeface="Wingdings" panose="05000000000000000000" pitchFamily="2" charset="2"/>
              <a:buChar char="v"/>
            </a:pPr>
            <a:r>
              <a:rPr lang="en-US" sz="1600" b="1" dirty="0">
                <a:solidFill>
                  <a:schemeClr val="tx1">
                    <a:lumMod val="95000"/>
                    <a:lumOff val="5000"/>
                  </a:schemeClr>
                </a:solidFill>
                <a:latin typeface="Söhne"/>
              </a:rPr>
              <a:t>Understanding relations</a:t>
            </a:r>
          </a:p>
        </p:txBody>
      </p:sp>
      <p:sp>
        <p:nvSpPr>
          <p:cNvPr id="45" name="Arrow: Right 44">
            <a:extLst>
              <a:ext uri="{FF2B5EF4-FFF2-40B4-BE49-F238E27FC236}">
                <a16:creationId xmlns:a16="http://schemas.microsoft.com/office/drawing/2014/main" id="{53C64B4A-0B4E-429F-EEAF-849DDFFF660C}"/>
              </a:ext>
            </a:extLst>
          </p:cNvPr>
          <p:cNvSpPr/>
          <p:nvPr/>
        </p:nvSpPr>
        <p:spPr>
          <a:xfrm>
            <a:off x="5739143" y="2249044"/>
            <a:ext cx="1067760" cy="327704"/>
          </a:xfrm>
          <a:prstGeom prst="right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TextBox 45">
            <a:extLst>
              <a:ext uri="{FF2B5EF4-FFF2-40B4-BE49-F238E27FC236}">
                <a16:creationId xmlns:a16="http://schemas.microsoft.com/office/drawing/2014/main" id="{10B0A1FD-574E-A88A-3614-7CF309987634}"/>
              </a:ext>
            </a:extLst>
          </p:cNvPr>
          <p:cNvSpPr txBox="1"/>
          <p:nvPr/>
        </p:nvSpPr>
        <p:spPr>
          <a:xfrm>
            <a:off x="4932565" y="-33408"/>
            <a:ext cx="2870449" cy="830997"/>
          </a:xfrm>
          <a:prstGeom prst="rect">
            <a:avLst/>
          </a:prstGeom>
          <a:noFill/>
          <a:ln>
            <a:noFill/>
          </a:ln>
        </p:spPr>
        <p:txBody>
          <a:bodyPr wrap="square">
            <a:spAutoFit/>
          </a:bodyPr>
          <a:lstStyle/>
          <a:p>
            <a:r>
              <a:rPr lang="en-US" sz="4800" b="1" dirty="0">
                <a:solidFill>
                  <a:schemeClr val="tx1">
                    <a:lumMod val="95000"/>
                  </a:schemeClr>
                </a:solidFill>
                <a:latin typeface="Söhne"/>
              </a:rPr>
              <a:t>-:Steps:-</a:t>
            </a:r>
          </a:p>
        </p:txBody>
      </p:sp>
      <p:sp>
        <p:nvSpPr>
          <p:cNvPr id="47" name="Rectangle: Rounded Corners 46">
            <a:extLst>
              <a:ext uri="{FF2B5EF4-FFF2-40B4-BE49-F238E27FC236}">
                <a16:creationId xmlns:a16="http://schemas.microsoft.com/office/drawing/2014/main" id="{9F5C3C02-478D-954A-142B-8FC8B2599D71}"/>
              </a:ext>
            </a:extLst>
          </p:cNvPr>
          <p:cNvSpPr/>
          <p:nvPr/>
        </p:nvSpPr>
        <p:spPr>
          <a:xfrm>
            <a:off x="2605610" y="6179353"/>
            <a:ext cx="3052038" cy="601323"/>
          </a:xfrm>
          <a:prstGeom prst="roundRect">
            <a:avLst/>
          </a:prstGeom>
          <a:solidFill>
            <a:schemeClr val="accent4">
              <a:lumMod val="20000"/>
              <a:lumOff val="80000"/>
            </a:schemeClr>
          </a:solidFill>
          <a:ln w="19050">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7C2EED8-027D-C205-2978-70FA10A71AD3}"/>
              </a:ext>
            </a:extLst>
          </p:cNvPr>
          <p:cNvSpPr txBox="1"/>
          <p:nvPr/>
        </p:nvSpPr>
        <p:spPr>
          <a:xfrm>
            <a:off x="2722026" y="6212421"/>
            <a:ext cx="3152890" cy="461665"/>
          </a:xfrm>
          <a:prstGeom prst="rect">
            <a:avLst/>
          </a:prstGeom>
          <a:noFill/>
        </p:spPr>
        <p:txBody>
          <a:bodyPr wrap="square">
            <a:spAutoFit/>
          </a:bodyPr>
          <a:lstStyle/>
          <a:p>
            <a:r>
              <a:rPr lang="en-IN" sz="2400" b="1" dirty="0">
                <a:solidFill>
                  <a:schemeClr val="tx1">
                    <a:lumMod val="95000"/>
                    <a:lumOff val="5000"/>
                  </a:schemeClr>
                </a:solidFill>
                <a:latin typeface="Söhne"/>
              </a:rPr>
              <a:t>Best Model Selection</a:t>
            </a:r>
            <a:endParaRPr lang="en-US" sz="2400" b="1" dirty="0">
              <a:solidFill>
                <a:schemeClr val="tx1">
                  <a:lumMod val="95000"/>
                  <a:lumOff val="5000"/>
                </a:schemeClr>
              </a:solidFill>
              <a:latin typeface="Söhne"/>
            </a:endParaRPr>
          </a:p>
        </p:txBody>
      </p:sp>
      <p:sp>
        <p:nvSpPr>
          <p:cNvPr id="49" name="Arrow: Down 48">
            <a:extLst>
              <a:ext uri="{FF2B5EF4-FFF2-40B4-BE49-F238E27FC236}">
                <a16:creationId xmlns:a16="http://schemas.microsoft.com/office/drawing/2014/main" id="{0A5769E4-FBD9-75DF-892C-C511A029AB17}"/>
              </a:ext>
            </a:extLst>
          </p:cNvPr>
          <p:cNvSpPr/>
          <p:nvPr/>
        </p:nvSpPr>
        <p:spPr>
          <a:xfrm>
            <a:off x="3845154" y="5657260"/>
            <a:ext cx="432048" cy="504056"/>
          </a:xfrm>
          <a:prstGeom prst="downArrow">
            <a:avLst/>
          </a:prstGeom>
          <a:ln w="19050">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ectangle: Rounded Corners 72">
            <a:extLst>
              <a:ext uri="{FF2B5EF4-FFF2-40B4-BE49-F238E27FC236}">
                <a16:creationId xmlns:a16="http://schemas.microsoft.com/office/drawing/2014/main" id="{E5113994-7086-EB1F-0C52-BA6136875744}"/>
              </a:ext>
            </a:extLst>
          </p:cNvPr>
          <p:cNvSpPr/>
          <p:nvPr/>
        </p:nvSpPr>
        <p:spPr>
          <a:xfrm>
            <a:off x="6902152" y="6128248"/>
            <a:ext cx="3269306" cy="601323"/>
          </a:xfrm>
          <a:prstGeom prst="roundRect">
            <a:avLst/>
          </a:prstGeom>
          <a:solidFill>
            <a:schemeClr val="accent4">
              <a:lumMod val="20000"/>
              <a:lumOff val="80000"/>
            </a:schemeClr>
          </a:solidFill>
          <a:ln w="19050">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TextBox 73">
            <a:extLst>
              <a:ext uri="{FF2B5EF4-FFF2-40B4-BE49-F238E27FC236}">
                <a16:creationId xmlns:a16="http://schemas.microsoft.com/office/drawing/2014/main" id="{32CA825A-26CD-F24B-6174-AF6631DB22FE}"/>
              </a:ext>
            </a:extLst>
          </p:cNvPr>
          <p:cNvSpPr txBox="1"/>
          <p:nvPr/>
        </p:nvSpPr>
        <p:spPr>
          <a:xfrm>
            <a:off x="6960360" y="6185446"/>
            <a:ext cx="3152890" cy="461665"/>
          </a:xfrm>
          <a:prstGeom prst="rect">
            <a:avLst/>
          </a:prstGeom>
          <a:noFill/>
        </p:spPr>
        <p:txBody>
          <a:bodyPr wrap="square">
            <a:spAutoFit/>
          </a:bodyPr>
          <a:lstStyle/>
          <a:p>
            <a:r>
              <a:rPr lang="en-IN" sz="2400" b="1" dirty="0">
                <a:solidFill>
                  <a:schemeClr val="tx1">
                    <a:lumMod val="95000"/>
                    <a:lumOff val="5000"/>
                  </a:schemeClr>
                </a:solidFill>
                <a:latin typeface="Söhne"/>
              </a:rPr>
              <a:t>Best Features Selection</a:t>
            </a:r>
            <a:endParaRPr lang="en-US" sz="2400" b="1" dirty="0">
              <a:solidFill>
                <a:schemeClr val="tx1">
                  <a:lumMod val="95000"/>
                  <a:lumOff val="5000"/>
                </a:schemeClr>
              </a:solidFill>
              <a:latin typeface="Söhne"/>
            </a:endParaRPr>
          </a:p>
        </p:txBody>
      </p:sp>
      <p:sp>
        <p:nvSpPr>
          <p:cNvPr id="75" name="Arrow: Down 74">
            <a:extLst>
              <a:ext uri="{FF2B5EF4-FFF2-40B4-BE49-F238E27FC236}">
                <a16:creationId xmlns:a16="http://schemas.microsoft.com/office/drawing/2014/main" id="{B27D50E6-EA5C-A460-5D8E-90625473657C}"/>
              </a:ext>
            </a:extLst>
          </p:cNvPr>
          <p:cNvSpPr/>
          <p:nvPr/>
        </p:nvSpPr>
        <p:spPr>
          <a:xfrm rot="16200000">
            <a:off x="6056999" y="6206034"/>
            <a:ext cx="432048" cy="504056"/>
          </a:xfrm>
          <a:prstGeom prst="downArrow">
            <a:avLst/>
          </a:prstGeom>
          <a:ln w="19050">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17299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01F8D7-FBF0-071D-CF9C-3E3D0EDDCFCA}"/>
              </a:ext>
            </a:extLst>
          </p:cNvPr>
          <p:cNvSpPr/>
          <p:nvPr/>
        </p:nvSpPr>
        <p:spPr>
          <a:xfrm>
            <a:off x="5065059" y="0"/>
            <a:ext cx="7126942" cy="6858000"/>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78376477-1BB7-CC70-A258-4AD33FD9F3EA}"/>
              </a:ext>
            </a:extLst>
          </p:cNvPr>
          <p:cNvPicPr>
            <a:picLocks noChangeAspect="1"/>
          </p:cNvPicPr>
          <p:nvPr/>
        </p:nvPicPr>
        <p:blipFill>
          <a:blip r:embed="rId3"/>
          <a:stretch>
            <a:fillRect/>
          </a:stretch>
        </p:blipFill>
        <p:spPr>
          <a:xfrm>
            <a:off x="5263364" y="276959"/>
            <a:ext cx="6049016" cy="3278474"/>
          </a:xfrm>
          <a:prstGeom prst="rect">
            <a:avLst/>
          </a:prstGeom>
        </p:spPr>
      </p:pic>
      <p:sp>
        <p:nvSpPr>
          <p:cNvPr id="8" name="TextBox 7">
            <a:extLst>
              <a:ext uri="{FF2B5EF4-FFF2-40B4-BE49-F238E27FC236}">
                <a16:creationId xmlns:a16="http://schemas.microsoft.com/office/drawing/2014/main" id="{DC08F479-2BCD-C8C0-B43C-CEBD4B6132E7}"/>
              </a:ext>
            </a:extLst>
          </p:cNvPr>
          <p:cNvSpPr txBox="1"/>
          <p:nvPr/>
        </p:nvSpPr>
        <p:spPr>
          <a:xfrm>
            <a:off x="411353" y="2848871"/>
            <a:ext cx="4968552" cy="1891287"/>
          </a:xfrm>
          <a:prstGeom prst="rect">
            <a:avLst/>
          </a:prstGeom>
          <a:noFill/>
          <a:ln>
            <a:noFill/>
          </a:ln>
        </p:spPr>
        <p:txBody>
          <a:bodyPr wrap="square">
            <a:spAutoFit/>
          </a:bodyPr>
          <a:lstStyle/>
          <a:p>
            <a:pPr marL="342900" indent="-342900">
              <a:lnSpc>
                <a:spcPct val="150000"/>
              </a:lnSpc>
              <a:buFont typeface="Wingdings" panose="05000000000000000000" pitchFamily="2" charset="2"/>
              <a:buChar char="v"/>
            </a:pPr>
            <a:r>
              <a:rPr lang="en-US" sz="2000" b="1" dirty="0">
                <a:solidFill>
                  <a:schemeClr val="tx1">
                    <a:lumMod val="95000"/>
                    <a:lumOff val="5000"/>
                  </a:schemeClr>
                </a:solidFill>
                <a:latin typeface="Söhne"/>
              </a:rPr>
              <a:t>Number of records :740.</a:t>
            </a:r>
          </a:p>
          <a:p>
            <a:pPr marL="342900" indent="-342900">
              <a:lnSpc>
                <a:spcPct val="150000"/>
              </a:lnSpc>
              <a:buFont typeface="Wingdings" panose="05000000000000000000" pitchFamily="2" charset="2"/>
              <a:buChar char="v"/>
            </a:pPr>
            <a:r>
              <a:rPr lang="en-US" sz="2000" b="1" dirty="0">
                <a:solidFill>
                  <a:schemeClr val="tx1">
                    <a:lumMod val="95000"/>
                    <a:lumOff val="5000"/>
                  </a:schemeClr>
                </a:solidFill>
                <a:latin typeface="Söhne"/>
              </a:rPr>
              <a:t>Multi dimensional data</a:t>
            </a:r>
          </a:p>
          <a:p>
            <a:pPr marL="342900" indent="-342900">
              <a:lnSpc>
                <a:spcPct val="150000"/>
              </a:lnSpc>
              <a:buFont typeface="Wingdings" panose="05000000000000000000" pitchFamily="2" charset="2"/>
              <a:buChar char="v"/>
            </a:pPr>
            <a:r>
              <a:rPr lang="en-US" sz="2000" b="1" dirty="0">
                <a:solidFill>
                  <a:schemeClr val="tx1">
                    <a:lumMod val="95000"/>
                    <a:lumOff val="5000"/>
                  </a:schemeClr>
                </a:solidFill>
                <a:latin typeface="Söhne"/>
              </a:rPr>
              <a:t>Need to avoid Multi-collinearity</a:t>
            </a:r>
          </a:p>
          <a:p>
            <a:pPr marL="342900" indent="-342900">
              <a:lnSpc>
                <a:spcPct val="150000"/>
              </a:lnSpc>
              <a:buFont typeface="Wingdings" panose="05000000000000000000" pitchFamily="2" charset="2"/>
              <a:buChar char="v"/>
            </a:pPr>
            <a:r>
              <a:rPr lang="en-US" sz="2000" b="1" dirty="0">
                <a:solidFill>
                  <a:schemeClr val="tx1">
                    <a:lumMod val="95000"/>
                    <a:lumOff val="5000"/>
                  </a:schemeClr>
                </a:solidFill>
                <a:latin typeface="Söhne"/>
              </a:rPr>
              <a:t>Unsupervised Learning method</a:t>
            </a:r>
          </a:p>
        </p:txBody>
      </p:sp>
      <p:sp>
        <p:nvSpPr>
          <p:cNvPr id="9" name="TextBox 8">
            <a:extLst>
              <a:ext uri="{FF2B5EF4-FFF2-40B4-BE49-F238E27FC236}">
                <a16:creationId xmlns:a16="http://schemas.microsoft.com/office/drawing/2014/main" id="{B53B3DB3-A114-F77E-22C7-E7BA6BA4C687}"/>
              </a:ext>
            </a:extLst>
          </p:cNvPr>
          <p:cNvSpPr txBox="1"/>
          <p:nvPr/>
        </p:nvSpPr>
        <p:spPr>
          <a:xfrm>
            <a:off x="187009" y="734032"/>
            <a:ext cx="4519610" cy="769441"/>
          </a:xfrm>
          <a:prstGeom prst="rect">
            <a:avLst/>
          </a:prstGeom>
          <a:noFill/>
          <a:ln>
            <a:noFill/>
          </a:ln>
        </p:spPr>
        <p:txBody>
          <a:bodyPr wrap="square">
            <a:spAutoFit/>
          </a:bodyPr>
          <a:lstStyle/>
          <a:p>
            <a:r>
              <a:rPr lang="en-US" sz="4400" b="1" u="sng" dirty="0">
                <a:solidFill>
                  <a:schemeClr val="tx1">
                    <a:lumMod val="95000"/>
                    <a:lumOff val="5000"/>
                  </a:schemeClr>
                </a:solidFill>
                <a:latin typeface="Söhne"/>
              </a:rPr>
              <a:t>-:Data Overview:-</a:t>
            </a:r>
          </a:p>
        </p:txBody>
      </p:sp>
      <p:pic>
        <p:nvPicPr>
          <p:cNvPr id="11" name="Picture 10">
            <a:extLst>
              <a:ext uri="{FF2B5EF4-FFF2-40B4-BE49-F238E27FC236}">
                <a16:creationId xmlns:a16="http://schemas.microsoft.com/office/drawing/2014/main" id="{3D795E84-41E1-B3C2-39E9-57F050824778}"/>
              </a:ext>
            </a:extLst>
          </p:cNvPr>
          <p:cNvPicPr>
            <a:picLocks noChangeAspect="1"/>
          </p:cNvPicPr>
          <p:nvPr/>
        </p:nvPicPr>
        <p:blipFill>
          <a:blip r:embed="rId4"/>
          <a:stretch>
            <a:fillRect/>
          </a:stretch>
        </p:blipFill>
        <p:spPr>
          <a:xfrm>
            <a:off x="5263364" y="3794514"/>
            <a:ext cx="3426465" cy="2938960"/>
          </a:xfrm>
          <a:prstGeom prst="rect">
            <a:avLst/>
          </a:prstGeom>
        </p:spPr>
      </p:pic>
    </p:spTree>
    <p:extLst>
      <p:ext uri="{BB962C8B-B14F-4D97-AF65-F5344CB8AC3E}">
        <p14:creationId xmlns:p14="http://schemas.microsoft.com/office/powerpoint/2010/main" val="1596243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B9C9DC-65C5-3E98-85E1-D87BA838FB20}"/>
              </a:ext>
            </a:extLst>
          </p:cNvPr>
          <p:cNvSpPr/>
          <p:nvPr/>
        </p:nvSpPr>
        <p:spPr>
          <a:xfrm>
            <a:off x="5065059" y="0"/>
            <a:ext cx="7126942" cy="6858000"/>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017A644-8B07-CE78-F768-574B3A1138FB}"/>
              </a:ext>
            </a:extLst>
          </p:cNvPr>
          <p:cNvSpPr txBox="1"/>
          <p:nvPr/>
        </p:nvSpPr>
        <p:spPr>
          <a:xfrm>
            <a:off x="495000" y="649209"/>
            <a:ext cx="3942530" cy="707886"/>
          </a:xfrm>
          <a:prstGeom prst="rect">
            <a:avLst/>
          </a:prstGeom>
          <a:noFill/>
          <a:ln>
            <a:noFill/>
          </a:ln>
        </p:spPr>
        <p:txBody>
          <a:bodyPr wrap="square">
            <a:spAutoFit/>
          </a:bodyPr>
          <a:lstStyle/>
          <a:p>
            <a:r>
              <a:rPr lang="en-US" sz="4000" b="1" u="sng" dirty="0">
                <a:solidFill>
                  <a:schemeClr val="tx1">
                    <a:lumMod val="95000"/>
                    <a:lumOff val="5000"/>
                  </a:schemeClr>
                </a:solidFill>
                <a:latin typeface="Söhne"/>
              </a:rPr>
              <a:t>-:Data Cleaning:-</a:t>
            </a:r>
          </a:p>
        </p:txBody>
      </p:sp>
      <p:sp>
        <p:nvSpPr>
          <p:cNvPr id="4" name="TextBox 3">
            <a:extLst>
              <a:ext uri="{FF2B5EF4-FFF2-40B4-BE49-F238E27FC236}">
                <a16:creationId xmlns:a16="http://schemas.microsoft.com/office/drawing/2014/main" id="{7E58A7C5-5CD3-480D-C610-C086F64B6966}"/>
              </a:ext>
            </a:extLst>
          </p:cNvPr>
          <p:cNvSpPr txBox="1"/>
          <p:nvPr/>
        </p:nvSpPr>
        <p:spPr>
          <a:xfrm>
            <a:off x="187207" y="2714189"/>
            <a:ext cx="4968552" cy="1429622"/>
          </a:xfrm>
          <a:prstGeom prst="rect">
            <a:avLst/>
          </a:prstGeom>
          <a:noFill/>
          <a:ln>
            <a:noFill/>
          </a:ln>
        </p:spPr>
        <p:txBody>
          <a:bodyPr wrap="square">
            <a:spAutoFit/>
          </a:bodyPr>
          <a:lstStyle/>
          <a:p>
            <a:pPr marL="342900" indent="-342900">
              <a:lnSpc>
                <a:spcPct val="150000"/>
              </a:lnSpc>
              <a:buFont typeface="Wingdings" panose="05000000000000000000" pitchFamily="2" charset="2"/>
              <a:buChar char="v"/>
            </a:pPr>
            <a:r>
              <a:rPr lang="en-US" sz="2000" b="1" dirty="0">
                <a:solidFill>
                  <a:schemeClr val="tx1">
                    <a:lumMod val="95000"/>
                    <a:lumOff val="5000"/>
                  </a:schemeClr>
                </a:solidFill>
                <a:latin typeface="Söhne"/>
              </a:rPr>
              <a:t>No null records.</a:t>
            </a:r>
          </a:p>
          <a:p>
            <a:pPr marL="342900" indent="-342900">
              <a:lnSpc>
                <a:spcPct val="150000"/>
              </a:lnSpc>
              <a:buFont typeface="Wingdings" panose="05000000000000000000" pitchFamily="2" charset="2"/>
              <a:buChar char="v"/>
            </a:pPr>
            <a:r>
              <a:rPr lang="en-US" sz="2000" b="1" dirty="0">
                <a:solidFill>
                  <a:schemeClr val="tx1">
                    <a:lumMod val="95000"/>
                    <a:lumOff val="5000"/>
                  </a:schemeClr>
                </a:solidFill>
                <a:latin typeface="Söhne"/>
              </a:rPr>
              <a:t>34 Duplicate records found and dropped.</a:t>
            </a:r>
          </a:p>
          <a:p>
            <a:pPr marL="342900" indent="-342900">
              <a:lnSpc>
                <a:spcPct val="150000"/>
              </a:lnSpc>
              <a:buFont typeface="Wingdings" panose="05000000000000000000" pitchFamily="2" charset="2"/>
              <a:buChar char="v"/>
            </a:pPr>
            <a:r>
              <a:rPr lang="en-US" sz="2000" b="1" dirty="0">
                <a:solidFill>
                  <a:schemeClr val="tx1">
                    <a:lumMod val="95000"/>
                    <a:lumOff val="5000"/>
                  </a:schemeClr>
                </a:solidFill>
                <a:latin typeface="Söhne"/>
              </a:rPr>
              <a:t>Outliers treatment is not required.</a:t>
            </a:r>
          </a:p>
        </p:txBody>
      </p:sp>
      <p:pic>
        <p:nvPicPr>
          <p:cNvPr id="6" name="Picture 5">
            <a:extLst>
              <a:ext uri="{FF2B5EF4-FFF2-40B4-BE49-F238E27FC236}">
                <a16:creationId xmlns:a16="http://schemas.microsoft.com/office/drawing/2014/main" id="{5C676D12-98F8-80BF-C2A4-37C3C39B8F63}"/>
              </a:ext>
            </a:extLst>
          </p:cNvPr>
          <p:cNvPicPr>
            <a:picLocks noChangeAspect="1"/>
          </p:cNvPicPr>
          <p:nvPr/>
        </p:nvPicPr>
        <p:blipFill>
          <a:blip r:embed="rId3"/>
          <a:stretch>
            <a:fillRect/>
          </a:stretch>
        </p:blipFill>
        <p:spPr>
          <a:xfrm>
            <a:off x="5273517" y="4143811"/>
            <a:ext cx="6710026" cy="2533955"/>
          </a:xfrm>
          <a:prstGeom prst="rect">
            <a:avLst/>
          </a:prstGeom>
        </p:spPr>
      </p:pic>
      <p:pic>
        <p:nvPicPr>
          <p:cNvPr id="8" name="Picture 7">
            <a:extLst>
              <a:ext uri="{FF2B5EF4-FFF2-40B4-BE49-F238E27FC236}">
                <a16:creationId xmlns:a16="http://schemas.microsoft.com/office/drawing/2014/main" id="{6C2EDA58-1507-9459-C7B6-04FD710B537B}"/>
              </a:ext>
            </a:extLst>
          </p:cNvPr>
          <p:cNvPicPr>
            <a:picLocks noChangeAspect="1"/>
          </p:cNvPicPr>
          <p:nvPr/>
        </p:nvPicPr>
        <p:blipFill>
          <a:blip r:embed="rId4"/>
          <a:stretch>
            <a:fillRect/>
          </a:stretch>
        </p:blipFill>
        <p:spPr>
          <a:xfrm>
            <a:off x="5273517" y="88282"/>
            <a:ext cx="1969965" cy="2859977"/>
          </a:xfrm>
          <a:prstGeom prst="rect">
            <a:avLst/>
          </a:prstGeom>
        </p:spPr>
      </p:pic>
      <p:pic>
        <p:nvPicPr>
          <p:cNvPr id="10" name="Picture 9">
            <a:extLst>
              <a:ext uri="{FF2B5EF4-FFF2-40B4-BE49-F238E27FC236}">
                <a16:creationId xmlns:a16="http://schemas.microsoft.com/office/drawing/2014/main" id="{AFF6A8AE-7819-75DA-2BD3-96F36E8FE2C0}"/>
              </a:ext>
            </a:extLst>
          </p:cNvPr>
          <p:cNvPicPr>
            <a:picLocks noChangeAspect="1"/>
          </p:cNvPicPr>
          <p:nvPr/>
        </p:nvPicPr>
        <p:blipFill>
          <a:blip r:embed="rId5"/>
          <a:stretch>
            <a:fillRect/>
          </a:stretch>
        </p:blipFill>
        <p:spPr>
          <a:xfrm>
            <a:off x="5273517" y="3248117"/>
            <a:ext cx="2187130" cy="662997"/>
          </a:xfrm>
          <a:prstGeom prst="rect">
            <a:avLst/>
          </a:prstGeom>
        </p:spPr>
      </p:pic>
    </p:spTree>
    <p:extLst>
      <p:ext uri="{BB962C8B-B14F-4D97-AF65-F5344CB8AC3E}">
        <p14:creationId xmlns:p14="http://schemas.microsoft.com/office/powerpoint/2010/main" val="3098203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935D6E-94C9-8F11-5936-EEB86CA689E5}"/>
              </a:ext>
            </a:extLst>
          </p:cNvPr>
          <p:cNvSpPr/>
          <p:nvPr/>
        </p:nvSpPr>
        <p:spPr>
          <a:xfrm>
            <a:off x="4464424" y="887506"/>
            <a:ext cx="7727576" cy="5997388"/>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F7A0E2A9-EECB-1EAC-B6B2-9E01B48E9F2D}"/>
              </a:ext>
            </a:extLst>
          </p:cNvPr>
          <p:cNvPicPr>
            <a:picLocks noChangeAspect="1"/>
          </p:cNvPicPr>
          <p:nvPr/>
        </p:nvPicPr>
        <p:blipFill>
          <a:blip r:embed="rId3"/>
          <a:stretch>
            <a:fillRect/>
          </a:stretch>
        </p:blipFill>
        <p:spPr>
          <a:xfrm>
            <a:off x="8480610" y="1067247"/>
            <a:ext cx="3577637" cy="2654938"/>
          </a:xfrm>
          <a:prstGeom prst="rect">
            <a:avLst/>
          </a:prstGeom>
        </p:spPr>
      </p:pic>
      <p:pic>
        <p:nvPicPr>
          <p:cNvPr id="14" name="Picture 13">
            <a:extLst>
              <a:ext uri="{FF2B5EF4-FFF2-40B4-BE49-F238E27FC236}">
                <a16:creationId xmlns:a16="http://schemas.microsoft.com/office/drawing/2014/main" id="{2728FFD1-48FE-99AF-1002-DEB7E1C64AB0}"/>
              </a:ext>
            </a:extLst>
          </p:cNvPr>
          <p:cNvPicPr>
            <a:picLocks noChangeAspect="1"/>
          </p:cNvPicPr>
          <p:nvPr/>
        </p:nvPicPr>
        <p:blipFill>
          <a:blip r:embed="rId4"/>
          <a:stretch>
            <a:fillRect/>
          </a:stretch>
        </p:blipFill>
        <p:spPr>
          <a:xfrm>
            <a:off x="8480610" y="3974474"/>
            <a:ext cx="3577637" cy="2658131"/>
          </a:xfrm>
          <a:prstGeom prst="rect">
            <a:avLst/>
          </a:prstGeom>
        </p:spPr>
      </p:pic>
      <p:sp>
        <p:nvSpPr>
          <p:cNvPr id="15" name="TextBox 14">
            <a:extLst>
              <a:ext uri="{FF2B5EF4-FFF2-40B4-BE49-F238E27FC236}">
                <a16:creationId xmlns:a16="http://schemas.microsoft.com/office/drawing/2014/main" id="{BA0FA13E-AB94-4FA9-50FD-E8F6D49E50D5}"/>
              </a:ext>
            </a:extLst>
          </p:cNvPr>
          <p:cNvSpPr txBox="1"/>
          <p:nvPr/>
        </p:nvSpPr>
        <p:spPr>
          <a:xfrm>
            <a:off x="259257" y="1868136"/>
            <a:ext cx="4016908" cy="4401205"/>
          </a:xfrm>
          <a:prstGeom prst="rect">
            <a:avLst/>
          </a:prstGeom>
          <a:noFill/>
          <a:ln>
            <a:noFill/>
          </a:ln>
        </p:spPr>
        <p:txBody>
          <a:bodyPr wrap="square">
            <a:spAutoFit/>
          </a:bodyPr>
          <a:lstStyle/>
          <a:p>
            <a:pPr marL="457200" indent="-457200">
              <a:buFont typeface="Wingdings" panose="05000000000000000000" pitchFamily="2" charset="2"/>
              <a:buChar char="v"/>
            </a:pPr>
            <a:r>
              <a:rPr lang="en-US" sz="2000" b="1" dirty="0">
                <a:solidFill>
                  <a:schemeClr val="tx1">
                    <a:lumMod val="95000"/>
                    <a:lumOff val="5000"/>
                  </a:schemeClr>
                </a:solidFill>
                <a:latin typeface="Söhne"/>
              </a:rPr>
              <a:t>In march employees take more leaves.</a:t>
            </a:r>
          </a:p>
          <a:p>
            <a:pPr marL="457200" indent="-457200">
              <a:buFont typeface="Wingdings" panose="05000000000000000000" pitchFamily="2" charset="2"/>
              <a:buChar char="v"/>
            </a:pPr>
            <a:endParaRPr lang="en-US" sz="2000" b="1" dirty="0">
              <a:solidFill>
                <a:schemeClr val="tx1">
                  <a:lumMod val="95000"/>
                  <a:lumOff val="5000"/>
                </a:schemeClr>
              </a:solidFill>
              <a:latin typeface="Söhne"/>
            </a:endParaRPr>
          </a:p>
          <a:p>
            <a:pPr marL="457200" indent="-457200">
              <a:buFont typeface="Wingdings" panose="05000000000000000000" pitchFamily="2" charset="2"/>
              <a:buChar char="v"/>
            </a:pPr>
            <a:r>
              <a:rPr lang="en-US" sz="2000" b="1" dirty="0">
                <a:solidFill>
                  <a:schemeClr val="tx1">
                    <a:lumMod val="95000"/>
                    <a:lumOff val="5000"/>
                  </a:schemeClr>
                </a:solidFill>
                <a:latin typeface="Söhne"/>
              </a:rPr>
              <a:t>More the number of children less chances of leave.</a:t>
            </a:r>
          </a:p>
          <a:p>
            <a:pPr marL="457200" indent="-457200">
              <a:buFont typeface="Wingdings" panose="05000000000000000000" pitchFamily="2" charset="2"/>
              <a:buChar char="v"/>
            </a:pPr>
            <a:endParaRPr lang="en-US" sz="2000" b="1" dirty="0">
              <a:solidFill>
                <a:schemeClr val="tx1">
                  <a:lumMod val="95000"/>
                  <a:lumOff val="5000"/>
                </a:schemeClr>
              </a:solidFill>
              <a:latin typeface="Söhne"/>
            </a:endParaRPr>
          </a:p>
          <a:p>
            <a:pPr marL="457200" indent="-457200">
              <a:buFont typeface="Wingdings" panose="05000000000000000000" pitchFamily="2" charset="2"/>
              <a:buChar char="v"/>
            </a:pPr>
            <a:r>
              <a:rPr lang="en-US" sz="2000" b="1" dirty="0">
                <a:solidFill>
                  <a:schemeClr val="tx1">
                    <a:lumMod val="95000"/>
                    <a:lumOff val="5000"/>
                  </a:schemeClr>
                </a:solidFill>
                <a:latin typeface="Söhne"/>
              </a:rPr>
              <a:t>1</a:t>
            </a:r>
            <a:r>
              <a:rPr lang="en-US" sz="2000" b="1" baseline="30000" dirty="0">
                <a:solidFill>
                  <a:schemeClr val="tx1">
                    <a:lumMod val="95000"/>
                    <a:lumOff val="5000"/>
                  </a:schemeClr>
                </a:solidFill>
                <a:latin typeface="Söhne"/>
              </a:rPr>
              <a:t>st</a:t>
            </a:r>
            <a:r>
              <a:rPr lang="en-US" sz="2000" b="1" dirty="0">
                <a:solidFill>
                  <a:schemeClr val="tx1">
                    <a:lumMod val="95000"/>
                    <a:lumOff val="5000"/>
                  </a:schemeClr>
                </a:solidFill>
                <a:latin typeface="Söhne"/>
              </a:rPr>
              <a:t> category education type employees take more leaves.</a:t>
            </a:r>
          </a:p>
          <a:p>
            <a:pPr marL="457200" indent="-457200">
              <a:buFont typeface="Wingdings" panose="05000000000000000000" pitchFamily="2" charset="2"/>
              <a:buChar char="v"/>
            </a:pPr>
            <a:endParaRPr lang="en-US" sz="2000" b="1" dirty="0">
              <a:solidFill>
                <a:schemeClr val="tx1">
                  <a:lumMod val="95000"/>
                  <a:lumOff val="5000"/>
                </a:schemeClr>
              </a:solidFill>
              <a:latin typeface="Söhne"/>
            </a:endParaRPr>
          </a:p>
          <a:p>
            <a:pPr marL="457200" indent="-457200">
              <a:buFont typeface="Wingdings" panose="05000000000000000000" pitchFamily="2" charset="2"/>
              <a:buChar char="v"/>
            </a:pPr>
            <a:r>
              <a:rPr lang="en-US" sz="2000" b="1" dirty="0">
                <a:solidFill>
                  <a:schemeClr val="tx1">
                    <a:lumMod val="95000"/>
                    <a:lumOff val="5000"/>
                  </a:schemeClr>
                </a:solidFill>
                <a:latin typeface="Söhne"/>
              </a:rPr>
              <a:t>Most of the employees who does not have pets takes more leaves.</a:t>
            </a:r>
          </a:p>
          <a:p>
            <a:pPr marL="457200" indent="-457200">
              <a:buFont typeface="Wingdings" panose="05000000000000000000" pitchFamily="2" charset="2"/>
              <a:buChar char="v"/>
            </a:pPr>
            <a:endParaRPr lang="en-US" sz="2000" b="1" dirty="0">
              <a:solidFill>
                <a:schemeClr val="tx1">
                  <a:lumMod val="95000"/>
                  <a:lumOff val="5000"/>
                </a:schemeClr>
              </a:solidFill>
              <a:latin typeface="Söhne"/>
            </a:endParaRPr>
          </a:p>
          <a:p>
            <a:pPr marL="457200" indent="-457200">
              <a:buFont typeface="Wingdings" panose="05000000000000000000" pitchFamily="2" charset="2"/>
              <a:buChar char="v"/>
            </a:pPr>
            <a:endParaRPr lang="en-US" sz="2000" b="1" dirty="0">
              <a:solidFill>
                <a:schemeClr val="tx1">
                  <a:lumMod val="95000"/>
                  <a:lumOff val="5000"/>
                </a:schemeClr>
              </a:solidFill>
              <a:latin typeface="Söhne"/>
            </a:endParaRPr>
          </a:p>
        </p:txBody>
      </p:sp>
      <p:pic>
        <p:nvPicPr>
          <p:cNvPr id="17" name="Picture 16">
            <a:extLst>
              <a:ext uri="{FF2B5EF4-FFF2-40B4-BE49-F238E27FC236}">
                <a16:creationId xmlns:a16="http://schemas.microsoft.com/office/drawing/2014/main" id="{19E4E865-F3EA-1AF1-7D2F-D09ED74B74DA}"/>
              </a:ext>
            </a:extLst>
          </p:cNvPr>
          <p:cNvPicPr>
            <a:picLocks noChangeAspect="1"/>
          </p:cNvPicPr>
          <p:nvPr/>
        </p:nvPicPr>
        <p:blipFill>
          <a:blip r:embed="rId5"/>
          <a:stretch>
            <a:fillRect/>
          </a:stretch>
        </p:blipFill>
        <p:spPr>
          <a:xfrm>
            <a:off x="4697171" y="1067246"/>
            <a:ext cx="3433816" cy="2710339"/>
          </a:xfrm>
          <a:prstGeom prst="rect">
            <a:avLst/>
          </a:prstGeom>
        </p:spPr>
      </p:pic>
      <p:pic>
        <p:nvPicPr>
          <p:cNvPr id="21" name="Picture 20">
            <a:extLst>
              <a:ext uri="{FF2B5EF4-FFF2-40B4-BE49-F238E27FC236}">
                <a16:creationId xmlns:a16="http://schemas.microsoft.com/office/drawing/2014/main" id="{22731378-3806-5BCB-510B-AEC281403250}"/>
              </a:ext>
            </a:extLst>
          </p:cNvPr>
          <p:cNvPicPr>
            <a:picLocks noChangeAspect="1"/>
          </p:cNvPicPr>
          <p:nvPr/>
        </p:nvPicPr>
        <p:blipFill>
          <a:blip r:embed="rId6"/>
          <a:stretch>
            <a:fillRect/>
          </a:stretch>
        </p:blipFill>
        <p:spPr>
          <a:xfrm>
            <a:off x="4697172" y="3981705"/>
            <a:ext cx="3433816" cy="2650900"/>
          </a:xfrm>
          <a:prstGeom prst="rect">
            <a:avLst/>
          </a:prstGeom>
        </p:spPr>
      </p:pic>
      <p:sp>
        <p:nvSpPr>
          <p:cNvPr id="22" name="TextBox 21">
            <a:extLst>
              <a:ext uri="{FF2B5EF4-FFF2-40B4-BE49-F238E27FC236}">
                <a16:creationId xmlns:a16="http://schemas.microsoft.com/office/drawing/2014/main" id="{E6DBF0C1-DB6E-B01E-886E-AC5213011110}"/>
              </a:ext>
            </a:extLst>
          </p:cNvPr>
          <p:cNvSpPr txBox="1"/>
          <p:nvPr/>
        </p:nvSpPr>
        <p:spPr>
          <a:xfrm>
            <a:off x="4860811" y="32479"/>
            <a:ext cx="1782035" cy="707886"/>
          </a:xfrm>
          <a:prstGeom prst="rect">
            <a:avLst/>
          </a:prstGeom>
          <a:noFill/>
          <a:ln>
            <a:noFill/>
          </a:ln>
        </p:spPr>
        <p:txBody>
          <a:bodyPr wrap="square">
            <a:spAutoFit/>
          </a:bodyPr>
          <a:lstStyle/>
          <a:p>
            <a:r>
              <a:rPr lang="en-US" sz="4000" b="1" u="sng" dirty="0">
                <a:solidFill>
                  <a:schemeClr val="tx1">
                    <a:lumMod val="95000"/>
                    <a:lumOff val="5000"/>
                  </a:schemeClr>
                </a:solidFill>
                <a:latin typeface="Söhne"/>
              </a:rPr>
              <a:t>-:EDA:-</a:t>
            </a:r>
          </a:p>
        </p:txBody>
      </p:sp>
    </p:spTree>
    <p:extLst>
      <p:ext uri="{BB962C8B-B14F-4D97-AF65-F5344CB8AC3E}">
        <p14:creationId xmlns:p14="http://schemas.microsoft.com/office/powerpoint/2010/main" val="236186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935D6E-94C9-8F11-5936-EEB86CA689E5}"/>
              </a:ext>
            </a:extLst>
          </p:cNvPr>
          <p:cNvSpPr/>
          <p:nvPr/>
        </p:nvSpPr>
        <p:spPr>
          <a:xfrm>
            <a:off x="1" y="959222"/>
            <a:ext cx="12192000" cy="5925671"/>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6F5D4941-7C4D-DB34-4533-47A1D6C866DA}"/>
              </a:ext>
            </a:extLst>
          </p:cNvPr>
          <p:cNvPicPr>
            <a:picLocks noChangeAspect="1"/>
          </p:cNvPicPr>
          <p:nvPr/>
        </p:nvPicPr>
        <p:blipFill>
          <a:blip r:embed="rId3"/>
          <a:stretch>
            <a:fillRect/>
          </a:stretch>
        </p:blipFill>
        <p:spPr>
          <a:xfrm>
            <a:off x="296763" y="1051150"/>
            <a:ext cx="3738373" cy="2377850"/>
          </a:xfrm>
          <a:prstGeom prst="rect">
            <a:avLst/>
          </a:prstGeom>
          <a:ln w="28575">
            <a:solidFill>
              <a:schemeClr val="tx1"/>
            </a:solidFill>
          </a:ln>
        </p:spPr>
      </p:pic>
      <p:pic>
        <p:nvPicPr>
          <p:cNvPr id="10" name="Picture 9">
            <a:extLst>
              <a:ext uri="{FF2B5EF4-FFF2-40B4-BE49-F238E27FC236}">
                <a16:creationId xmlns:a16="http://schemas.microsoft.com/office/drawing/2014/main" id="{D8DAB686-F94C-225C-7157-E250CD86E394}"/>
              </a:ext>
            </a:extLst>
          </p:cNvPr>
          <p:cNvPicPr>
            <a:picLocks noChangeAspect="1"/>
          </p:cNvPicPr>
          <p:nvPr/>
        </p:nvPicPr>
        <p:blipFill>
          <a:blip r:embed="rId4"/>
          <a:stretch>
            <a:fillRect/>
          </a:stretch>
        </p:blipFill>
        <p:spPr>
          <a:xfrm>
            <a:off x="8393429" y="4288235"/>
            <a:ext cx="3738373" cy="2419135"/>
          </a:xfrm>
          <a:prstGeom prst="rect">
            <a:avLst/>
          </a:prstGeom>
          <a:ln w="28575">
            <a:solidFill>
              <a:schemeClr val="tx1"/>
            </a:solidFill>
          </a:ln>
        </p:spPr>
      </p:pic>
      <p:pic>
        <p:nvPicPr>
          <p:cNvPr id="9" name="Picture 8">
            <a:extLst>
              <a:ext uri="{FF2B5EF4-FFF2-40B4-BE49-F238E27FC236}">
                <a16:creationId xmlns:a16="http://schemas.microsoft.com/office/drawing/2014/main" id="{D522D897-46CB-5194-17E4-1AE1D2893687}"/>
              </a:ext>
            </a:extLst>
          </p:cNvPr>
          <p:cNvPicPr>
            <a:picLocks noChangeAspect="1"/>
          </p:cNvPicPr>
          <p:nvPr/>
        </p:nvPicPr>
        <p:blipFill>
          <a:blip r:embed="rId5"/>
          <a:stretch>
            <a:fillRect/>
          </a:stretch>
        </p:blipFill>
        <p:spPr>
          <a:xfrm>
            <a:off x="296764" y="4329521"/>
            <a:ext cx="3738372" cy="2377850"/>
          </a:xfrm>
          <a:prstGeom prst="rect">
            <a:avLst/>
          </a:prstGeom>
          <a:ln w="28575">
            <a:solidFill>
              <a:schemeClr val="tx1"/>
            </a:solidFill>
          </a:ln>
        </p:spPr>
      </p:pic>
      <p:pic>
        <p:nvPicPr>
          <p:cNvPr id="13" name="Picture 12">
            <a:extLst>
              <a:ext uri="{FF2B5EF4-FFF2-40B4-BE49-F238E27FC236}">
                <a16:creationId xmlns:a16="http://schemas.microsoft.com/office/drawing/2014/main" id="{58392832-760F-A0BD-9AE1-E09632042DF7}"/>
              </a:ext>
            </a:extLst>
          </p:cNvPr>
          <p:cNvPicPr>
            <a:picLocks noChangeAspect="1"/>
          </p:cNvPicPr>
          <p:nvPr/>
        </p:nvPicPr>
        <p:blipFill>
          <a:blip r:embed="rId6"/>
          <a:stretch>
            <a:fillRect/>
          </a:stretch>
        </p:blipFill>
        <p:spPr>
          <a:xfrm>
            <a:off x="8393429" y="1051149"/>
            <a:ext cx="3738373" cy="2437785"/>
          </a:xfrm>
          <a:prstGeom prst="rect">
            <a:avLst/>
          </a:prstGeom>
          <a:ln w="28575">
            <a:solidFill>
              <a:schemeClr val="tx1"/>
            </a:solidFill>
          </a:ln>
        </p:spPr>
      </p:pic>
      <p:sp>
        <p:nvSpPr>
          <p:cNvPr id="16" name="Rectangle: Rounded Corners 15">
            <a:extLst>
              <a:ext uri="{FF2B5EF4-FFF2-40B4-BE49-F238E27FC236}">
                <a16:creationId xmlns:a16="http://schemas.microsoft.com/office/drawing/2014/main" id="{746D464D-4376-2D66-2A4A-C5B8B01B2B8E}"/>
              </a:ext>
            </a:extLst>
          </p:cNvPr>
          <p:cNvSpPr/>
          <p:nvPr/>
        </p:nvSpPr>
        <p:spPr>
          <a:xfrm>
            <a:off x="4356847" y="1246094"/>
            <a:ext cx="3639671" cy="2182906"/>
          </a:xfrm>
          <a:prstGeom prst="roundRect">
            <a:avLst/>
          </a:prstGeom>
          <a:solidFill>
            <a:schemeClr val="accent3">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IN" dirty="0">
                <a:solidFill>
                  <a:schemeClr val="tx1">
                    <a:lumMod val="95000"/>
                    <a:lumOff val="5000"/>
                  </a:schemeClr>
                </a:solidFill>
              </a:rPr>
              <a:t>Employees take more leaves whose transportation expense is 180 to 250 </a:t>
            </a:r>
          </a:p>
          <a:p>
            <a:pPr marL="342900" indent="-342900">
              <a:buAutoNum type="arabicPeriod"/>
            </a:pPr>
            <a:r>
              <a:rPr lang="en-IN" dirty="0">
                <a:solidFill>
                  <a:schemeClr val="tx1">
                    <a:lumMod val="95000"/>
                    <a:lumOff val="5000"/>
                  </a:schemeClr>
                </a:solidFill>
              </a:rPr>
              <a:t>Wok load between 225 to 275 takes more leave</a:t>
            </a:r>
          </a:p>
        </p:txBody>
      </p:sp>
      <p:sp>
        <p:nvSpPr>
          <p:cNvPr id="17" name="Rectangle: Rounded Corners 16">
            <a:extLst>
              <a:ext uri="{FF2B5EF4-FFF2-40B4-BE49-F238E27FC236}">
                <a16:creationId xmlns:a16="http://schemas.microsoft.com/office/drawing/2014/main" id="{783A923C-0E4B-BF46-B6AC-6B16817A6DE1}"/>
              </a:ext>
            </a:extLst>
          </p:cNvPr>
          <p:cNvSpPr/>
          <p:nvPr/>
        </p:nvSpPr>
        <p:spPr>
          <a:xfrm>
            <a:off x="4394447" y="4406349"/>
            <a:ext cx="3639671" cy="2182906"/>
          </a:xfrm>
          <a:prstGeom prst="roundRect">
            <a:avLst/>
          </a:prstGeom>
          <a:solidFill>
            <a:schemeClr val="accent3">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IN" dirty="0">
                <a:solidFill>
                  <a:schemeClr val="tx1">
                    <a:lumMod val="95000"/>
                    <a:lumOff val="5000"/>
                  </a:schemeClr>
                </a:solidFill>
              </a:rPr>
              <a:t>Employees take more leaves whose service time is around 7 to 15. </a:t>
            </a:r>
          </a:p>
          <a:p>
            <a:pPr marL="342900" indent="-342900">
              <a:buAutoNum type="arabicPeriod"/>
            </a:pPr>
            <a:r>
              <a:rPr lang="en-IN" dirty="0">
                <a:solidFill>
                  <a:schemeClr val="tx1">
                    <a:lumMod val="95000"/>
                    <a:lumOff val="5000"/>
                  </a:schemeClr>
                </a:solidFill>
              </a:rPr>
              <a:t>Less aged employees take more leaves</a:t>
            </a:r>
          </a:p>
        </p:txBody>
      </p:sp>
      <p:sp>
        <p:nvSpPr>
          <p:cNvPr id="18" name="TextBox 17">
            <a:extLst>
              <a:ext uri="{FF2B5EF4-FFF2-40B4-BE49-F238E27FC236}">
                <a16:creationId xmlns:a16="http://schemas.microsoft.com/office/drawing/2014/main" id="{E4A06683-498E-CEC1-B6DC-CB2B4BA675C0}"/>
              </a:ext>
            </a:extLst>
          </p:cNvPr>
          <p:cNvSpPr txBox="1"/>
          <p:nvPr/>
        </p:nvSpPr>
        <p:spPr>
          <a:xfrm>
            <a:off x="5204982" y="116605"/>
            <a:ext cx="1782035" cy="707886"/>
          </a:xfrm>
          <a:prstGeom prst="rect">
            <a:avLst/>
          </a:prstGeom>
          <a:noFill/>
          <a:ln>
            <a:noFill/>
          </a:ln>
        </p:spPr>
        <p:txBody>
          <a:bodyPr wrap="square">
            <a:spAutoFit/>
          </a:bodyPr>
          <a:lstStyle/>
          <a:p>
            <a:r>
              <a:rPr lang="en-US" sz="4000" b="1" u="sng" dirty="0">
                <a:solidFill>
                  <a:schemeClr val="tx1">
                    <a:lumMod val="95000"/>
                    <a:lumOff val="5000"/>
                  </a:schemeClr>
                </a:solidFill>
                <a:latin typeface="Söhne"/>
              </a:rPr>
              <a:t>-:EDA:-</a:t>
            </a:r>
          </a:p>
        </p:txBody>
      </p:sp>
    </p:spTree>
    <p:extLst>
      <p:ext uri="{BB962C8B-B14F-4D97-AF65-F5344CB8AC3E}">
        <p14:creationId xmlns:p14="http://schemas.microsoft.com/office/powerpoint/2010/main" val="629184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74B9CD-B722-F432-4B37-1892A7A08EA5}"/>
              </a:ext>
            </a:extLst>
          </p:cNvPr>
          <p:cNvSpPr/>
          <p:nvPr/>
        </p:nvSpPr>
        <p:spPr>
          <a:xfrm>
            <a:off x="0" y="3845858"/>
            <a:ext cx="5880847" cy="3012139"/>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700E6F2-F19C-A91F-AE94-5F29EF93686F}"/>
              </a:ext>
            </a:extLst>
          </p:cNvPr>
          <p:cNvSpPr/>
          <p:nvPr/>
        </p:nvSpPr>
        <p:spPr>
          <a:xfrm>
            <a:off x="5342965" y="0"/>
            <a:ext cx="6849036" cy="6857999"/>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D21462C7-BD5A-B788-FB08-64E6C7B669D9}"/>
              </a:ext>
            </a:extLst>
          </p:cNvPr>
          <p:cNvPicPr>
            <a:picLocks noChangeAspect="1"/>
          </p:cNvPicPr>
          <p:nvPr/>
        </p:nvPicPr>
        <p:blipFill>
          <a:blip r:embed="rId3"/>
          <a:stretch>
            <a:fillRect/>
          </a:stretch>
        </p:blipFill>
        <p:spPr>
          <a:xfrm>
            <a:off x="5405718" y="98610"/>
            <a:ext cx="6598023" cy="4311415"/>
          </a:xfrm>
          <a:prstGeom prst="rect">
            <a:avLst/>
          </a:prstGeom>
        </p:spPr>
      </p:pic>
      <p:pic>
        <p:nvPicPr>
          <p:cNvPr id="6" name="Picture 5">
            <a:extLst>
              <a:ext uri="{FF2B5EF4-FFF2-40B4-BE49-F238E27FC236}">
                <a16:creationId xmlns:a16="http://schemas.microsoft.com/office/drawing/2014/main" id="{4B8F28A5-10AE-259E-2560-07EB3BA025B2}"/>
              </a:ext>
            </a:extLst>
          </p:cNvPr>
          <p:cNvPicPr>
            <a:picLocks noChangeAspect="1"/>
          </p:cNvPicPr>
          <p:nvPr/>
        </p:nvPicPr>
        <p:blipFill>
          <a:blip r:embed="rId4"/>
          <a:stretch>
            <a:fillRect/>
          </a:stretch>
        </p:blipFill>
        <p:spPr>
          <a:xfrm>
            <a:off x="6922954" y="4508634"/>
            <a:ext cx="4874599" cy="2250756"/>
          </a:xfrm>
          <a:prstGeom prst="rect">
            <a:avLst/>
          </a:prstGeom>
        </p:spPr>
      </p:pic>
      <p:pic>
        <p:nvPicPr>
          <p:cNvPr id="7" name="Picture 6">
            <a:extLst>
              <a:ext uri="{FF2B5EF4-FFF2-40B4-BE49-F238E27FC236}">
                <a16:creationId xmlns:a16="http://schemas.microsoft.com/office/drawing/2014/main" id="{7A1E266B-4DA4-DA20-221E-305FE030784C}"/>
              </a:ext>
            </a:extLst>
          </p:cNvPr>
          <p:cNvPicPr>
            <a:picLocks noChangeAspect="1"/>
          </p:cNvPicPr>
          <p:nvPr/>
        </p:nvPicPr>
        <p:blipFill>
          <a:blip r:embed="rId5"/>
          <a:stretch>
            <a:fillRect/>
          </a:stretch>
        </p:blipFill>
        <p:spPr>
          <a:xfrm>
            <a:off x="225218" y="4227990"/>
            <a:ext cx="4670612" cy="2531400"/>
          </a:xfrm>
          <a:prstGeom prst="rect">
            <a:avLst/>
          </a:prstGeom>
        </p:spPr>
      </p:pic>
      <p:sp>
        <p:nvSpPr>
          <p:cNvPr id="9" name="TextBox 8">
            <a:extLst>
              <a:ext uri="{FF2B5EF4-FFF2-40B4-BE49-F238E27FC236}">
                <a16:creationId xmlns:a16="http://schemas.microsoft.com/office/drawing/2014/main" id="{81B97660-128E-475A-0127-2E18B9C48C6E}"/>
              </a:ext>
            </a:extLst>
          </p:cNvPr>
          <p:cNvSpPr txBox="1"/>
          <p:nvPr/>
        </p:nvSpPr>
        <p:spPr>
          <a:xfrm>
            <a:off x="533405" y="98610"/>
            <a:ext cx="5159182" cy="707886"/>
          </a:xfrm>
          <a:prstGeom prst="rect">
            <a:avLst/>
          </a:prstGeom>
          <a:noFill/>
          <a:ln>
            <a:noFill/>
          </a:ln>
        </p:spPr>
        <p:txBody>
          <a:bodyPr wrap="square">
            <a:spAutoFit/>
          </a:bodyPr>
          <a:lstStyle/>
          <a:p>
            <a:r>
              <a:rPr lang="en-US" sz="4000" b="1" dirty="0">
                <a:solidFill>
                  <a:schemeClr val="tx1">
                    <a:lumMod val="95000"/>
                    <a:lumOff val="5000"/>
                  </a:schemeClr>
                </a:solidFill>
                <a:latin typeface="Söhne"/>
              </a:rPr>
              <a:t>-:Data Preprocessing:-</a:t>
            </a:r>
          </a:p>
        </p:txBody>
      </p:sp>
      <p:sp>
        <p:nvSpPr>
          <p:cNvPr id="10" name="Arrow: Right 9">
            <a:extLst>
              <a:ext uri="{FF2B5EF4-FFF2-40B4-BE49-F238E27FC236}">
                <a16:creationId xmlns:a16="http://schemas.microsoft.com/office/drawing/2014/main" id="{E120E76D-7782-95E7-A43D-1C9C10A35A33}"/>
              </a:ext>
            </a:extLst>
          </p:cNvPr>
          <p:cNvSpPr/>
          <p:nvPr/>
        </p:nvSpPr>
        <p:spPr>
          <a:xfrm>
            <a:off x="5051611" y="5493690"/>
            <a:ext cx="1658471" cy="6650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9C54E04-113A-2454-D6A4-DACE694FF79E}"/>
              </a:ext>
            </a:extLst>
          </p:cNvPr>
          <p:cNvSpPr txBox="1"/>
          <p:nvPr/>
        </p:nvSpPr>
        <p:spPr>
          <a:xfrm>
            <a:off x="663395" y="1443585"/>
            <a:ext cx="5159182" cy="1891287"/>
          </a:xfrm>
          <a:prstGeom prst="rect">
            <a:avLst/>
          </a:prstGeom>
          <a:noFill/>
          <a:ln>
            <a:noFill/>
          </a:ln>
        </p:spPr>
        <p:txBody>
          <a:bodyPr wrap="square">
            <a:spAutoFit/>
          </a:bodyPr>
          <a:lstStyle/>
          <a:p>
            <a:pPr marL="457200" indent="-457200">
              <a:lnSpc>
                <a:spcPct val="150000"/>
              </a:lnSpc>
              <a:buFont typeface="Wingdings" panose="05000000000000000000" pitchFamily="2" charset="2"/>
              <a:buChar char="v"/>
            </a:pPr>
            <a:r>
              <a:rPr lang="en-US" sz="2000" b="1" dirty="0">
                <a:solidFill>
                  <a:schemeClr val="tx1">
                    <a:lumMod val="95000"/>
                    <a:lumOff val="5000"/>
                  </a:schemeClr>
                </a:solidFill>
                <a:latin typeface="Söhne"/>
              </a:rPr>
              <a:t>No multi-collinearity</a:t>
            </a:r>
          </a:p>
          <a:p>
            <a:pPr marL="457200" indent="-457200">
              <a:lnSpc>
                <a:spcPct val="150000"/>
              </a:lnSpc>
              <a:buFont typeface="Wingdings" panose="05000000000000000000" pitchFamily="2" charset="2"/>
              <a:buChar char="v"/>
            </a:pPr>
            <a:r>
              <a:rPr lang="en-US" sz="2000" b="1" dirty="0">
                <a:solidFill>
                  <a:schemeClr val="tx1">
                    <a:lumMod val="95000"/>
                    <a:lumOff val="5000"/>
                  </a:schemeClr>
                </a:solidFill>
                <a:latin typeface="Söhne"/>
              </a:rPr>
              <a:t>Feature selection</a:t>
            </a:r>
          </a:p>
          <a:p>
            <a:pPr marL="457200" indent="-457200">
              <a:lnSpc>
                <a:spcPct val="150000"/>
              </a:lnSpc>
              <a:buFont typeface="Wingdings" panose="05000000000000000000" pitchFamily="2" charset="2"/>
              <a:buChar char="v"/>
            </a:pPr>
            <a:r>
              <a:rPr lang="en-US" sz="2000" b="1" dirty="0">
                <a:solidFill>
                  <a:schemeClr val="tx1">
                    <a:lumMod val="95000"/>
                    <a:lumOff val="5000"/>
                  </a:schemeClr>
                </a:solidFill>
                <a:latin typeface="Söhne"/>
              </a:rPr>
              <a:t>Data scaling and transformation</a:t>
            </a:r>
          </a:p>
          <a:p>
            <a:pPr marL="457200" indent="-457200">
              <a:lnSpc>
                <a:spcPct val="150000"/>
              </a:lnSpc>
              <a:buFont typeface="Wingdings" panose="05000000000000000000" pitchFamily="2" charset="2"/>
              <a:buChar char="v"/>
            </a:pPr>
            <a:r>
              <a:rPr lang="en-US" sz="2000" b="1" dirty="0">
                <a:solidFill>
                  <a:schemeClr val="tx1">
                    <a:lumMod val="95000"/>
                    <a:lumOff val="5000"/>
                  </a:schemeClr>
                </a:solidFill>
                <a:latin typeface="Söhne"/>
              </a:rPr>
              <a:t>Normalization </a:t>
            </a:r>
          </a:p>
        </p:txBody>
      </p:sp>
    </p:spTree>
    <p:extLst>
      <p:ext uri="{BB962C8B-B14F-4D97-AF65-F5344CB8AC3E}">
        <p14:creationId xmlns:p14="http://schemas.microsoft.com/office/powerpoint/2010/main" val="3072147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00E6F2-F19C-A91F-AE94-5F29EF93686F}"/>
              </a:ext>
            </a:extLst>
          </p:cNvPr>
          <p:cNvSpPr/>
          <p:nvPr/>
        </p:nvSpPr>
        <p:spPr>
          <a:xfrm>
            <a:off x="4545106" y="1"/>
            <a:ext cx="7646894" cy="6857999"/>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AD7CFF08-A8E2-8AC5-F842-A0442760AACE}"/>
              </a:ext>
            </a:extLst>
          </p:cNvPr>
          <p:cNvPicPr>
            <a:picLocks noChangeAspect="1"/>
          </p:cNvPicPr>
          <p:nvPr/>
        </p:nvPicPr>
        <p:blipFill>
          <a:blip r:embed="rId3"/>
          <a:stretch>
            <a:fillRect/>
          </a:stretch>
        </p:blipFill>
        <p:spPr>
          <a:xfrm>
            <a:off x="4789283" y="0"/>
            <a:ext cx="4067015" cy="2883022"/>
          </a:xfrm>
          <a:prstGeom prst="rect">
            <a:avLst/>
          </a:prstGeom>
        </p:spPr>
      </p:pic>
      <p:pic>
        <p:nvPicPr>
          <p:cNvPr id="10" name="Picture 9">
            <a:extLst>
              <a:ext uri="{FF2B5EF4-FFF2-40B4-BE49-F238E27FC236}">
                <a16:creationId xmlns:a16="http://schemas.microsoft.com/office/drawing/2014/main" id="{AE30D396-75CC-2092-1734-3C77A7A95660}"/>
              </a:ext>
            </a:extLst>
          </p:cNvPr>
          <p:cNvPicPr>
            <a:picLocks noChangeAspect="1"/>
          </p:cNvPicPr>
          <p:nvPr/>
        </p:nvPicPr>
        <p:blipFill>
          <a:blip r:embed="rId4"/>
          <a:stretch>
            <a:fillRect/>
          </a:stretch>
        </p:blipFill>
        <p:spPr>
          <a:xfrm>
            <a:off x="4789283" y="3242867"/>
            <a:ext cx="4790522" cy="3418877"/>
          </a:xfrm>
          <a:prstGeom prst="rect">
            <a:avLst/>
          </a:prstGeom>
        </p:spPr>
      </p:pic>
      <p:pic>
        <p:nvPicPr>
          <p:cNvPr id="12" name="Picture 11">
            <a:extLst>
              <a:ext uri="{FF2B5EF4-FFF2-40B4-BE49-F238E27FC236}">
                <a16:creationId xmlns:a16="http://schemas.microsoft.com/office/drawing/2014/main" id="{6C71322F-696F-3F20-57C5-B711F093CD1A}"/>
              </a:ext>
            </a:extLst>
          </p:cNvPr>
          <p:cNvPicPr>
            <a:picLocks noChangeAspect="1"/>
          </p:cNvPicPr>
          <p:nvPr/>
        </p:nvPicPr>
        <p:blipFill>
          <a:blip r:embed="rId5"/>
          <a:stretch>
            <a:fillRect/>
          </a:stretch>
        </p:blipFill>
        <p:spPr>
          <a:xfrm>
            <a:off x="9209542" y="1299971"/>
            <a:ext cx="2812129" cy="1583051"/>
          </a:xfrm>
          <a:prstGeom prst="rect">
            <a:avLst/>
          </a:prstGeom>
        </p:spPr>
      </p:pic>
      <p:sp>
        <p:nvSpPr>
          <p:cNvPr id="13" name="TextBox 12">
            <a:extLst>
              <a:ext uri="{FF2B5EF4-FFF2-40B4-BE49-F238E27FC236}">
                <a16:creationId xmlns:a16="http://schemas.microsoft.com/office/drawing/2014/main" id="{BF86231E-5742-7510-41D3-E0263D2DDC12}"/>
              </a:ext>
            </a:extLst>
          </p:cNvPr>
          <p:cNvSpPr txBox="1"/>
          <p:nvPr/>
        </p:nvSpPr>
        <p:spPr>
          <a:xfrm>
            <a:off x="85170" y="268939"/>
            <a:ext cx="5159182" cy="523220"/>
          </a:xfrm>
          <a:prstGeom prst="rect">
            <a:avLst/>
          </a:prstGeom>
          <a:noFill/>
          <a:ln>
            <a:noFill/>
          </a:ln>
        </p:spPr>
        <p:txBody>
          <a:bodyPr wrap="square">
            <a:spAutoFit/>
          </a:bodyPr>
          <a:lstStyle/>
          <a:p>
            <a:r>
              <a:rPr lang="en-US" sz="2800" b="1" u="sng" dirty="0">
                <a:solidFill>
                  <a:schemeClr val="tx1">
                    <a:lumMod val="95000"/>
                    <a:lumOff val="5000"/>
                  </a:schemeClr>
                </a:solidFill>
                <a:latin typeface="Söhne"/>
              </a:rPr>
              <a:t>-:Dimensionality Reduction:-</a:t>
            </a:r>
          </a:p>
        </p:txBody>
      </p:sp>
      <p:sp>
        <p:nvSpPr>
          <p:cNvPr id="14" name="TextBox 13">
            <a:extLst>
              <a:ext uri="{FF2B5EF4-FFF2-40B4-BE49-F238E27FC236}">
                <a16:creationId xmlns:a16="http://schemas.microsoft.com/office/drawing/2014/main" id="{C16E2A43-79CA-5352-4DA0-4BE867731D4E}"/>
              </a:ext>
            </a:extLst>
          </p:cNvPr>
          <p:cNvSpPr txBox="1"/>
          <p:nvPr/>
        </p:nvSpPr>
        <p:spPr>
          <a:xfrm>
            <a:off x="865099" y="2610706"/>
            <a:ext cx="3411066" cy="1891287"/>
          </a:xfrm>
          <a:prstGeom prst="rect">
            <a:avLst/>
          </a:prstGeom>
          <a:noFill/>
          <a:ln>
            <a:noFill/>
          </a:ln>
        </p:spPr>
        <p:txBody>
          <a:bodyPr wrap="square">
            <a:spAutoFit/>
          </a:bodyPr>
          <a:lstStyle/>
          <a:p>
            <a:pPr marL="457200" indent="-457200">
              <a:lnSpc>
                <a:spcPct val="150000"/>
              </a:lnSpc>
              <a:buFont typeface="Wingdings" panose="05000000000000000000" pitchFamily="2" charset="2"/>
              <a:buChar char="v"/>
            </a:pPr>
            <a:r>
              <a:rPr lang="en-US" sz="2000" b="1" dirty="0">
                <a:solidFill>
                  <a:schemeClr val="tx1">
                    <a:lumMod val="95000"/>
                    <a:lumOff val="5000"/>
                  </a:schemeClr>
                </a:solidFill>
                <a:latin typeface="Söhne"/>
              </a:rPr>
              <a:t>No multi-collinearity</a:t>
            </a:r>
          </a:p>
          <a:p>
            <a:pPr marL="457200" indent="-457200">
              <a:lnSpc>
                <a:spcPct val="150000"/>
              </a:lnSpc>
              <a:buFont typeface="Wingdings" panose="05000000000000000000" pitchFamily="2" charset="2"/>
              <a:buChar char="v"/>
            </a:pPr>
            <a:r>
              <a:rPr lang="en-US" sz="2000" b="1" dirty="0">
                <a:solidFill>
                  <a:schemeClr val="tx1">
                    <a:lumMod val="95000"/>
                    <a:lumOff val="5000"/>
                  </a:schemeClr>
                </a:solidFill>
                <a:latin typeface="Söhne"/>
              </a:rPr>
              <a:t>Curse of dimensionality</a:t>
            </a:r>
          </a:p>
          <a:p>
            <a:pPr marL="457200" indent="-457200">
              <a:lnSpc>
                <a:spcPct val="150000"/>
              </a:lnSpc>
              <a:buFont typeface="Wingdings" panose="05000000000000000000" pitchFamily="2" charset="2"/>
              <a:buChar char="v"/>
            </a:pPr>
            <a:r>
              <a:rPr lang="en-US" sz="2000" b="1" dirty="0">
                <a:solidFill>
                  <a:schemeClr val="tx1">
                    <a:lumMod val="95000"/>
                    <a:lumOff val="5000"/>
                  </a:schemeClr>
                </a:solidFill>
                <a:latin typeface="Söhne"/>
              </a:rPr>
              <a:t>Data transformation</a:t>
            </a:r>
          </a:p>
          <a:p>
            <a:pPr marL="457200" indent="-457200">
              <a:lnSpc>
                <a:spcPct val="150000"/>
              </a:lnSpc>
              <a:buFont typeface="Wingdings" panose="05000000000000000000" pitchFamily="2" charset="2"/>
              <a:buChar char="v"/>
            </a:pPr>
            <a:r>
              <a:rPr lang="en-US" sz="2000" b="1" dirty="0">
                <a:solidFill>
                  <a:schemeClr val="tx1">
                    <a:lumMod val="95000"/>
                    <a:lumOff val="5000"/>
                  </a:schemeClr>
                </a:solidFill>
                <a:latin typeface="Söhne"/>
              </a:rPr>
              <a:t>Visualization </a:t>
            </a:r>
          </a:p>
        </p:txBody>
      </p:sp>
    </p:spTree>
    <p:extLst>
      <p:ext uri="{BB962C8B-B14F-4D97-AF65-F5344CB8AC3E}">
        <p14:creationId xmlns:p14="http://schemas.microsoft.com/office/powerpoint/2010/main" val="431822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Slate</Template>
  <TotalTime>566</TotalTime>
  <Words>537</Words>
  <Application>Microsoft Office PowerPoint</Application>
  <PresentationFormat>Widescreen</PresentationFormat>
  <Paragraphs>121</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Britannic Bold</vt:lpstr>
      <vt:lpstr>Calibri</vt:lpstr>
      <vt:lpstr>Calisto MT</vt:lpstr>
      <vt:lpstr>Söhne</vt:lpstr>
      <vt:lpstr>Wingdings</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SUBHADWIP MANNA</dc:creator>
  <cp:lastModifiedBy>SUBHADWIP MANNA</cp:lastModifiedBy>
  <cp:revision>14</cp:revision>
  <dcterms:created xsi:type="dcterms:W3CDTF">2023-06-19T09:00:48Z</dcterms:created>
  <dcterms:modified xsi:type="dcterms:W3CDTF">2023-06-27T15:47:59Z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