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8" r:id="rId4"/>
    <p:sldId id="257" r:id="rId5"/>
    <p:sldId id="259" r:id="rId6"/>
    <p:sldId id="261" r:id="rId7"/>
    <p:sldId id="262" r:id="rId8"/>
    <p:sldId id="260" r:id="rId9"/>
    <p:sldId id="263" r:id="rId10"/>
    <p:sldId id="268" r:id="rId11"/>
    <p:sldId id="269" r:id="rId12"/>
    <p:sldId id="270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4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2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69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1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45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1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3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6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2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8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69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F5072D-8F6C-4CD4-8EB6-3B28924BA91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4BFE-EEFC-4069-80D1-D0EE00F3A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78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2CCF8CC8-BC01-2856-24DA-94FAEBA0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835152" cy="6858000"/>
          </a:xfrm>
          <a:prstGeom prst="rect">
            <a:avLst/>
          </a:prstGeom>
          <a:noFill/>
          <a:ln w="28575">
            <a:solidFill>
              <a:schemeClr val="bg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838F9414-8420-10E5-6FF3-C94C56C4E01C}"/>
              </a:ext>
            </a:extLst>
          </p:cNvPr>
          <p:cNvSpPr txBox="1">
            <a:spLocks/>
          </p:cNvSpPr>
          <p:nvPr/>
        </p:nvSpPr>
        <p:spPr>
          <a:xfrm>
            <a:off x="7729244" y="3124244"/>
            <a:ext cx="4462755" cy="1854052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latin typeface="Arial Rounded MT Bold" panose="020F0704030504030204" pitchFamily="34" charset="0"/>
              </a:rPr>
              <a:t>Data Exploration and Analysis 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latin typeface="Arial Rounded MT Bold" panose="020F0704030504030204" pitchFamily="34" charset="0"/>
              </a:rPr>
              <a:t>on 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latin typeface="Arial Rounded MT Bold" panose="020F0704030504030204" pitchFamily="34" charset="0"/>
              </a:rPr>
              <a:t>Mutual Funds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53273-7D77-E9D8-81A7-A428F1971964}"/>
              </a:ext>
            </a:extLst>
          </p:cNvPr>
          <p:cNvSpPr txBox="1"/>
          <p:nvPr/>
        </p:nvSpPr>
        <p:spPr>
          <a:xfrm>
            <a:off x="9309765" y="5148706"/>
            <a:ext cx="24482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By Subhadwip Manna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20182-D69C-BAA9-AB89-E0A6C82D5041}"/>
              </a:ext>
            </a:extLst>
          </p:cNvPr>
          <p:cNvSpPr txBox="1"/>
          <p:nvPr/>
        </p:nvSpPr>
        <p:spPr>
          <a:xfrm>
            <a:off x="9479224" y="5548816"/>
            <a:ext cx="288032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1D5DB"/>
                </a:solidFill>
                <a:latin typeface="Söhne"/>
              </a:rPr>
              <a:t>Guided by Dr. Aakansha Gupta</a:t>
            </a:r>
          </a:p>
        </p:txBody>
      </p:sp>
    </p:spTree>
    <p:extLst>
      <p:ext uri="{BB962C8B-B14F-4D97-AF65-F5344CB8AC3E}">
        <p14:creationId xmlns:p14="http://schemas.microsoft.com/office/powerpoint/2010/main" val="41003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CD178-F24D-A42D-F96D-29ECE1C8C3DB}"/>
              </a:ext>
            </a:extLst>
          </p:cNvPr>
          <p:cNvSpPr/>
          <p:nvPr/>
        </p:nvSpPr>
        <p:spPr>
          <a:xfrm>
            <a:off x="3424518" y="1"/>
            <a:ext cx="8767481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C2AE-6E59-8217-0068-24EAB63E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05" y="693805"/>
            <a:ext cx="4399473" cy="2648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04943-EAEE-D3B5-E422-58EFBBF1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05" y="3558288"/>
            <a:ext cx="7445276" cy="3083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A48CE-BB35-894A-C9A0-AE0A6133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468" y="693805"/>
            <a:ext cx="3915379" cy="264804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2D3D3B-05DC-79CC-7CA7-55BE9BAF351B}"/>
              </a:ext>
            </a:extLst>
          </p:cNvPr>
          <p:cNvSpPr/>
          <p:nvPr/>
        </p:nvSpPr>
        <p:spPr>
          <a:xfrm>
            <a:off x="157065" y="2468073"/>
            <a:ext cx="2976969" cy="10527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67749-1FC1-7F4C-A865-DE7738D0F7DE}"/>
              </a:ext>
            </a:extLst>
          </p:cNvPr>
          <p:cNvSpPr txBox="1"/>
          <p:nvPr/>
        </p:nvSpPr>
        <p:spPr>
          <a:xfrm>
            <a:off x="215153" y="142554"/>
            <a:ext cx="321753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B050"/>
                </a:solidFill>
                <a:latin typeface="Söhne"/>
              </a:rPr>
              <a:t>1 Year return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5414D-930F-646A-54EB-6C6801704182}"/>
              </a:ext>
            </a:extLst>
          </p:cNvPr>
          <p:cNvSpPr txBox="1"/>
          <p:nvPr/>
        </p:nvSpPr>
        <p:spPr>
          <a:xfrm>
            <a:off x="325721" y="2534679"/>
            <a:ext cx="36004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R2 Score      = Good Fit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0C7CE930-3917-7032-70AF-90FF5B4AF4AB}"/>
              </a:ext>
            </a:extLst>
          </p:cNvPr>
          <p:cNvSpPr/>
          <p:nvPr/>
        </p:nvSpPr>
        <p:spPr>
          <a:xfrm>
            <a:off x="1407354" y="2520570"/>
            <a:ext cx="172431" cy="38258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23C47-79BE-C23C-0710-20BA64779167}"/>
              </a:ext>
            </a:extLst>
          </p:cNvPr>
          <p:cNvSpPr txBox="1"/>
          <p:nvPr/>
        </p:nvSpPr>
        <p:spPr>
          <a:xfrm>
            <a:off x="353673" y="3057899"/>
            <a:ext cx="316835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Errors    = Bad Fit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12B4ED1-7671-2B64-B2E2-9952722E8E18}"/>
              </a:ext>
            </a:extLst>
          </p:cNvPr>
          <p:cNvSpPr/>
          <p:nvPr/>
        </p:nvSpPr>
        <p:spPr>
          <a:xfrm>
            <a:off x="1132775" y="3056072"/>
            <a:ext cx="144016" cy="35645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D238E-AE41-6452-A32A-7670ACF57C6F}"/>
              </a:ext>
            </a:extLst>
          </p:cNvPr>
          <p:cNvSpPr txBox="1"/>
          <p:nvPr/>
        </p:nvSpPr>
        <p:spPr>
          <a:xfrm>
            <a:off x="143499" y="4264434"/>
            <a:ext cx="3235057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-:Best Model :-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Stacked Regression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A6C828-6ED8-1C46-8938-1C444007F18F}"/>
              </a:ext>
            </a:extLst>
          </p:cNvPr>
          <p:cNvSpPr txBox="1"/>
          <p:nvPr/>
        </p:nvSpPr>
        <p:spPr>
          <a:xfrm>
            <a:off x="5421360" y="35149"/>
            <a:ext cx="517263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Söhne"/>
              </a:rPr>
              <a:t>Performance of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8116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CD178-F24D-A42D-F96D-29ECE1C8C3DB}"/>
              </a:ext>
            </a:extLst>
          </p:cNvPr>
          <p:cNvSpPr/>
          <p:nvPr/>
        </p:nvSpPr>
        <p:spPr>
          <a:xfrm>
            <a:off x="3424518" y="1"/>
            <a:ext cx="8767481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3C943-9408-916A-9740-9A5A1CA7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05" y="884177"/>
            <a:ext cx="4101450" cy="2544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8007D-CAED-7207-2217-3B710291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05" y="3576918"/>
            <a:ext cx="8379171" cy="3210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74C5-39E0-209B-5774-29E647913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26" y="884177"/>
            <a:ext cx="4101450" cy="2544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FE0FA2-251A-2EA1-D11C-68BF2EA39A9A}"/>
              </a:ext>
            </a:extLst>
          </p:cNvPr>
          <p:cNvSpPr txBox="1"/>
          <p:nvPr/>
        </p:nvSpPr>
        <p:spPr>
          <a:xfrm>
            <a:off x="215153" y="142554"/>
            <a:ext cx="321753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B050"/>
                </a:solidFill>
                <a:latin typeface="Söhne"/>
              </a:rPr>
              <a:t>3 Years return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5D9A6-6E42-A89F-833B-A706C0FF7229}"/>
              </a:ext>
            </a:extLst>
          </p:cNvPr>
          <p:cNvSpPr txBox="1"/>
          <p:nvPr/>
        </p:nvSpPr>
        <p:spPr>
          <a:xfrm>
            <a:off x="5466184" y="142554"/>
            <a:ext cx="517263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Söhne"/>
              </a:rPr>
              <a:t>Performance of different Models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DB25C1-091E-C5FC-E3B9-F5CE1A84A06F}"/>
              </a:ext>
            </a:extLst>
          </p:cNvPr>
          <p:cNvSpPr/>
          <p:nvPr/>
        </p:nvSpPr>
        <p:spPr>
          <a:xfrm>
            <a:off x="160841" y="2693469"/>
            <a:ext cx="2976969" cy="10527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6B097-7F13-6175-7508-5DDC36548986}"/>
              </a:ext>
            </a:extLst>
          </p:cNvPr>
          <p:cNvSpPr txBox="1"/>
          <p:nvPr/>
        </p:nvSpPr>
        <p:spPr>
          <a:xfrm>
            <a:off x="329497" y="2760075"/>
            <a:ext cx="36004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R2 Score      = Good Fit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81B6F9F2-07D6-002B-16C3-4498F83010D2}"/>
              </a:ext>
            </a:extLst>
          </p:cNvPr>
          <p:cNvSpPr/>
          <p:nvPr/>
        </p:nvSpPr>
        <p:spPr>
          <a:xfrm>
            <a:off x="1411130" y="2745966"/>
            <a:ext cx="172431" cy="38258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89D205-C090-A812-1F90-32454438D075}"/>
              </a:ext>
            </a:extLst>
          </p:cNvPr>
          <p:cNvSpPr txBox="1"/>
          <p:nvPr/>
        </p:nvSpPr>
        <p:spPr>
          <a:xfrm>
            <a:off x="357449" y="3283295"/>
            <a:ext cx="316835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Errors    = Bad Fit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A9D47442-8C33-A22C-14D1-72BDE569AEAB}"/>
              </a:ext>
            </a:extLst>
          </p:cNvPr>
          <p:cNvSpPr/>
          <p:nvPr/>
        </p:nvSpPr>
        <p:spPr>
          <a:xfrm>
            <a:off x="1136551" y="3281468"/>
            <a:ext cx="144016" cy="35645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DFA0D-B812-0EF8-E4B5-34E39B45D7E0}"/>
              </a:ext>
            </a:extLst>
          </p:cNvPr>
          <p:cNvSpPr txBox="1"/>
          <p:nvPr/>
        </p:nvSpPr>
        <p:spPr>
          <a:xfrm>
            <a:off x="91949" y="4489830"/>
            <a:ext cx="3235057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-:Best Model :-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Stacked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417505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CD178-F24D-A42D-F96D-29ECE1C8C3DB}"/>
              </a:ext>
            </a:extLst>
          </p:cNvPr>
          <p:cNvSpPr/>
          <p:nvPr/>
        </p:nvSpPr>
        <p:spPr>
          <a:xfrm>
            <a:off x="3424518" y="1"/>
            <a:ext cx="8767481" cy="68579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D3A29-CCE3-6CC1-F204-83481E77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11" y="3563777"/>
            <a:ext cx="8242865" cy="315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B3825-8585-1B92-E1FA-97A16F97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48" y="850439"/>
            <a:ext cx="4097671" cy="2524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E49C6D-6458-D684-60CF-1B4036CC3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712" y="850440"/>
            <a:ext cx="4001501" cy="2524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C8AE8-26F3-90FE-BFE6-FA310CEF7461}"/>
              </a:ext>
            </a:extLst>
          </p:cNvPr>
          <p:cNvSpPr txBox="1"/>
          <p:nvPr/>
        </p:nvSpPr>
        <p:spPr>
          <a:xfrm>
            <a:off x="215153" y="142554"/>
            <a:ext cx="321753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B050"/>
                </a:solidFill>
                <a:latin typeface="Söhne"/>
              </a:rPr>
              <a:t>5 Years return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F0B71-E838-8838-DD0F-707164E063EA}"/>
              </a:ext>
            </a:extLst>
          </p:cNvPr>
          <p:cNvSpPr txBox="1"/>
          <p:nvPr/>
        </p:nvSpPr>
        <p:spPr>
          <a:xfrm>
            <a:off x="5439290" y="137907"/>
            <a:ext cx="517263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Söhne"/>
              </a:rPr>
              <a:t>Performance of different Models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7EA7B9-CE3D-BBEA-9CA1-9F7855B372AB}"/>
              </a:ext>
            </a:extLst>
          </p:cNvPr>
          <p:cNvSpPr/>
          <p:nvPr/>
        </p:nvSpPr>
        <p:spPr>
          <a:xfrm>
            <a:off x="236388" y="2384527"/>
            <a:ext cx="2976969" cy="10527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C2CEE-E1C8-858A-F1AF-2E89E750A025}"/>
              </a:ext>
            </a:extLst>
          </p:cNvPr>
          <p:cNvSpPr txBox="1"/>
          <p:nvPr/>
        </p:nvSpPr>
        <p:spPr>
          <a:xfrm>
            <a:off x="405044" y="2451133"/>
            <a:ext cx="36004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R2 Score      = Good Fit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DE33051-9524-D413-376D-69A2EE33F8BE}"/>
              </a:ext>
            </a:extLst>
          </p:cNvPr>
          <p:cNvSpPr/>
          <p:nvPr/>
        </p:nvSpPr>
        <p:spPr>
          <a:xfrm>
            <a:off x="1486677" y="2437024"/>
            <a:ext cx="172431" cy="38258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97B4C-5089-8B21-CC69-187470F99193}"/>
              </a:ext>
            </a:extLst>
          </p:cNvPr>
          <p:cNvSpPr txBox="1"/>
          <p:nvPr/>
        </p:nvSpPr>
        <p:spPr>
          <a:xfrm>
            <a:off x="432996" y="2974353"/>
            <a:ext cx="316835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Errors    = Bad Fit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4F7368C-92C9-8BD7-2C38-0072710E9CA4}"/>
              </a:ext>
            </a:extLst>
          </p:cNvPr>
          <p:cNvSpPr/>
          <p:nvPr/>
        </p:nvSpPr>
        <p:spPr>
          <a:xfrm>
            <a:off x="1212098" y="2972526"/>
            <a:ext cx="144016" cy="35645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2ED563-2514-BAE5-1333-40CB732C3B11}"/>
              </a:ext>
            </a:extLst>
          </p:cNvPr>
          <p:cNvSpPr txBox="1"/>
          <p:nvPr/>
        </p:nvSpPr>
        <p:spPr>
          <a:xfrm>
            <a:off x="173793" y="4126467"/>
            <a:ext cx="3235057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-:Best Model :-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Stacked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4448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8DCEA-9BAE-A04B-EC8E-56B5201A0026}"/>
              </a:ext>
            </a:extLst>
          </p:cNvPr>
          <p:cNvSpPr txBox="1"/>
          <p:nvPr/>
        </p:nvSpPr>
        <p:spPr>
          <a:xfrm>
            <a:off x="1203491" y="812141"/>
            <a:ext cx="3528392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rgbClr val="D1D5DB"/>
                </a:solidFill>
                <a:latin typeface="Söhne"/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529B4-451F-E51B-EC9C-E0A7E2B81F19}"/>
              </a:ext>
            </a:extLst>
          </p:cNvPr>
          <p:cNvSpPr txBox="1"/>
          <p:nvPr/>
        </p:nvSpPr>
        <p:spPr>
          <a:xfrm>
            <a:off x="2139594" y="1807766"/>
            <a:ext cx="8595621" cy="295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conclusion, the exploratory data analysis (EDA) on the mutual fund dataset revealed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valuable insights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The analysis showcased the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distribution of returns in various years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It helps to choose the best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category, sub-category and performance metrics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of different funds. These findings provide investors, fund managers, and financial analysts with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important information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for making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informed decisions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about mutual fund investments. The EDA serves as a foundation for further analysis and d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ecision-making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the field of mutual funds.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25B-D0E8-29C6-77EE-367B24EDCCFE}"/>
              </a:ext>
            </a:extLst>
          </p:cNvPr>
          <p:cNvSpPr txBox="1"/>
          <p:nvPr/>
        </p:nvSpPr>
        <p:spPr>
          <a:xfrm>
            <a:off x="2139594" y="4989759"/>
            <a:ext cx="8595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stacked regression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model outperformed other models due to its diverse predictions, error correction, feature combination, ensemble learning, hyperparameter optimization, and ability to capture nonlinear relationships.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5405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F5942C-C721-ECAC-1BD0-6F0AFA89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58" y="1036112"/>
            <a:ext cx="8131245" cy="47857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BB5884-B060-B21C-691F-1D1A99783109}"/>
              </a:ext>
            </a:extLst>
          </p:cNvPr>
          <p:cNvSpPr/>
          <p:nvPr/>
        </p:nvSpPr>
        <p:spPr>
          <a:xfrm>
            <a:off x="4052047" y="1036111"/>
            <a:ext cx="4087906" cy="10795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  <a:p>
            <a:pPr algn="r"/>
            <a:r>
              <a:rPr lang="en-IN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Happy investing…</a:t>
            </a:r>
            <a:endParaRPr lang="en-IN" sz="1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45BD4-021F-7ED7-9EDD-68B6989DC08A}"/>
              </a:ext>
            </a:extLst>
          </p:cNvPr>
          <p:cNvSpPr txBox="1"/>
          <p:nvPr/>
        </p:nvSpPr>
        <p:spPr>
          <a:xfrm>
            <a:off x="3209366" y="608703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You create your future by what you do in present.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5AE57-2056-735C-67F9-7CD34944249D}"/>
              </a:ext>
            </a:extLst>
          </p:cNvPr>
          <p:cNvSpPr txBox="1"/>
          <p:nvPr/>
        </p:nvSpPr>
        <p:spPr>
          <a:xfrm>
            <a:off x="7270377" y="6456367"/>
            <a:ext cx="3307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Bangambiki Habyarimana</a:t>
            </a:r>
          </a:p>
        </p:txBody>
      </p:sp>
    </p:spTree>
    <p:extLst>
      <p:ext uri="{BB962C8B-B14F-4D97-AF65-F5344CB8AC3E}">
        <p14:creationId xmlns:p14="http://schemas.microsoft.com/office/powerpoint/2010/main" val="151565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6D7FFB-B8DF-CDE0-4532-7237E1F62D59}"/>
              </a:ext>
            </a:extLst>
          </p:cNvPr>
          <p:cNvSpPr txBox="1"/>
          <p:nvPr/>
        </p:nvSpPr>
        <p:spPr>
          <a:xfrm>
            <a:off x="1845940" y="1673070"/>
            <a:ext cx="9897381" cy="346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This project aims to perform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exploratory data analysis (EDA)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on a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mutual fund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dataset to gain insights and understand the characteristics of the funds. The dataset contains information on various attributes such as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fund type, expense ratio, performance metrics, and fund size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. The EDA will utilize descriptive statistics, visualizations, and correlation analysis to uncover patterns, trends, and potential relationships within the dataset. The findings from this EDA will provide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valuable information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for investors, fund managers, and financial analysts to make informed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decisions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regarding mutual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fund investments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D1D5DB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D1D5DB"/>
                </a:solidFill>
                <a:latin typeface="Söhne"/>
              </a:rPr>
              <a:t>Here , we used </a:t>
            </a:r>
            <a:r>
              <a:rPr lang="en-IN" sz="1600" b="1" dirty="0">
                <a:solidFill>
                  <a:srgbClr val="D1D5DB"/>
                </a:solidFill>
                <a:latin typeface="Söhne"/>
              </a:rPr>
              <a:t>“</a:t>
            </a:r>
            <a:r>
              <a:rPr lang="en-IN" sz="1800" b="1" dirty="0">
                <a:solidFill>
                  <a:srgbClr val="D1D5DB"/>
                </a:solidFill>
                <a:latin typeface="Söhne"/>
              </a:rPr>
              <a:t>Jupyter Notebook, Python Language, MySQL and Tableau  </a:t>
            </a:r>
            <a:r>
              <a:rPr lang="en-IN" sz="1600" dirty="0">
                <a:solidFill>
                  <a:srgbClr val="D1D5DB"/>
                </a:solidFill>
                <a:latin typeface="Söhne"/>
              </a:rPr>
              <a:t>” to load, preprocess the data and show some visualisation graphs to get proper insights.</a:t>
            </a:r>
            <a:endParaRPr lang="en-US" sz="16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0CAD7485-9E9C-63AD-AB26-662317F4A9F2}"/>
              </a:ext>
            </a:extLst>
          </p:cNvPr>
          <p:cNvSpPr txBox="1">
            <a:spLocks/>
          </p:cNvSpPr>
          <p:nvPr/>
        </p:nvSpPr>
        <p:spPr>
          <a:xfrm>
            <a:off x="1125860" y="908720"/>
            <a:ext cx="3168352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/>
              <a:t>Introduction</a:t>
            </a:r>
            <a:endParaRPr lang="en-US" b="1" u="sng" dirty="0"/>
          </a:p>
        </p:txBody>
      </p:sp>
      <p:pic>
        <p:nvPicPr>
          <p:cNvPr id="7" name="Picture 2" descr="Python logo">
            <a:extLst>
              <a:ext uri="{FF2B5EF4-FFF2-40B4-BE49-F238E27FC236}">
                <a16:creationId xmlns:a16="http://schemas.microsoft.com/office/drawing/2014/main" id="{C02F6CB2-3A0B-F673-5588-C9259C78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7" y="5421093"/>
            <a:ext cx="1335033" cy="133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F3BD2D-6CC3-A09B-9B41-5DC774F7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891" y="5589240"/>
            <a:ext cx="1186319" cy="1181506"/>
          </a:xfrm>
          <a:prstGeom prst="rect">
            <a:avLst/>
          </a:prstGeom>
        </p:spPr>
      </p:pic>
      <p:pic>
        <p:nvPicPr>
          <p:cNvPr id="2050" name="Picture 2" descr="The Best Way to Learn SQL">
            <a:extLst>
              <a:ext uri="{FF2B5EF4-FFF2-40B4-BE49-F238E27FC236}">
                <a16:creationId xmlns:a16="http://schemas.microsoft.com/office/drawing/2014/main" id="{6A56BF75-D819-754E-B740-D8A144CB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49" y="5546937"/>
            <a:ext cx="2303217" cy="12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1C272-BDFD-7014-1304-599C63A51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630" y="6004670"/>
            <a:ext cx="1880520" cy="6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3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DF3B45-CB77-AD31-52A8-014EB08D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30" y="137203"/>
            <a:ext cx="6651295" cy="3018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5939A-D139-5F02-3E47-69106F8C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31" y="3251961"/>
            <a:ext cx="6651294" cy="3450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AE87A-F8F6-A884-07C7-A0EC828AD61A}"/>
              </a:ext>
            </a:extLst>
          </p:cNvPr>
          <p:cNvSpPr txBox="1"/>
          <p:nvPr/>
        </p:nvSpPr>
        <p:spPr>
          <a:xfrm>
            <a:off x="1584750" y="155132"/>
            <a:ext cx="349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92D050"/>
                </a:solidFill>
                <a:latin typeface="Arial Rounded MT Bold" panose="020F0704030504030204" pitchFamily="34" charset="0"/>
              </a:rPr>
              <a:t>-:EDA:-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37ACAAD-E10C-5583-7281-2C11AB1C371C}"/>
              </a:ext>
            </a:extLst>
          </p:cNvPr>
          <p:cNvSpPr/>
          <p:nvPr/>
        </p:nvSpPr>
        <p:spPr>
          <a:xfrm>
            <a:off x="926474" y="183860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C2D729-F253-C3FB-C480-89B0AD354A5B}"/>
              </a:ext>
            </a:extLst>
          </p:cNvPr>
          <p:cNvSpPr/>
          <p:nvPr/>
        </p:nvSpPr>
        <p:spPr>
          <a:xfrm>
            <a:off x="183275" y="1122910"/>
            <a:ext cx="1918447" cy="5827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Reading 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3BAD58-C0A5-C8E9-2A23-F533A5914CE7}"/>
              </a:ext>
            </a:extLst>
          </p:cNvPr>
          <p:cNvSpPr/>
          <p:nvPr/>
        </p:nvSpPr>
        <p:spPr>
          <a:xfrm>
            <a:off x="183275" y="2459376"/>
            <a:ext cx="1918447" cy="7290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Data Preprocessing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1C2EB6-377D-ED7E-AEA3-E5D90EBE5AC2}"/>
              </a:ext>
            </a:extLst>
          </p:cNvPr>
          <p:cNvSpPr/>
          <p:nvPr/>
        </p:nvSpPr>
        <p:spPr>
          <a:xfrm>
            <a:off x="2339197" y="2052615"/>
            <a:ext cx="2664295" cy="16951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ADE9F1-FF52-DC43-2F65-69CCE2D3BD27}"/>
              </a:ext>
            </a:extLst>
          </p:cNvPr>
          <p:cNvSpPr txBox="1"/>
          <p:nvPr/>
        </p:nvSpPr>
        <p:spPr>
          <a:xfrm>
            <a:off x="2400995" y="2186486"/>
            <a:ext cx="2779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Missing value treatment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Duplicate records treatment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Outliers treatment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Exploring and error treatments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49F32B7-0C8B-A2D4-3FD5-ACA48A718F2B}"/>
              </a:ext>
            </a:extLst>
          </p:cNvPr>
          <p:cNvSpPr/>
          <p:nvPr/>
        </p:nvSpPr>
        <p:spPr>
          <a:xfrm>
            <a:off x="2130567" y="2719758"/>
            <a:ext cx="397479" cy="3277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04108F9-20D5-F994-4E1E-DD3C00075B4E}"/>
              </a:ext>
            </a:extLst>
          </p:cNvPr>
          <p:cNvSpPr/>
          <p:nvPr/>
        </p:nvSpPr>
        <p:spPr>
          <a:xfrm>
            <a:off x="212120" y="4279935"/>
            <a:ext cx="1918447" cy="89846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Data exploring and visualisations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739B9BF-A428-23A6-87A7-1074EEFDDA6A}"/>
              </a:ext>
            </a:extLst>
          </p:cNvPr>
          <p:cNvSpPr/>
          <p:nvPr/>
        </p:nvSpPr>
        <p:spPr>
          <a:xfrm>
            <a:off x="926474" y="3575133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200088A-BFE8-1FE9-C9A6-0FD4C0614E9A}"/>
              </a:ext>
            </a:extLst>
          </p:cNvPr>
          <p:cNvSpPr/>
          <p:nvPr/>
        </p:nvSpPr>
        <p:spPr>
          <a:xfrm>
            <a:off x="2484506" y="5964678"/>
            <a:ext cx="3007468" cy="5827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Number of records</a:t>
            </a:r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: 814</a:t>
            </a: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Number of features: 20</a:t>
            </a:r>
            <a:endParaRPr lang="en-IN" sz="1800" b="1" dirty="0">
              <a:solidFill>
                <a:schemeClr val="tx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C8F86-6988-76F1-924A-2694A13B32DC}"/>
              </a:ext>
            </a:extLst>
          </p:cNvPr>
          <p:cNvSpPr/>
          <p:nvPr/>
        </p:nvSpPr>
        <p:spPr>
          <a:xfrm>
            <a:off x="212120" y="6024282"/>
            <a:ext cx="1918447" cy="64258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ML Models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D0A223D-4046-7F09-77A9-96A066084471}"/>
              </a:ext>
            </a:extLst>
          </p:cNvPr>
          <p:cNvSpPr/>
          <p:nvPr/>
        </p:nvSpPr>
        <p:spPr>
          <a:xfrm>
            <a:off x="926474" y="5424125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CE3DC-C47E-D06B-F503-CF555758F4E4}"/>
              </a:ext>
            </a:extLst>
          </p:cNvPr>
          <p:cNvSpPr/>
          <p:nvPr/>
        </p:nvSpPr>
        <p:spPr>
          <a:xfrm>
            <a:off x="2484506" y="4310990"/>
            <a:ext cx="1540647" cy="981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MySQL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Tableau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5991BC-38F5-CD37-3D2F-1C8ECE6C8C65}"/>
              </a:ext>
            </a:extLst>
          </p:cNvPr>
          <p:cNvSpPr/>
          <p:nvPr/>
        </p:nvSpPr>
        <p:spPr>
          <a:xfrm>
            <a:off x="2203221" y="4638053"/>
            <a:ext cx="397479" cy="3277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9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F7E219-BE74-CAEF-B410-3989BC8FB447}"/>
              </a:ext>
            </a:extLst>
          </p:cNvPr>
          <p:cNvSpPr/>
          <p:nvPr/>
        </p:nvSpPr>
        <p:spPr>
          <a:xfrm>
            <a:off x="3119718" y="528917"/>
            <a:ext cx="9072282" cy="33291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EB6F52-8CD6-90A6-EC84-9CDFD733B817}"/>
              </a:ext>
            </a:extLst>
          </p:cNvPr>
          <p:cNvSpPr/>
          <p:nvPr/>
        </p:nvSpPr>
        <p:spPr>
          <a:xfrm>
            <a:off x="3119717" y="3960152"/>
            <a:ext cx="9072283" cy="289784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ACE01-012F-C9F5-F5CD-D9C6FFB5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851" y="648907"/>
            <a:ext cx="2383919" cy="3063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E5D0D-2770-CDD3-F735-F100739C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541" y="648907"/>
            <a:ext cx="2594936" cy="3063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1D735-832B-F4B8-667F-FC149934F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388" y="648907"/>
            <a:ext cx="2383918" cy="3063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812A6-DEBD-D12D-82AB-24C8D69D7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233" y="4090361"/>
            <a:ext cx="2443232" cy="2674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F2F03-8CD9-8DE2-9B95-BCD3ADEEE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88" y="4052047"/>
            <a:ext cx="2383918" cy="2700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3E2E1D-AD51-ABCE-008E-F63D110F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541" y="4052047"/>
            <a:ext cx="2594936" cy="270001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27BD98-DDB4-1BF4-A08C-6763E62BE86E}"/>
              </a:ext>
            </a:extLst>
          </p:cNvPr>
          <p:cNvSpPr/>
          <p:nvPr/>
        </p:nvSpPr>
        <p:spPr>
          <a:xfrm>
            <a:off x="4950584" y="100165"/>
            <a:ext cx="1058529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 YEAR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7D7CD6-1F04-6CE5-26A6-27C829715FE1}"/>
              </a:ext>
            </a:extLst>
          </p:cNvPr>
          <p:cNvSpPr/>
          <p:nvPr/>
        </p:nvSpPr>
        <p:spPr>
          <a:xfrm>
            <a:off x="7463803" y="55341"/>
            <a:ext cx="1184036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3 YEARS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8FFF64-4D5D-66B8-9CDD-E1DB77E17FF1}"/>
              </a:ext>
            </a:extLst>
          </p:cNvPr>
          <p:cNvSpPr/>
          <p:nvPr/>
        </p:nvSpPr>
        <p:spPr>
          <a:xfrm>
            <a:off x="9977023" y="91201"/>
            <a:ext cx="1184036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 YEARS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846375-BE37-73A2-640E-449E3011C4FD}"/>
              </a:ext>
            </a:extLst>
          </p:cNvPr>
          <p:cNvSpPr/>
          <p:nvPr/>
        </p:nvSpPr>
        <p:spPr>
          <a:xfrm>
            <a:off x="3199704" y="2004643"/>
            <a:ext cx="1058529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RATING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77BC07-D9C8-35C8-D459-5FD7254DB363}"/>
              </a:ext>
            </a:extLst>
          </p:cNvPr>
          <p:cNvSpPr/>
          <p:nvPr/>
        </p:nvSpPr>
        <p:spPr>
          <a:xfrm>
            <a:off x="3199704" y="5144955"/>
            <a:ext cx="970256" cy="56556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RISK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2A97B-30A2-10D5-6D0E-8E5561B788D7}"/>
              </a:ext>
            </a:extLst>
          </p:cNvPr>
          <p:cNvSpPr txBox="1"/>
          <p:nvPr/>
        </p:nvSpPr>
        <p:spPr>
          <a:xfrm>
            <a:off x="168607" y="1551563"/>
            <a:ext cx="3031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b="1" dirty="0"/>
          </a:p>
          <a:p>
            <a:r>
              <a:rPr lang="en-IN" sz="1400" b="1" dirty="0"/>
              <a:t>4.  High rating fund always return  </a:t>
            </a:r>
          </a:p>
          <a:p>
            <a:r>
              <a:rPr lang="en-IN" sz="1400" b="1" dirty="0"/>
              <a:t>      good in any years.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78185-72DB-1E8A-9FE4-D810B0DDD936}"/>
              </a:ext>
            </a:extLst>
          </p:cNvPr>
          <p:cNvSpPr txBox="1"/>
          <p:nvPr/>
        </p:nvSpPr>
        <p:spPr>
          <a:xfrm>
            <a:off x="110684" y="4278667"/>
            <a:ext cx="30310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Return of 1 year and risk level have very minor opposite correlation</a:t>
            </a:r>
          </a:p>
          <a:p>
            <a:endParaRPr lang="en-IN" sz="1400" b="1" dirty="0"/>
          </a:p>
          <a:p>
            <a:pPr algn="l"/>
            <a:r>
              <a:rPr lang="en-IN" sz="1400" b="1" dirty="0"/>
              <a:t>2.    </a:t>
            </a:r>
            <a:r>
              <a:rPr lang="en-US" sz="1400" b="1" dirty="0"/>
              <a:t>Return of 3 years is will be  </a:t>
            </a:r>
          </a:p>
          <a:p>
            <a:pPr algn="l"/>
            <a:r>
              <a:rPr lang="en-US" sz="1400" b="1" dirty="0"/>
              <a:t>       very good if risk level is high.</a:t>
            </a:r>
          </a:p>
          <a:p>
            <a:pPr algn="l"/>
            <a:endParaRPr lang="en-IN" sz="1400" b="1" dirty="0"/>
          </a:p>
          <a:p>
            <a:pPr marL="342900" indent="-342900" algn="l">
              <a:buAutoNum type="arabicPeriod" startAt="3"/>
            </a:pPr>
            <a:r>
              <a:rPr lang="en-US" sz="1400" b="1" dirty="0"/>
              <a:t>Return of 5 years is will be </a:t>
            </a:r>
          </a:p>
          <a:p>
            <a:pPr algn="l"/>
            <a:r>
              <a:rPr lang="en-US" sz="1400" b="1" dirty="0"/>
              <a:t>       little good if risk level is high.</a:t>
            </a:r>
          </a:p>
          <a:p>
            <a:endParaRPr lang="en-IN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9ADAB-09AF-5AC5-6897-1C798F19CC99}"/>
              </a:ext>
            </a:extLst>
          </p:cNvPr>
          <p:cNvSpPr txBox="1"/>
          <p:nvPr/>
        </p:nvSpPr>
        <p:spPr>
          <a:xfrm>
            <a:off x="220047" y="205749"/>
            <a:ext cx="349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92D050"/>
                </a:solidFill>
                <a:latin typeface="Arial Rounded MT Bold" panose="020F0704030504030204" pitchFamily="34" charset="0"/>
              </a:rPr>
              <a:t>-:Bi-Variate:-</a:t>
            </a:r>
          </a:p>
        </p:txBody>
      </p:sp>
    </p:spTree>
    <p:extLst>
      <p:ext uri="{BB962C8B-B14F-4D97-AF65-F5344CB8AC3E}">
        <p14:creationId xmlns:p14="http://schemas.microsoft.com/office/powerpoint/2010/main" val="217087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02E582-D918-DC72-01B3-EEDB6F204F43}"/>
              </a:ext>
            </a:extLst>
          </p:cNvPr>
          <p:cNvSpPr/>
          <p:nvPr/>
        </p:nvSpPr>
        <p:spPr>
          <a:xfrm>
            <a:off x="2922494" y="753814"/>
            <a:ext cx="9269506" cy="30816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D38B3B-3F96-C363-FB3A-DC1625E78A56}"/>
              </a:ext>
            </a:extLst>
          </p:cNvPr>
          <p:cNvSpPr/>
          <p:nvPr/>
        </p:nvSpPr>
        <p:spPr>
          <a:xfrm>
            <a:off x="2922495" y="3960152"/>
            <a:ext cx="9269506" cy="289784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B89DD9-C0BD-49F9-2D5C-1FEAF2368F89}"/>
              </a:ext>
            </a:extLst>
          </p:cNvPr>
          <p:cNvSpPr/>
          <p:nvPr/>
        </p:nvSpPr>
        <p:spPr>
          <a:xfrm>
            <a:off x="4968513" y="178090"/>
            <a:ext cx="1058529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 YEAR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B73EF9-244E-F911-2AEB-2F24211018D4}"/>
              </a:ext>
            </a:extLst>
          </p:cNvPr>
          <p:cNvSpPr/>
          <p:nvPr/>
        </p:nvSpPr>
        <p:spPr>
          <a:xfrm>
            <a:off x="10315326" y="205069"/>
            <a:ext cx="1255059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 YEARS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9F5BE3-C168-EAE8-6A86-94C4EA3A5676}"/>
              </a:ext>
            </a:extLst>
          </p:cNvPr>
          <p:cNvSpPr/>
          <p:nvPr/>
        </p:nvSpPr>
        <p:spPr>
          <a:xfrm>
            <a:off x="2967319" y="2037894"/>
            <a:ext cx="1058529" cy="59512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FUND 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6A3042-B448-72F7-C2BB-A5E7EFC85137}"/>
              </a:ext>
            </a:extLst>
          </p:cNvPr>
          <p:cNvSpPr/>
          <p:nvPr/>
        </p:nvSpPr>
        <p:spPr>
          <a:xfrm>
            <a:off x="2998843" y="5126295"/>
            <a:ext cx="1336438" cy="56556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CATEGORY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EAE722-D4B5-A5B7-3750-EA7FAD93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10" y="4123765"/>
            <a:ext cx="2590799" cy="25728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7785A-734B-017F-AC71-DD4E5E13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372" y="4123765"/>
            <a:ext cx="2590799" cy="25728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E411F-739F-1B22-9CA9-C1CD2BEB0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334" y="4123765"/>
            <a:ext cx="2290337" cy="2572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D881FE-8653-94B9-BA2D-7D46B0CDF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848" y="954374"/>
            <a:ext cx="2814221" cy="25863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01E780-93BC-D7CD-487D-13915BC90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381" y="971126"/>
            <a:ext cx="2587243" cy="2586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DEC39B-52E4-B59F-96FF-A2CD0A872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9936" y="991675"/>
            <a:ext cx="2569311" cy="254901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7F3891-7F4A-0894-70B7-5BB0186539B3}"/>
              </a:ext>
            </a:extLst>
          </p:cNvPr>
          <p:cNvSpPr/>
          <p:nvPr/>
        </p:nvSpPr>
        <p:spPr>
          <a:xfrm>
            <a:off x="7557247" y="212480"/>
            <a:ext cx="1255059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3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75A72E-0E0A-19E6-37B3-728ABA6C816E}"/>
              </a:ext>
            </a:extLst>
          </p:cNvPr>
          <p:cNvSpPr txBox="1"/>
          <p:nvPr/>
        </p:nvSpPr>
        <p:spPr>
          <a:xfrm>
            <a:off x="-26895" y="1663256"/>
            <a:ext cx="30310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Helvetica Neue"/>
              </a:rPr>
              <a:t>  Fund's age does not play any  </a:t>
            </a:r>
          </a:p>
          <a:p>
            <a:pPr algn="l"/>
            <a:r>
              <a:rPr lang="en-US" sz="1400" dirty="0">
                <a:latin typeface="Helvetica Neue"/>
              </a:rPr>
              <a:t>     </a:t>
            </a:r>
            <a:r>
              <a:rPr lang="en-US" sz="1400" b="0" i="0" dirty="0">
                <a:effectLst/>
                <a:latin typeface="Helvetica Neue"/>
              </a:rPr>
              <a:t>major role for return in 1 year.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0" i="0" dirty="0">
              <a:effectLst/>
              <a:latin typeface="Helvetica Neue"/>
            </a:endParaRPr>
          </a:p>
          <a:p>
            <a:pPr algn="l"/>
            <a:r>
              <a:rPr lang="en-US" sz="1400" b="0" i="0" dirty="0">
                <a:effectLst/>
                <a:latin typeface="Helvetica Neue"/>
              </a:rPr>
              <a:t>2.  If fund's age is 5 to 7 then there </a:t>
            </a:r>
          </a:p>
          <a:p>
            <a:pPr algn="l"/>
            <a:r>
              <a:rPr lang="en-US" sz="1400" dirty="0">
                <a:latin typeface="Helvetica Neue"/>
              </a:rPr>
              <a:t>     </a:t>
            </a:r>
            <a:r>
              <a:rPr lang="en-US" sz="1400" b="0" i="0" dirty="0">
                <a:effectLst/>
                <a:latin typeface="Helvetica Neue"/>
              </a:rPr>
              <a:t>is a minor chance to get good </a:t>
            </a:r>
          </a:p>
          <a:p>
            <a:pPr algn="l"/>
            <a:r>
              <a:rPr lang="en-US" sz="1400" dirty="0">
                <a:latin typeface="Helvetica Neue"/>
              </a:rPr>
              <a:t>     </a:t>
            </a:r>
            <a:r>
              <a:rPr lang="en-US" sz="1400" b="0" i="0" dirty="0">
                <a:effectLst/>
                <a:latin typeface="Helvetica Neue"/>
              </a:rPr>
              <a:t>return in 3 years.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0" i="0" dirty="0">
              <a:effectLst/>
              <a:latin typeface="Helvetica Neue"/>
            </a:endParaRPr>
          </a:p>
          <a:p>
            <a:pPr algn="l"/>
            <a:r>
              <a:rPr lang="en-US" sz="1400" dirty="0">
                <a:latin typeface="Helvetica Neue"/>
              </a:rPr>
              <a:t>3.  F</a:t>
            </a:r>
            <a:r>
              <a:rPr lang="en-US" sz="1400" b="0" i="0" dirty="0">
                <a:effectLst/>
                <a:latin typeface="Helvetica Neue"/>
              </a:rPr>
              <a:t>or 5 years there is a good  </a:t>
            </a:r>
          </a:p>
          <a:p>
            <a:pPr algn="l"/>
            <a:r>
              <a:rPr lang="en-US" sz="1400" dirty="0">
                <a:latin typeface="Helvetica Neue"/>
              </a:rPr>
              <a:t>     </a:t>
            </a:r>
            <a:r>
              <a:rPr lang="en-US" sz="1400" b="0" i="0" dirty="0">
                <a:effectLst/>
                <a:latin typeface="Helvetica Neue"/>
              </a:rPr>
              <a:t>return if fund's age is 7.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CF678-13AD-580D-7082-044CACFF9E18}"/>
              </a:ext>
            </a:extLst>
          </p:cNvPr>
          <p:cNvSpPr txBox="1"/>
          <p:nvPr/>
        </p:nvSpPr>
        <p:spPr>
          <a:xfrm>
            <a:off x="52947" y="4365812"/>
            <a:ext cx="29458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dirty="0">
                <a:latin typeface="Helvetica Neue"/>
              </a:rPr>
              <a:t>  In 1 year all category will give </a:t>
            </a:r>
          </a:p>
          <a:p>
            <a:pPr algn="l"/>
            <a:r>
              <a:rPr lang="en-US" sz="1400" dirty="0">
                <a:latin typeface="Helvetica Neue"/>
              </a:rPr>
              <a:t>     same returns.</a:t>
            </a:r>
          </a:p>
          <a:p>
            <a:pPr algn="l"/>
            <a:endParaRPr lang="en-US" sz="1400" dirty="0">
              <a:latin typeface="Helvetica Neue"/>
            </a:endParaRPr>
          </a:p>
          <a:p>
            <a:pPr algn="l"/>
            <a:r>
              <a:rPr lang="en-US" sz="1400" dirty="0">
                <a:latin typeface="Helvetica Neue"/>
              </a:rPr>
              <a:t>2.  In 3 years Equity fund gives </a:t>
            </a:r>
          </a:p>
          <a:p>
            <a:pPr algn="l"/>
            <a:r>
              <a:rPr lang="en-US" sz="1400" dirty="0">
                <a:latin typeface="Helvetica Neue"/>
              </a:rPr>
              <a:t>     best return, whether debt fund </a:t>
            </a:r>
          </a:p>
          <a:p>
            <a:pPr algn="l"/>
            <a:r>
              <a:rPr lang="en-US" sz="1400" dirty="0">
                <a:latin typeface="Helvetica Neue"/>
              </a:rPr>
              <a:t>     give very bad returns.</a:t>
            </a:r>
          </a:p>
          <a:p>
            <a:pPr algn="l"/>
            <a:endParaRPr lang="en-US" sz="1400" dirty="0">
              <a:latin typeface="Helvetica Neue"/>
            </a:endParaRPr>
          </a:p>
          <a:p>
            <a:pPr algn="l"/>
            <a:r>
              <a:rPr lang="en-US" sz="1400" dirty="0">
                <a:latin typeface="Helvetica Neue"/>
              </a:rPr>
              <a:t>3.  In 5 years also Equity fund   </a:t>
            </a:r>
          </a:p>
          <a:p>
            <a:pPr algn="l"/>
            <a:r>
              <a:rPr lang="en-US" sz="1400" dirty="0">
                <a:latin typeface="Helvetica Neue"/>
              </a:rPr>
              <a:t>     gives best and Debt fund gives </a:t>
            </a:r>
          </a:p>
          <a:p>
            <a:pPr algn="l"/>
            <a:r>
              <a:rPr lang="en-US" sz="1400" dirty="0">
                <a:latin typeface="Helvetica Neue"/>
              </a:rPr>
              <a:t>     less but better than year 3.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ECD317-DE5F-8A3D-9572-4169B6807DAC}"/>
              </a:ext>
            </a:extLst>
          </p:cNvPr>
          <p:cNvSpPr txBox="1"/>
          <p:nvPr/>
        </p:nvSpPr>
        <p:spPr>
          <a:xfrm>
            <a:off x="165750" y="185229"/>
            <a:ext cx="349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92D050"/>
                </a:solidFill>
                <a:latin typeface="Arial Rounded MT Bold" panose="020F0704030504030204" pitchFamily="34" charset="0"/>
              </a:rPr>
              <a:t>-:Bi-Variate:-</a:t>
            </a:r>
          </a:p>
        </p:txBody>
      </p:sp>
    </p:spTree>
    <p:extLst>
      <p:ext uri="{BB962C8B-B14F-4D97-AF65-F5344CB8AC3E}">
        <p14:creationId xmlns:p14="http://schemas.microsoft.com/office/powerpoint/2010/main" val="385558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A5AF465-F71A-BF7F-8D44-A9D7770DBF4C}"/>
              </a:ext>
            </a:extLst>
          </p:cNvPr>
          <p:cNvSpPr/>
          <p:nvPr/>
        </p:nvSpPr>
        <p:spPr>
          <a:xfrm>
            <a:off x="1" y="1"/>
            <a:ext cx="3348422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47C342-C014-16B0-023E-1C7A1EB7DE2E}"/>
              </a:ext>
            </a:extLst>
          </p:cNvPr>
          <p:cNvSpPr/>
          <p:nvPr/>
        </p:nvSpPr>
        <p:spPr>
          <a:xfrm>
            <a:off x="89447" y="1608657"/>
            <a:ext cx="3206806" cy="13718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C7261-1E48-F009-8A2C-78F952EC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9" y="98721"/>
            <a:ext cx="5196192" cy="2133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A64F96-BF2E-87AF-0880-997723E4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29" y="2330822"/>
            <a:ext cx="5196192" cy="2205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15A17-0D36-4EA5-00D1-085D4C2B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9" y="4670610"/>
            <a:ext cx="5196192" cy="213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2149B-E651-020F-A2AA-966A06B13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17" y="581542"/>
            <a:ext cx="2690152" cy="12114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130090-C36A-0226-EB35-B44F9859B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18" y="2834149"/>
            <a:ext cx="2690152" cy="1211405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4BD2A6-20E9-E040-E660-DDE1C83E2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818" y="5189394"/>
            <a:ext cx="2690152" cy="1211405"/>
          </a:xfrm>
          <a:prstGeom prst="rect">
            <a:avLst/>
          </a:prstGeom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12AB6BB5-CDE7-8FB5-1375-77427BE826F8}"/>
              </a:ext>
            </a:extLst>
          </p:cNvPr>
          <p:cNvSpPr/>
          <p:nvPr/>
        </p:nvSpPr>
        <p:spPr>
          <a:xfrm>
            <a:off x="6257364" y="913820"/>
            <a:ext cx="394447" cy="54684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84B48F4B-79B3-0F12-CD38-C6C7F435679E}"/>
              </a:ext>
            </a:extLst>
          </p:cNvPr>
          <p:cNvSpPr/>
          <p:nvPr/>
        </p:nvSpPr>
        <p:spPr>
          <a:xfrm>
            <a:off x="6212541" y="3155576"/>
            <a:ext cx="394448" cy="54684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C29513B8-82BE-2B4D-A6C5-25BE02F9DC4B}"/>
              </a:ext>
            </a:extLst>
          </p:cNvPr>
          <p:cNvSpPr/>
          <p:nvPr/>
        </p:nvSpPr>
        <p:spPr>
          <a:xfrm>
            <a:off x="6212541" y="5521672"/>
            <a:ext cx="394448" cy="54684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22F8BE-BE8A-7E88-8D33-CDC168D11DEA}"/>
              </a:ext>
            </a:extLst>
          </p:cNvPr>
          <p:cNvSpPr/>
          <p:nvPr/>
        </p:nvSpPr>
        <p:spPr>
          <a:xfrm>
            <a:off x="4376842" y="203821"/>
            <a:ext cx="1058529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 YEAR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20B948-D332-C206-4911-85BCC9CAAD31}"/>
              </a:ext>
            </a:extLst>
          </p:cNvPr>
          <p:cNvSpPr/>
          <p:nvPr/>
        </p:nvSpPr>
        <p:spPr>
          <a:xfrm>
            <a:off x="4297538" y="2434574"/>
            <a:ext cx="1217135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3 YEARS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5E9A9D-9DF8-E7A3-6D8B-8E0865BD3931}"/>
              </a:ext>
            </a:extLst>
          </p:cNvPr>
          <p:cNvSpPr/>
          <p:nvPr/>
        </p:nvSpPr>
        <p:spPr>
          <a:xfrm>
            <a:off x="4297538" y="4784524"/>
            <a:ext cx="1217135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58CCC-B520-77AC-215F-CA17AAA9F93D}"/>
              </a:ext>
            </a:extLst>
          </p:cNvPr>
          <p:cNvSpPr txBox="1"/>
          <p:nvPr/>
        </p:nvSpPr>
        <p:spPr>
          <a:xfrm>
            <a:off x="89447" y="1608657"/>
            <a:ext cx="3206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Black" panose="020B0A04020102020204" pitchFamily="34" charset="0"/>
              </a:rPr>
              <a:t>1</a:t>
            </a:r>
            <a:r>
              <a:rPr lang="en-US" sz="1600" b="1" dirty="0">
                <a:solidFill>
                  <a:schemeClr val="bg2"/>
                </a:solidFill>
                <a:latin typeface="Arial Black" panose="020B0A04020102020204" pitchFamily="34" charset="0"/>
              </a:rPr>
              <a:t>. Show top 5 sub-category based on avg return in each year when minimum lumpsum is 1000 and fund's age is more than 4</a:t>
            </a:r>
            <a:endParaRPr lang="en-IN" sz="1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881ABE-EB0B-81DB-2FC7-22449F298450}"/>
              </a:ext>
            </a:extLst>
          </p:cNvPr>
          <p:cNvSpPr/>
          <p:nvPr/>
        </p:nvSpPr>
        <p:spPr>
          <a:xfrm>
            <a:off x="548042" y="3530888"/>
            <a:ext cx="2539181" cy="3777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Best Sub-category: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0E3F388B-0B88-279A-673D-BC2958902C2E}"/>
              </a:ext>
            </a:extLst>
          </p:cNvPr>
          <p:cNvSpPr/>
          <p:nvPr/>
        </p:nvSpPr>
        <p:spPr>
          <a:xfrm>
            <a:off x="272279" y="3962400"/>
            <a:ext cx="2999840" cy="2841810"/>
          </a:xfrm>
          <a:prstGeom prst="round2Diag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780365-8A09-CE8B-85C8-856C3178BCC7}"/>
              </a:ext>
            </a:extLst>
          </p:cNvPr>
          <p:cNvSpPr/>
          <p:nvPr/>
        </p:nvSpPr>
        <p:spPr>
          <a:xfrm>
            <a:off x="461649" y="4253824"/>
            <a:ext cx="2720097" cy="6147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bg1"/>
                </a:solidFill>
              </a:rPr>
              <a:t>1 YEAR :Medium Duration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              funds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970422F-F5AF-24AF-BA6A-883F50DABA1E}"/>
              </a:ext>
            </a:extLst>
          </p:cNvPr>
          <p:cNvSpPr/>
          <p:nvPr/>
        </p:nvSpPr>
        <p:spPr>
          <a:xfrm>
            <a:off x="449941" y="5090052"/>
            <a:ext cx="2720097" cy="6147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bg1"/>
                </a:solidFill>
              </a:rPr>
              <a:t>3 YEARS :Small Cap Mutual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                Funds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232FAD-2A25-A974-6B54-562D438F526B}"/>
              </a:ext>
            </a:extLst>
          </p:cNvPr>
          <p:cNvSpPr/>
          <p:nvPr/>
        </p:nvSpPr>
        <p:spPr>
          <a:xfrm>
            <a:off x="457585" y="5926280"/>
            <a:ext cx="2720097" cy="6147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bg1"/>
                </a:solidFill>
              </a:rPr>
              <a:t>5 YEARS :Focused Funds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798B73C-02C1-B409-A702-3B20DB6A34DC}"/>
              </a:ext>
            </a:extLst>
          </p:cNvPr>
          <p:cNvSpPr/>
          <p:nvPr/>
        </p:nvSpPr>
        <p:spPr>
          <a:xfrm>
            <a:off x="826737" y="1182572"/>
            <a:ext cx="1679108" cy="3777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1C184D-6516-9F0E-FD9E-77828A9F8DBC}"/>
              </a:ext>
            </a:extLst>
          </p:cNvPr>
          <p:cNvSpPr txBox="1"/>
          <p:nvPr/>
        </p:nvSpPr>
        <p:spPr>
          <a:xfrm>
            <a:off x="2571" y="168159"/>
            <a:ext cx="349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chemeClr val="bg2"/>
                </a:solidFill>
                <a:latin typeface="Arial Rounded MT Bold" panose="020F0704030504030204" pitchFamily="34" charset="0"/>
              </a:rPr>
              <a:t>-:Multivariate:-</a:t>
            </a:r>
          </a:p>
        </p:txBody>
      </p:sp>
    </p:spTree>
    <p:extLst>
      <p:ext uri="{BB962C8B-B14F-4D97-AF65-F5344CB8AC3E}">
        <p14:creationId xmlns:p14="http://schemas.microsoft.com/office/powerpoint/2010/main" val="382023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2CAC5B-1DA3-97BD-5D8A-71AFE581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7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70C2A-EC4B-123F-C8F1-C252C135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34" y="106565"/>
            <a:ext cx="5244617" cy="2134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2C4F3-69FE-9C71-DC09-A1E2E481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34" y="2344269"/>
            <a:ext cx="5244617" cy="212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71C58-0DE7-CD02-60E9-9C5EFB99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33" y="4513732"/>
            <a:ext cx="5244617" cy="2237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07A35B-D57C-517D-ED09-08C5A1BD1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765" y="497685"/>
            <a:ext cx="2651990" cy="1352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BC015-B3A6-66F8-AE37-0DBE641DD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765" y="2776906"/>
            <a:ext cx="2651990" cy="1254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24CCF-F8AC-BA33-BB27-0F3EC6AF9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563" y="5167653"/>
            <a:ext cx="2651990" cy="1254883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AC27C0A-D002-4B78-B14D-0480ABF7B3D7}"/>
              </a:ext>
            </a:extLst>
          </p:cNvPr>
          <p:cNvSpPr/>
          <p:nvPr/>
        </p:nvSpPr>
        <p:spPr>
          <a:xfrm>
            <a:off x="6257364" y="913820"/>
            <a:ext cx="394447" cy="546847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CEF5CAE-817D-BCD2-FE27-83D6FF02A9A3}"/>
              </a:ext>
            </a:extLst>
          </p:cNvPr>
          <p:cNvSpPr/>
          <p:nvPr/>
        </p:nvSpPr>
        <p:spPr>
          <a:xfrm>
            <a:off x="6212541" y="3155576"/>
            <a:ext cx="394448" cy="546847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83AF915-F3A8-CAD3-AB59-2C32E68DF43C}"/>
              </a:ext>
            </a:extLst>
          </p:cNvPr>
          <p:cNvSpPr/>
          <p:nvPr/>
        </p:nvSpPr>
        <p:spPr>
          <a:xfrm>
            <a:off x="6303691" y="5397332"/>
            <a:ext cx="394448" cy="546847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3B4549-0EF1-8AFF-858A-23E28F677E72}"/>
              </a:ext>
            </a:extLst>
          </p:cNvPr>
          <p:cNvSpPr/>
          <p:nvPr/>
        </p:nvSpPr>
        <p:spPr>
          <a:xfrm>
            <a:off x="4409948" y="100921"/>
            <a:ext cx="1058529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 YEAR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EFA60-BFA8-D5A8-A278-B3077BD22FAA}"/>
              </a:ext>
            </a:extLst>
          </p:cNvPr>
          <p:cNvSpPr/>
          <p:nvPr/>
        </p:nvSpPr>
        <p:spPr>
          <a:xfrm>
            <a:off x="4280990" y="2362212"/>
            <a:ext cx="1217135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3 YEARS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ECAA57-47B2-9D42-61E0-D27E4B186E69}"/>
              </a:ext>
            </a:extLst>
          </p:cNvPr>
          <p:cNvSpPr/>
          <p:nvPr/>
        </p:nvSpPr>
        <p:spPr>
          <a:xfrm>
            <a:off x="4299951" y="4769777"/>
            <a:ext cx="1217135" cy="37772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 YEARS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6B13D-9888-DEBF-7A97-5B02C8FEAFEA}"/>
              </a:ext>
            </a:extLst>
          </p:cNvPr>
          <p:cNvSpPr/>
          <p:nvPr/>
        </p:nvSpPr>
        <p:spPr>
          <a:xfrm>
            <a:off x="0" y="0"/>
            <a:ext cx="3386099" cy="692075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C6543C-A784-3068-FE7A-A29FDFF51059}"/>
              </a:ext>
            </a:extLst>
          </p:cNvPr>
          <p:cNvSpPr/>
          <p:nvPr/>
        </p:nvSpPr>
        <p:spPr>
          <a:xfrm>
            <a:off x="89447" y="1608657"/>
            <a:ext cx="3206806" cy="13718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8051D3-6370-BE86-C313-0686A2228F83}"/>
              </a:ext>
            </a:extLst>
          </p:cNvPr>
          <p:cNvSpPr txBox="1"/>
          <p:nvPr/>
        </p:nvSpPr>
        <p:spPr>
          <a:xfrm>
            <a:off x="89447" y="1608657"/>
            <a:ext cx="3206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Black" panose="020B0A04020102020204" pitchFamily="34" charset="0"/>
              </a:rPr>
              <a:t>1</a:t>
            </a:r>
            <a:r>
              <a:rPr lang="en-US" sz="1600" b="1" dirty="0">
                <a:solidFill>
                  <a:schemeClr val="bg2"/>
                </a:solidFill>
                <a:latin typeface="Arial Black" panose="020B0A04020102020204" pitchFamily="34" charset="0"/>
              </a:rPr>
              <a:t>. Show top 5 amc_name based on avg return in each year when fund size is more than 1000 and rating is more than 3</a:t>
            </a:r>
            <a:endParaRPr lang="en-IN" sz="1400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A91529-D093-35B1-A7BE-83BA66B56B3F}"/>
              </a:ext>
            </a:extLst>
          </p:cNvPr>
          <p:cNvSpPr/>
          <p:nvPr/>
        </p:nvSpPr>
        <p:spPr>
          <a:xfrm>
            <a:off x="1028772" y="3541531"/>
            <a:ext cx="1520662" cy="3777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Best AMC: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659C3000-C426-28F1-329A-2A8B911949AA}"/>
              </a:ext>
            </a:extLst>
          </p:cNvPr>
          <p:cNvSpPr/>
          <p:nvPr/>
        </p:nvSpPr>
        <p:spPr>
          <a:xfrm>
            <a:off x="272279" y="3962400"/>
            <a:ext cx="2999840" cy="2841810"/>
          </a:xfrm>
          <a:prstGeom prst="round2Diag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0DEE54-ABDA-8EE9-15A1-148438763023}"/>
              </a:ext>
            </a:extLst>
          </p:cNvPr>
          <p:cNvSpPr/>
          <p:nvPr/>
        </p:nvSpPr>
        <p:spPr>
          <a:xfrm>
            <a:off x="461649" y="4253824"/>
            <a:ext cx="2720097" cy="6147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bg1"/>
                </a:solidFill>
              </a:rPr>
              <a:t>1 YEAR :Motilal Oswal Mutual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              Funds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E3FC71-0CCA-90C0-90B6-2E5F379B15BF}"/>
              </a:ext>
            </a:extLst>
          </p:cNvPr>
          <p:cNvSpPr/>
          <p:nvPr/>
        </p:nvSpPr>
        <p:spPr>
          <a:xfrm>
            <a:off x="449941" y="5090052"/>
            <a:ext cx="2720097" cy="6147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bg1"/>
                </a:solidFill>
              </a:rPr>
              <a:t>3 YEARS :Quant Mutual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                Funds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09DEC9-94BD-5959-67E9-CDA52B20D22E}"/>
              </a:ext>
            </a:extLst>
          </p:cNvPr>
          <p:cNvSpPr/>
          <p:nvPr/>
        </p:nvSpPr>
        <p:spPr>
          <a:xfrm>
            <a:off x="457585" y="5926280"/>
            <a:ext cx="2720097" cy="6147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bg1"/>
                </a:solidFill>
              </a:rPr>
              <a:t>5 YEARS :IIFL Mutual Funds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2A6FC2-8E22-C6AD-CE12-44851856F55B}"/>
              </a:ext>
            </a:extLst>
          </p:cNvPr>
          <p:cNvSpPr/>
          <p:nvPr/>
        </p:nvSpPr>
        <p:spPr>
          <a:xfrm>
            <a:off x="826737" y="1182572"/>
            <a:ext cx="1679108" cy="3777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259084-1C9E-217A-9DBE-9812E36DC78B}"/>
              </a:ext>
            </a:extLst>
          </p:cNvPr>
          <p:cNvSpPr txBox="1"/>
          <p:nvPr/>
        </p:nvSpPr>
        <p:spPr>
          <a:xfrm>
            <a:off x="2571" y="168159"/>
            <a:ext cx="349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chemeClr val="bg2"/>
                </a:solidFill>
                <a:latin typeface="Arial Rounded MT Bold" panose="020F0704030504030204" pitchFamily="34" charset="0"/>
              </a:rPr>
              <a:t>-:Multivariate:-</a:t>
            </a:r>
          </a:p>
        </p:txBody>
      </p:sp>
    </p:spTree>
    <p:extLst>
      <p:ext uri="{BB962C8B-B14F-4D97-AF65-F5344CB8AC3E}">
        <p14:creationId xmlns:p14="http://schemas.microsoft.com/office/powerpoint/2010/main" val="200205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E90800-350D-5600-14EA-673838DC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"/>
            <a:ext cx="12178370" cy="67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1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1305</TotalTime>
  <Words>713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Algerian</vt:lpstr>
      <vt:lpstr>Arial</vt:lpstr>
      <vt:lpstr>Arial Black</vt:lpstr>
      <vt:lpstr>Arial Rounded MT Bold</vt:lpstr>
      <vt:lpstr>Bahnschrift</vt:lpstr>
      <vt:lpstr>Bahnschrift Condensed</vt:lpstr>
      <vt:lpstr>Bahnschrift Light SemiCondensed</vt:lpstr>
      <vt:lpstr>Century Gothic</vt:lpstr>
      <vt:lpstr>Helvetica Neue</vt:lpstr>
      <vt:lpstr>Söhne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SUBHADWIP MANNA</dc:creator>
  <cp:lastModifiedBy>SUBHADWIP MANNA</cp:lastModifiedBy>
  <cp:revision>20</cp:revision>
  <dcterms:created xsi:type="dcterms:W3CDTF">2023-06-21T11:19:30Z</dcterms:created>
  <dcterms:modified xsi:type="dcterms:W3CDTF">2023-06-28T12:44:39Z</dcterms:modified>
</cp:coreProperties>
</file>