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68" r:id="rId7"/>
    <p:sldId id="264" r:id="rId8"/>
    <p:sldId id="265" r:id="rId9"/>
    <p:sldId id="266" r:id="rId10"/>
    <p:sldId id="269" r:id="rId11"/>
    <p:sldId id="270" r:id="rId12"/>
    <p:sldId id="267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7T12:35:33.2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99,'268'0,"-252"-1,1-1,-1-1,0 0,0-1,0-1,29-13,-26 10,1 0,-1 2,2 0,19-2,22-1,90-7,-119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6:35:48.758"/>
    </inkml:context>
    <inkml:brush xml:id="br0">
      <inkml:brushProperty name="width" value="0.3" units="cm"/>
      <inkml:brushProperty name="height" value="0.6" units="cm"/>
      <inkml:brushProperty name="color" value="#FBFB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1,'15'1,"0"1,-1 0,1 1,0 1,16 6,39 9,-23-13,83-1,-78-5,55 7,-16 3,-53-7,0 1,53 14,-51-8,0-2,0-2,55 2,125-8,-89-3,703 3,-760 5,-42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6:35:51.503"/>
    </inkml:context>
    <inkml:brush xml:id="br0">
      <inkml:brushProperty name="width" value="0.3" units="cm"/>
      <inkml:brushProperty name="height" value="0.6" units="cm"/>
      <inkml:brushProperty name="color" value="#FBFB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1,'2027'0,"-1997"0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6:35:54.238"/>
    </inkml:context>
    <inkml:brush xml:id="br0">
      <inkml:brushProperty name="width" value="0.3" units="cm"/>
      <inkml:brushProperty name="height" value="0.6" units="cm"/>
      <inkml:brushProperty name="color" value="#FBFB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46,'0'1,"0"-1,0 1,0 0,0-1,1 1,-1 0,0-1,1 1,-1 0,0-1,1 1,-1 0,1-1,-1 1,1-1,-1 1,1-1,0 1,-1-1,1 0,-1 1,1-1,0 0,-1 1,1-1,0 0,-1 0,2 1,23 3,-21-4,100 7,108-6,-97-3,683-18,-643 6,83-3,328 18,-530-3,56-9,-78 8,16-1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6:35:56.405"/>
    </inkml:context>
    <inkml:brush xml:id="br0">
      <inkml:brushProperty name="width" value="0.3" units="cm"/>
      <inkml:brushProperty name="height" value="0.6" units="cm"/>
      <inkml:brushProperty name="color" value="#FBFBA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0,'1953'0,"-1919"0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06:35:59.222"/>
    </inkml:context>
    <inkml:brush xml:id="br0">
      <inkml:brushProperty name="width" value="0.3" units="cm"/>
      <inkml:brushProperty name="height" value="0.6" units="cm"/>
      <inkml:brushProperty name="color" value="#FBFBA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0 177,'3'-2,"0"-1,0 1,1 0,-1 0,0 1,1-1,-1 1,1 0,0 0,-1 0,8-1,46-2,-42 4,446-2,98-6,193-34,-729 41,38 0,-1-3,1-3,60-15,-40 3,1 3,106-6,169 13,696 12,-755-3,-133 13,6 0,1583-14,-1726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1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48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7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1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2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8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2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93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5.xml"/><Relationship Id="rId3" Type="http://schemas.openxmlformats.org/officeDocument/2006/relationships/image" Target="../media/image34.png"/><Relationship Id="rId7" Type="http://schemas.openxmlformats.org/officeDocument/2006/relationships/customXml" Target="../ink/ink2.xml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customXml" Target="../ink/ink4.xml"/><Relationship Id="rId5" Type="http://schemas.openxmlformats.org/officeDocument/2006/relationships/image" Target="../media/image36.png"/><Relationship Id="rId15" Type="http://schemas.openxmlformats.org/officeDocument/2006/relationships/customXml" Target="../ink/ink6.xml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customXml" Target="../ink/ink3.xml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C59800-6AD5-CC8D-595B-FBD5B64B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330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E6DA85D8-C934-69DF-BBA3-702D1121EBAC}"/>
              </a:ext>
            </a:extLst>
          </p:cNvPr>
          <p:cNvSpPr txBox="1">
            <a:spLocks/>
          </p:cNvSpPr>
          <p:nvPr/>
        </p:nvSpPr>
        <p:spPr>
          <a:xfrm>
            <a:off x="6442761" y="2788024"/>
            <a:ext cx="5554878" cy="254488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Bank churn</a:t>
            </a:r>
          </a:p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Analysis 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using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Machine Learning Techniques</a:t>
            </a:r>
            <a:endParaRPr lang="en-US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0173D-504C-333B-855D-573D8E13C7B3}"/>
              </a:ext>
            </a:extLst>
          </p:cNvPr>
          <p:cNvSpPr txBox="1"/>
          <p:nvPr/>
        </p:nvSpPr>
        <p:spPr>
          <a:xfrm>
            <a:off x="8974333" y="5701072"/>
            <a:ext cx="24482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By subhadwip Manna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BF1D8-9B6C-87DE-3EC9-BF3B9C110733}"/>
              </a:ext>
            </a:extLst>
          </p:cNvPr>
          <p:cNvSpPr txBox="1"/>
          <p:nvPr/>
        </p:nvSpPr>
        <p:spPr>
          <a:xfrm>
            <a:off x="9487354" y="6285914"/>
            <a:ext cx="288032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Guided by Dr. Aakansha Gupta</a:t>
            </a:r>
          </a:p>
        </p:txBody>
      </p:sp>
      <p:sp>
        <p:nvSpPr>
          <p:cNvPr id="14" name="AutoShape 4" descr="Machine Learning in E-Learning">
            <a:extLst>
              <a:ext uri="{FF2B5EF4-FFF2-40B4-BE49-F238E27FC236}">
                <a16:creationId xmlns:a16="http://schemas.microsoft.com/office/drawing/2014/main" id="{5AEC851E-8DC8-DB9B-41C2-E6570D03A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67DBB-BE11-BA2E-0FA8-400223E53E98}"/>
              </a:ext>
            </a:extLst>
          </p:cNvPr>
          <p:cNvSpPr txBox="1"/>
          <p:nvPr/>
        </p:nvSpPr>
        <p:spPr>
          <a:xfrm>
            <a:off x="71717" y="82787"/>
            <a:ext cx="855232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“Machine intelligence is the last invention that humanity will ever need to make” 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														 - Nick Bostrom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51FD13-61C2-D825-A12F-C88A65927742}"/>
              </a:ext>
            </a:extLst>
          </p:cNvPr>
          <p:cNvSpPr/>
          <p:nvPr/>
        </p:nvSpPr>
        <p:spPr>
          <a:xfrm>
            <a:off x="0" y="1472752"/>
            <a:ext cx="6166420" cy="538524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1654D7-3CE8-9019-9DDF-26487DBE35FE}"/>
              </a:ext>
            </a:extLst>
          </p:cNvPr>
          <p:cNvSpPr/>
          <p:nvPr/>
        </p:nvSpPr>
        <p:spPr>
          <a:xfrm>
            <a:off x="139619" y="3357560"/>
            <a:ext cx="5901047" cy="1604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234490-8F0C-BCF2-7439-47FCDFF4FBE6}"/>
              </a:ext>
            </a:extLst>
          </p:cNvPr>
          <p:cNvSpPr/>
          <p:nvPr/>
        </p:nvSpPr>
        <p:spPr>
          <a:xfrm>
            <a:off x="120925" y="1542288"/>
            <a:ext cx="5919742" cy="172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B75B9-CE0B-68F5-D3C6-B16943E9C3B8}"/>
              </a:ext>
            </a:extLst>
          </p:cNvPr>
          <p:cNvSpPr txBox="1"/>
          <p:nvPr/>
        </p:nvSpPr>
        <p:spPr>
          <a:xfrm>
            <a:off x="299898" y="2183742"/>
            <a:ext cx="365051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05FA-8472-A427-654A-D6101B8C7DBB}"/>
              </a:ext>
            </a:extLst>
          </p:cNvPr>
          <p:cNvSpPr txBox="1"/>
          <p:nvPr/>
        </p:nvSpPr>
        <p:spPr>
          <a:xfrm>
            <a:off x="322542" y="3889730"/>
            <a:ext cx="374441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Naïve Bayes'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AD577-722D-A9FB-EC77-D5E963A8F143}"/>
              </a:ext>
            </a:extLst>
          </p:cNvPr>
          <p:cNvSpPr/>
          <p:nvPr/>
        </p:nvSpPr>
        <p:spPr>
          <a:xfrm>
            <a:off x="6217712" y="0"/>
            <a:ext cx="5974288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6FBE90-9E45-9143-552C-248049A4BA77}"/>
              </a:ext>
            </a:extLst>
          </p:cNvPr>
          <p:cNvSpPr/>
          <p:nvPr/>
        </p:nvSpPr>
        <p:spPr>
          <a:xfrm>
            <a:off x="6335875" y="3357560"/>
            <a:ext cx="5716506" cy="1604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6DE117-1CEB-04C2-F28D-E1AB96F7829B}"/>
              </a:ext>
            </a:extLst>
          </p:cNvPr>
          <p:cNvSpPr/>
          <p:nvPr/>
        </p:nvSpPr>
        <p:spPr>
          <a:xfrm>
            <a:off x="6335875" y="1728444"/>
            <a:ext cx="5735201" cy="15384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D1148-51A0-C6F1-C409-96CF448ADF09}"/>
              </a:ext>
            </a:extLst>
          </p:cNvPr>
          <p:cNvSpPr txBox="1"/>
          <p:nvPr/>
        </p:nvSpPr>
        <p:spPr>
          <a:xfrm>
            <a:off x="6577081" y="2190116"/>
            <a:ext cx="353264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Adaboost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040CC-9B8D-ACE3-2105-EEBC9047EFEA}"/>
              </a:ext>
            </a:extLst>
          </p:cNvPr>
          <p:cNvSpPr txBox="1"/>
          <p:nvPr/>
        </p:nvSpPr>
        <p:spPr>
          <a:xfrm>
            <a:off x="6521973" y="3775959"/>
            <a:ext cx="362351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K-Nearest Neighbors Classification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1107E-25DA-5548-FBA0-9245B51F057B}"/>
              </a:ext>
            </a:extLst>
          </p:cNvPr>
          <p:cNvSpPr/>
          <p:nvPr/>
        </p:nvSpPr>
        <p:spPr>
          <a:xfrm>
            <a:off x="139620" y="5081492"/>
            <a:ext cx="5884806" cy="1604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5D72B-C06D-67C0-81B9-3794761CE021}"/>
              </a:ext>
            </a:extLst>
          </p:cNvPr>
          <p:cNvSpPr txBox="1"/>
          <p:nvPr/>
        </p:nvSpPr>
        <p:spPr>
          <a:xfrm>
            <a:off x="261765" y="5613662"/>
            <a:ext cx="374441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Decision Tree Classification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507120-9C57-3349-D13E-3C5E7931875B}"/>
              </a:ext>
            </a:extLst>
          </p:cNvPr>
          <p:cNvSpPr/>
          <p:nvPr/>
        </p:nvSpPr>
        <p:spPr>
          <a:xfrm>
            <a:off x="6321282" y="5044866"/>
            <a:ext cx="5749794" cy="1604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87D60-1C13-5799-AB55-81625F2A76D8}"/>
              </a:ext>
            </a:extLst>
          </p:cNvPr>
          <p:cNvSpPr txBox="1"/>
          <p:nvPr/>
        </p:nvSpPr>
        <p:spPr>
          <a:xfrm>
            <a:off x="6511860" y="5581741"/>
            <a:ext cx="364373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Stacked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8C45C-C281-21B3-F770-B7E5B98AD67B}"/>
              </a:ext>
            </a:extLst>
          </p:cNvPr>
          <p:cNvSpPr txBox="1"/>
          <p:nvPr/>
        </p:nvSpPr>
        <p:spPr>
          <a:xfrm>
            <a:off x="2125156" y="302232"/>
            <a:ext cx="202550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tx1">
                    <a:lumMod val="75000"/>
                  </a:schemeClr>
                </a:solidFill>
                <a:latin typeface="Söhne"/>
              </a:rPr>
              <a:t>Results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97BE40-A51A-6F4F-6060-F35BCCC7B1BF}"/>
              </a:ext>
            </a:extLst>
          </p:cNvPr>
          <p:cNvSpPr/>
          <p:nvPr/>
        </p:nvSpPr>
        <p:spPr>
          <a:xfrm>
            <a:off x="6364941" y="33556"/>
            <a:ext cx="5687440" cy="16047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BFD7B-AE41-88BB-D25C-40AB816AD93B}"/>
              </a:ext>
            </a:extLst>
          </p:cNvPr>
          <p:cNvSpPr txBox="1"/>
          <p:nvPr/>
        </p:nvSpPr>
        <p:spPr>
          <a:xfrm>
            <a:off x="6289721" y="619514"/>
            <a:ext cx="374441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Random Forest Classification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1A35C2-CF4C-66CE-D4BE-FED0CF8A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459" y="1821374"/>
            <a:ext cx="2416425" cy="115562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1D3929-263F-7C65-0A71-95CF2447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80" y="3507566"/>
            <a:ext cx="2414673" cy="120787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FEEA28-97DD-4F8E-71BB-8CCB2EBA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459" y="5247606"/>
            <a:ext cx="2398494" cy="114422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2B1EF4-034C-28DA-FD3D-77FCEC31F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189" y="187504"/>
            <a:ext cx="2491956" cy="119306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7BDAFF-C89D-0F94-D24D-D112BBDB3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3189" y="1878430"/>
            <a:ext cx="2491956" cy="122978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B91A38-3BCA-8F7B-3F0C-D5F29A088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189" y="3473951"/>
            <a:ext cx="2491956" cy="124148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B96CB6-CEB9-141F-EF56-B688D7516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3188" y="5179611"/>
            <a:ext cx="2491957" cy="131384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52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76AFBA-AB4C-580A-5E27-2E410BB103EE}"/>
              </a:ext>
            </a:extLst>
          </p:cNvPr>
          <p:cNvSpPr/>
          <p:nvPr/>
        </p:nvSpPr>
        <p:spPr>
          <a:xfrm>
            <a:off x="-8053" y="0"/>
            <a:ext cx="3889771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87B8B8-1D02-DD1F-F9DF-C9FC388089ED}"/>
              </a:ext>
            </a:extLst>
          </p:cNvPr>
          <p:cNvSpPr/>
          <p:nvPr/>
        </p:nvSpPr>
        <p:spPr>
          <a:xfrm>
            <a:off x="228558" y="2201665"/>
            <a:ext cx="3416549" cy="707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0698-05CB-A14D-359C-314EB14566D4}"/>
              </a:ext>
            </a:extLst>
          </p:cNvPr>
          <p:cNvSpPr txBox="1"/>
          <p:nvPr/>
        </p:nvSpPr>
        <p:spPr>
          <a:xfrm>
            <a:off x="481554" y="437646"/>
            <a:ext cx="297696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Final Results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76949-59FE-872E-AEB0-53787784F5D2}"/>
              </a:ext>
            </a:extLst>
          </p:cNvPr>
          <p:cNvSpPr txBox="1"/>
          <p:nvPr/>
        </p:nvSpPr>
        <p:spPr>
          <a:xfrm>
            <a:off x="397214" y="2268271"/>
            <a:ext cx="36004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Scores     = Good Fit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8CAE8AD-D549-5F8B-237A-A740F8FEF9D9}"/>
              </a:ext>
            </a:extLst>
          </p:cNvPr>
          <p:cNvSpPr/>
          <p:nvPr/>
        </p:nvSpPr>
        <p:spPr>
          <a:xfrm>
            <a:off x="1578386" y="2338591"/>
            <a:ext cx="172431" cy="38258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540E4-889A-7E7F-AA22-04204B6546B5}"/>
              </a:ext>
            </a:extLst>
          </p:cNvPr>
          <p:cNvSpPr txBox="1"/>
          <p:nvPr/>
        </p:nvSpPr>
        <p:spPr>
          <a:xfrm>
            <a:off x="228558" y="4839538"/>
            <a:ext cx="3416548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-:Best Model:-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Stacked Classification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89FA40-5A9B-DAE9-A7BB-3E292D50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11" y="231024"/>
            <a:ext cx="3677573" cy="2401528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545C09-645D-AD38-7A50-F816248F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86" y="5221228"/>
            <a:ext cx="3108498" cy="14936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39F752-7225-C811-1DA2-8D7EFB60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192" y="2732438"/>
            <a:ext cx="3108492" cy="240152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3A8710-7748-2ACB-C97E-B510C836FA05}"/>
              </a:ext>
            </a:extLst>
          </p:cNvPr>
          <p:cNvSpPr/>
          <p:nvPr/>
        </p:nvSpPr>
        <p:spPr>
          <a:xfrm>
            <a:off x="261763" y="3461571"/>
            <a:ext cx="3416549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</a:rPr>
              <a:t>Best model selected based on AUC score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348B415-AF46-C948-4DFC-7F0473133038}"/>
              </a:ext>
            </a:extLst>
          </p:cNvPr>
          <p:cNvSpPr/>
          <p:nvPr/>
        </p:nvSpPr>
        <p:spPr>
          <a:xfrm>
            <a:off x="1578842" y="4282208"/>
            <a:ext cx="463465" cy="4392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31BF27-6AF3-9C6B-2E15-E454680A6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130" y="3971366"/>
            <a:ext cx="4970747" cy="27435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EA1915-AF2B-CD5E-BF3F-ADCFF08BB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850" y="231023"/>
            <a:ext cx="4303365" cy="2808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C48ABB1-C9BB-3EE5-F853-90207E023679}"/>
                  </a:ext>
                </a:extLst>
              </p14:cNvPr>
              <p14:cNvContentPartPr/>
              <p14:nvPr/>
            </p14:nvContentPartPr>
            <p14:xfrm>
              <a:off x="4437381" y="519939"/>
              <a:ext cx="819360" cy="48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C48ABB1-C9BB-3EE5-F853-90207E0236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3741" y="412299"/>
                <a:ext cx="927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E94765F-3B6F-CE55-447E-74EB58260CCA}"/>
                  </a:ext>
                </a:extLst>
              </p14:cNvPr>
              <p14:cNvContentPartPr/>
              <p14:nvPr/>
            </p14:nvContentPartPr>
            <p14:xfrm>
              <a:off x="8865741" y="582579"/>
              <a:ext cx="74124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E94765F-3B6F-CE55-447E-74EB58260C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2101" y="474939"/>
                <a:ext cx="848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135473-DC0E-CCA3-5E13-50494BB00428}"/>
                  </a:ext>
                </a:extLst>
              </p14:cNvPr>
              <p14:cNvContentPartPr/>
              <p14:nvPr/>
            </p14:nvContentPartPr>
            <p14:xfrm>
              <a:off x="11071101" y="4761819"/>
              <a:ext cx="865800" cy="2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135473-DC0E-CCA3-5E13-50494BB004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17461" y="4654179"/>
                <a:ext cx="973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74101E-01B6-DDE9-1B68-9C1CD7CDD67D}"/>
                  </a:ext>
                </a:extLst>
              </p14:cNvPr>
              <p14:cNvContentPartPr/>
              <p14:nvPr/>
            </p14:nvContentPartPr>
            <p14:xfrm>
              <a:off x="4329741" y="6257259"/>
              <a:ext cx="71568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74101E-01B6-DDE9-1B68-9C1CD7CDD6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6101" y="6149259"/>
                <a:ext cx="82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5C5C45-67A8-D0ED-38B4-F55E661CA713}"/>
                  </a:ext>
                </a:extLst>
              </p14:cNvPr>
              <p14:cNvContentPartPr/>
              <p14:nvPr/>
            </p14:nvContentPartPr>
            <p14:xfrm>
              <a:off x="9063381" y="6570099"/>
              <a:ext cx="2302560" cy="64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5C5C45-67A8-D0ED-38B4-F55E661CA7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09381" y="6462099"/>
                <a:ext cx="241020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91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71255-2A5B-BB5E-5460-E5424D33DE45}"/>
              </a:ext>
            </a:extLst>
          </p:cNvPr>
          <p:cNvSpPr txBox="1"/>
          <p:nvPr/>
        </p:nvSpPr>
        <p:spPr>
          <a:xfrm>
            <a:off x="1485900" y="1137231"/>
            <a:ext cx="3247466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latin typeface="Söhne"/>
              </a:rPr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32DC4-07D6-0A8B-494A-340C889F2D5D}"/>
              </a:ext>
            </a:extLst>
          </p:cNvPr>
          <p:cNvSpPr txBox="1"/>
          <p:nvPr/>
        </p:nvSpPr>
        <p:spPr>
          <a:xfrm>
            <a:off x="2422004" y="2132856"/>
            <a:ext cx="73448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After conducting a comprehensive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Classification project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, it was determined that the 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S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tacked Classification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model outperformed other models and consistently delivered impressive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metrics.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Though all the metrics are quiet 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same with other ensemble learning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methods but based on 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AUC score Stacked is better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.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Through the combination of multiple 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Classification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algorithms, the 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S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tacked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Classification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model demonstrated superior predictive capabilities, providing a higher level of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scores and less errors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in forecasting the target variable.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A8542-F840-7E39-0625-AB2809D865BB}"/>
              </a:ext>
            </a:extLst>
          </p:cNvPr>
          <p:cNvSpPr txBox="1"/>
          <p:nvPr/>
        </p:nvSpPr>
        <p:spPr>
          <a:xfrm>
            <a:off x="2422004" y="4667364"/>
            <a:ext cx="8160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Stacked Classification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model outperformed other models due to its diverse predictions, error correction, feature combination, ensemble learning, hyperparameter optimization, and ability to capture nonlinear relationships.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9317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45B30-D65C-20F9-8784-62E217A4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87" y="1286904"/>
            <a:ext cx="4835161" cy="4550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2964A-2463-4B94-E97A-0811ADF97A40}"/>
              </a:ext>
            </a:extLst>
          </p:cNvPr>
          <p:cNvSpPr txBox="1"/>
          <p:nvPr/>
        </p:nvSpPr>
        <p:spPr>
          <a:xfrm>
            <a:off x="7071052" y="4127679"/>
            <a:ext cx="294656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Any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9B8D4-0A93-A0A5-473F-7A66BAB4B2D2}"/>
              </a:ext>
            </a:extLst>
          </p:cNvPr>
          <p:cNvSpPr txBox="1"/>
          <p:nvPr/>
        </p:nvSpPr>
        <p:spPr>
          <a:xfrm>
            <a:off x="9045506" y="3381541"/>
            <a:ext cx="194421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solidFill>
                  <a:srgbClr val="00B050"/>
                </a:solidFill>
                <a:latin typeface="Söhne"/>
              </a:rPr>
              <a:t>?</a:t>
            </a:r>
            <a:endParaRPr lang="en-IN" sz="1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BE04F-FA05-5ABB-87CF-DF5CB46AF5B0}"/>
              </a:ext>
            </a:extLst>
          </p:cNvPr>
          <p:cNvSpPr txBox="1"/>
          <p:nvPr/>
        </p:nvSpPr>
        <p:spPr>
          <a:xfrm>
            <a:off x="2178422" y="2074493"/>
            <a:ext cx="92246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This project focuses on conducting a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churn analysis for a bank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to address the issue of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customer attrition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 By leveraging data analytics and machine learning techniques, the project aims to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identify patterns and factors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associated with churn. The objectives include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data collection and preprocessing, exploratory data analysis, feature engineering, model development, and model interpretation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 Through these steps, the project intends to build a predictive churn model that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accurately identifies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customers likely to churn. The insights derived from the analysis can assist the bank in implementing effective retention strategies and 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minimizing revenue loss.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E9D2A-ADD6-C82A-D81E-0489F93731A2}"/>
              </a:ext>
            </a:extLst>
          </p:cNvPr>
          <p:cNvSpPr txBox="1"/>
          <p:nvPr/>
        </p:nvSpPr>
        <p:spPr>
          <a:xfrm>
            <a:off x="1525977" y="1033392"/>
            <a:ext cx="350322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E615F-2238-059E-0D0A-AD334DDB0C93}"/>
              </a:ext>
            </a:extLst>
          </p:cNvPr>
          <p:cNvSpPr txBox="1"/>
          <p:nvPr/>
        </p:nvSpPr>
        <p:spPr>
          <a:xfrm>
            <a:off x="2178422" y="4839142"/>
            <a:ext cx="92246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D1D5DB"/>
                </a:solidFill>
                <a:latin typeface="Söhne"/>
              </a:rPr>
              <a:t>Here , we used </a:t>
            </a:r>
            <a:r>
              <a:rPr lang="en-IN" sz="1800" b="1" dirty="0">
                <a:solidFill>
                  <a:srgbClr val="D1D5DB"/>
                </a:solidFill>
                <a:latin typeface="Söhne"/>
              </a:rPr>
              <a:t>“</a:t>
            </a:r>
            <a:r>
              <a:rPr lang="en-IN" sz="2000" b="1" dirty="0">
                <a:solidFill>
                  <a:srgbClr val="D1D5DB"/>
                </a:solidFill>
                <a:latin typeface="Söhne"/>
              </a:rPr>
              <a:t>Jupyter Notebook, Python Language and its certain libraries</a:t>
            </a:r>
            <a:r>
              <a:rPr lang="en-IN" sz="1800" dirty="0">
                <a:solidFill>
                  <a:srgbClr val="D1D5DB"/>
                </a:solidFill>
                <a:latin typeface="Söhne"/>
              </a:rPr>
              <a:t>” to train and build the different </a:t>
            </a:r>
            <a:r>
              <a:rPr lang="en-IN" sz="2000" b="1" dirty="0">
                <a:solidFill>
                  <a:srgbClr val="D1D5DB"/>
                </a:solidFill>
                <a:latin typeface="Söhne"/>
              </a:rPr>
              <a:t>machine learning models </a:t>
            </a:r>
            <a:r>
              <a:rPr lang="en-IN" sz="1800" dirty="0">
                <a:solidFill>
                  <a:srgbClr val="D1D5DB"/>
                </a:solidFill>
                <a:latin typeface="Söhne"/>
              </a:rPr>
              <a:t>and to show some visualisation graph.</a:t>
            </a:r>
            <a:endParaRPr lang="en-IN" dirty="0"/>
          </a:p>
        </p:txBody>
      </p:sp>
      <p:pic>
        <p:nvPicPr>
          <p:cNvPr id="7" name="Picture 2" descr="Python logo">
            <a:extLst>
              <a:ext uri="{FF2B5EF4-FFF2-40B4-BE49-F238E27FC236}">
                <a16:creationId xmlns:a16="http://schemas.microsoft.com/office/drawing/2014/main" id="{8DDC387A-E00B-5A37-9A39-790C8A2A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" y="5373217"/>
            <a:ext cx="1484783" cy="14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13830-1C3F-7781-6ADC-1353D688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891" y="5589240"/>
            <a:ext cx="1186319" cy="11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AEAD1-C7F0-6358-8031-9DE5C0BFB18A}"/>
              </a:ext>
            </a:extLst>
          </p:cNvPr>
          <p:cNvSpPr/>
          <p:nvPr/>
        </p:nvSpPr>
        <p:spPr>
          <a:xfrm>
            <a:off x="-1" y="764704"/>
            <a:ext cx="12188825" cy="6093296"/>
          </a:xfrm>
          <a:prstGeom prst="rect">
            <a:avLst/>
          </a:prstGeom>
          <a:solidFill>
            <a:schemeClr val="tx1">
              <a:lumMod val="65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538AA4-6051-B244-2B46-556DD7B1EE6E}"/>
              </a:ext>
            </a:extLst>
          </p:cNvPr>
          <p:cNvSpPr/>
          <p:nvPr/>
        </p:nvSpPr>
        <p:spPr>
          <a:xfrm>
            <a:off x="3078769" y="836712"/>
            <a:ext cx="2160240" cy="601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33792-EB94-9594-92CD-28BEF800B429}"/>
              </a:ext>
            </a:extLst>
          </p:cNvPr>
          <p:cNvSpPr txBox="1"/>
          <p:nvPr/>
        </p:nvSpPr>
        <p:spPr>
          <a:xfrm>
            <a:off x="3046277" y="886146"/>
            <a:ext cx="216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Data collection</a:t>
            </a:r>
            <a:endParaRPr lang="en-US" sz="24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8C31B9-9F9F-FD0D-B600-A76682C772B9}"/>
              </a:ext>
            </a:extLst>
          </p:cNvPr>
          <p:cNvSpPr/>
          <p:nvPr/>
        </p:nvSpPr>
        <p:spPr>
          <a:xfrm>
            <a:off x="2863791" y="3391415"/>
            <a:ext cx="2664295" cy="601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6AAA1-EDED-7B73-D3AD-46550B5F6A2F}"/>
              </a:ext>
            </a:extLst>
          </p:cNvPr>
          <p:cNvSpPr txBox="1"/>
          <p:nvPr/>
        </p:nvSpPr>
        <p:spPr>
          <a:xfrm>
            <a:off x="2892637" y="3437580"/>
            <a:ext cx="2779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Data Preprocessing</a:t>
            </a:r>
            <a:endParaRPr lang="en-US" sz="24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863D6F-E182-387A-6A26-7E5B0309C805}"/>
              </a:ext>
            </a:extLst>
          </p:cNvPr>
          <p:cNvSpPr/>
          <p:nvPr/>
        </p:nvSpPr>
        <p:spPr>
          <a:xfrm>
            <a:off x="3041923" y="2068918"/>
            <a:ext cx="2304256" cy="601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5CEFC-A2B1-8949-AC9B-A05DB6209074}"/>
              </a:ext>
            </a:extLst>
          </p:cNvPr>
          <p:cNvSpPr txBox="1"/>
          <p:nvPr/>
        </p:nvSpPr>
        <p:spPr>
          <a:xfrm>
            <a:off x="3070767" y="2115083"/>
            <a:ext cx="249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Data exploration</a:t>
            </a:r>
            <a:endParaRPr lang="en-US" sz="24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8A8CD3-59B4-608E-F19C-77FF8D842D55}"/>
              </a:ext>
            </a:extLst>
          </p:cNvPr>
          <p:cNvSpPr/>
          <p:nvPr/>
        </p:nvSpPr>
        <p:spPr>
          <a:xfrm>
            <a:off x="2941520" y="4978306"/>
            <a:ext cx="2347420" cy="601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C2C8D-0619-7F3E-47A9-E4D5FAF25E0B}"/>
              </a:ext>
            </a:extLst>
          </p:cNvPr>
          <p:cNvSpPr txBox="1"/>
          <p:nvPr/>
        </p:nvSpPr>
        <p:spPr>
          <a:xfrm>
            <a:off x="3056692" y="5048136"/>
            <a:ext cx="216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Building Model</a:t>
            </a:r>
            <a:endParaRPr lang="en-US" sz="24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252F27-B81F-E56F-FB29-A2E9CE6683D5}"/>
              </a:ext>
            </a:extLst>
          </p:cNvPr>
          <p:cNvSpPr/>
          <p:nvPr/>
        </p:nvSpPr>
        <p:spPr>
          <a:xfrm>
            <a:off x="3936168" y="1484784"/>
            <a:ext cx="432048" cy="504056"/>
          </a:xfrm>
          <a:prstGeom prst="downArrow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3B81399-C783-64D0-0DE5-AC85E0B9EB8E}"/>
              </a:ext>
            </a:extLst>
          </p:cNvPr>
          <p:cNvSpPr/>
          <p:nvPr/>
        </p:nvSpPr>
        <p:spPr>
          <a:xfrm>
            <a:off x="3908015" y="2845389"/>
            <a:ext cx="432048" cy="504056"/>
          </a:xfrm>
          <a:prstGeom prst="downArrow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0560BD5-BB2C-5313-1F8A-5CDA44DD35E9}"/>
              </a:ext>
            </a:extLst>
          </p:cNvPr>
          <p:cNvSpPr/>
          <p:nvPr/>
        </p:nvSpPr>
        <p:spPr>
          <a:xfrm>
            <a:off x="3866423" y="4250153"/>
            <a:ext cx="432048" cy="504056"/>
          </a:xfrm>
          <a:prstGeom prst="downArrow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BE70CF2-1A02-7D41-1E65-C04CA4AC798E}"/>
              </a:ext>
            </a:extLst>
          </p:cNvPr>
          <p:cNvSpPr/>
          <p:nvPr/>
        </p:nvSpPr>
        <p:spPr>
          <a:xfrm>
            <a:off x="5662384" y="3588491"/>
            <a:ext cx="1067759" cy="327704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BC367A-CD11-0B2A-5DC7-4616D21BC61A}"/>
              </a:ext>
            </a:extLst>
          </p:cNvPr>
          <p:cNvSpPr/>
          <p:nvPr/>
        </p:nvSpPr>
        <p:spPr>
          <a:xfrm>
            <a:off x="6913830" y="3009821"/>
            <a:ext cx="2664295" cy="1450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75943-F319-82E9-89CB-604A56397700}"/>
              </a:ext>
            </a:extLst>
          </p:cNvPr>
          <p:cNvSpPr txBox="1"/>
          <p:nvPr/>
        </p:nvSpPr>
        <p:spPr>
          <a:xfrm>
            <a:off x="6942676" y="3055986"/>
            <a:ext cx="27794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Missing value treatment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Feature engineering and reduction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Splitting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Feature scaling</a:t>
            </a:r>
            <a:endParaRPr lang="en-US" sz="16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11AB4-3D9F-7D0C-5A27-40AB5D90AF75}"/>
              </a:ext>
            </a:extLst>
          </p:cNvPr>
          <p:cNvSpPr/>
          <p:nvPr/>
        </p:nvSpPr>
        <p:spPr>
          <a:xfrm>
            <a:off x="6913830" y="4545490"/>
            <a:ext cx="3709346" cy="19539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7FBDF-84EA-A70A-500E-9CFA9C900A8D}"/>
              </a:ext>
            </a:extLst>
          </p:cNvPr>
          <p:cNvSpPr txBox="1"/>
          <p:nvPr/>
        </p:nvSpPr>
        <p:spPr>
          <a:xfrm>
            <a:off x="6942676" y="4591655"/>
            <a:ext cx="40211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Naïve Bayes' Gaussian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Decision tree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Random forest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Ada-boost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K-Nearest neighbour 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bg1"/>
                </a:solidFill>
                <a:latin typeface="Söhne"/>
              </a:rPr>
              <a:t>Stacked classification</a:t>
            </a:r>
            <a:endParaRPr lang="en-US" sz="16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816FFE-3C96-3EFC-D97A-8BDC21819263}"/>
              </a:ext>
            </a:extLst>
          </p:cNvPr>
          <p:cNvSpPr/>
          <p:nvPr/>
        </p:nvSpPr>
        <p:spPr>
          <a:xfrm>
            <a:off x="5654760" y="5059393"/>
            <a:ext cx="1007985" cy="327704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C868F3-EFF9-1511-26DB-A19F6B7C094B}"/>
              </a:ext>
            </a:extLst>
          </p:cNvPr>
          <p:cNvSpPr/>
          <p:nvPr/>
        </p:nvSpPr>
        <p:spPr>
          <a:xfrm>
            <a:off x="6913829" y="1772816"/>
            <a:ext cx="2664295" cy="11171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76960-E52A-182C-4AB7-FC799744CB61}"/>
              </a:ext>
            </a:extLst>
          </p:cNvPr>
          <p:cNvSpPr txBox="1"/>
          <p:nvPr/>
        </p:nvSpPr>
        <p:spPr>
          <a:xfrm>
            <a:off x="6942675" y="1772816"/>
            <a:ext cx="277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  <a:latin typeface="Söhne"/>
              </a:rPr>
              <a:t>Exploring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  <a:latin typeface="Söhne"/>
              </a:rPr>
              <a:t>Visualizations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  <a:latin typeface="Söhne"/>
              </a:rPr>
              <a:t>EDA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  <a:latin typeface="Söhne"/>
              </a:rPr>
              <a:t>Understanding relations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251685-A225-2EF8-C0C8-761DBE0FCB30}"/>
              </a:ext>
            </a:extLst>
          </p:cNvPr>
          <p:cNvSpPr/>
          <p:nvPr/>
        </p:nvSpPr>
        <p:spPr>
          <a:xfrm>
            <a:off x="5739143" y="2249044"/>
            <a:ext cx="1067760" cy="327704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7B81C4-66AB-FFE1-E0F6-84BFE278F7FC}"/>
              </a:ext>
            </a:extLst>
          </p:cNvPr>
          <p:cNvSpPr txBox="1"/>
          <p:nvPr/>
        </p:nvSpPr>
        <p:spPr>
          <a:xfrm>
            <a:off x="4932565" y="-33408"/>
            <a:ext cx="287044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-:Steps:-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1E1856A-861A-EFF3-4B30-588C40E1FEBF}"/>
              </a:ext>
            </a:extLst>
          </p:cNvPr>
          <p:cNvSpPr/>
          <p:nvPr/>
        </p:nvSpPr>
        <p:spPr>
          <a:xfrm>
            <a:off x="2606854" y="6188756"/>
            <a:ext cx="3052038" cy="601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939D3-0FC8-F458-5DF3-7A78CAD2374E}"/>
              </a:ext>
            </a:extLst>
          </p:cNvPr>
          <p:cNvSpPr txBox="1"/>
          <p:nvPr/>
        </p:nvSpPr>
        <p:spPr>
          <a:xfrm>
            <a:off x="2722026" y="6258586"/>
            <a:ext cx="3152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Best Model Selection</a:t>
            </a:r>
            <a:endParaRPr lang="en-US" sz="24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3502DC1-F119-5B50-A368-9680B7B2CB79}"/>
              </a:ext>
            </a:extLst>
          </p:cNvPr>
          <p:cNvSpPr/>
          <p:nvPr/>
        </p:nvSpPr>
        <p:spPr>
          <a:xfrm>
            <a:off x="3845154" y="5657260"/>
            <a:ext cx="432048" cy="504056"/>
          </a:xfrm>
          <a:prstGeom prst="downArrow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9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BB0CD-34B7-6961-3C86-EA1869B499A3}"/>
              </a:ext>
            </a:extLst>
          </p:cNvPr>
          <p:cNvSpPr/>
          <p:nvPr/>
        </p:nvSpPr>
        <p:spPr>
          <a:xfrm>
            <a:off x="0" y="0"/>
            <a:ext cx="4635121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87553-862F-DF3B-1E7A-8EA80F22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63" y="3320727"/>
            <a:ext cx="3944472" cy="1907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B2E8DE-5BC5-C9FC-D07B-BF3E610F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63" y="5227730"/>
            <a:ext cx="3944472" cy="1480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C8A0C-594F-89AF-12C6-279CD9D4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63" y="803559"/>
            <a:ext cx="7214408" cy="2524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2C203-278D-E842-BA8C-07C44A53CF5C}"/>
              </a:ext>
            </a:extLst>
          </p:cNvPr>
          <p:cNvSpPr txBox="1"/>
          <p:nvPr/>
        </p:nvSpPr>
        <p:spPr>
          <a:xfrm>
            <a:off x="69282" y="2316495"/>
            <a:ext cx="4968552" cy="37379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Number of records :10000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Number of independent features : 11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Multi dimensional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Need to avoid Multi-collinearity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Supervised Learning method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Classification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5B6D0-0F39-2EB2-52BC-FE8C958FEF7D}"/>
              </a:ext>
            </a:extLst>
          </p:cNvPr>
          <p:cNvSpPr txBox="1"/>
          <p:nvPr/>
        </p:nvSpPr>
        <p:spPr>
          <a:xfrm>
            <a:off x="293753" y="149535"/>
            <a:ext cx="451961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-:Data Overview:-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E8D8F-F1A5-DA9B-7D39-0C09FF9EF95D}"/>
              </a:ext>
            </a:extLst>
          </p:cNvPr>
          <p:cNvSpPr txBox="1"/>
          <p:nvPr/>
        </p:nvSpPr>
        <p:spPr>
          <a:xfrm>
            <a:off x="8497646" y="24139"/>
            <a:ext cx="206367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Target feature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E603B7E7-6CDA-4129-B70F-D8FC25762A27}"/>
              </a:ext>
            </a:extLst>
          </p:cNvPr>
          <p:cNvSpPr/>
          <p:nvPr/>
        </p:nvSpPr>
        <p:spPr>
          <a:xfrm rot="5400000">
            <a:off x="10972616" y="-186921"/>
            <a:ext cx="718699" cy="1391611"/>
          </a:xfrm>
          <a:prstGeom prst="bentArrow">
            <a:avLst>
              <a:gd name="adj1" fmla="val 20943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B0DF4D-8C3C-C9E3-3982-F8C345388DED}"/>
                  </a:ext>
                </a:extLst>
              </p14:cNvPr>
              <p14:cNvContentPartPr/>
              <p14:nvPr/>
            </p14:nvContentPartPr>
            <p14:xfrm>
              <a:off x="11716581" y="896499"/>
              <a:ext cx="279720" cy="3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B0DF4D-8C3C-C9E3-3982-F8C345388D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62941" y="788499"/>
                <a:ext cx="387360" cy="251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31F0DE-4F0F-9AED-52AA-E25ADD2BD685}"/>
              </a:ext>
            </a:extLst>
          </p:cNvPr>
          <p:cNvSpPr txBox="1"/>
          <p:nvPr/>
        </p:nvSpPr>
        <p:spPr>
          <a:xfrm>
            <a:off x="9530376" y="3566910"/>
            <a:ext cx="2233947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Binary feature : Only 0 &amp; 1</a:t>
            </a:r>
          </a:p>
        </p:txBody>
      </p:sp>
    </p:spTree>
    <p:extLst>
      <p:ext uri="{BB962C8B-B14F-4D97-AF65-F5344CB8AC3E}">
        <p14:creationId xmlns:p14="http://schemas.microsoft.com/office/powerpoint/2010/main" val="5646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BB0CD-34B7-6961-3C86-EA1869B499A3}"/>
              </a:ext>
            </a:extLst>
          </p:cNvPr>
          <p:cNvSpPr/>
          <p:nvPr/>
        </p:nvSpPr>
        <p:spPr>
          <a:xfrm>
            <a:off x="1" y="0"/>
            <a:ext cx="4347882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8F496-05D3-0EB1-6759-13BB0581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3" y="700804"/>
            <a:ext cx="1996613" cy="272819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280B84-18B6-E6F3-C530-DE2EE144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3" y="3719432"/>
            <a:ext cx="2286198" cy="548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1BE7D-7DFB-E74C-1235-494A0872F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3" y="4787153"/>
            <a:ext cx="7471929" cy="1946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CB619-5D12-B83A-90A4-8E5017F6E4DD}"/>
              </a:ext>
            </a:extLst>
          </p:cNvPr>
          <p:cNvSpPr txBox="1"/>
          <p:nvPr/>
        </p:nvSpPr>
        <p:spPr>
          <a:xfrm>
            <a:off x="270882" y="181771"/>
            <a:ext cx="458185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-:Data Cleaning:-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4C068-9445-5D31-86EA-509E72826DEF}"/>
              </a:ext>
            </a:extLst>
          </p:cNvPr>
          <p:cNvSpPr txBox="1"/>
          <p:nvPr/>
        </p:nvSpPr>
        <p:spPr>
          <a:xfrm>
            <a:off x="187207" y="2714189"/>
            <a:ext cx="4968552" cy="14296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No null records.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No Duplicate records.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Outliers treatment is not required.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72A636-7A95-7EF2-3570-FA3E3BD52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480" y="181770"/>
            <a:ext cx="2642884" cy="1743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B3E1E0-B48E-B28D-5E98-F0BC3CCEA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480" y="2974596"/>
            <a:ext cx="2642884" cy="171394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8040172-38B2-B7B9-817F-9EE9AEA032E5}"/>
              </a:ext>
            </a:extLst>
          </p:cNvPr>
          <p:cNvSpPr/>
          <p:nvPr/>
        </p:nvSpPr>
        <p:spPr>
          <a:xfrm>
            <a:off x="9351500" y="2024336"/>
            <a:ext cx="578843" cy="9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92FC9-9EAF-9037-9849-47C1C4B4DB74}"/>
              </a:ext>
            </a:extLst>
          </p:cNvPr>
          <p:cNvSpPr txBox="1"/>
          <p:nvPr/>
        </p:nvSpPr>
        <p:spPr>
          <a:xfrm>
            <a:off x="9930343" y="2207249"/>
            <a:ext cx="19030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45019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BB0CD-34B7-6961-3C86-EA1869B499A3}"/>
              </a:ext>
            </a:extLst>
          </p:cNvPr>
          <p:cNvSpPr/>
          <p:nvPr/>
        </p:nvSpPr>
        <p:spPr>
          <a:xfrm>
            <a:off x="2" y="1479176"/>
            <a:ext cx="12191998" cy="542364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1E44F-077E-8AE0-5146-9203E6EB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72" y="1641785"/>
            <a:ext cx="2537680" cy="2301439"/>
          </a:xfrm>
          <a:prstGeom prst="rect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A94053-7D23-9FC8-2861-CC935500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94" y="4173070"/>
            <a:ext cx="2455758" cy="2512992"/>
          </a:xfrm>
          <a:prstGeom prst="rect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F36CAB-0D6B-0299-0466-9E198B201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76" y="1641785"/>
            <a:ext cx="2377646" cy="2301439"/>
          </a:xfrm>
          <a:prstGeom prst="rect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F0394A-2F5F-535F-0271-A94D7556A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976" y="4303182"/>
            <a:ext cx="2377646" cy="2419953"/>
          </a:xfrm>
          <a:prstGeom prst="rect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D96B2D-48B8-A5A5-FC8E-FE2A7EEF353D}"/>
              </a:ext>
            </a:extLst>
          </p:cNvPr>
          <p:cNvSpPr/>
          <p:nvPr/>
        </p:nvSpPr>
        <p:spPr>
          <a:xfrm>
            <a:off x="3576918" y="2115671"/>
            <a:ext cx="2537680" cy="155985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50% of the records are from France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Data from Germany and Spain are almost same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74652B-DDBB-4812-46A5-88C57187513B}"/>
              </a:ext>
            </a:extLst>
          </p:cNvPr>
          <p:cNvSpPr/>
          <p:nvPr/>
        </p:nvSpPr>
        <p:spPr>
          <a:xfrm>
            <a:off x="2999029" y="2662518"/>
            <a:ext cx="470312" cy="49305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537A8-4C4C-EEC9-C6E9-6A517C475733}"/>
              </a:ext>
            </a:extLst>
          </p:cNvPr>
          <p:cNvSpPr/>
          <p:nvPr/>
        </p:nvSpPr>
        <p:spPr>
          <a:xfrm>
            <a:off x="3576918" y="4769223"/>
            <a:ext cx="2537680" cy="155985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Male and females are holding almost same number of records.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A551A6-A735-3F33-E719-A4EEDEE3F24A}"/>
              </a:ext>
            </a:extLst>
          </p:cNvPr>
          <p:cNvSpPr/>
          <p:nvPr/>
        </p:nvSpPr>
        <p:spPr>
          <a:xfrm>
            <a:off x="2999029" y="5302623"/>
            <a:ext cx="470312" cy="49305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BCF692-82DE-D4CA-E17C-359DC9760F0E}"/>
              </a:ext>
            </a:extLst>
          </p:cNvPr>
          <p:cNvSpPr/>
          <p:nvPr/>
        </p:nvSpPr>
        <p:spPr>
          <a:xfrm>
            <a:off x="9419164" y="1981201"/>
            <a:ext cx="2537680" cy="155985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Most of the customers purchased 1 to 2 bank products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76CC11-0346-98B9-D530-B2D681DDB27D}"/>
              </a:ext>
            </a:extLst>
          </p:cNvPr>
          <p:cNvSpPr/>
          <p:nvPr/>
        </p:nvSpPr>
        <p:spPr>
          <a:xfrm>
            <a:off x="8841275" y="2528048"/>
            <a:ext cx="470312" cy="49305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7A7C98-C6B1-BA26-8913-55D8FABA8A82}"/>
              </a:ext>
            </a:extLst>
          </p:cNvPr>
          <p:cNvSpPr/>
          <p:nvPr/>
        </p:nvSpPr>
        <p:spPr>
          <a:xfrm>
            <a:off x="9419164" y="4968688"/>
            <a:ext cx="2537680" cy="89198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Imbalance data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8D3F488-DC3F-C359-6145-5F6C91F23365}"/>
              </a:ext>
            </a:extLst>
          </p:cNvPr>
          <p:cNvSpPr/>
          <p:nvPr/>
        </p:nvSpPr>
        <p:spPr>
          <a:xfrm>
            <a:off x="8841275" y="5168153"/>
            <a:ext cx="470312" cy="49305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EA84E-898D-F564-EA39-4967DEA1B118}"/>
              </a:ext>
            </a:extLst>
          </p:cNvPr>
          <p:cNvSpPr txBox="1"/>
          <p:nvPr/>
        </p:nvSpPr>
        <p:spPr>
          <a:xfrm>
            <a:off x="3576918" y="298602"/>
            <a:ext cx="486054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öhne"/>
              </a:rPr>
              <a:t>-:Data Exploration:-</a:t>
            </a:r>
          </a:p>
        </p:txBody>
      </p:sp>
    </p:spTree>
    <p:extLst>
      <p:ext uri="{BB962C8B-B14F-4D97-AF65-F5344CB8AC3E}">
        <p14:creationId xmlns:p14="http://schemas.microsoft.com/office/powerpoint/2010/main" val="130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BB0CD-34B7-6961-3C86-EA1869B499A3}"/>
              </a:ext>
            </a:extLst>
          </p:cNvPr>
          <p:cNvSpPr/>
          <p:nvPr/>
        </p:nvSpPr>
        <p:spPr>
          <a:xfrm>
            <a:off x="0" y="1335742"/>
            <a:ext cx="8937811" cy="556708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464C9-1168-26C6-7D11-0309F645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43" y="1533073"/>
            <a:ext cx="3576445" cy="2447255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E31ACE-FE33-F97F-10BE-52388601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23" y="1533073"/>
            <a:ext cx="3347371" cy="2447255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B47F48-695F-973E-68CE-46FA21CCD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481" y="4403577"/>
            <a:ext cx="3618882" cy="2248236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8BD6F2-F61F-F890-4EF9-19953C09A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447" y="4403576"/>
            <a:ext cx="3277588" cy="2248237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37F1B5-5512-C7AC-F05D-53070E5DB130}"/>
              </a:ext>
            </a:extLst>
          </p:cNvPr>
          <p:cNvSpPr/>
          <p:nvPr/>
        </p:nvSpPr>
        <p:spPr>
          <a:xfrm>
            <a:off x="9210769" y="1976771"/>
            <a:ext cx="2537680" cy="11698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Customer’s attrition is not very much depends on credit score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38ABD0-5657-910C-16F7-4066B86E4BC8}"/>
              </a:ext>
            </a:extLst>
          </p:cNvPr>
          <p:cNvSpPr/>
          <p:nvPr/>
        </p:nvSpPr>
        <p:spPr>
          <a:xfrm>
            <a:off x="171751" y="2366735"/>
            <a:ext cx="1536947" cy="7799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Credit score distribution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98F44C-F4A7-08E8-50AD-4A3C07B7FB1D}"/>
              </a:ext>
            </a:extLst>
          </p:cNvPr>
          <p:cNvSpPr/>
          <p:nvPr/>
        </p:nvSpPr>
        <p:spPr>
          <a:xfrm>
            <a:off x="241687" y="5224181"/>
            <a:ext cx="1397073" cy="663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Age distribution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DFFEE9-6098-BF1C-7B71-3C907F261FEC}"/>
              </a:ext>
            </a:extLst>
          </p:cNvPr>
          <p:cNvSpPr/>
          <p:nvPr/>
        </p:nvSpPr>
        <p:spPr>
          <a:xfrm>
            <a:off x="9179498" y="4979947"/>
            <a:ext cx="2739544" cy="131327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Customers with more than 40 years of age are more likely to exit from bank.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46FD3-1E7C-4167-C2CA-5CAB3A1745AB}"/>
              </a:ext>
            </a:extLst>
          </p:cNvPr>
          <p:cNvSpPr txBox="1"/>
          <p:nvPr/>
        </p:nvSpPr>
        <p:spPr>
          <a:xfrm>
            <a:off x="3576918" y="298602"/>
            <a:ext cx="486054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öhne"/>
              </a:rPr>
              <a:t>-:Data Exploration:-</a:t>
            </a:r>
          </a:p>
        </p:txBody>
      </p:sp>
    </p:spTree>
    <p:extLst>
      <p:ext uri="{BB962C8B-B14F-4D97-AF65-F5344CB8AC3E}">
        <p14:creationId xmlns:p14="http://schemas.microsoft.com/office/powerpoint/2010/main" val="50752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BB0CD-34B7-6961-3C86-EA1869B499A3}"/>
              </a:ext>
            </a:extLst>
          </p:cNvPr>
          <p:cNvSpPr/>
          <p:nvPr/>
        </p:nvSpPr>
        <p:spPr>
          <a:xfrm>
            <a:off x="0" y="986119"/>
            <a:ext cx="9377082" cy="591670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609FF-7672-A2CB-A606-8AE86BFC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1079688"/>
            <a:ext cx="3148140" cy="2437270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12BDA-DB0A-2FF6-F990-D1B152E7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148" y="2805630"/>
            <a:ext cx="3148140" cy="2520814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EF36E-56A4-0FAD-C8D9-A47F6E630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5" y="4425206"/>
            <a:ext cx="3148140" cy="2343146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1373E6-B643-7E0A-330D-F89AE8DFF32A}"/>
              </a:ext>
            </a:extLst>
          </p:cNvPr>
          <p:cNvSpPr/>
          <p:nvPr/>
        </p:nvSpPr>
        <p:spPr>
          <a:xfrm>
            <a:off x="4223906" y="1559007"/>
            <a:ext cx="2496171" cy="7799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Gender wise attrition of customers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FFE3B0-FE9D-D798-33E6-1C9F2D122293}"/>
              </a:ext>
            </a:extLst>
          </p:cNvPr>
          <p:cNvSpPr/>
          <p:nvPr/>
        </p:nvSpPr>
        <p:spPr>
          <a:xfrm rot="10800000">
            <a:off x="3470870" y="1720877"/>
            <a:ext cx="753036" cy="49236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123F4C-2F86-70A6-4FA8-12FDA9E2E513}"/>
              </a:ext>
            </a:extLst>
          </p:cNvPr>
          <p:cNvSpPr/>
          <p:nvPr/>
        </p:nvSpPr>
        <p:spPr>
          <a:xfrm>
            <a:off x="7055224" y="3388659"/>
            <a:ext cx="2244088" cy="1266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Attrition of customers based on number of bank product purchased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748B92-897D-98B5-FFEF-8D405ACD9CA2}"/>
              </a:ext>
            </a:extLst>
          </p:cNvPr>
          <p:cNvSpPr/>
          <p:nvPr/>
        </p:nvSpPr>
        <p:spPr>
          <a:xfrm rot="10800000">
            <a:off x="6550288" y="3775610"/>
            <a:ext cx="504936" cy="49236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B96304-264A-B962-BB03-A8A082563E02}"/>
              </a:ext>
            </a:extLst>
          </p:cNvPr>
          <p:cNvSpPr/>
          <p:nvPr/>
        </p:nvSpPr>
        <p:spPr>
          <a:xfrm>
            <a:off x="4060168" y="5704650"/>
            <a:ext cx="2496171" cy="7799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Attrition of customers based of their activeness in bank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AD13631-32F3-8608-5DAC-093AFA1D4226}"/>
              </a:ext>
            </a:extLst>
          </p:cNvPr>
          <p:cNvSpPr/>
          <p:nvPr/>
        </p:nvSpPr>
        <p:spPr>
          <a:xfrm rot="10800000">
            <a:off x="3301080" y="5827563"/>
            <a:ext cx="753036" cy="49236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B216B6-26E4-7866-CDC0-11323C09E32F}"/>
              </a:ext>
            </a:extLst>
          </p:cNvPr>
          <p:cNvSpPr/>
          <p:nvPr/>
        </p:nvSpPr>
        <p:spPr>
          <a:xfrm>
            <a:off x="9208881" y="1183341"/>
            <a:ext cx="3157146" cy="55850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Females are leaving bank more than male.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Customers who purchased more than 2 bank products are likely to exit from bank.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Who purchased 2 bank products have less chances to leave bank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Customers who become inactive have high chance to exit from bank.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B53BD-9D65-1997-7B09-D376559BF350}"/>
              </a:ext>
            </a:extLst>
          </p:cNvPr>
          <p:cNvSpPr txBox="1"/>
          <p:nvPr/>
        </p:nvSpPr>
        <p:spPr>
          <a:xfrm>
            <a:off x="3550024" y="183154"/>
            <a:ext cx="486054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öhne"/>
              </a:rPr>
              <a:t>-:Data Exploration:-</a:t>
            </a:r>
          </a:p>
        </p:txBody>
      </p:sp>
    </p:spTree>
    <p:extLst>
      <p:ext uri="{BB962C8B-B14F-4D97-AF65-F5344CB8AC3E}">
        <p14:creationId xmlns:p14="http://schemas.microsoft.com/office/powerpoint/2010/main" val="216138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A0C61E-46BB-95F0-8760-DED642463C40}"/>
              </a:ext>
            </a:extLst>
          </p:cNvPr>
          <p:cNvSpPr/>
          <p:nvPr/>
        </p:nvSpPr>
        <p:spPr>
          <a:xfrm>
            <a:off x="0" y="1002594"/>
            <a:ext cx="12192000" cy="591670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FD6ADA34-2E5A-F1A5-C0DF-6F6D5335990A}"/>
              </a:ext>
            </a:extLst>
          </p:cNvPr>
          <p:cNvSpPr/>
          <p:nvPr/>
        </p:nvSpPr>
        <p:spPr>
          <a:xfrm>
            <a:off x="8175809" y="3482676"/>
            <a:ext cx="1729028" cy="744298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15B1115D-539C-E5BF-6F94-7608D524C80C}"/>
              </a:ext>
            </a:extLst>
          </p:cNvPr>
          <p:cNvSpPr/>
          <p:nvPr/>
        </p:nvSpPr>
        <p:spPr>
          <a:xfrm>
            <a:off x="5553548" y="1494375"/>
            <a:ext cx="1492711" cy="584775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ED56A-04AB-FE7F-D781-09ACAC3B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24" y="1155123"/>
            <a:ext cx="4848223" cy="1874947"/>
          </a:xfrm>
          <a:prstGeom prst="rect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C473F8-C2E7-D1B5-ABB8-70F33E0B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3" y="1155124"/>
            <a:ext cx="5280603" cy="1848052"/>
          </a:xfrm>
          <a:prstGeom prst="rect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87785-B5C3-4B88-F428-30930EF49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53" y="3328749"/>
            <a:ext cx="4979597" cy="2816742"/>
          </a:xfrm>
          <a:prstGeom prst="rect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7F490-0E77-A3AC-0E94-573AD8166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064" y="3328749"/>
            <a:ext cx="2038783" cy="2158895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6BF4F-1D10-2B6D-2814-4AF68349A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676" y="3328748"/>
            <a:ext cx="2121152" cy="2158895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122E70-4AC4-A6CB-940A-7CB2E529F45E}"/>
              </a:ext>
            </a:extLst>
          </p:cNvPr>
          <p:cNvSpPr/>
          <p:nvPr/>
        </p:nvSpPr>
        <p:spPr>
          <a:xfrm>
            <a:off x="5571386" y="2158192"/>
            <a:ext cx="1586828" cy="4930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C8686-2C78-8DCF-46A5-93EF1C05A6EE}"/>
              </a:ext>
            </a:extLst>
          </p:cNvPr>
          <p:cNvSpPr txBox="1"/>
          <p:nvPr/>
        </p:nvSpPr>
        <p:spPr>
          <a:xfrm>
            <a:off x="5553548" y="1494375"/>
            <a:ext cx="1586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Label encoding </a:t>
            </a:r>
            <a:r>
              <a: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and Scaling data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93075F-411A-438D-A6BC-5EBCEB973BFD}"/>
              </a:ext>
            </a:extLst>
          </p:cNvPr>
          <p:cNvSpPr/>
          <p:nvPr/>
        </p:nvSpPr>
        <p:spPr>
          <a:xfrm>
            <a:off x="8202706" y="4380901"/>
            <a:ext cx="1780461" cy="4930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E7740-EA13-284A-329C-EDB4AB7C6A6C}"/>
              </a:ext>
            </a:extLst>
          </p:cNvPr>
          <p:cNvSpPr txBox="1"/>
          <p:nvPr/>
        </p:nvSpPr>
        <p:spPr>
          <a:xfrm>
            <a:off x="8202706" y="3482676"/>
            <a:ext cx="21211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Re-sampling</a:t>
            </a:r>
            <a:r>
              <a:rPr lang="en-IN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 (SMOTE)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D506F25D-E7C7-4706-A505-CCD6CC98A1EB}"/>
              </a:ext>
            </a:extLst>
          </p:cNvPr>
          <p:cNvSpPr/>
          <p:nvPr/>
        </p:nvSpPr>
        <p:spPr>
          <a:xfrm>
            <a:off x="685713" y="6240007"/>
            <a:ext cx="4244876" cy="584775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B972F-E6D6-5D5F-9171-0570D2066982}"/>
              </a:ext>
            </a:extLst>
          </p:cNvPr>
          <p:cNvSpPr txBox="1"/>
          <p:nvPr/>
        </p:nvSpPr>
        <p:spPr>
          <a:xfrm>
            <a:off x="685713" y="6240007"/>
            <a:ext cx="4512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Dropped feature: HasCrCard (whether customers have credit card or not)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DE03DA8-B302-8C93-A99D-47F9E8F774D6}"/>
              </a:ext>
            </a:extLst>
          </p:cNvPr>
          <p:cNvSpPr/>
          <p:nvPr/>
        </p:nvSpPr>
        <p:spPr>
          <a:xfrm>
            <a:off x="7678184" y="5976214"/>
            <a:ext cx="2882240" cy="384601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86D66-FA71-3C4C-E314-C7EE1812080F}"/>
              </a:ext>
            </a:extLst>
          </p:cNvPr>
          <p:cNvSpPr txBox="1"/>
          <p:nvPr/>
        </p:nvSpPr>
        <p:spPr>
          <a:xfrm>
            <a:off x="7678185" y="5976214"/>
            <a:ext cx="2882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Söhne"/>
              </a:rPr>
              <a:t>New number of records: 15,926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82A62-2DB8-19AF-0A35-233781741846}"/>
              </a:ext>
            </a:extLst>
          </p:cNvPr>
          <p:cNvSpPr txBox="1"/>
          <p:nvPr/>
        </p:nvSpPr>
        <p:spPr>
          <a:xfrm>
            <a:off x="3505199" y="155056"/>
            <a:ext cx="5576047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öhne"/>
              </a:rPr>
              <a:t>-:Data Preprocessing:-</a:t>
            </a:r>
          </a:p>
        </p:txBody>
      </p:sp>
    </p:spTree>
    <p:extLst>
      <p:ext uri="{BB962C8B-B14F-4D97-AF65-F5344CB8AC3E}">
        <p14:creationId xmlns:p14="http://schemas.microsoft.com/office/powerpoint/2010/main" val="16638444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1870</TotalTime>
  <Words>630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Britannic Bold</vt:lpstr>
      <vt:lpstr>Calibri</vt:lpstr>
      <vt:lpstr>Corbel</vt:lpstr>
      <vt:lpstr>Söhne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SUBHADWIP MANNA</dc:creator>
  <cp:lastModifiedBy>SUBHADWIP MANNA</cp:lastModifiedBy>
  <cp:revision>19</cp:revision>
  <dcterms:created xsi:type="dcterms:W3CDTF">2023-06-16T09:17:40Z</dcterms:created>
  <dcterms:modified xsi:type="dcterms:W3CDTF">2023-06-22T08:15:38Z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