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jpeg" ContentType="image/jpeg"/>
  <Override PartName="/ppt/media/image1.png" ContentType="image/png"/>
  <Override PartName="/ppt/media/image2.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4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4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5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5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5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5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7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7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7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7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8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8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8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9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9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9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9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9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2"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21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21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1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1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22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3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23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23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23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23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23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2"/>
          <a:stretch/>
        </p:blipFill>
        <p:spPr>
          <a:xfrm>
            <a:off x="0" y="5806440"/>
            <a:ext cx="10078560" cy="1753200"/>
          </a:xfrm>
          <a:prstGeom prst="rect">
            <a:avLst/>
          </a:prstGeom>
          <a:ln>
            <a:noFill/>
          </a:ln>
        </p:spPr>
      </p:pic>
      <p:sp>
        <p:nvSpPr>
          <p:cNvPr id="39" name="PlaceHolder 1"/>
          <p:cNvSpPr>
            <a:spLocks noGrp="1"/>
          </p:cNvSpPr>
          <p:nvPr>
            <p:ph type="title"/>
          </p:nvPr>
        </p:nvSpPr>
        <p:spPr>
          <a:xfrm>
            <a:off x="504000" y="-11160"/>
            <a:ext cx="907056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4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8"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7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8"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9" name="PlaceHolder 3"/>
          <p:cNvSpPr>
            <a:spLocks noGrp="1"/>
          </p:cNvSpPr>
          <p:nvPr>
            <p:ph type="title"/>
          </p:nvPr>
        </p:nvSpPr>
        <p:spPr>
          <a:xfrm>
            <a:off x="504000" y="-11160"/>
            <a:ext cx="907056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120" name="PlaceHolder 4"/>
          <p:cNvSpPr>
            <a:spLocks noGrp="1"/>
          </p:cNvSpPr>
          <p:nvPr>
            <p:ph type="body"/>
          </p:nvPr>
        </p:nvSpPr>
        <p:spPr>
          <a:xfrm>
            <a:off x="504000" y="1769040"/>
            <a:ext cx="9070560" cy="4383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8"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59" name="PlaceHolder 3"/>
          <p:cNvSpPr>
            <a:spLocks noGrp="1"/>
          </p:cNvSpPr>
          <p:nvPr>
            <p:ph type="title"/>
          </p:nvPr>
        </p:nvSpPr>
        <p:spPr>
          <a:xfrm>
            <a:off x="504000" y="-11160"/>
            <a:ext cx="9070560" cy="1262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160" name="PlaceHolder 4"/>
          <p:cNvSpPr>
            <a:spLocks noGrp="1"/>
          </p:cNvSpPr>
          <p:nvPr>
            <p:ph type="body"/>
          </p:nvPr>
        </p:nvSpPr>
        <p:spPr>
          <a:xfrm>
            <a:off x="504000" y="1769040"/>
            <a:ext cx="9070560" cy="43833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8"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9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0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76000" y="978480"/>
            <a:ext cx="9070560" cy="8928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5860" spc="-1" strike="noStrike">
                <a:solidFill>
                  <a:srgbClr val="ffffff"/>
                </a:solidFill>
                <a:latin typeface="Arial"/>
                <a:ea typeface="DejaVu Sans"/>
              </a:rPr>
              <a:t>Linux Kernel Exploits</a:t>
            </a:r>
            <a:endParaRPr b="0" lang="en-IN" sz="5860" spc="-1" strike="noStrike">
              <a:latin typeface="Arial"/>
            </a:endParaRPr>
          </a:p>
        </p:txBody>
      </p:sp>
      <p:sp>
        <p:nvSpPr>
          <p:cNvPr id="238" name="CustomShape 2"/>
          <p:cNvSpPr/>
          <p:nvPr/>
        </p:nvSpPr>
        <p:spPr>
          <a:xfrm>
            <a:off x="11088000" y="-3127320"/>
            <a:ext cx="9070560" cy="24372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3200" spc="-1" strike="noStrike">
                <a:solidFill>
                  <a:srgbClr val="ffffff"/>
                </a:solidFill>
                <a:latin typeface="Arial"/>
                <a:ea typeface="DejaVu Sans"/>
              </a:rPr>
              <a:t>Preesented By Subhajit Barh</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Roll- 18MA60R33</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Dept:-Mathematics </a:t>
            </a:r>
            <a:endParaRPr b="0" lang="en-IN" sz="3200" spc="-1" strike="noStrike">
              <a:latin typeface="Arial"/>
            </a:endParaRPr>
          </a:p>
          <a:p>
            <a:pPr algn="ctr">
              <a:lnSpc>
                <a:spcPct val="100000"/>
              </a:lnSpc>
            </a:pPr>
            <a:r>
              <a:rPr b="0" lang="en-IN" sz="3200" spc="-1" strike="noStrike">
                <a:solidFill>
                  <a:srgbClr val="ffffff"/>
                </a:solidFill>
                <a:latin typeface="Arial"/>
                <a:ea typeface="DejaVu Sans"/>
              </a:rPr>
              <a:t>(CSDP)</a:t>
            </a:r>
            <a:endParaRPr b="0" lang="en-IN" sz="3200" spc="-1" strike="noStrike">
              <a:latin typeface="Arial"/>
            </a:endParaRPr>
          </a:p>
          <a:p>
            <a:pPr algn="ctr">
              <a:lnSpc>
                <a:spcPct val="100000"/>
              </a:lnSpc>
            </a:pPr>
            <a:endParaRPr b="0" lang="en-IN" sz="3200" spc="-1" strike="noStrike">
              <a:latin typeface="Arial"/>
            </a:endParaRPr>
          </a:p>
        </p:txBody>
      </p:sp>
      <p:sp>
        <p:nvSpPr>
          <p:cNvPr id="239" name="CustomShape 3"/>
          <p:cNvSpPr/>
          <p:nvPr/>
        </p:nvSpPr>
        <p:spPr>
          <a:xfrm>
            <a:off x="1800000" y="1944000"/>
            <a:ext cx="640728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3600" spc="-1" strike="noStrike">
                <a:solidFill>
                  <a:srgbClr val="dddddd"/>
                </a:solidFill>
                <a:latin typeface="Arial Black"/>
                <a:ea typeface="DejaVu Sans"/>
              </a:rPr>
              <a:t>CVE-2016-5195</a:t>
            </a:r>
            <a:endParaRPr b="0" lang="en-IN" sz="3600" spc="-1" strike="noStrike">
              <a:latin typeface="Arial"/>
            </a:endParaRPr>
          </a:p>
        </p:txBody>
      </p:sp>
      <p:sp>
        <p:nvSpPr>
          <p:cNvPr id="240" name="CustomShape 4"/>
          <p:cNvSpPr/>
          <p:nvPr/>
        </p:nvSpPr>
        <p:spPr>
          <a:xfrm>
            <a:off x="3447720" y="3888000"/>
            <a:ext cx="3895560" cy="225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en-IN" sz="1800" spc="-1" strike="noStrike">
              <a:latin typeface="Arial"/>
            </a:endParaRPr>
          </a:p>
          <a:p>
            <a:pPr algn="ctr">
              <a:lnSpc>
                <a:spcPct val="100000"/>
              </a:lnSpc>
            </a:pPr>
            <a:r>
              <a:rPr b="1" lang="en-IN" sz="3200" spc="-1" strike="noStrike">
                <a:solidFill>
                  <a:srgbClr val="bf0041"/>
                </a:solidFill>
                <a:latin typeface="Droid Sans Fallback"/>
                <a:ea typeface="DejaVu Sans"/>
              </a:rPr>
              <a:t>Subhajit Barh</a:t>
            </a:r>
            <a:endParaRPr b="0" lang="en-IN" sz="3200" spc="-1" strike="noStrike">
              <a:latin typeface="Arial"/>
            </a:endParaRPr>
          </a:p>
          <a:p>
            <a:pPr algn="ctr">
              <a:lnSpc>
                <a:spcPct val="100000"/>
              </a:lnSpc>
            </a:pPr>
            <a:r>
              <a:rPr b="0" lang="en-IN" sz="2000" spc="-1" strike="noStrike">
                <a:solidFill>
                  <a:srgbClr val="ce181e"/>
                </a:solidFill>
                <a:latin typeface="Arial"/>
                <a:ea typeface="DejaVu Sans"/>
              </a:rPr>
              <a:t>Roll-18MA60R33</a:t>
            </a:r>
            <a:endParaRPr b="0" lang="en-IN" sz="2000" spc="-1" strike="noStrike">
              <a:latin typeface="Arial"/>
            </a:endParaRPr>
          </a:p>
          <a:p>
            <a:pPr algn="ctr">
              <a:lnSpc>
                <a:spcPct val="100000"/>
              </a:lnSpc>
            </a:pPr>
            <a:r>
              <a:rPr b="0" lang="en-IN" sz="2400" spc="-1" strike="noStrike">
                <a:solidFill>
                  <a:srgbClr val="8d281e"/>
                </a:solidFill>
                <a:latin typeface="Arial"/>
                <a:ea typeface="DejaVu Sans"/>
              </a:rPr>
              <a:t>Dept:-Mathematics</a:t>
            </a:r>
            <a:endParaRPr b="0" lang="en-IN" sz="2400" spc="-1" strike="noStrike">
              <a:latin typeface="Arial"/>
            </a:endParaRPr>
          </a:p>
          <a:p>
            <a:pPr algn="ctr">
              <a:lnSpc>
                <a:spcPct val="100000"/>
              </a:lnSpc>
            </a:pPr>
            <a:r>
              <a:rPr b="0" lang="en-IN" sz="2400" spc="-1" strike="noStrike">
                <a:solidFill>
                  <a:srgbClr val="2e2706"/>
                </a:solidFill>
                <a:latin typeface="Arial"/>
                <a:ea typeface="DejaVu Sans"/>
              </a:rPr>
              <a:t>IIT KHARAGPUR</a:t>
            </a:r>
            <a:endParaRPr b="0" lang="en-IN" sz="2400" spc="-1" strike="noStrike">
              <a:latin typeface="Arial"/>
            </a:endParaRPr>
          </a:p>
          <a:p>
            <a:pPr algn="ctr">
              <a:lnSpc>
                <a:spcPct val="100000"/>
              </a:lnSpc>
            </a:pPr>
            <a:endParaRPr b="0" lang="en-IN" sz="2400" spc="-1" strike="noStrike">
              <a:latin typeface="Arial"/>
            </a:endParaRPr>
          </a:p>
        </p:txBody>
      </p:sp>
      <p:sp>
        <p:nvSpPr>
          <p:cNvPr id="241" name="CustomShape 5"/>
          <p:cNvSpPr/>
          <p:nvPr/>
        </p:nvSpPr>
        <p:spPr>
          <a:xfrm>
            <a:off x="3643200" y="3096000"/>
            <a:ext cx="262008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ffffd7"/>
                </a:solidFill>
                <a:latin typeface="Arial"/>
                <a:ea typeface="DejaVu Sans"/>
              </a:rPr>
              <a:t>Presented By</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240000" y="360000"/>
            <a:ext cx="3600720" cy="430200"/>
          </a:xfrm>
          <a:prstGeom prst="rect">
            <a:avLst/>
          </a:prstGeom>
          <a:noFill/>
          <a:ln>
            <a:noFill/>
          </a:ln>
        </p:spPr>
        <p:txBody>
          <a:bodyPr lIns="90000" rIns="90000" tIns="45000" bIns="45000">
            <a:spAutoFit/>
          </a:bodyPr>
          <a:p>
            <a:r>
              <a:rPr b="0" lang="en-IN" sz="2400" spc="-1" strike="noStrike">
                <a:latin typeface="Arial"/>
              </a:rPr>
              <a:t>Linux Permission System</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3682080" y="288000"/>
            <a:ext cx="2437920" cy="546120"/>
          </a:xfrm>
          <a:prstGeom prst="rect">
            <a:avLst/>
          </a:prstGeom>
          <a:noFill/>
          <a:ln>
            <a:noFill/>
          </a:ln>
        </p:spPr>
        <p:txBody>
          <a:bodyPr lIns="90000" rIns="90000" tIns="45000" bIns="45000">
            <a:spAutoFit/>
          </a:bodyPr>
          <a:p>
            <a:pPr algn="ctr"/>
            <a:r>
              <a:rPr b="0" lang="en-IN" sz="3200" spc="-1" strike="noStrike">
                <a:latin typeface="Arial"/>
              </a:rPr>
              <a:t>Linux Kernel</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3816000" y="288000"/>
            <a:ext cx="889560" cy="346320"/>
          </a:xfrm>
          <a:prstGeom prst="rect">
            <a:avLst/>
          </a:prstGeom>
          <a:noFill/>
          <a:ln>
            <a:noFill/>
          </a:ln>
        </p:spPr>
        <p:txBody>
          <a:bodyPr lIns="90000" rIns="90000" tIns="45000" bIns="45000">
            <a:spAutoFit/>
          </a:bodyPr>
          <a:p>
            <a:r>
              <a:rPr b="0" lang="en-IN" sz="1800" spc="-1" strike="noStrike">
                <a:latin typeface="Arial"/>
              </a:rPr>
              <a:t>Paging</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536000" y="360000"/>
            <a:ext cx="1284120" cy="346320"/>
          </a:xfrm>
          <a:prstGeom prst="rect">
            <a:avLst/>
          </a:prstGeom>
          <a:noFill/>
          <a:ln>
            <a:noFill/>
          </a:ln>
        </p:spPr>
        <p:txBody>
          <a:bodyPr lIns="90000" rIns="90000" tIns="45000" bIns="45000">
            <a:spAutoFit/>
          </a:bodyPr>
          <a:p>
            <a:r>
              <a:rPr b="0" lang="en-IN" sz="1800" spc="-1" strike="noStrike">
                <a:latin typeface="Arial"/>
              </a:rPr>
              <a:t>Page Fault</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3456000" y="144000"/>
            <a:ext cx="1637640" cy="346320"/>
          </a:xfrm>
          <a:prstGeom prst="rect">
            <a:avLst/>
          </a:prstGeom>
          <a:noFill/>
          <a:ln>
            <a:noFill/>
          </a:ln>
        </p:spPr>
        <p:txBody>
          <a:bodyPr lIns="90000" rIns="90000" tIns="45000" bIns="45000">
            <a:spAutoFit/>
          </a:bodyPr>
          <a:p>
            <a:r>
              <a:rPr b="0" lang="en-IN" sz="1800" spc="-1" strike="noStrike">
                <a:latin typeface="Arial"/>
              </a:rPr>
              <a:t>Cache Control</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3081960" y="216000"/>
            <a:ext cx="2174040" cy="430200"/>
          </a:xfrm>
          <a:prstGeom prst="rect">
            <a:avLst/>
          </a:prstGeom>
          <a:noFill/>
          <a:ln>
            <a:noFill/>
          </a:ln>
        </p:spPr>
        <p:txBody>
          <a:bodyPr lIns="90000" rIns="90000" tIns="45000" bIns="45000">
            <a:spAutoFit/>
          </a:bodyPr>
          <a:p>
            <a:r>
              <a:rPr b="0" lang="en-IN" sz="2400" spc="-1" strike="noStrike">
                <a:latin typeface="Arial"/>
              </a:rPr>
              <a:t>Copy On Write</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320000" y="432000"/>
            <a:ext cx="724680" cy="346320"/>
          </a:xfrm>
          <a:prstGeom prst="rect">
            <a:avLst/>
          </a:prstGeom>
          <a:noFill/>
          <a:ln>
            <a:noFill/>
          </a:ln>
        </p:spPr>
        <p:txBody>
          <a:bodyPr lIns="90000" rIns="90000" tIns="45000" bIns="45000">
            <a:spAutoFit/>
          </a:bodyPr>
          <a:p>
            <a:r>
              <a:rPr b="0" lang="en-IN" sz="1800" spc="-1" strike="noStrike">
                <a:latin typeface="Arial"/>
              </a:rPr>
              <a:t>Code</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600000" y="504000"/>
            <a:ext cx="981000" cy="346320"/>
          </a:xfrm>
          <a:prstGeom prst="rect">
            <a:avLst/>
          </a:prstGeom>
          <a:noFill/>
          <a:ln>
            <a:noFill/>
          </a:ln>
        </p:spPr>
        <p:txBody>
          <a:bodyPr lIns="90000" rIns="90000" tIns="45000" bIns="45000">
            <a:spAutoFit/>
          </a:bodyPr>
          <a:p>
            <a:r>
              <a:rPr b="0" lang="en-IN" sz="1800" spc="-1" strike="noStrike">
                <a:latin typeface="Arial"/>
              </a:rPr>
              <a:t>Code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4536000" y="360000"/>
            <a:ext cx="1206360" cy="346320"/>
          </a:xfrm>
          <a:prstGeom prst="rect">
            <a:avLst/>
          </a:prstGeom>
          <a:noFill/>
          <a:ln>
            <a:noFill/>
          </a:ln>
        </p:spPr>
        <p:txBody>
          <a:bodyPr lIns="90000" rIns="90000" tIns="45000" bIns="45000">
            <a:spAutoFit/>
          </a:bodyPr>
          <a:p>
            <a:r>
              <a:rPr b="0" lang="en-IN" sz="1800" spc="-1" strike="noStrike">
                <a:latin typeface="Arial"/>
              </a:rPr>
              <a:t>Threading</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5616000" y="360000"/>
            <a:ext cx="724680" cy="346320"/>
          </a:xfrm>
          <a:prstGeom prst="rect">
            <a:avLst/>
          </a:prstGeom>
          <a:noFill/>
          <a:ln>
            <a:noFill/>
          </a:ln>
        </p:spPr>
        <p:txBody>
          <a:bodyPr lIns="90000" rIns="90000" tIns="45000" bIns="45000">
            <a:spAutoFit/>
          </a:bodyPr>
          <a:p>
            <a:r>
              <a:rPr b="0" lang="en-IN" sz="1800" spc="-1" strike="noStrike">
                <a:latin typeface="Arial"/>
              </a:rPr>
              <a:t>Code</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 descr=""/>
          <p:cNvPicPr/>
          <p:nvPr/>
        </p:nvPicPr>
        <p:blipFill>
          <a:blip r:embed="rId1"/>
          <a:stretch/>
        </p:blipFill>
        <p:spPr>
          <a:xfrm>
            <a:off x="63360" y="0"/>
            <a:ext cx="7999560" cy="4932360"/>
          </a:xfrm>
          <a:prstGeom prst="rect">
            <a:avLst/>
          </a:prstGeom>
          <a:ln>
            <a:noFill/>
          </a:ln>
        </p:spPr>
      </p:pic>
      <p:sp>
        <p:nvSpPr>
          <p:cNvPr id="243" name="CustomShape 1"/>
          <p:cNvSpPr/>
          <p:nvPr/>
        </p:nvSpPr>
        <p:spPr>
          <a:xfrm>
            <a:off x="3888000" y="4806360"/>
            <a:ext cx="460692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200" spc="-1" strike="noStrike">
                <a:solidFill>
                  <a:srgbClr val="000000"/>
                </a:solidFill>
                <a:latin typeface="Arial"/>
                <a:ea typeface="DejaVu Sans"/>
              </a:rPr>
              <a:t>(CVE-2016-5195)</a:t>
            </a:r>
            <a:endParaRPr b="0" lang="en-IN" sz="3200" spc="-1" strike="noStrike">
              <a:latin typeface="Arial"/>
            </a:endParaRPr>
          </a:p>
        </p:txBody>
      </p:sp>
      <p:sp>
        <p:nvSpPr>
          <p:cNvPr id="244" name="CustomShape 2"/>
          <p:cNvSpPr/>
          <p:nvPr/>
        </p:nvSpPr>
        <p:spPr>
          <a:xfrm>
            <a:off x="4392000" y="6766200"/>
            <a:ext cx="34549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400" spc="-1" strike="noStrike">
                <a:solidFill>
                  <a:srgbClr val="000000"/>
                </a:solidFill>
                <a:latin typeface="Arial"/>
                <a:ea typeface="DejaVu Sans"/>
              </a:rPr>
              <a:t>Linux Kernel Exploit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5112000" y="576000"/>
            <a:ext cx="916920" cy="346320"/>
          </a:xfrm>
          <a:prstGeom prst="rect">
            <a:avLst/>
          </a:prstGeom>
          <a:noFill/>
          <a:ln>
            <a:noFill/>
          </a:ln>
        </p:spPr>
        <p:txBody>
          <a:bodyPr lIns="90000" rIns="90000" tIns="45000" bIns="45000">
            <a:spAutoFit/>
          </a:bodyPr>
          <a:p>
            <a:r>
              <a:rPr b="0" lang="en-IN" sz="1800" spc="-1" strike="noStrike">
                <a:latin typeface="Arial"/>
              </a:rPr>
              <a:t>Code...</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3600000" y="432000"/>
            <a:ext cx="981000" cy="346320"/>
          </a:xfrm>
          <a:prstGeom prst="rect">
            <a:avLst/>
          </a:prstGeom>
          <a:noFill/>
          <a:ln>
            <a:noFill/>
          </a:ln>
        </p:spPr>
        <p:txBody>
          <a:bodyPr lIns="90000" rIns="90000" tIns="45000" bIns="45000">
            <a:spAutoFit/>
          </a:bodyPr>
          <a:p>
            <a:r>
              <a:rPr b="0" lang="en-IN" sz="1800" spc="-1" strike="noStrike">
                <a:latin typeface="Arial"/>
              </a:rPr>
              <a:t>Code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816000" y="360000"/>
            <a:ext cx="1044720" cy="346320"/>
          </a:xfrm>
          <a:prstGeom prst="rect">
            <a:avLst/>
          </a:prstGeom>
          <a:noFill/>
          <a:ln>
            <a:noFill/>
          </a:ln>
        </p:spPr>
        <p:txBody>
          <a:bodyPr lIns="90000" rIns="90000" tIns="45000" bIns="45000">
            <a:spAutoFit/>
          </a:bodyPr>
          <a:p>
            <a:r>
              <a:rPr b="0" lang="en-IN" sz="1800" spc="-1" strike="noStrike">
                <a:latin typeface="Arial"/>
              </a:rPr>
              <a:t>Demo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608000" y="504000"/>
            <a:ext cx="1108800" cy="346320"/>
          </a:xfrm>
          <a:prstGeom prst="rect">
            <a:avLst/>
          </a:prstGeom>
          <a:noFill/>
          <a:ln>
            <a:noFill/>
          </a:ln>
        </p:spPr>
        <p:txBody>
          <a:bodyPr lIns="90000" rIns="90000" tIns="45000" bIns="45000">
            <a:spAutoFit/>
          </a:bodyPr>
          <a:p>
            <a:r>
              <a:rPr b="0" lang="en-IN" sz="1800" spc="-1" strike="noStrike">
                <a:latin typeface="Arial"/>
              </a:rPr>
              <a:t>Demo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4968000" y="504000"/>
            <a:ext cx="1370880" cy="346320"/>
          </a:xfrm>
          <a:prstGeom prst="rect">
            <a:avLst/>
          </a:prstGeom>
          <a:noFill/>
          <a:ln>
            <a:noFill/>
          </a:ln>
        </p:spPr>
        <p:txBody>
          <a:bodyPr lIns="90000" rIns="90000" tIns="45000" bIns="45000">
            <a:spAutoFit/>
          </a:bodyPr>
          <a:p>
            <a:r>
              <a:rPr b="0" lang="en-IN" sz="1800" spc="-1" strike="noStrike">
                <a:latin typeface="Arial"/>
              </a:rPr>
              <a:t>Conclusion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4104000" y="360000"/>
            <a:ext cx="1626840" cy="346320"/>
          </a:xfrm>
          <a:prstGeom prst="rect">
            <a:avLst/>
          </a:prstGeom>
          <a:noFill/>
          <a:ln>
            <a:noFill/>
          </a:ln>
        </p:spPr>
        <p:txBody>
          <a:bodyPr lIns="90000" rIns="90000" tIns="45000" bIns="45000">
            <a:spAutoFit/>
          </a:bodyPr>
          <a:p>
            <a:r>
              <a:rPr b="0" lang="en-IN" sz="1800" spc="-1" strike="noStrike">
                <a:latin typeface="Arial"/>
              </a:rPr>
              <a:t>Conclusion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456000" y="504000"/>
            <a:ext cx="1602720" cy="346320"/>
          </a:xfrm>
          <a:prstGeom prst="rect">
            <a:avLst/>
          </a:prstGeom>
          <a:noFill/>
          <a:ln>
            <a:noFill/>
          </a:ln>
        </p:spPr>
        <p:txBody>
          <a:bodyPr lIns="90000" rIns="90000" tIns="45000" bIns="45000">
            <a:spAutoFit/>
          </a:bodyPr>
          <a:p>
            <a:r>
              <a:rPr b="0" lang="en-IN" sz="1800" spc="-1" strike="noStrike">
                <a:latin typeface="Arial"/>
              </a:rPr>
              <a:t>References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4392000" y="504000"/>
            <a:ext cx="1651320" cy="346320"/>
          </a:xfrm>
          <a:prstGeom prst="rect">
            <a:avLst/>
          </a:prstGeom>
          <a:noFill/>
          <a:ln>
            <a:noFill/>
          </a:ln>
        </p:spPr>
        <p:txBody>
          <a:bodyPr lIns="90000" rIns="90000" tIns="45000" bIns="45000">
            <a:spAutoFit/>
          </a:bodyPr>
          <a:p>
            <a:r>
              <a:rPr b="0" lang="en-IN" sz="1800" spc="-1" strike="noStrike">
                <a:latin typeface="Arial"/>
              </a:rPr>
              <a:t>Questions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504000" y="301320"/>
            <a:ext cx="9070560" cy="636480"/>
          </a:xfrm>
          <a:prstGeom prst="rect">
            <a:avLst/>
          </a:prstGeom>
          <a:noFill/>
          <a:ln>
            <a:noFill/>
          </a:ln>
        </p:spPr>
        <p:style>
          <a:lnRef idx="0"/>
          <a:fillRef idx="0"/>
          <a:effectRef idx="0"/>
          <a:fontRef idx="minor"/>
        </p:style>
      </p:sp>
      <p:sp>
        <p:nvSpPr>
          <p:cNvPr id="246" name="CustomShape 2"/>
          <p:cNvSpPr/>
          <p:nvPr/>
        </p:nvSpPr>
        <p:spPr>
          <a:xfrm>
            <a:off x="504000" y="1769040"/>
            <a:ext cx="9070560" cy="4383360"/>
          </a:xfrm>
          <a:prstGeom prst="rect">
            <a:avLst/>
          </a:prstGeom>
          <a:noFill/>
          <a:ln>
            <a:noFill/>
          </a:ln>
        </p:spPr>
        <p:style>
          <a:lnRef idx="0"/>
          <a:fillRef idx="0"/>
          <a:effectRef idx="0"/>
          <a:fontRef idx="minor"/>
        </p:style>
      </p:sp>
      <p:sp>
        <p:nvSpPr>
          <p:cNvPr id="247" name="CustomShape 3"/>
          <p:cNvSpPr/>
          <p:nvPr/>
        </p:nvSpPr>
        <p:spPr>
          <a:xfrm>
            <a:off x="42120" y="-44280"/>
            <a:ext cx="5903280" cy="76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000000"/>
                </a:solidFill>
                <a:latin typeface="angsananew"/>
                <a:ea typeface="DejaVu Sans"/>
              </a:rPr>
              <a:t>Possible Questions</a:t>
            </a:r>
            <a:endParaRPr b="0" lang="en-IN" sz="4400" spc="-1" strike="noStrike">
              <a:latin typeface="Arial"/>
            </a:endParaRPr>
          </a:p>
        </p:txBody>
      </p:sp>
      <p:sp>
        <p:nvSpPr>
          <p:cNvPr id="248" name="CustomShape 4"/>
          <p:cNvSpPr/>
          <p:nvPr/>
        </p:nvSpPr>
        <p:spPr>
          <a:xfrm>
            <a:off x="792000" y="1512000"/>
            <a:ext cx="8711280" cy="3950640"/>
          </a:xfrm>
          <a:prstGeom prst="rect">
            <a:avLst/>
          </a:prstGeom>
          <a:noFill/>
          <a:ln>
            <a:noFill/>
          </a:ln>
        </p:spPr>
        <p:style>
          <a:lnRef idx="0"/>
          <a:fillRef idx="0"/>
          <a:effectRef idx="0"/>
          <a:fontRef idx="minor"/>
        </p:style>
        <p:txBody>
          <a:bodyPr lIns="90000" rIns="90000" tIns="45000" bIns="45000">
            <a:spAutoFit/>
          </a:bodyPr>
          <a:p>
            <a:pPr marL="108000" indent="-21564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Dirty Cow?</a:t>
            </a:r>
            <a:endParaRPr b="0" lang="en-IN" sz="2800" spc="-1" strike="noStrike">
              <a:latin typeface="Arial"/>
            </a:endParaRPr>
          </a:p>
          <a:p>
            <a:pPr marL="108000" indent="-21564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with the weird Name?</a:t>
            </a:r>
            <a:endParaRPr b="0" lang="en-IN" sz="2800" spc="-1" strike="noStrike">
              <a:latin typeface="Arial"/>
            </a:endParaRPr>
          </a:p>
          <a:p>
            <a:pPr marL="108000" indent="-21564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a Kernel??</a:t>
            </a:r>
            <a:endParaRPr b="0" lang="en-IN" sz="2800" spc="-1" strike="noStrike">
              <a:latin typeface="Arial"/>
            </a:endParaRPr>
          </a:p>
          <a:p>
            <a:pPr marL="108000" indent="-21564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Privilage Escalation?</a:t>
            </a:r>
            <a:endParaRPr b="0" lang="en-IN" sz="2800" spc="-1" strike="noStrike">
              <a:latin typeface="Arial"/>
            </a:endParaRPr>
          </a:p>
          <a:p>
            <a:pPr marL="108000" indent="-215640">
              <a:lnSpc>
                <a:spcPct val="100000"/>
              </a:lnSpc>
              <a:spcBef>
                <a:spcPts val="3402"/>
              </a:spcBef>
              <a:buClr>
                <a:srgbClr val="000000"/>
              </a:buClr>
              <a:buFont typeface="StarSymbol"/>
              <a:buAutoNum type="romanLcPeriod"/>
            </a:pPr>
            <a:r>
              <a:rPr b="0" lang="en-IN" sz="2800" spc="-1" strike="noStrike">
                <a:solidFill>
                  <a:srgbClr val="800080"/>
                </a:solidFill>
                <a:latin typeface="DejaVu Sans"/>
                <a:ea typeface="DejaVu Sans"/>
              </a:rPr>
              <a:t>What is its impact??</a:t>
            </a:r>
            <a:endParaRPr b="0" lang="en-IN" sz="2800" spc="-1" strike="noStrike">
              <a:latin typeface="Arial"/>
            </a:endParaRPr>
          </a:p>
        </p:txBody>
      </p:sp>
      <p:sp>
        <p:nvSpPr>
          <p:cNvPr id="249" name="CustomShape 5"/>
          <p:cNvSpPr/>
          <p:nvPr/>
        </p:nvSpPr>
        <p:spPr>
          <a:xfrm>
            <a:off x="7056000" y="6061680"/>
            <a:ext cx="2519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And So on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04000" y="284040"/>
            <a:ext cx="907056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800080"/>
                </a:solidFill>
                <a:latin typeface="Arial"/>
                <a:ea typeface="DejaVu Sans"/>
              </a:rPr>
              <a:t>What is Dirty COW</a:t>
            </a:r>
            <a:endParaRPr b="0" lang="en-IN" sz="4400" spc="-1" strike="noStrike">
              <a:latin typeface="Arial"/>
            </a:endParaRPr>
          </a:p>
        </p:txBody>
      </p:sp>
      <p:sp>
        <p:nvSpPr>
          <p:cNvPr id="251" name="CustomShape 2"/>
          <p:cNvSpPr/>
          <p:nvPr/>
        </p:nvSpPr>
        <p:spPr>
          <a:xfrm>
            <a:off x="360000" y="1080000"/>
            <a:ext cx="9214560" cy="5418000"/>
          </a:xfrm>
          <a:prstGeom prst="rect">
            <a:avLst/>
          </a:prstGeom>
          <a:noFill/>
          <a:ln>
            <a:noFill/>
          </a:ln>
        </p:spPr>
        <p:style>
          <a:lnRef idx="0"/>
          <a:fillRef idx="0"/>
          <a:effectRef idx="0"/>
          <a:fontRef idx="minor"/>
        </p:style>
        <p:txBody>
          <a:bodyPr lIns="0" rIns="0" tIns="0" bIns="0">
            <a:spAutoFit/>
          </a:bodyPr>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Dirty COW is a Critical(Priv-Esc Type) Security Vulnerability which was  present in Linux Kernel.</a:t>
            </a:r>
            <a:endParaRPr b="0" lang="en-IN" sz="2800" spc="-1" strike="noStrike">
              <a:latin typeface="Arial"/>
            </a:endParaRPr>
          </a:p>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It was there since kernel version 2.6.22 (released in September 2007)</a:t>
            </a:r>
            <a:endParaRPr b="0" lang="en-IN" sz="2800" spc="-1" strike="noStrike">
              <a:latin typeface="Arial"/>
            </a:endParaRPr>
          </a:p>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It was exploited in October 2016</a:t>
            </a:r>
            <a:endParaRPr b="0" lang="en-IN" sz="2800" spc="-1" strike="noStrike">
              <a:latin typeface="Arial"/>
            </a:endParaRPr>
          </a:p>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The vulnerability has been patched in Linux kernel versions 4.8.3, 4.7.9, 4.4.26 and newer.</a:t>
            </a:r>
            <a:endParaRPr b="0" lang="en-IN" sz="2800" spc="-1" strike="noStrike">
              <a:latin typeface="Arial"/>
            </a:endParaRPr>
          </a:p>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The patch produced in 2016 did not fully address the issue and a revised patch was released on November 27, 2017, before public dissemination of the vulnerability.</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504000" y="284040"/>
            <a:ext cx="907056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800080"/>
                </a:solidFill>
                <a:latin typeface="Arial"/>
                <a:ea typeface="DejaVu Sans"/>
              </a:rPr>
              <a:t>Which Means ...</a:t>
            </a:r>
            <a:endParaRPr b="0" lang="en-IN" sz="4400" spc="-1" strike="noStrike">
              <a:latin typeface="Arial"/>
            </a:endParaRPr>
          </a:p>
        </p:txBody>
      </p:sp>
      <p:sp>
        <p:nvSpPr>
          <p:cNvPr id="253" name="CustomShape 2"/>
          <p:cNvSpPr/>
          <p:nvPr/>
        </p:nvSpPr>
        <p:spPr>
          <a:xfrm>
            <a:off x="144000" y="1512000"/>
            <a:ext cx="9430560" cy="3711600"/>
          </a:xfrm>
          <a:prstGeom prst="rect">
            <a:avLst/>
          </a:prstGeom>
          <a:noFill/>
          <a:ln>
            <a:noFill/>
          </a:ln>
        </p:spPr>
        <p:style>
          <a:lnRef idx="0"/>
          <a:fillRef idx="0"/>
          <a:effectRef idx="0"/>
          <a:fontRef idx="minor"/>
        </p:style>
        <p:txBody>
          <a:bodyPr lIns="0" rIns="0" tIns="0" bIns="0">
            <a:spAutoFit/>
          </a:bodyPr>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Operating Systems Like</a:t>
            </a:r>
            <a:endParaRPr b="0" lang="en-IN" sz="2800" spc="-1" strike="noStrike">
              <a:latin typeface="Arial"/>
            </a:endParaRPr>
          </a:p>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Ubuntu 14.04,12.04,16.10 and Lower</a:t>
            </a:r>
            <a:endParaRPr b="0" lang="en-IN" sz="2800" spc="-1" strike="noStrike">
              <a:latin typeface="Arial"/>
            </a:endParaRPr>
          </a:p>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RHEL 7, CentOS 7</a:t>
            </a:r>
            <a:r>
              <a:rPr b="0" lang="en-IN" sz="2800" spc="-1" strike="noStrike">
                <a:solidFill>
                  <a:srgbClr val="ff4000"/>
                </a:solidFill>
                <a:latin typeface="Arial"/>
                <a:ea typeface="Noto Sans CJK SC Regular"/>
              </a:rPr>
              <a:t>	</a:t>
            </a:r>
            <a:r>
              <a:rPr b="0" lang="en-IN" sz="2800" spc="-1" strike="noStrike">
                <a:solidFill>
                  <a:srgbClr val="ff4000"/>
                </a:solidFill>
                <a:latin typeface="Arial"/>
                <a:ea typeface="Noto Sans CJK SC Regular"/>
              </a:rPr>
              <a:t>RHEL 7, CentOS 7 and lower</a:t>
            </a:r>
            <a:endParaRPr b="0" lang="en-IN" sz="2800" spc="-1" strike="noStrike">
              <a:latin typeface="Arial"/>
            </a:endParaRPr>
          </a:p>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And othe Linux Distros which used or still uses those kernels are vulnerable.</a:t>
            </a:r>
            <a:endParaRPr b="0" lang="en-IN" sz="2800" spc="-1" strike="noStrike">
              <a:latin typeface="Arial"/>
            </a:endParaRPr>
          </a:p>
          <a:p>
            <a:pPr marL="216000" indent="-215280">
              <a:lnSpc>
                <a:spcPct val="100000"/>
              </a:lnSpc>
              <a:spcBef>
                <a:spcPts val="1134"/>
              </a:spcBef>
              <a:spcAft>
                <a:spcPts val="1134"/>
              </a:spcAft>
              <a:buClr>
                <a:srgbClr val="000000"/>
              </a:buClr>
              <a:buSzPct val="45000"/>
              <a:buFont typeface="Wingdings" charset="2"/>
              <a:buChar char=""/>
            </a:pPr>
            <a:r>
              <a:rPr b="0" lang="en-IN" sz="2800" spc="-1" strike="noStrike">
                <a:solidFill>
                  <a:srgbClr val="ff4000"/>
                </a:solidFill>
                <a:latin typeface="Arial"/>
                <a:ea typeface="Noto Sans CJK SC Regular"/>
              </a:rPr>
              <a:t>That list is quite large.</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04000" y="284040"/>
            <a:ext cx="9070560" cy="6706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solidFill>
                  <a:srgbClr val="000000"/>
                </a:solidFill>
                <a:latin typeface="Arial"/>
                <a:ea typeface="DejaVu Sans"/>
              </a:rPr>
              <a:t>Outline</a:t>
            </a:r>
            <a:endParaRPr b="0" lang="en-IN" sz="4400" spc="-1" strike="noStrike">
              <a:latin typeface="Arial"/>
            </a:endParaRPr>
          </a:p>
        </p:txBody>
      </p:sp>
      <p:sp>
        <p:nvSpPr>
          <p:cNvPr id="255" name="CustomShape 2"/>
          <p:cNvSpPr/>
          <p:nvPr/>
        </p:nvSpPr>
        <p:spPr>
          <a:xfrm>
            <a:off x="504000" y="1368000"/>
            <a:ext cx="9070560" cy="4784400"/>
          </a:xfrm>
          <a:prstGeom prst="rect">
            <a:avLst/>
          </a:prstGeom>
          <a:noFill/>
          <a:ln>
            <a:noFill/>
          </a:ln>
        </p:spPr>
        <p:style>
          <a:lnRef idx="0"/>
          <a:fillRef idx="0"/>
          <a:effectRef idx="0"/>
          <a:fontRef idx="minor"/>
        </p:style>
        <p:txBody>
          <a:bodyPr lIns="0" rIns="0" tIns="0" bIns="0">
            <a:normAutofit fontScale="94000"/>
          </a:bodyPr>
          <a:p>
            <a:pPr marL="432000" indent="-32328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What is Privilage Escalation</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Linux Permission System</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Linux Kernel</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Paging and Page Fault</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Cache control</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Copy on Write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Dirty Bits </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ff0000"/>
                </a:solidFill>
                <a:latin typeface="Arial"/>
                <a:ea typeface="DejaVu Sans"/>
              </a:rPr>
              <a:t>etc.....</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86800" y="79200"/>
            <a:ext cx="907056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latin typeface="Arial"/>
              </a:rPr>
              <a:t>Disclaimer and Prerequisite </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1584000" y="360000"/>
            <a:ext cx="6192000" cy="564480"/>
          </a:xfrm>
          <a:prstGeom prst="rect">
            <a:avLst/>
          </a:prstGeom>
          <a:noFill/>
          <a:ln>
            <a:noFill/>
          </a:ln>
        </p:spPr>
        <p:txBody>
          <a:bodyPr lIns="90000" rIns="90000" tIns="45000" bIns="45000">
            <a:spAutoFit/>
          </a:bodyPr>
          <a:p>
            <a:r>
              <a:rPr b="0" lang="en-IN" sz="3200" spc="-1" strike="noStrike">
                <a:latin typeface="DejaVu Sans"/>
              </a:rPr>
              <a:t>What is privilage Escalation</a:t>
            </a:r>
            <a:endParaRPr b="0" lang="en-IN" sz="3200" spc="-1" strike="noStrike">
              <a:latin typeface="DejaVu Serif"/>
            </a:endParaRPr>
          </a:p>
        </p:txBody>
      </p:sp>
      <p:sp>
        <p:nvSpPr>
          <p:cNvPr id="258" name="TextShape 2"/>
          <p:cNvSpPr txBox="1"/>
          <p:nvPr/>
        </p:nvSpPr>
        <p:spPr>
          <a:xfrm>
            <a:off x="504000" y="1152000"/>
            <a:ext cx="8712000" cy="3163320"/>
          </a:xfrm>
          <a:prstGeom prst="rect">
            <a:avLst/>
          </a:prstGeom>
          <a:noFill/>
          <a:ln>
            <a:noFill/>
          </a:ln>
        </p:spPr>
        <p:txBody>
          <a:bodyPr lIns="90000" rIns="90000" tIns="45000" bIns="45000">
            <a:spAutoFit/>
          </a:bodyPr>
          <a:p>
            <a:r>
              <a:rPr b="0" lang="en-IN" sz="2600" spc="-1" strike="noStrike">
                <a:latin typeface="DejaVu Serif"/>
              </a:rPr>
              <a:t>Privilege escalation is the act of exploiting a bug, design flaw or configuration oversight in an operating system or software application to gain elevated access to resources that are normally protected from an application or user. The result is that an application with more privileges than intended by the application developer or system administrator can perform unauthorized actions.</a:t>
            </a:r>
            <a:endParaRPr b="0" lang="en-IN" sz="2600" spc="-1" strike="noStrike">
              <a:latin typeface="DejaVu Serif"/>
            </a:endParaRPr>
          </a:p>
        </p:txBody>
      </p:sp>
      <p:sp>
        <p:nvSpPr>
          <p:cNvPr id="259" name="TextShape 3"/>
          <p:cNvSpPr txBox="1"/>
          <p:nvPr/>
        </p:nvSpPr>
        <p:spPr>
          <a:xfrm>
            <a:off x="593640" y="1366920"/>
            <a:ext cx="9288000" cy="346320"/>
          </a:xfrm>
          <a:prstGeom prst="rect">
            <a:avLst/>
          </a:prstGeom>
          <a:noFill/>
          <a:ln>
            <a:noFill/>
          </a:ln>
        </p:spPr>
      </p:sp>
      <p:sp>
        <p:nvSpPr>
          <p:cNvPr id="260" name="TextShape 4"/>
          <p:cNvSpPr txBox="1"/>
          <p:nvPr/>
        </p:nvSpPr>
        <p:spPr>
          <a:xfrm>
            <a:off x="6840000" y="5269680"/>
            <a:ext cx="2016000" cy="459360"/>
          </a:xfrm>
          <a:prstGeom prst="rect">
            <a:avLst/>
          </a:prstGeom>
          <a:noFill/>
          <a:ln>
            <a:noFill/>
          </a:ln>
        </p:spPr>
        <p:txBody>
          <a:bodyPr lIns="90000" rIns="90000" tIns="45000" bIns="45000">
            <a:spAutoFit/>
          </a:bodyPr>
          <a:p>
            <a:r>
              <a:rPr b="0" lang="en-IN" sz="2600" spc="-1" strike="noStrike">
                <a:latin typeface="Arial"/>
              </a:rPr>
              <a:t>--Wikipidia</a:t>
            </a:r>
            <a:endParaRPr b="0" lang="en-IN" sz="26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1008000" y="144000"/>
            <a:ext cx="6048000" cy="346320"/>
          </a:xfrm>
          <a:prstGeom prst="rect">
            <a:avLst/>
          </a:prstGeom>
          <a:noFill/>
          <a:ln>
            <a:noFill/>
          </a:ln>
        </p:spPr>
        <p:txBody>
          <a:bodyPr lIns="90000" rIns="90000" tIns="45000" bIns="45000">
            <a:spAutoFit/>
          </a:bodyPr>
          <a:p>
            <a:r>
              <a:rPr b="0" lang="en-IN" sz="1800" spc="-1" strike="noStrike">
                <a:latin typeface="Arial"/>
              </a:rPr>
              <a:t>Our Aim .....</a:t>
            </a:r>
            <a:endParaRPr b="0" lang="en-IN" sz="1800" spc="-1" strike="noStrike">
              <a:latin typeface="Arial"/>
            </a:endParaRPr>
          </a:p>
        </p:txBody>
      </p:sp>
      <p:sp>
        <p:nvSpPr>
          <p:cNvPr id="262" name="TextShape 2"/>
          <p:cNvSpPr txBox="1"/>
          <p:nvPr/>
        </p:nvSpPr>
        <p:spPr>
          <a:xfrm>
            <a:off x="792000" y="1224000"/>
            <a:ext cx="5400000" cy="346320"/>
          </a:xfrm>
          <a:prstGeom prst="rect">
            <a:avLst/>
          </a:prstGeom>
          <a:noFill/>
          <a:ln>
            <a:noFill/>
          </a:ln>
        </p:spPr>
        <p:txBody>
          <a:bodyPr lIns="90000" rIns="90000" tIns="45000" bIns="45000">
            <a:spAutoFit/>
          </a:bodyPr>
          <a:p>
            <a:r>
              <a:rPr b="0" lang="en-IN" sz="1800" spc="-1" strike="noStrike">
                <a:latin typeface="Arial"/>
              </a:rPr>
              <a:t>To Write in Write Protected Files ....</a:t>
            </a:r>
            <a:endParaRPr b="0" lang="en-IN" sz="1800" spc="-1" strike="noStrike">
              <a:latin typeface="Arial"/>
            </a:endParaRPr>
          </a:p>
        </p:txBody>
      </p:sp>
      <p:sp>
        <p:nvSpPr>
          <p:cNvPr id="263" name="TextShape 3"/>
          <p:cNvSpPr txBox="1"/>
          <p:nvPr/>
        </p:nvSpPr>
        <p:spPr>
          <a:xfrm>
            <a:off x="936000" y="1872000"/>
            <a:ext cx="4968000" cy="346320"/>
          </a:xfrm>
          <a:prstGeom prst="rect">
            <a:avLst/>
          </a:prstGeom>
          <a:noFill/>
          <a:ln>
            <a:noFill/>
          </a:ln>
        </p:spPr>
        <p:txBody>
          <a:bodyPr lIns="90000" rIns="90000" tIns="45000" bIns="45000">
            <a:spAutoFit/>
          </a:bodyPr>
          <a:p>
            <a:r>
              <a:rPr b="0" lang="en-IN" sz="1800" spc="-1" strike="noStrike">
                <a:latin typeface="Arial"/>
              </a:rPr>
              <a:t>To become ROOT</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2019-02-01T09:13:31Z</dcterms:created>
  <dc:creator/>
  <dc:description/>
  <dc:language>en-IN</dc:language>
  <cp:lastModifiedBy/>
  <dcterms:modified xsi:type="dcterms:W3CDTF">2019-02-02T01:47:48Z</dcterms:modified>
  <cp:revision>10</cp:revision>
  <dc:subject/>
  <dc:title>Blue Curve</dc:title>
</cp:coreProperties>
</file>