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  <p:sldMasterId id="214748368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6" r:id="rId10"/>
    <p:sldId id="263" r:id="rId11"/>
    <p:sldId id="285" r:id="rId12"/>
    <p:sldId id="291" r:id="rId13"/>
    <p:sldId id="264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8" r:id="rId32"/>
    <p:sldId id="289" r:id="rId33"/>
    <p:sldId id="287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1151"/>
    <a:srgbClr val="B44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5" autoAdjust="0"/>
    <p:restoredTop sz="94631" autoAdjust="0"/>
  </p:normalViewPr>
  <p:slideViewPr>
    <p:cSldViewPr snapToGrid="0">
      <p:cViewPr varScale="1">
        <p:scale>
          <a:sx n="87" d="100"/>
          <a:sy n="87" d="100"/>
        </p:scale>
        <p:origin x="66" y="156"/>
      </p:cViewPr>
      <p:guideLst/>
    </p:cSldViewPr>
  </p:slideViewPr>
  <p:outlineViewPr>
    <p:cViewPr>
      <p:scale>
        <a:sx n="33" d="100"/>
        <a:sy n="33" d="100"/>
      </p:scale>
      <p:origin x="0" y="-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6210-8ED1-46C1-B6F9-6C989F159BE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0DF-2F1A-4505-9CAC-A619E9A4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62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6210-8ED1-46C1-B6F9-6C989F159BE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0DF-2F1A-4505-9CAC-A619E9A4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1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6210-8ED1-46C1-B6F9-6C989F159BE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0DF-2F1A-4505-9CAC-A619E9A4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526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6210-8ED1-46C1-B6F9-6C989F159BE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0DF-2F1A-4505-9CAC-A619E9A4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848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27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87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6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3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6210-8ED1-46C1-B6F9-6C989F159BE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0DF-2F1A-4505-9CAC-A619E9A4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73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57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20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43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55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76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13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23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2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0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6210-8ED1-46C1-B6F9-6C989F159BE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0DF-2F1A-4505-9CAC-A619E9A4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28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6210-8ED1-46C1-B6F9-6C989F159BE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0DF-2F1A-4505-9CAC-A619E9A4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53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6210-8ED1-46C1-B6F9-6C989F159BE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0DF-2F1A-4505-9CAC-A619E9A4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5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6210-8ED1-46C1-B6F9-6C989F159BE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0DF-2F1A-4505-9CAC-A619E9A4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2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6210-8ED1-46C1-B6F9-6C989F159BE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0DF-2F1A-4505-9CAC-A619E9A4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65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6210-8ED1-46C1-B6F9-6C989F159BE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0DF-2F1A-4505-9CAC-A619E9A4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63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6210-8ED1-46C1-B6F9-6C989F159BE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0DF-2F1A-4505-9CAC-A619E9A4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65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E6210-8ED1-46C1-B6F9-6C989F159BE2}" type="datetimeFigureOut">
              <a:rPr lang="en-IN" smtClean="0"/>
              <a:t>26-08-2018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10DF-2F1A-4505-9CAC-A619E9A4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1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8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lcE-kVhqyiHCcjYwcpfj9w" TargetMode="External"/><Relationship Id="rId2" Type="http://schemas.openxmlformats.org/officeDocument/2006/relationships/hyperlink" Target="http://phrack.org/issues/49/14.html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633" y="1125415"/>
            <a:ext cx="6124619" cy="1081232"/>
          </a:xfrm>
        </p:spPr>
        <p:txBody>
          <a:bodyPr/>
          <a:lstStyle/>
          <a:p>
            <a:r>
              <a:rPr lang="en-IN" sz="4800" dirty="0"/>
              <a:t>I</a:t>
            </a:r>
            <a:r>
              <a:rPr lang="en-IN" sz="4800" dirty="0" smtClean="0"/>
              <a:t>nformation Security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449" y="3990109"/>
            <a:ext cx="10352234" cy="2040576"/>
          </a:xfrm>
        </p:spPr>
        <p:txBody>
          <a:bodyPr/>
          <a:lstStyle/>
          <a:p>
            <a:pPr algn="r"/>
            <a:r>
              <a:rPr lang="en-IN" sz="2800" cap="none" dirty="0">
                <a:latin typeface="Californian FB" panose="0207040306080B030204" pitchFamily="18" charset="0"/>
              </a:rPr>
              <a:t>P</a:t>
            </a:r>
            <a:r>
              <a:rPr lang="en-IN" sz="2800" cap="none" dirty="0" smtClean="0">
                <a:latin typeface="Californian FB" panose="0207040306080B030204" pitchFamily="18" charset="0"/>
              </a:rPr>
              <a:t>resented by </a:t>
            </a:r>
            <a:r>
              <a:rPr lang="en-IN" sz="2800" cap="none" dirty="0" err="1">
                <a:latin typeface="Californian FB" panose="0207040306080B030204" pitchFamily="18" charset="0"/>
              </a:rPr>
              <a:t>S</a:t>
            </a:r>
            <a:r>
              <a:rPr lang="en-IN" sz="2800" cap="none" dirty="0" err="1" smtClean="0">
                <a:latin typeface="Californian FB" panose="0207040306080B030204" pitchFamily="18" charset="0"/>
              </a:rPr>
              <a:t>ubhajit</a:t>
            </a:r>
            <a:r>
              <a:rPr lang="en-IN" sz="2800" cap="none" dirty="0" smtClean="0">
                <a:latin typeface="Californian FB" panose="0207040306080B030204" pitchFamily="18" charset="0"/>
              </a:rPr>
              <a:t> </a:t>
            </a:r>
            <a:r>
              <a:rPr lang="en-IN" sz="2800" cap="none" dirty="0" err="1">
                <a:latin typeface="Californian FB" panose="0207040306080B030204" pitchFamily="18" charset="0"/>
              </a:rPr>
              <a:t>B</a:t>
            </a:r>
            <a:r>
              <a:rPr lang="en-IN" sz="2800" cap="none" dirty="0" err="1" smtClean="0">
                <a:latin typeface="Californian FB" panose="0207040306080B030204" pitchFamily="18" charset="0"/>
              </a:rPr>
              <a:t>arh</a:t>
            </a:r>
            <a:endParaRPr lang="en-IN" sz="2800" cap="none" dirty="0" smtClean="0">
              <a:latin typeface="Californian FB" panose="0207040306080B030204" pitchFamily="18" charset="0"/>
            </a:endParaRPr>
          </a:p>
          <a:p>
            <a:pPr algn="r"/>
            <a:r>
              <a:rPr lang="en-IN" sz="2800" cap="none" dirty="0">
                <a:latin typeface="Californian FB" panose="0207040306080B030204" pitchFamily="18" charset="0"/>
              </a:rPr>
              <a:t>R</a:t>
            </a:r>
            <a:r>
              <a:rPr lang="en-IN" sz="2800" cap="none" dirty="0" smtClean="0">
                <a:latin typeface="Californian FB" panose="0207040306080B030204" pitchFamily="18" charset="0"/>
              </a:rPr>
              <a:t>oll -18MA60R33</a:t>
            </a:r>
          </a:p>
          <a:p>
            <a:pPr algn="r"/>
            <a:r>
              <a:rPr lang="en-IN" sz="2800" cap="none" dirty="0" err="1" smtClean="0">
                <a:latin typeface="Californian FB" panose="0207040306080B030204" pitchFamily="18" charset="0"/>
              </a:rPr>
              <a:t>Dept</a:t>
            </a:r>
            <a:r>
              <a:rPr lang="en-IN" sz="2800" cap="none" dirty="0" smtClean="0">
                <a:latin typeface="Californian FB" panose="0207040306080B030204" pitchFamily="18" charset="0"/>
              </a:rPr>
              <a:t>-Mathematics(CSDP)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7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user@protostar</a:t>
            </a:r>
            <a:r>
              <a:rPr lang="en-IN" dirty="0"/>
              <a:t>:/opt/</a:t>
            </a:r>
            <a:r>
              <a:rPr lang="en-IN" dirty="0" err="1"/>
              <a:t>protostar</a:t>
            </a:r>
            <a:r>
              <a:rPr lang="en-IN" dirty="0"/>
              <a:t>/bin$ ./stack0</a:t>
            </a:r>
          </a:p>
          <a:p>
            <a:r>
              <a:rPr lang="en-IN" dirty="0" smtClean="0"/>
              <a:t>A</a:t>
            </a:r>
            <a:endParaRPr lang="en-IN" dirty="0"/>
          </a:p>
          <a:p>
            <a:r>
              <a:rPr lang="en-IN" dirty="0"/>
              <a:t>Try again?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71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X86 and x64 architecture </a:t>
            </a:r>
            <a:r>
              <a:rPr lang="en-IN" sz="3200" dirty="0" err="1" smtClean="0"/>
              <a:t>vs</a:t>
            </a:r>
            <a:r>
              <a:rPr lang="en-IN" sz="3200" dirty="0" smtClean="0"/>
              <a:t> 8086(16bit)</a:t>
            </a:r>
            <a:endParaRPr lang="en-IN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5915" y="3032187"/>
            <a:ext cx="9895114" cy="246221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</a:rPr>
              <a:t>|63..32|31..16|15-8|7-0|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</a:rPr>
              <a:t>              	        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242729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</a:rPr>
              <a:t>|AH.|AL.|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</a:rPr>
              <a:t>	   		|AX.......|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242729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242729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    	 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</a:rPr>
              <a:t>|EAX...................|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</a:rPr>
              <a:t>|RAX...............................|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344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6999" y="1090205"/>
            <a:ext cx="9198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7286" y="0"/>
            <a:ext cx="10199914" cy="730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Dump of assembler code for function main: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&lt;main+0&gt;:   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push   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0x080483f5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&lt;main+1&gt;:   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ebp,esp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0x080483f7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&lt;main+3&gt;:   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   esp,0xfffffff0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0x080483fa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&lt;main+6&gt;:   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sub    esp,0x60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0x080483fd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&lt;main+9&gt;:  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[esp+0x5c],0x0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0x08048405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&lt;main+17&gt;: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    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,[esp+0x1c]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0x08048409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&lt;main+21&gt;: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0x0804840c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&lt;main+24&gt;: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call   0x804830c &lt;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gets@plt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0x08048411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&lt;main+29&gt;: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eax,DWORD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PTR [esp+0x5c]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0x08048415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&lt;main+33&gt;: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test   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eax,eax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0x08048417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&lt;main+35&gt;: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je     0x8048427 &lt;main+51&gt;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0x08048419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&lt;main+37&gt;: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],0x8048500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0x08048420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&lt;main+44&gt;: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call   0x804832c &lt;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puts@plt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0x08048425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&lt;main+49&gt;: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0x8048433 &lt;main+63&gt;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0x08048427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&lt;main+51&gt;: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],0x8048529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0x0804842e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&lt;main+58&gt;: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call   0x804832c &lt;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puts@plt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0x08048433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&lt;main+63&gt;: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leave 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0x08048434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&lt;main+64&gt;: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ret   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of assembler dump.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gdb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</a:p>
          <a:p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5057" y="175771"/>
            <a:ext cx="531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GDB Assembler Dump</a:t>
            </a:r>
            <a:endParaRPr lang="en-IN" sz="28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97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516798" y="211016"/>
            <a:ext cx="2461846" cy="651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9502732" y="211015"/>
            <a:ext cx="2475912" cy="6513341"/>
            <a:chOff x="9530862" y="686966"/>
            <a:chExt cx="2475912" cy="6037391"/>
          </a:xfrm>
        </p:grpSpPr>
        <p:sp>
          <p:nvSpPr>
            <p:cNvPr id="14" name="Rectangle 13"/>
            <p:cNvSpPr/>
            <p:nvPr/>
          </p:nvSpPr>
          <p:spPr>
            <a:xfrm>
              <a:off x="9537895" y="6288258"/>
              <a:ext cx="2461847" cy="436099"/>
            </a:xfrm>
            <a:prstGeom prst="rect">
              <a:avLst/>
            </a:prstGeom>
            <a:ln w="15875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37893" y="2403813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30863" y="283522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30862" y="3257253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44927" y="370097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537895" y="410893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44927" y="4516900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30863" y="4966480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30864" y="5410199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544927" y="5841608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44927" y="1964784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44930" y="1548026"/>
              <a:ext cx="2447780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44926" y="114006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44926" y="68696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" y="5419"/>
            <a:ext cx="9383150" cy="47806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Programm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0xb7eadc73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&lt;__libc_start_main+227&gt;: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    </a:t>
            </a: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0xb7eadc76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&lt;__libc_start_main+230&gt;: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DWORD PTR [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------------------------------------------------------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&lt;main+0&gt;: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push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0x080483f5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&lt;main+1&gt;: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ebp,esp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0x080483f7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&lt;main+3&gt;: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   esp,0xfffffff0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0x080483fa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&lt;main+6&gt;: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sub    esp,0x60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0x080483fd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&lt;main+9&gt;:  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[esp+0x5c],0x0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----- ----- ----- ------ --- - -- -  - - --  --  --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0x08048433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&lt;main+63&gt;: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leave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0x08048434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&lt;main+64&gt;: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ret  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 --- --- -- - -  -- - - - - - - - --  - - - - - - 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" y="4813355"/>
            <a:ext cx="9319839" cy="187743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Instruction Pointer      </a:t>
            </a:r>
            <a:r>
              <a:rPr lang="en-IN" sz="2000" b="1" dirty="0" err="1" smtClean="0">
                <a:solidFill>
                  <a:srgbClr val="C00000"/>
                </a:solidFill>
              </a:rPr>
              <a:t>eip</a:t>
            </a:r>
            <a:r>
              <a:rPr lang="en-IN" sz="2000" b="1" dirty="0" smtClean="0">
                <a:solidFill>
                  <a:srgbClr val="C00000"/>
                </a:solidFill>
              </a:rPr>
              <a:t>   =	??????????????</a:t>
            </a: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Stack Pointer                </a:t>
            </a:r>
            <a:r>
              <a:rPr lang="en-IN" sz="2000" b="1" dirty="0" err="1" smtClean="0">
                <a:solidFill>
                  <a:schemeClr val="accent4">
                    <a:lumMod val="75000"/>
                  </a:schemeClr>
                </a:solidFill>
              </a:rPr>
              <a:t>esp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  =	??????????????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Base Pinter                 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</a:rPr>
              <a:t>ebp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</a:rPr>
              <a:t>  =	??????????????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5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516798" y="211016"/>
            <a:ext cx="2461846" cy="651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509765" y="6253878"/>
            <a:ext cx="2461847" cy="470478"/>
          </a:xfrm>
          <a:prstGeom prst="rect">
            <a:avLst/>
          </a:prstGeom>
          <a:ln w="15875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531151"/>
                </a:solidFill>
              </a:rPr>
              <a:t>???????????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09763" y="2063207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9502733" y="2528626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9502732" y="2983927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9516797" y="3462626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509765" y="3902752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9516797" y="4342877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502733" y="4827900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9502732" y="5306598"/>
            <a:ext cx="2461847" cy="470478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0xb7eadc76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16797" y="5772017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531151"/>
                </a:solidFill>
              </a:rPr>
              <a:t>???????????</a:t>
            </a:r>
            <a:endParaRPr lang="en-IN" sz="2000" b="1" dirty="0">
              <a:solidFill>
                <a:srgbClr val="53115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16797" y="1589568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9516800" y="1139956"/>
            <a:ext cx="2447780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9516796" y="699830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516796" y="211015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1" y="5419"/>
            <a:ext cx="9383150" cy="47806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Programm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0xb7eadc73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&lt;__libc_start_main+227&gt;: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    </a:t>
            </a: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0xb7eadc76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&lt;__libc_start_main+230&gt;: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DWORD PTR [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------------------------------------------------------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&lt;main+0&gt;: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push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0x080483f5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&lt;main+1&gt;: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ebp,esp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0x080483f7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&lt;main+3&gt;: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   esp,0xfffffff0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0x080483fa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&lt;main+6&gt;: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sub    esp,0x60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0x080483fd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&lt;main+9&gt;:  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[esp+0x5c],0x0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----- ----- ----- ------ --- - -- -  - - --  --  --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0x08048433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&lt;main+63&gt;: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leave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0x08048434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&lt;main+64&gt;: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ret  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 --- --- -- - -  -- - - - - - - - --  - - - - - - 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5719" y="4924962"/>
            <a:ext cx="9319839" cy="187743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Instruction Pointer      </a:t>
            </a:r>
            <a:r>
              <a:rPr lang="en-IN" sz="2000" b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eip</a:t>
            </a:r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=	0xb7eadc73</a:t>
            </a: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Stack Pointer                </a:t>
            </a:r>
            <a:r>
              <a:rPr lang="en-IN" sz="2000" b="1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esp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 =	0xbffff7dc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Base Pinter                 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ebp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 =	0xbffff900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" y="388620"/>
            <a:ext cx="6552023" cy="292874"/>
          </a:xfrm>
          <a:prstGeom prst="rect">
            <a:avLst/>
          </a:prstGeom>
          <a:solidFill>
            <a:schemeClr val="accent2">
              <a:lumMod val="7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Elbow Connector 3"/>
          <p:cNvCxnSpPr/>
          <p:nvPr/>
        </p:nvCxnSpPr>
        <p:spPr>
          <a:xfrm>
            <a:off x="5572555" y="6047748"/>
            <a:ext cx="6406088" cy="1566043"/>
          </a:xfrm>
          <a:prstGeom prst="bent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5572555" y="5665848"/>
            <a:ext cx="3969746" cy="106168"/>
          </a:xfrm>
          <a:prstGeom prst="bentConnector3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V="1">
            <a:off x="5474796" y="1853862"/>
            <a:ext cx="4758824" cy="2604368"/>
          </a:xfrm>
          <a:prstGeom prst="bentConnector3">
            <a:avLst>
              <a:gd name="adj1" fmla="val 99410"/>
            </a:avLst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142235" y="5535458"/>
            <a:ext cx="4818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7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" y="5419"/>
            <a:ext cx="9383150" cy="47806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Programm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0xb7eadc73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&lt;__libc_start_main+227&gt;: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    </a:t>
            </a: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0xb7eadc76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&lt;__libc_start_main+230&gt;: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DWORD PTR [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------------------------------------------------------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&lt;main+0&gt;: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push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0x080483f5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&lt;main+1&gt;: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ebp,esp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0x080483f7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&lt;main+3&gt;: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   esp,0xfffffff0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0x080483fa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&lt;main+6&gt;: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sub    esp,0x60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0x080483fd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&lt;main+9&gt;:  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[esp+0x5c],0x0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----- ----- ----- ------ --- - -- -  - - --  --  --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0x08048433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&lt;main+63&gt;: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leave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0x08048434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&lt;main+64&gt;: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ret  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 --- --- -- - -  -- - - - - - - - --  - - - - - - 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170308"/>
            <a:ext cx="3742005" cy="351324"/>
          </a:xfrm>
          <a:prstGeom prst="rect">
            <a:avLst/>
          </a:prstGeom>
          <a:solidFill>
            <a:schemeClr val="accent2">
              <a:lumMod val="7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516798" y="211016"/>
            <a:ext cx="2461846" cy="651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509765" y="6253878"/>
            <a:ext cx="2461847" cy="470478"/>
          </a:xfrm>
          <a:prstGeom prst="rect">
            <a:avLst/>
          </a:prstGeom>
          <a:ln w="15875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531151"/>
                </a:solidFill>
              </a:rPr>
              <a:t>???????????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09763" y="2063207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9502733" y="2528626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9502732" y="2983927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9516797" y="3462626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509765" y="3902752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9516797" y="4342877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502732" y="4364673"/>
            <a:ext cx="2461847" cy="476800"/>
          </a:xfrm>
          <a:prstGeom prst="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0xbffff900</a:t>
            </a:r>
            <a:endParaRPr lang="en-IN" sz="2800" dirty="0"/>
          </a:p>
        </p:txBody>
      </p:sp>
      <p:sp>
        <p:nvSpPr>
          <p:cNvPr id="22" name="Rectangle 21"/>
          <p:cNvSpPr/>
          <p:nvPr/>
        </p:nvSpPr>
        <p:spPr>
          <a:xfrm>
            <a:off x="9502734" y="5306598"/>
            <a:ext cx="2461847" cy="470478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0xb7eadc76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16797" y="5772017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531151"/>
                </a:solidFill>
              </a:rPr>
              <a:t>???????????</a:t>
            </a:r>
            <a:endParaRPr lang="en-IN" sz="2000" b="1" dirty="0">
              <a:solidFill>
                <a:srgbClr val="53115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16797" y="1589568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9516800" y="1139956"/>
            <a:ext cx="2447780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9516796" y="699830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516796" y="211015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-45719" y="4924962"/>
            <a:ext cx="9319839" cy="187743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Instruction Pointer      </a:t>
            </a:r>
            <a:r>
              <a:rPr lang="en-IN" sz="2000" b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eip</a:t>
            </a:r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=</a:t>
            </a:r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	0x080483f4 </a:t>
            </a:r>
            <a:endParaRPr lang="en-IN" sz="20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Stack Pointer                </a:t>
            </a:r>
            <a:r>
              <a:rPr lang="en-IN" sz="2000" b="1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esp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 =	0xbffff7d8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Base Pinter                 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ebp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 =	0xbffff900 </a:t>
            </a:r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5558491" y="4670506"/>
            <a:ext cx="3930180" cy="1377243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5558491" y="4501183"/>
            <a:ext cx="3983810" cy="1192979"/>
          </a:xfrm>
          <a:prstGeom prst="bentConnector3">
            <a:avLst>
              <a:gd name="adj1" fmla="val 57460"/>
            </a:avLst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V="1">
            <a:off x="5474796" y="1853862"/>
            <a:ext cx="4758824" cy="2604368"/>
          </a:xfrm>
          <a:prstGeom prst="bentConnector3">
            <a:avLst>
              <a:gd name="adj1" fmla="val 99410"/>
            </a:avLst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142235" y="5532026"/>
            <a:ext cx="4818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42301" y="5122601"/>
            <a:ext cx="2450405" cy="0"/>
          </a:xfrm>
          <a:prstGeom prst="line">
            <a:avLst/>
          </a:prstGeom>
          <a:ln w="28575" cmpd="dbl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642835" y="4694262"/>
            <a:ext cx="5268" cy="2247012"/>
          </a:xfrm>
          <a:prstGeom prst="line">
            <a:avLst/>
          </a:prstGeom>
          <a:ln w="38100"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" y="-59895"/>
            <a:ext cx="9383150" cy="47806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Programm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0xb7eadc73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&lt;__libc_start_main+227&gt;: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    </a:t>
            </a: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0xb7eadc76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&lt;__libc_start_main+230&gt;: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DWORD PTR [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------------------------------------------------------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&lt;main+0&gt;: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push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0x080483f5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&lt;main+1&gt;: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ebp,esp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0x080483f7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&lt;main+3&gt;: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   esp,0xfffffff0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0x080483fa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&lt;main+6&gt;: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sub    esp,0x60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0x080483fd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&lt;main+9&gt;:  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[esp+0x5c],0x0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----- ----- ----- ------ --- - -- -  - - --  --  --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0x08048433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&lt;main+63&gt;: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leave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0x08048434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&lt;main+64&gt;: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ret  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 --- --- -- - -  -- - - - - - - - --  - - - - - - 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516378"/>
            <a:ext cx="3842657" cy="351324"/>
          </a:xfrm>
          <a:prstGeom prst="rect">
            <a:avLst/>
          </a:prstGeom>
          <a:solidFill>
            <a:schemeClr val="accent2">
              <a:lumMod val="7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516798" y="211016"/>
            <a:ext cx="2461846" cy="651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9516794" y="198866"/>
            <a:ext cx="2475912" cy="6513341"/>
            <a:chOff x="9530862" y="686966"/>
            <a:chExt cx="2475912" cy="6037391"/>
          </a:xfrm>
        </p:grpSpPr>
        <p:sp>
          <p:nvSpPr>
            <p:cNvPr id="14" name="Rectangle 13"/>
            <p:cNvSpPr/>
            <p:nvPr/>
          </p:nvSpPr>
          <p:spPr>
            <a:xfrm>
              <a:off x="9537895" y="6288258"/>
              <a:ext cx="2461847" cy="436099"/>
            </a:xfrm>
            <a:prstGeom prst="rect">
              <a:avLst/>
            </a:prstGeom>
            <a:ln w="15875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531151"/>
                  </a:solidFill>
                </a:rPr>
                <a:t>???????????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37893" y="2403813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30863" y="283522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30862" y="3257253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44927" y="370097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537895" y="410893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44927" y="4516900"/>
              <a:ext cx="2454811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30862" y="4537103"/>
              <a:ext cx="2461847" cy="441959"/>
            </a:xfrm>
            <a:prstGeom prst="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0xbffff900</a:t>
              </a:r>
              <a:endParaRPr lang="en-IN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30864" y="5410199"/>
              <a:ext cx="2461847" cy="43609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bg1"/>
                  </a:solidFill>
                </a:rPr>
                <a:t>0xb7eadc76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544927" y="5841608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rgbClr val="531151"/>
                  </a:solidFill>
                </a:rPr>
                <a:t>???????????</a:t>
              </a:r>
              <a:endParaRPr lang="en-IN" sz="2000" b="1" dirty="0">
                <a:solidFill>
                  <a:srgbClr val="53115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44927" y="1964784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44930" y="1548026"/>
              <a:ext cx="2447780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44926" y="114006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44926" y="68696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31651" y="4924962"/>
            <a:ext cx="9319839" cy="187743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Instruction Pointer      	</a:t>
            </a:r>
            <a:r>
              <a:rPr lang="en-IN" sz="2000" b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eip</a:t>
            </a:r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=</a:t>
            </a:r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	</a:t>
            </a:r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0x080483f5 </a:t>
            </a: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Stack Pointer                </a:t>
            </a:r>
            <a:r>
              <a:rPr lang="en-IN" sz="2000" b="1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esp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 =	0xbffff7d8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Base Pinter                 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ebp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 =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	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5558491" y="4670506"/>
            <a:ext cx="3930180" cy="1377243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5558491" y="4501183"/>
            <a:ext cx="3983810" cy="1192979"/>
          </a:xfrm>
          <a:prstGeom prst="bentConnector3">
            <a:avLst>
              <a:gd name="adj1" fmla="val 57460"/>
            </a:avLst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V="1">
            <a:off x="5474796" y="1853862"/>
            <a:ext cx="4758824" cy="2604368"/>
          </a:xfrm>
          <a:prstGeom prst="bentConnector3">
            <a:avLst>
              <a:gd name="adj1" fmla="val 99410"/>
            </a:avLst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142235" y="5532026"/>
            <a:ext cx="4818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42301" y="5122601"/>
            <a:ext cx="2450405" cy="0"/>
          </a:xfrm>
          <a:prstGeom prst="line">
            <a:avLst/>
          </a:prstGeom>
          <a:ln w="28575" cmpd="dbl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67790" y="4396400"/>
            <a:ext cx="1962456" cy="40977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</a:rPr>
              <a:t>0xbffff7d8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842658" y="5893241"/>
            <a:ext cx="1715834" cy="337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0xbffff7d8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52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" y="-59895"/>
            <a:ext cx="9383150" cy="47806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Programm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0xb7eadc73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&lt;__libc_start_main+227&gt;: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    </a:t>
            </a: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0xb7eadc76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&lt;__libc_start_main+230&gt;: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DWORD PTR [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------------------------------------------------------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&lt;main+0&gt;: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push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0x080483f5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&lt;main+1&gt;: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ebp,esp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0x080483f7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&lt;main+3&gt;: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   esp,0xfffffff0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0x080483fa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&lt;main+6&gt;: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sub    esp,0x60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0x080483fd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&lt;main+9&gt;:  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[esp+0x5c],0x0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----- ----- ----- ------ --- - -- -  - - --  --  --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0x08048433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&lt;main+63&gt;: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leave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0x08048434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&lt;main+64&gt;: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ret  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 --- --- -- - -  -- - - - - - - - --  - - - - - - 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875288"/>
            <a:ext cx="4212770" cy="351324"/>
          </a:xfrm>
          <a:prstGeom prst="rect">
            <a:avLst/>
          </a:prstGeom>
          <a:solidFill>
            <a:schemeClr val="accent2">
              <a:lumMod val="7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516798" y="211016"/>
            <a:ext cx="2461846" cy="651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9516794" y="198866"/>
            <a:ext cx="2475912" cy="6513341"/>
            <a:chOff x="9530862" y="686966"/>
            <a:chExt cx="2475912" cy="6037391"/>
          </a:xfrm>
        </p:grpSpPr>
        <p:sp>
          <p:nvSpPr>
            <p:cNvPr id="14" name="Rectangle 13"/>
            <p:cNvSpPr/>
            <p:nvPr/>
          </p:nvSpPr>
          <p:spPr>
            <a:xfrm>
              <a:off x="9537895" y="6288258"/>
              <a:ext cx="2461847" cy="436099"/>
            </a:xfrm>
            <a:prstGeom prst="rect">
              <a:avLst/>
            </a:prstGeom>
            <a:ln w="15875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531151"/>
                  </a:solidFill>
                </a:rPr>
                <a:t>???????????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37893" y="2403813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30863" y="283522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30862" y="3257253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44927" y="370097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???????????????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537895" y="410893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44927" y="4516900"/>
              <a:ext cx="2454811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30862" y="4537103"/>
              <a:ext cx="2461847" cy="441959"/>
            </a:xfrm>
            <a:prstGeom prst="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0xbffff900</a:t>
              </a:r>
              <a:endParaRPr lang="en-IN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30864" y="5410199"/>
              <a:ext cx="2461847" cy="43609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bg1"/>
                  </a:solidFill>
                </a:rPr>
                <a:t>0xb7eadc76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544927" y="5841608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rgbClr val="531151"/>
                  </a:solidFill>
                </a:rPr>
                <a:t>???????????</a:t>
              </a:r>
              <a:endParaRPr lang="en-IN" sz="2000" b="1" dirty="0">
                <a:solidFill>
                  <a:srgbClr val="53115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44927" y="1964784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44930" y="1548026"/>
              <a:ext cx="2447780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44926" y="114006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44926" y="68696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45719" y="4924962"/>
            <a:ext cx="9319839" cy="187743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Instruction Pointer      	</a:t>
            </a:r>
            <a:r>
              <a:rPr lang="en-IN" sz="2000" b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eip</a:t>
            </a:r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=</a:t>
            </a:r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	</a:t>
            </a:r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0x080483f7 </a:t>
            </a: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Stack Pointer                </a:t>
            </a:r>
            <a:r>
              <a:rPr lang="en-IN" sz="2000" b="1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esp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 =	0xbffff7d0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Base Pinter                 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ebp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 =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	0xbffff7d8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5558491" y="4670506"/>
            <a:ext cx="3930180" cy="1377243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18" idx="1"/>
          </p:cNvCxnSpPr>
          <p:nvPr/>
        </p:nvCxnSpPr>
        <p:spPr>
          <a:xfrm flipV="1">
            <a:off x="5558491" y="3685716"/>
            <a:ext cx="3972368" cy="200844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V="1">
            <a:off x="5474796" y="1853862"/>
            <a:ext cx="4758824" cy="2604368"/>
          </a:xfrm>
          <a:prstGeom prst="bentConnector3">
            <a:avLst>
              <a:gd name="adj1" fmla="val 99410"/>
            </a:avLst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142235" y="5532026"/>
            <a:ext cx="4818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16794" y="5089944"/>
            <a:ext cx="2450405" cy="0"/>
          </a:xfrm>
          <a:prstGeom prst="line">
            <a:avLst/>
          </a:prstGeom>
          <a:ln w="28575" cmpd="dbl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9" idx="1"/>
            <a:endCxn id="19" idx="3"/>
          </p:cNvCxnSpPr>
          <p:nvPr/>
        </p:nvCxnSpPr>
        <p:spPr>
          <a:xfrm>
            <a:off x="9523827" y="4125842"/>
            <a:ext cx="2461847" cy="0"/>
          </a:xfrm>
          <a:prstGeom prst="line">
            <a:avLst/>
          </a:prstGeom>
          <a:ln w="28575" cmpd="dbl">
            <a:solidFill>
              <a:srgbClr val="53115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67790" y="3510492"/>
            <a:ext cx="1962456" cy="405364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0xbffff7d0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1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0" y="-1"/>
            <a:ext cx="9423585" cy="47207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Programm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0xb7eadc73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&lt;__libc_start_main+227&gt;: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    </a:t>
            </a: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libc_start_main+230&gt;: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DWORD PTR [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------------------------------------------------------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&lt;main+0&gt;: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push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0x080483f5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&lt;main+1&gt;: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ebp,esp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0x080483f7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&lt;main+3&gt;:  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   esp,0xfffffff0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0x080483fa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&lt;main+6&gt;: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sub    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esp,0x60             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0x080483fd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&lt;main+9&gt;:  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[esp+0x5c],0x0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 ----- ----- ------ --- - -- -  - - --  --  --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0x08048433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&lt;main+63&gt;: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leave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0x08048434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&lt;main+64&gt;: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ret  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 --- --- -- - -  -- - - - - - - - --  - - - - - - 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4062" y="2329605"/>
            <a:ext cx="4212770" cy="351324"/>
          </a:xfrm>
          <a:prstGeom prst="rect">
            <a:avLst/>
          </a:prstGeom>
          <a:solidFill>
            <a:schemeClr val="accent2">
              <a:lumMod val="7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516798" y="211016"/>
            <a:ext cx="2461846" cy="651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9516794" y="198866"/>
            <a:ext cx="2475912" cy="6513341"/>
            <a:chOff x="9530862" y="686966"/>
            <a:chExt cx="2475912" cy="6037391"/>
          </a:xfrm>
        </p:grpSpPr>
        <p:sp>
          <p:nvSpPr>
            <p:cNvPr id="14" name="Rectangle 13"/>
            <p:cNvSpPr/>
            <p:nvPr/>
          </p:nvSpPr>
          <p:spPr>
            <a:xfrm>
              <a:off x="9537895" y="6288258"/>
              <a:ext cx="2461847" cy="436099"/>
            </a:xfrm>
            <a:prstGeom prst="rect">
              <a:avLst/>
            </a:prstGeom>
            <a:ln w="15875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531151"/>
                  </a:solidFill>
                </a:rPr>
                <a:t>???????????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37893" y="2403813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?????????????????</a:t>
              </a:r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30863" y="283522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??????????????</a:t>
              </a:r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30862" y="3257253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??????????????</a:t>
              </a:r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44927" y="370097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???????????????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537895" y="410893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44927" y="4516900"/>
              <a:ext cx="2454811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30862" y="4537103"/>
              <a:ext cx="2461847" cy="441959"/>
            </a:xfrm>
            <a:prstGeom prst="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0xbffff900</a:t>
              </a:r>
              <a:endParaRPr lang="en-IN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30864" y="5410199"/>
              <a:ext cx="2461847" cy="43609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bg1"/>
                  </a:solidFill>
                </a:rPr>
                <a:t>0xb7eadc76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544927" y="5841608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rgbClr val="531151"/>
                  </a:solidFill>
                </a:rPr>
                <a:t>???????????</a:t>
              </a:r>
              <a:endParaRPr lang="en-IN" sz="2000" b="1" dirty="0">
                <a:solidFill>
                  <a:srgbClr val="53115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44927" y="1964784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????????????????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44930" y="1548026"/>
              <a:ext cx="2447780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????????????????</a:t>
              </a:r>
              <a:endParaRPr lang="en-IN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44926" y="114006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44926" y="68696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45719" y="4924962"/>
            <a:ext cx="9319839" cy="187743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Instruction Pointer      	</a:t>
            </a:r>
            <a:r>
              <a:rPr lang="en-IN" sz="2000" b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eip</a:t>
            </a:r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=</a:t>
            </a:r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	0x080483fa </a:t>
            </a:r>
            <a:endParaRPr lang="en-IN" sz="20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Stack Pointer                </a:t>
            </a:r>
            <a:r>
              <a:rPr lang="en-IN" sz="2000" b="1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esp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 =	0xbffff770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Base Pinter                 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ebp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 =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	0xbffff7d8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5558491" y="4670506"/>
            <a:ext cx="3930180" cy="1377243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V="1">
            <a:off x="5446576" y="1848092"/>
            <a:ext cx="4758824" cy="2604368"/>
          </a:xfrm>
          <a:prstGeom prst="bentConnector3">
            <a:avLst>
              <a:gd name="adj1" fmla="val 99410"/>
            </a:avLst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142235" y="5532026"/>
            <a:ext cx="4818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16794" y="5089944"/>
            <a:ext cx="2450405" cy="0"/>
          </a:xfrm>
          <a:prstGeom prst="line">
            <a:avLst/>
          </a:prstGeom>
          <a:ln w="28575" cmpd="dbl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9" idx="1"/>
            <a:endCxn id="19" idx="3"/>
          </p:cNvCxnSpPr>
          <p:nvPr/>
        </p:nvCxnSpPr>
        <p:spPr>
          <a:xfrm>
            <a:off x="9523827" y="4125842"/>
            <a:ext cx="2461847" cy="0"/>
          </a:xfrm>
          <a:prstGeom prst="line">
            <a:avLst/>
          </a:prstGeom>
          <a:ln w="28575" cmpd="dbl">
            <a:solidFill>
              <a:srgbClr val="53115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65171" y="2255023"/>
            <a:ext cx="1179258" cy="351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96 bytes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Arc 50"/>
          <p:cNvSpPr/>
          <p:nvPr/>
        </p:nvSpPr>
        <p:spPr>
          <a:xfrm flipV="1">
            <a:off x="3493429" y="1983633"/>
            <a:ext cx="1542805" cy="1111259"/>
          </a:xfrm>
          <a:prstGeom prst="arc">
            <a:avLst>
              <a:gd name="adj1" fmla="val 10817560"/>
              <a:gd name="adj2" fmla="val 0"/>
            </a:avLst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Elbow Connector 84"/>
          <p:cNvCxnSpPr/>
          <p:nvPr/>
        </p:nvCxnSpPr>
        <p:spPr>
          <a:xfrm rot="5400000" flipH="1" flipV="1">
            <a:off x="6048620" y="2265477"/>
            <a:ext cx="4465620" cy="2498861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558487" y="5733878"/>
            <a:ext cx="1473512" cy="0"/>
          </a:xfrm>
          <a:prstGeom prst="line">
            <a:avLst/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345966" y="1155515"/>
            <a:ext cx="1962456" cy="409773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0xbffff770</a:t>
            </a:r>
            <a:endParaRPr lang="en-IN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3" name="Straight Arrow Connector 92"/>
          <p:cNvCxnSpPr>
            <a:stCxn id="91" idx="2"/>
            <a:endCxn id="90" idx="0"/>
          </p:cNvCxnSpPr>
          <p:nvPr/>
        </p:nvCxnSpPr>
        <p:spPr>
          <a:xfrm>
            <a:off x="8327194" y="1565288"/>
            <a:ext cx="0" cy="190501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345966" y="3470304"/>
            <a:ext cx="1962456" cy="40977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0xbffff7d0</a:t>
            </a:r>
            <a:endParaRPr lang="en-IN" dirty="0"/>
          </a:p>
        </p:txBody>
      </p:sp>
      <p:sp>
        <p:nvSpPr>
          <p:cNvPr id="95" name="Rectangle 94"/>
          <p:cNvSpPr/>
          <p:nvPr/>
        </p:nvSpPr>
        <p:spPr>
          <a:xfrm>
            <a:off x="7783768" y="2286297"/>
            <a:ext cx="1164729" cy="559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96 bytes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12 steps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2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0" y="-1"/>
            <a:ext cx="9423585" cy="47207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Programm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0xb7eadc73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&lt;__libc_start_main+227&gt;: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    </a:t>
            </a: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0xb7eadc76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&lt;__libc_start_main+230&gt;: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DWORD PTR [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------------------------------------------------------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&lt;main+0&gt;: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push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0x080483f5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&lt;main+1&gt;: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ebp,esp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0x080483f7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&lt;main+3&gt;:  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   esp,0xfffffff0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0x080483fa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&lt;main+6&gt;: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sub    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esp,0x60             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0x080483fd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&lt;main+9&gt;:  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[esp+0x5c],0x0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 ----- ----- ------ --- - -- -  - - --  --  --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0x08048433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&lt;main+63&gt;: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leave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0x08048434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&lt;main+64&gt;: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ret  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 --- --- -- - -  -- - - - - - - - --  - - - - - - 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2751716"/>
            <a:ext cx="5725551" cy="351324"/>
          </a:xfrm>
          <a:prstGeom prst="rect">
            <a:avLst/>
          </a:prstGeom>
          <a:solidFill>
            <a:schemeClr val="accent2">
              <a:lumMod val="7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516798" y="211016"/>
            <a:ext cx="2461846" cy="651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523827" y="6241729"/>
            <a:ext cx="2461847" cy="470478"/>
          </a:xfrm>
          <a:prstGeom prst="rect">
            <a:avLst/>
          </a:prstGeom>
          <a:ln w="15875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531151"/>
                </a:solidFill>
              </a:rPr>
              <a:t>???????????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23825" y="2051058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?????????????????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9516794" y="2980000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9516794" y="2532919"/>
            <a:ext cx="2461847" cy="488944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0x00000000</a:t>
            </a:r>
            <a:endParaRPr lang="en-IN" sz="2000" b="1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30859" y="3450477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???????????????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9523827" y="3890603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9530859" y="4330728"/>
            <a:ext cx="2454811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516794" y="4352524"/>
            <a:ext cx="2461847" cy="476800"/>
          </a:xfrm>
          <a:prstGeom prst="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0xbffff900</a:t>
            </a:r>
            <a:endParaRPr lang="en-IN" sz="2800" dirty="0"/>
          </a:p>
        </p:txBody>
      </p:sp>
      <p:sp>
        <p:nvSpPr>
          <p:cNvPr id="22" name="Rectangle 21"/>
          <p:cNvSpPr/>
          <p:nvPr/>
        </p:nvSpPr>
        <p:spPr>
          <a:xfrm>
            <a:off x="9516796" y="5294449"/>
            <a:ext cx="2461847" cy="470478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bg1"/>
                </a:solidFill>
              </a:rPr>
              <a:t>0xb7eadc76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30859" y="5759868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rgbClr val="531151"/>
                </a:solidFill>
              </a:rPr>
              <a:t>???????????</a:t>
            </a:r>
            <a:endParaRPr lang="en-IN" sz="2000" b="1" dirty="0">
              <a:solidFill>
                <a:srgbClr val="53115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30859" y="1577419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????????????????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9530862" y="1127807"/>
            <a:ext cx="2447780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????????????????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9530858" y="687681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530858" y="198866"/>
            <a:ext cx="2461847" cy="470478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-45719" y="4924962"/>
            <a:ext cx="9319839" cy="187743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Instruction Pointer      	</a:t>
            </a:r>
            <a:r>
              <a:rPr lang="en-IN" sz="2000" b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eip</a:t>
            </a:r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=</a:t>
            </a:r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	</a:t>
            </a:r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0x080483fd </a:t>
            </a: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Stack Pointer                </a:t>
            </a:r>
            <a:r>
              <a:rPr lang="en-IN" sz="2000" b="1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esp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 =	0xbffff770</a:t>
            </a: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Base Pinter                 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ebp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 =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	0xbffff7d8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5558491" y="4670506"/>
            <a:ext cx="3930180" cy="1377243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V="1">
            <a:off x="5446576" y="1848092"/>
            <a:ext cx="4758824" cy="2604368"/>
          </a:xfrm>
          <a:prstGeom prst="bentConnector3">
            <a:avLst>
              <a:gd name="adj1" fmla="val 99410"/>
            </a:avLst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142235" y="5532026"/>
            <a:ext cx="4818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16794" y="5089944"/>
            <a:ext cx="2450405" cy="0"/>
          </a:xfrm>
          <a:prstGeom prst="line">
            <a:avLst/>
          </a:prstGeom>
          <a:ln w="28575" cmpd="dbl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9" idx="1"/>
            <a:endCxn id="19" idx="3"/>
          </p:cNvCxnSpPr>
          <p:nvPr/>
        </p:nvCxnSpPr>
        <p:spPr>
          <a:xfrm>
            <a:off x="9523827" y="4125842"/>
            <a:ext cx="2461847" cy="0"/>
          </a:xfrm>
          <a:prstGeom prst="line">
            <a:avLst/>
          </a:prstGeom>
          <a:ln w="28575" cmpd="dbl">
            <a:solidFill>
              <a:srgbClr val="53115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 flipH="1" flipV="1">
            <a:off x="6048620" y="2265477"/>
            <a:ext cx="4465620" cy="2498861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558487" y="5733878"/>
            <a:ext cx="1473512" cy="0"/>
          </a:xfrm>
          <a:prstGeom prst="line">
            <a:avLst/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345966" y="3470304"/>
            <a:ext cx="1962456" cy="40977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0xbffff7d0</a:t>
            </a:r>
            <a:endParaRPr lang="en-IN" dirty="0"/>
          </a:p>
        </p:txBody>
      </p:sp>
      <p:sp>
        <p:nvSpPr>
          <p:cNvPr id="91" name="Rectangle 90"/>
          <p:cNvSpPr/>
          <p:nvPr/>
        </p:nvSpPr>
        <p:spPr>
          <a:xfrm>
            <a:off x="7345966" y="1155515"/>
            <a:ext cx="1962456" cy="409773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0xbffff770</a:t>
            </a:r>
            <a:endParaRPr lang="en-IN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327194" y="1565288"/>
            <a:ext cx="0" cy="190501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709035" y="1898393"/>
            <a:ext cx="1164729" cy="559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96 bytes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12 steps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45966" y="2583487"/>
            <a:ext cx="1962456" cy="40977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0xbffffcc</a:t>
            </a:r>
            <a:endParaRPr lang="en-IN" dirty="0"/>
          </a:p>
        </p:txBody>
      </p:sp>
      <p:cxnSp>
        <p:nvCxnSpPr>
          <p:cNvPr id="8" name="Straight Connector 7"/>
          <p:cNvCxnSpPr>
            <a:stCxn id="16" idx="1"/>
            <a:endCxn id="16" idx="3"/>
          </p:cNvCxnSpPr>
          <p:nvPr/>
        </p:nvCxnSpPr>
        <p:spPr>
          <a:xfrm>
            <a:off x="9516794" y="3215239"/>
            <a:ext cx="2461847" cy="0"/>
          </a:xfrm>
          <a:prstGeom prst="line">
            <a:avLst/>
          </a:prstGeom>
          <a:ln w="28575">
            <a:solidFill>
              <a:srgbClr val="53115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10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Have You Heard Of Stuxnet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33" y="2532247"/>
            <a:ext cx="9639716" cy="3976915"/>
          </a:xfrm>
        </p:spPr>
        <p:txBody>
          <a:bodyPr/>
          <a:lstStyle/>
          <a:p>
            <a:r>
              <a:rPr lang="en-IN" sz="3200" dirty="0" smtClean="0">
                <a:solidFill>
                  <a:srgbClr val="C00000"/>
                </a:solidFill>
              </a:rPr>
              <a:t>Maybe </a:t>
            </a:r>
            <a:r>
              <a:rPr lang="en-IN" sz="3200" dirty="0" err="1" smtClean="0">
                <a:solidFill>
                  <a:srgbClr val="C00000"/>
                </a:solidFill>
              </a:rPr>
              <a:t>Skynet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  <a:r>
              <a:rPr lang="en-IN" sz="32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??</a:t>
            </a: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27" y="2707574"/>
            <a:ext cx="6765923" cy="38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7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56" y="3539279"/>
            <a:ext cx="3189046" cy="351324"/>
          </a:xfrm>
          <a:prstGeom prst="rect">
            <a:avLst/>
          </a:prstGeom>
          <a:solidFill>
            <a:schemeClr val="accent2">
              <a:lumMod val="7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3989" y="16214"/>
            <a:ext cx="9423585" cy="47207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Programm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0xb7eadc73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&lt;__libc_start_main+227&gt;: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    </a:t>
            </a: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0xb7eadc76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&lt;__libc_start_main+230&gt;: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DWORD PTR [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------------------------------------------------------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&lt;main+0&gt;: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push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0x080483f5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&lt;main+1&gt;: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ebp,esp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0x080483f7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&lt;main+3&gt;:  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   esp,0xfffffff0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0x080483fa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&lt;main+6&gt;: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sub    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esp,0x60             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0x080483fd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&lt;main+9&gt;:  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[esp+0x5c],0x0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 ----- ----- ------ --- - -- -  - - --  --  --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0x08048433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&lt;main+63&gt;: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leave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0x08048434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&lt;main+64&gt;: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ret  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 --- --- -- - -  -- - - - - - - - --  - - - - - - 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16798" y="211016"/>
            <a:ext cx="2461846" cy="651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9516794" y="198866"/>
            <a:ext cx="2475912" cy="6513341"/>
            <a:chOff x="9530862" y="686966"/>
            <a:chExt cx="2475912" cy="6037391"/>
          </a:xfrm>
        </p:grpSpPr>
        <p:sp>
          <p:nvSpPr>
            <p:cNvPr id="14" name="Rectangle 13"/>
            <p:cNvSpPr/>
            <p:nvPr/>
          </p:nvSpPr>
          <p:spPr>
            <a:xfrm>
              <a:off x="9537895" y="6288258"/>
              <a:ext cx="2461847" cy="436099"/>
            </a:xfrm>
            <a:prstGeom prst="rect">
              <a:avLst/>
            </a:prstGeom>
            <a:ln w="15875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531151"/>
                  </a:solidFill>
                </a:rPr>
                <a:t>???????????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37893" y="2403813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30862" y="3264874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44926" y="2880869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44927" y="370097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537895" y="410893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44927" y="4516900"/>
              <a:ext cx="2454811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30862" y="4537103"/>
              <a:ext cx="2461847" cy="441959"/>
            </a:xfrm>
            <a:prstGeom prst="rect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0xbffff900</a:t>
              </a:r>
              <a:endParaRPr lang="en-IN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30864" y="5410199"/>
              <a:ext cx="2461847" cy="43609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bg1"/>
                  </a:solidFill>
                </a:rPr>
                <a:t>0xb7eadc76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544927" y="5841608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rgbClr val="531151"/>
                  </a:solidFill>
                </a:rPr>
                <a:t>???????????</a:t>
              </a:r>
              <a:endParaRPr lang="en-IN" sz="2000" b="1" dirty="0">
                <a:solidFill>
                  <a:srgbClr val="53115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44927" y="1964784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44930" y="1548026"/>
              <a:ext cx="2447780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44926" y="114006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44926" y="68696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45719" y="4910894"/>
            <a:ext cx="9319839" cy="187743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Instruction Pointer      	</a:t>
            </a:r>
            <a:r>
              <a:rPr lang="en-IN" sz="2000" b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eip</a:t>
            </a:r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=</a:t>
            </a:r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	0x08048433 </a:t>
            </a:r>
            <a:endParaRPr lang="en-IN" sz="20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Stack Pointer                </a:t>
            </a:r>
            <a:r>
              <a:rPr lang="en-IN" sz="2000" b="1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esp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 =</a:t>
            </a: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0xbffff7d8</a:t>
            </a:r>
            <a:endParaRPr lang="en-IN" sz="2000" b="1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Base Pinter                 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ebp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 =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	0xbffff7d8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5558491" y="4670506"/>
            <a:ext cx="3930180" cy="1377243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V="1">
            <a:off x="5446576" y="1848092"/>
            <a:ext cx="4758824" cy="2604368"/>
          </a:xfrm>
          <a:prstGeom prst="bentConnector3">
            <a:avLst>
              <a:gd name="adj1" fmla="val 99410"/>
            </a:avLst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142235" y="5532026"/>
            <a:ext cx="4818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16794" y="5089944"/>
            <a:ext cx="2450405" cy="0"/>
          </a:xfrm>
          <a:prstGeom prst="line">
            <a:avLst/>
          </a:prstGeom>
          <a:ln w="28575" cmpd="dbl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flipV="1">
            <a:off x="7018303" y="4435679"/>
            <a:ext cx="2452217" cy="1308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558487" y="5733878"/>
            <a:ext cx="1473512" cy="0"/>
          </a:xfrm>
          <a:prstGeom prst="line">
            <a:avLst/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73814" y="3377258"/>
            <a:ext cx="2336985" cy="675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ov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esp,ebp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op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ebp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3221502" y="3630534"/>
            <a:ext cx="987107" cy="180274"/>
          </a:xfrm>
          <a:prstGeom prst="leftRightArrow">
            <a:avLst/>
          </a:prstGeom>
          <a:solidFill>
            <a:schemeClr val="accent1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56" y="3539279"/>
            <a:ext cx="3189046" cy="351324"/>
          </a:xfrm>
          <a:prstGeom prst="rect">
            <a:avLst/>
          </a:prstGeom>
          <a:solidFill>
            <a:schemeClr val="accent2">
              <a:lumMod val="7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3989" y="16214"/>
            <a:ext cx="9423585" cy="47207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Programm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0xb7eadc73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&lt;__libc_start_main+227&gt;: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    </a:t>
            </a: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0xb7eadc76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&lt;__libc_start_main+230&gt;: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DWORD PTR [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------------------------------------------------------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&lt;main+0&gt;: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push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0x080483f5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&lt;main+1&gt;: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ebp,esp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0x080483f7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&lt;main+3&gt;:  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   esp,0xfffffff0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0x080483fa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&lt;main+6&gt;: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sub    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esp,0x60             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0x080483fd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&lt;main+9&gt;:  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[esp+0x5c],0x0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 ----- ----- ------ --- - -- -  - - --  --  --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0x08048433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&lt;main+63&gt;: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leave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0x08048434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&lt;main+64&gt;: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ret  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 --- --- -- - -  -- - - - - - - - --  - - - - - - 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16798" y="211016"/>
            <a:ext cx="2461846" cy="651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9537561" y="225083"/>
            <a:ext cx="2475912" cy="6499273"/>
            <a:chOff x="9530862" y="700006"/>
            <a:chExt cx="2475912" cy="6024351"/>
          </a:xfrm>
        </p:grpSpPr>
        <p:sp>
          <p:nvSpPr>
            <p:cNvPr id="14" name="Rectangle 13"/>
            <p:cNvSpPr/>
            <p:nvPr/>
          </p:nvSpPr>
          <p:spPr>
            <a:xfrm>
              <a:off x="9537895" y="6288258"/>
              <a:ext cx="2461847" cy="436099"/>
            </a:xfrm>
            <a:prstGeom prst="rect">
              <a:avLst/>
            </a:prstGeom>
            <a:ln w="15875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531151"/>
                  </a:solidFill>
                </a:rPr>
                <a:t>???????????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37894" y="243027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30862" y="3264874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44926" y="2880869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44927" y="370097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537895" y="410893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44927" y="4516900"/>
              <a:ext cx="2454811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30864" y="5410199"/>
              <a:ext cx="2461847" cy="43609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bg1"/>
                  </a:solidFill>
                </a:rPr>
                <a:t>0xb7eadc76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544927" y="5841608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rgbClr val="531151"/>
                  </a:solidFill>
                </a:rPr>
                <a:t>???????????</a:t>
              </a:r>
              <a:endParaRPr lang="en-IN" sz="2000" b="1" dirty="0">
                <a:solidFill>
                  <a:srgbClr val="53115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44927" y="1990864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44930" y="1548026"/>
              <a:ext cx="2447780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44926" y="114006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44926" y="70000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45719" y="4924962"/>
            <a:ext cx="9319839" cy="187743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Instruction Pointer      	</a:t>
            </a:r>
            <a:r>
              <a:rPr lang="en-IN" sz="2000" b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eip</a:t>
            </a:r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=</a:t>
            </a:r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	0x08048433 </a:t>
            </a:r>
            <a:endParaRPr lang="en-IN" sz="20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Stack Pointer                </a:t>
            </a:r>
            <a:r>
              <a:rPr lang="en-IN" sz="2000" b="1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esp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 =</a:t>
            </a: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0xbffff7d8</a:t>
            </a:r>
            <a:endParaRPr lang="en-IN" sz="2000" b="1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Base Pinter                 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ebp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 =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0xbffff900 </a:t>
            </a:r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4" name="Elbow Connector 3"/>
          <p:cNvCxnSpPr/>
          <p:nvPr/>
        </p:nvCxnSpPr>
        <p:spPr>
          <a:xfrm>
            <a:off x="5579459" y="6018147"/>
            <a:ext cx="5329903" cy="1816090"/>
          </a:xfrm>
          <a:prstGeom prst="bentConnector3">
            <a:avLst>
              <a:gd name="adj1" fmla="val 64253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V="1">
            <a:off x="5446576" y="1848092"/>
            <a:ext cx="4758824" cy="2604368"/>
          </a:xfrm>
          <a:prstGeom prst="bentConnector3">
            <a:avLst>
              <a:gd name="adj1" fmla="val 99410"/>
            </a:avLst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142235" y="5532026"/>
            <a:ext cx="4818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16794" y="5089944"/>
            <a:ext cx="2450405" cy="0"/>
          </a:xfrm>
          <a:prstGeom prst="line">
            <a:avLst/>
          </a:prstGeom>
          <a:ln w="28575" cmpd="dbl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flipV="1">
            <a:off x="7018303" y="4435679"/>
            <a:ext cx="2452217" cy="1308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558487" y="5733878"/>
            <a:ext cx="1473512" cy="0"/>
          </a:xfrm>
          <a:prstGeom prst="line">
            <a:avLst/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73814" y="3377258"/>
            <a:ext cx="2336985" cy="675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ov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esp,ebp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op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ebp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3221502" y="3630534"/>
            <a:ext cx="987107" cy="180274"/>
          </a:xfrm>
          <a:prstGeom prst="leftRightArrow">
            <a:avLst/>
          </a:prstGeom>
          <a:solidFill>
            <a:schemeClr val="accent1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56" y="3539279"/>
            <a:ext cx="3189046" cy="351324"/>
          </a:xfrm>
          <a:prstGeom prst="rect">
            <a:avLst/>
          </a:prstGeom>
          <a:solidFill>
            <a:schemeClr val="accent2">
              <a:lumMod val="7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3989" y="16214"/>
            <a:ext cx="9423585" cy="47207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Programm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0xb7eadc73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&lt;__libc_start_main+227&gt;: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    </a:t>
            </a: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0xb7eadc76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&lt;__libc_start_main+230&gt;: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DWORD PTR [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------------------------------------------------------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&lt;main+0&gt;: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push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0x080483f5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&lt;main+1&gt;: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ebp,esp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0x080483f7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&lt;main+3&gt;:  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   esp,0xfffffff0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0x080483fa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&lt;main+6&gt;: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sub    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esp,0x60             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0x080483fd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&lt;main+9&gt;:  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[esp+0x5c],0x0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 ----- ----- ------ --- - -- -  - - --  --  --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0x08048433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&lt;main+63&gt;: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leave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0x08048434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&lt;main+64&gt;: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ret  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 --- --- -- - -  -- - - - - - - - --  - - - - - - 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16798" y="211016"/>
            <a:ext cx="2461846" cy="651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9537561" y="225083"/>
            <a:ext cx="2475912" cy="6499273"/>
            <a:chOff x="9530862" y="700006"/>
            <a:chExt cx="2475912" cy="6024351"/>
          </a:xfrm>
        </p:grpSpPr>
        <p:sp>
          <p:nvSpPr>
            <p:cNvPr id="14" name="Rectangle 13"/>
            <p:cNvSpPr/>
            <p:nvPr/>
          </p:nvSpPr>
          <p:spPr>
            <a:xfrm>
              <a:off x="9537895" y="6288258"/>
              <a:ext cx="2461847" cy="436099"/>
            </a:xfrm>
            <a:prstGeom prst="rect">
              <a:avLst/>
            </a:prstGeom>
            <a:ln w="15875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531151"/>
                  </a:solidFill>
                </a:rPr>
                <a:t>???????????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37894" y="243027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30862" y="3264874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44926" y="2880869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44927" y="370097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537895" y="410893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44927" y="4516900"/>
              <a:ext cx="2454811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30864" y="5410199"/>
              <a:ext cx="2461847" cy="43609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bg1"/>
                  </a:solidFill>
                </a:rPr>
                <a:t>0xb7eadc76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544927" y="5841608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rgbClr val="531151"/>
                  </a:solidFill>
                </a:rPr>
                <a:t>???????????</a:t>
              </a:r>
              <a:endParaRPr lang="en-IN" sz="2000" b="1" dirty="0">
                <a:solidFill>
                  <a:srgbClr val="53115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44927" y="1990864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44930" y="1548026"/>
              <a:ext cx="2447780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44926" y="114006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44926" y="70000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45719" y="4924962"/>
            <a:ext cx="9319839" cy="187743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Instruction Pointer      	</a:t>
            </a:r>
            <a:r>
              <a:rPr lang="en-IN" sz="2000" b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eip</a:t>
            </a:r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=</a:t>
            </a:r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	0x08048433 </a:t>
            </a:r>
            <a:endParaRPr lang="en-IN" sz="20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Stack Pointer                </a:t>
            </a:r>
            <a:r>
              <a:rPr lang="en-IN" sz="2000" b="1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esp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 =</a:t>
            </a: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0xbffff7d8</a:t>
            </a:r>
            <a:endParaRPr lang="en-IN" sz="2000" b="1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Base Pinter                 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ebp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 =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0xbffff900 </a:t>
            </a:r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4" name="Elbow Connector 3"/>
          <p:cNvCxnSpPr/>
          <p:nvPr/>
        </p:nvCxnSpPr>
        <p:spPr>
          <a:xfrm>
            <a:off x="5579459" y="6018147"/>
            <a:ext cx="5329903" cy="1816090"/>
          </a:xfrm>
          <a:prstGeom prst="bentConnector3">
            <a:avLst>
              <a:gd name="adj1" fmla="val 64253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V="1">
            <a:off x="5446576" y="1848092"/>
            <a:ext cx="4758824" cy="2604368"/>
          </a:xfrm>
          <a:prstGeom prst="bentConnector3">
            <a:avLst>
              <a:gd name="adj1" fmla="val 99410"/>
            </a:avLst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142235" y="5532026"/>
            <a:ext cx="4818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16794" y="5089944"/>
            <a:ext cx="2450405" cy="0"/>
          </a:xfrm>
          <a:prstGeom prst="line">
            <a:avLst/>
          </a:prstGeom>
          <a:ln w="28575" cmpd="dbl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flipV="1">
            <a:off x="7018303" y="4435679"/>
            <a:ext cx="2452217" cy="1308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558487" y="5733878"/>
            <a:ext cx="1473512" cy="0"/>
          </a:xfrm>
          <a:prstGeom prst="line">
            <a:avLst/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73814" y="3377258"/>
            <a:ext cx="2336985" cy="675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ov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esp,ebp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op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ebp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3221502" y="3630534"/>
            <a:ext cx="987107" cy="180274"/>
          </a:xfrm>
          <a:prstGeom prst="leftRightArrow">
            <a:avLst/>
          </a:prstGeom>
          <a:solidFill>
            <a:schemeClr val="accent1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97" y="3933104"/>
            <a:ext cx="3189046" cy="351324"/>
          </a:xfrm>
          <a:prstGeom prst="rect">
            <a:avLst/>
          </a:prstGeom>
          <a:solidFill>
            <a:schemeClr val="accent2">
              <a:lumMod val="7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3989" y="16214"/>
            <a:ext cx="9423585" cy="47207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Programm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0xb7eadc73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&lt;__libc_start_main+227&gt;: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    </a:t>
            </a: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0xb7eadc76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&lt;__libc_start_main+230&gt;: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DWORD PTR [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------------------------------------------------------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&lt;main+0&gt;: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push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0x080483f5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&lt;main+1&gt;: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ebp,esp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0x080483f7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&lt;main+3&gt;:  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   esp,0xfffffff0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0x080483fa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&lt;main+6&gt;: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sub    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esp,0x60             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0x080483fd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&lt;main+9&gt;:  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[esp+0x5c],0x0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 ----- ----- ------ --- - -- -  - - --  --  --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0x08048433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&lt;main+63&gt;: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leave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0x08048434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&lt;main+64&gt;: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ret  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 --- --- -- - -  -- - - - - - - - --  - - - - - - 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16798" y="211016"/>
            <a:ext cx="2461846" cy="651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9537561" y="225083"/>
            <a:ext cx="2475912" cy="6499273"/>
            <a:chOff x="9530862" y="700006"/>
            <a:chExt cx="2475912" cy="6024351"/>
          </a:xfrm>
        </p:grpSpPr>
        <p:sp>
          <p:nvSpPr>
            <p:cNvPr id="14" name="Rectangle 13"/>
            <p:cNvSpPr/>
            <p:nvPr/>
          </p:nvSpPr>
          <p:spPr>
            <a:xfrm>
              <a:off x="9537895" y="6288258"/>
              <a:ext cx="2461847" cy="436099"/>
            </a:xfrm>
            <a:prstGeom prst="rect">
              <a:avLst/>
            </a:prstGeom>
            <a:ln w="15875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531151"/>
                  </a:solidFill>
                </a:rPr>
                <a:t>???????????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37894" y="243027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30862" y="3264874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44926" y="2880869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44927" y="370097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537895" y="410893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44927" y="4516900"/>
              <a:ext cx="2454811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30864" y="5410199"/>
              <a:ext cx="2461847" cy="43609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bg1"/>
                  </a:solidFill>
                </a:rPr>
                <a:t>0xb7eadc76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544927" y="5841608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rgbClr val="531151"/>
                  </a:solidFill>
                </a:rPr>
                <a:t>???????????</a:t>
              </a:r>
              <a:endParaRPr lang="en-IN" sz="2000" b="1" dirty="0">
                <a:solidFill>
                  <a:srgbClr val="53115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44927" y="1990864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44930" y="1548026"/>
              <a:ext cx="2447780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44926" y="114006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44926" y="70000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45719" y="4924962"/>
            <a:ext cx="9319839" cy="187743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Instruction Pointer      	</a:t>
            </a:r>
            <a:r>
              <a:rPr lang="en-IN" sz="2000" b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eip</a:t>
            </a:r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=</a:t>
            </a:r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	0x08048434 </a:t>
            </a:r>
            <a:endParaRPr lang="en-IN" sz="20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Stack Pointer                </a:t>
            </a:r>
            <a:r>
              <a:rPr lang="en-IN" sz="2000" b="1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esp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 =</a:t>
            </a: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0xbffff7d8</a:t>
            </a:r>
            <a:endParaRPr lang="en-IN" sz="2000" b="1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Base Pinter                 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ebp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 =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0xbffff900 </a:t>
            </a:r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4" name="Elbow Connector 3"/>
          <p:cNvCxnSpPr/>
          <p:nvPr/>
        </p:nvCxnSpPr>
        <p:spPr>
          <a:xfrm>
            <a:off x="5579459" y="6018147"/>
            <a:ext cx="5329903" cy="1816090"/>
          </a:xfrm>
          <a:prstGeom prst="bentConnector3">
            <a:avLst>
              <a:gd name="adj1" fmla="val 64253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V="1">
            <a:off x="5446576" y="1848092"/>
            <a:ext cx="4758824" cy="2604368"/>
          </a:xfrm>
          <a:prstGeom prst="bentConnector3">
            <a:avLst>
              <a:gd name="adj1" fmla="val 9941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142235" y="5532026"/>
            <a:ext cx="4818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16794" y="5089944"/>
            <a:ext cx="2450405" cy="0"/>
          </a:xfrm>
          <a:prstGeom prst="line">
            <a:avLst/>
          </a:prstGeom>
          <a:ln w="28575" cmpd="dbl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flipV="1">
            <a:off x="7018303" y="4435679"/>
            <a:ext cx="2452217" cy="1308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558487" y="5733878"/>
            <a:ext cx="1473512" cy="0"/>
          </a:xfrm>
          <a:prstGeom prst="line">
            <a:avLst/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8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841" y="583745"/>
            <a:ext cx="6548249" cy="351324"/>
          </a:xfrm>
          <a:prstGeom prst="rect">
            <a:avLst/>
          </a:prstGeom>
          <a:solidFill>
            <a:schemeClr val="accent2">
              <a:lumMod val="7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3989" y="16214"/>
            <a:ext cx="9423585" cy="47207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Programm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0xb7eadc73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&lt;__libc_start_main+227&gt;: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    </a:t>
            </a: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0xb7eadc76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&lt;__libc_start_main+230&gt;: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DWORD PTR [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------------------------------------------------------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&lt;main+0&gt;: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push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0x080483f5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&lt;main+1&gt;: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ebp,esp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0x080483f7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&lt;main+3&gt;:  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   esp,0xfffffff0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0x080483fa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&lt;main+6&gt;:   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sub    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esp,0x60             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0x080483fd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&lt;main+9&gt;:  </a:t>
            </a:r>
            <a:r>
              <a:rPr lang="en-IN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dirty="0" err="1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[esp+0x5c],0x0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 ----- ----- ------ --- - -- -  - - --  --  --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0x08048433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&lt;main+63&gt;: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leave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0x08048434</a:t>
            </a:r>
            <a:r>
              <a:rPr lang="en-IN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&lt;main+64&gt;:</a:t>
            </a: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ret   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 --- --- -- - -  -- - - - - - - - --  - - - - - - -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16798" y="211016"/>
            <a:ext cx="2461846" cy="651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9508199" y="225083"/>
            <a:ext cx="2505274" cy="6499273"/>
            <a:chOff x="9501500" y="700006"/>
            <a:chExt cx="2505274" cy="6024351"/>
          </a:xfrm>
        </p:grpSpPr>
        <p:sp>
          <p:nvSpPr>
            <p:cNvPr id="14" name="Rectangle 13"/>
            <p:cNvSpPr/>
            <p:nvPr/>
          </p:nvSpPr>
          <p:spPr>
            <a:xfrm>
              <a:off x="9537895" y="6288258"/>
              <a:ext cx="2461847" cy="436099"/>
            </a:xfrm>
            <a:prstGeom prst="rect">
              <a:avLst/>
            </a:prstGeom>
            <a:ln w="15875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531151"/>
                  </a:solidFill>
                </a:rPr>
                <a:t>???????????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37894" y="243027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30862" y="3264874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44926" y="2880869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44927" y="370097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537895" y="410893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44927" y="4516900"/>
              <a:ext cx="2454811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544927" y="5841608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rgbClr val="531151"/>
                  </a:solidFill>
                </a:rPr>
                <a:t>???????????</a:t>
              </a:r>
              <a:endParaRPr lang="en-IN" sz="2000" b="1" dirty="0">
                <a:solidFill>
                  <a:srgbClr val="53115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44927" y="1990864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44930" y="1548026"/>
              <a:ext cx="2447780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44926" y="1140062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44926" y="700006"/>
              <a:ext cx="2461847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517134" y="5370158"/>
              <a:ext cx="2454811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501500" y="5370158"/>
              <a:ext cx="2454811" cy="43609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517134" y="5815831"/>
              <a:ext cx="2461847" cy="462396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rgbClr val="531151"/>
                  </a:solidFill>
                </a:rPr>
                <a:t>???????????</a:t>
              </a:r>
              <a:endParaRPr lang="en-IN" sz="2000" b="1" dirty="0">
                <a:solidFill>
                  <a:srgbClr val="53115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45719" y="4924962"/>
            <a:ext cx="9319839" cy="187743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Registers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Instruction Pointer      	</a:t>
            </a:r>
            <a:r>
              <a:rPr lang="en-IN" sz="2000" b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eip</a:t>
            </a:r>
            <a:r>
              <a:rPr lang="en-IN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=</a:t>
            </a:r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	0xb7eadc76</a:t>
            </a:r>
            <a:endParaRPr lang="en-IN" sz="2000" b="1" dirty="0" smtClean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Stack Pointer                </a:t>
            </a:r>
            <a:r>
              <a:rPr lang="en-IN" sz="2000" b="1" dirty="0" err="1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esp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  =</a:t>
            </a: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	0xbffff7d8</a:t>
            </a:r>
            <a:endParaRPr lang="en-IN" sz="2000" b="1" dirty="0" smtClean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Base Pinter                   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ebp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  =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0xbffff900 </a:t>
            </a:r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4" name="Elbow Connector 3"/>
          <p:cNvCxnSpPr/>
          <p:nvPr/>
        </p:nvCxnSpPr>
        <p:spPr>
          <a:xfrm>
            <a:off x="5579459" y="6018147"/>
            <a:ext cx="5329903" cy="1816090"/>
          </a:xfrm>
          <a:prstGeom prst="bentConnector3">
            <a:avLst>
              <a:gd name="adj1" fmla="val 64253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16794" y="5089944"/>
            <a:ext cx="2450405" cy="0"/>
          </a:xfrm>
          <a:prstGeom prst="line">
            <a:avLst/>
          </a:prstGeom>
          <a:ln w="28575" cmpd="dbl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flipV="1">
            <a:off x="7018303" y="4435679"/>
            <a:ext cx="2452217" cy="1308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558487" y="5733878"/>
            <a:ext cx="1473512" cy="0"/>
          </a:xfrm>
          <a:prstGeom prst="line">
            <a:avLst/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6999" y="1090205"/>
            <a:ext cx="9198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9466" y="872387"/>
            <a:ext cx="6063174" cy="598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0x080483f4</a:t>
            </a:r>
            <a:r>
              <a:rPr lang="en-IN" sz="14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&lt;main+0&gt;:   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push   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0x080483f5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&lt;main+1&gt;:   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ebp,esp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0x080483f7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&lt;main+3&gt;:   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   esp,0xfffffff0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0x080483fa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&lt;main+6&gt;:   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sub    esp,0x60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0x080483fd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&lt;main+9&gt;:  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[esp+0x5c],0x0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0x08048405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&lt;main+17&gt;: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    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,[esp+0x1c]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0x08048409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&lt;main+21&gt;: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0x0804840c</a:t>
            </a:r>
            <a:r>
              <a:rPr lang="en-IN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&lt;main+24&gt;: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call   0x804830c &lt;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gets@plt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0x08048411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&lt;main+29&gt;: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eax,DWORD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PTR [esp+0x5c]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0x08048415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&lt;main+33&gt;: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test   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eax,eax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0x08048417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&lt;main+35&gt;: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je     0x8048427 &lt;main+51&gt;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0x08048419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&lt;main+37&gt;: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],0x8048500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0x08048420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&lt;main+44&gt;: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call   0x804832c &lt;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puts@plt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0x08048425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&lt;main+49&gt;: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0x8048433 &lt;main+63&gt;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0x08048427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&lt;main+51&gt;: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DWORD PTR [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],0x8048529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0x0804842e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&lt;main+58&gt;: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call   0x804832c &lt;</a:t>
            </a:r>
            <a:r>
              <a:rPr lang="en-IN" sz="1400" dirty="0" err="1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puts@plt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0x08048433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&lt;main+63&gt;: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leave 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0x08048434</a:t>
            </a:r>
            <a:r>
              <a:rPr lang="en-IN" sz="1400" dirty="0">
                <a:solidFill>
                  <a:srgbClr val="740BB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&lt;main+64&gt;:</a:t>
            </a:r>
            <a:r>
              <a:rPr lang="en-IN" sz="1400" dirty="0">
                <a:solidFill>
                  <a:srgbClr val="A02C2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ret   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8599"/>
            <a:ext cx="5345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GDB Assembler Dump</a:t>
            </a:r>
            <a:endParaRPr lang="en-IN" sz="28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617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GDB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718" y="2237740"/>
            <a:ext cx="8945649" cy="4254500"/>
          </a:xfrm>
        </p:spPr>
        <p:txBody>
          <a:bodyPr/>
          <a:lstStyle/>
          <a:p>
            <a:r>
              <a:rPr lang="en-IN" dirty="0" err="1" smtClean="0">
                <a:latin typeface="Bookman Old Style" panose="02050604050505020204" pitchFamily="18" charset="0"/>
              </a:rPr>
              <a:t>gdb</a:t>
            </a:r>
            <a:r>
              <a:rPr lang="en-IN" dirty="0" smtClean="0">
                <a:latin typeface="Bookman Old Style" panose="02050604050505020204" pitchFamily="18" charset="0"/>
              </a:rPr>
              <a:t> stack0</a:t>
            </a:r>
          </a:p>
          <a:p>
            <a:r>
              <a:rPr lang="en-IN" dirty="0">
                <a:latin typeface="Bookman Old Style" panose="02050604050505020204" pitchFamily="18" charset="0"/>
              </a:rPr>
              <a:t>(</a:t>
            </a:r>
            <a:r>
              <a:rPr lang="en-IN" dirty="0" err="1" smtClean="0">
                <a:latin typeface="Bookman Old Style" panose="02050604050505020204" pitchFamily="18" charset="0"/>
              </a:rPr>
              <a:t>gdb</a:t>
            </a:r>
            <a:r>
              <a:rPr lang="en-IN" dirty="0" smtClean="0">
                <a:latin typeface="Bookman Old Style" panose="02050604050505020204" pitchFamily="18" charset="0"/>
              </a:rPr>
              <a:t>)set </a:t>
            </a:r>
            <a:r>
              <a:rPr lang="en-IN" dirty="0">
                <a:latin typeface="Bookman Old Style" panose="02050604050505020204" pitchFamily="18" charset="0"/>
              </a:rPr>
              <a:t>disassembly-</a:t>
            </a:r>
            <a:r>
              <a:rPr lang="en-IN" dirty="0" err="1">
                <a:latin typeface="Bookman Old Style" panose="02050604050505020204" pitchFamily="18" charset="0"/>
              </a:rPr>
              <a:t>flavor</a:t>
            </a:r>
            <a:r>
              <a:rPr lang="en-IN" dirty="0">
                <a:latin typeface="Bookman Old Style" panose="02050604050505020204" pitchFamily="18" charset="0"/>
              </a:rPr>
              <a:t> </a:t>
            </a:r>
            <a:r>
              <a:rPr lang="en-IN" dirty="0" err="1" smtClean="0">
                <a:latin typeface="Bookman Old Style" panose="02050604050505020204" pitchFamily="18" charset="0"/>
              </a:rPr>
              <a:t>intel</a:t>
            </a:r>
            <a:endParaRPr lang="en-IN" dirty="0" smtClean="0">
              <a:latin typeface="Bookman Old Style" panose="02050604050505020204" pitchFamily="18" charset="0"/>
            </a:endParaRPr>
          </a:p>
          <a:p>
            <a:r>
              <a:rPr lang="en-IN" dirty="0" smtClean="0">
                <a:latin typeface="Bookman Old Style" panose="02050604050505020204" pitchFamily="18" charset="0"/>
              </a:rPr>
              <a:t>(</a:t>
            </a:r>
            <a:r>
              <a:rPr lang="en-IN" dirty="0" err="1" smtClean="0">
                <a:latin typeface="Bookman Old Style" panose="02050604050505020204" pitchFamily="18" charset="0"/>
              </a:rPr>
              <a:t>gdb</a:t>
            </a:r>
            <a:r>
              <a:rPr lang="en-IN" dirty="0" smtClean="0">
                <a:latin typeface="Bookman Old Style" panose="02050604050505020204" pitchFamily="18" charset="0"/>
              </a:rPr>
              <a:t>)break </a:t>
            </a:r>
            <a:r>
              <a:rPr lang="en-IN" dirty="0">
                <a:latin typeface="Bookman Old Style" panose="02050604050505020204" pitchFamily="18" charset="0"/>
              </a:rPr>
              <a:t>*</a:t>
            </a:r>
            <a:r>
              <a:rPr lang="en-IN" dirty="0" smtClean="0">
                <a:latin typeface="Bookman Old Style" panose="02050604050505020204" pitchFamily="18" charset="0"/>
              </a:rPr>
              <a:t>0x0804840c</a:t>
            </a:r>
          </a:p>
          <a:p>
            <a:r>
              <a:rPr lang="en-IN" dirty="0">
                <a:latin typeface="Bookman Old Style" panose="02050604050505020204" pitchFamily="18" charset="0"/>
              </a:rPr>
              <a:t>(</a:t>
            </a:r>
            <a:r>
              <a:rPr lang="en-IN" dirty="0" err="1">
                <a:latin typeface="Bookman Old Style" panose="02050604050505020204" pitchFamily="18" charset="0"/>
              </a:rPr>
              <a:t>gdb</a:t>
            </a:r>
            <a:r>
              <a:rPr lang="en-IN" dirty="0">
                <a:latin typeface="Bookman Old Style" panose="02050604050505020204" pitchFamily="18" charset="0"/>
              </a:rPr>
              <a:t>)</a:t>
            </a:r>
            <a:r>
              <a:rPr lang="en-IN" dirty="0" smtClean="0">
                <a:latin typeface="Bookman Old Style" panose="02050604050505020204" pitchFamily="18" charset="0"/>
              </a:rPr>
              <a:t>break </a:t>
            </a:r>
            <a:r>
              <a:rPr lang="en-IN" dirty="0">
                <a:latin typeface="Bookman Old Style" panose="02050604050505020204" pitchFamily="18" charset="0"/>
              </a:rPr>
              <a:t>*0x08048411</a:t>
            </a:r>
            <a:endParaRPr lang="en-IN" dirty="0" smtClean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(</a:t>
            </a:r>
            <a:r>
              <a:rPr lang="en-IN" dirty="0" err="1">
                <a:latin typeface="Bookman Old Style" panose="02050604050505020204" pitchFamily="18" charset="0"/>
              </a:rPr>
              <a:t>gdb</a:t>
            </a:r>
            <a:r>
              <a:rPr lang="en-IN" dirty="0">
                <a:latin typeface="Bookman Old Style" panose="02050604050505020204" pitchFamily="18" charset="0"/>
              </a:rPr>
              <a:t>) define </a:t>
            </a:r>
            <a:r>
              <a:rPr lang="en-IN" dirty="0" smtClean="0">
                <a:latin typeface="Bookman Old Style" panose="02050604050505020204" pitchFamily="18" charset="0"/>
              </a:rPr>
              <a:t>hook-stop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&gt;</a:t>
            </a:r>
            <a:r>
              <a:rPr lang="en-IN" dirty="0">
                <a:latin typeface="Bookman Old Style" panose="02050604050505020204" pitchFamily="18" charset="0"/>
              </a:rPr>
              <a:t>x/24wx $</a:t>
            </a:r>
            <a:r>
              <a:rPr lang="en-IN" dirty="0" err="1">
                <a:latin typeface="Bookman Old Style" panose="02050604050505020204" pitchFamily="18" charset="0"/>
              </a:rPr>
              <a:t>esp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&gt;x/2i $</a:t>
            </a:r>
            <a:r>
              <a:rPr lang="en-IN" dirty="0" err="1">
                <a:latin typeface="Bookman Old Style" panose="02050604050505020204" pitchFamily="18" charset="0"/>
              </a:rPr>
              <a:t>eip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&gt;</a:t>
            </a:r>
            <a:r>
              <a:rPr lang="en-IN" dirty="0" smtClean="0">
                <a:latin typeface="Bookman Old Style" panose="02050604050505020204" pitchFamily="18" charset="0"/>
              </a:rPr>
              <a:t>end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(</a:t>
            </a:r>
            <a:r>
              <a:rPr lang="en-IN" dirty="0" err="1" smtClean="0">
                <a:latin typeface="Bookman Old Style" panose="02050604050505020204" pitchFamily="18" charset="0"/>
              </a:rPr>
              <a:t>gdb</a:t>
            </a:r>
            <a:r>
              <a:rPr lang="en-IN" dirty="0" smtClean="0">
                <a:latin typeface="Bookman Old Style" panose="02050604050505020204" pitchFamily="18" charset="0"/>
              </a:rPr>
              <a:t>) run</a:t>
            </a:r>
            <a:endParaRPr lang="en-IN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1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 OVERFOLW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902" y="2356339"/>
            <a:ext cx="7014069" cy="5113606"/>
          </a:xfrm>
        </p:spPr>
        <p:txBody>
          <a:bodyPr>
            <a:normAutofit/>
          </a:bodyPr>
          <a:lstStyle/>
          <a:p>
            <a:r>
              <a:rPr lang="en-IN" dirty="0" smtClean="0"/>
              <a:t>Input AAAA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xbffff720:	</a:t>
            </a:r>
            <a:r>
              <a:rPr lang="en-IN" dirty="0" smtClean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rgbClr val="54823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0xbffff73c</a:t>
            </a:r>
            <a:r>
              <a:rPr lang="en-IN" dirty="0">
                <a:solidFill>
                  <a:srgbClr val="54823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0x00000001	0xb7fff8f8	0xb7f0186e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0xbffff730:	</a:t>
            </a:r>
            <a:r>
              <a:rPr lang="en-IN" dirty="0">
                <a:solidFill>
                  <a:srgbClr val="54823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0xb7fd7ff4	0xb7ec6165	</a:t>
            </a:r>
            <a:r>
              <a:rPr lang="en-IN" dirty="0" smtClean="0">
                <a:solidFill>
                  <a:srgbClr val="54823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0xbffff748	0x41414141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0xbffff740:	</a:t>
            </a:r>
            <a:r>
              <a:rPr lang="en-IN" dirty="0">
                <a:solidFill>
                  <a:srgbClr val="54823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0xb7fd7f00	0x08049620	</a:t>
            </a:r>
            <a:r>
              <a:rPr lang="en-IN" dirty="0" smtClean="0">
                <a:solidFill>
                  <a:srgbClr val="54823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0xbffff758	0x080482e8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0xbffff750:	</a:t>
            </a:r>
            <a:r>
              <a:rPr lang="en-IN" dirty="0">
                <a:solidFill>
                  <a:srgbClr val="54823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0xb7ff1040	0x08049620	0xbffff788	</a:t>
            </a:r>
            <a:r>
              <a:rPr lang="en-IN" dirty="0" smtClean="0">
                <a:solidFill>
                  <a:srgbClr val="54823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0x08048469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0xbffff760:	</a:t>
            </a:r>
            <a:r>
              <a:rPr lang="en-IN" dirty="0">
                <a:solidFill>
                  <a:srgbClr val="54823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0xb7fd8304	0xb7fd7ff4	0x08048450	0xbffff788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ED7D3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0xbffff770:	</a:t>
            </a:r>
            <a:r>
              <a:rPr lang="en-IN" dirty="0">
                <a:solidFill>
                  <a:srgbClr val="54823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0xb7ec6365	0xb7ff1040	0x0804845b	0x00000000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2E75B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0x8048411 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&lt;main+29&gt;:	</a:t>
            </a:r>
            <a:r>
              <a:rPr lang="en-IN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eax,DWORD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PTR [esp+0x5c]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2E75B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0x8048415 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&lt;main+33&gt;:	test   </a:t>
            </a:r>
            <a:r>
              <a:rPr lang="en-IN" dirty="0" err="1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eax,eax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7114" y="5331655"/>
            <a:ext cx="1266092" cy="50643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866228" y="3298371"/>
            <a:ext cx="1266092" cy="391886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077200" y="2569029"/>
            <a:ext cx="3766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 rows 4 </a:t>
            </a:r>
            <a:r>
              <a:rPr lang="en-IN" dirty="0" err="1" smtClean="0"/>
              <a:t>dword</a:t>
            </a:r>
            <a:r>
              <a:rPr lang="en-IN" dirty="0" smtClean="0"/>
              <a:t> in each row </a:t>
            </a:r>
          </a:p>
          <a:p>
            <a:r>
              <a:rPr lang="en-IN" dirty="0" smtClean="0"/>
              <a:t>3*4+4=16 words</a:t>
            </a:r>
          </a:p>
          <a:p>
            <a:r>
              <a:rPr lang="en-IN" dirty="0" smtClean="0"/>
              <a:t>=64 bytes</a:t>
            </a:r>
          </a:p>
          <a:p>
            <a:r>
              <a:rPr lang="en-IN" dirty="0" smtClean="0"/>
              <a:t>=64 chars(A)</a:t>
            </a:r>
          </a:p>
          <a:p>
            <a:r>
              <a:rPr lang="en-IN" dirty="0" smtClean="0"/>
              <a:t>+1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0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 OVERFOLW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02" y="2363373"/>
            <a:ext cx="11713698" cy="5148776"/>
          </a:xfrm>
        </p:spPr>
        <p:txBody>
          <a:bodyPr>
            <a:normAutofit/>
          </a:bodyPr>
          <a:lstStyle/>
          <a:p>
            <a:r>
              <a:rPr lang="en-IN" dirty="0"/>
              <a:t>Input 	</a:t>
            </a:r>
            <a:r>
              <a:rPr lang="en-IN" sz="1400" dirty="0" smtClean="0"/>
              <a:t>AAAAAAAAAAAAAAAAAAAAAAAAAAAAAAAAAAAAAAAAAAAAAAAAAAAAAAAAAAAAAAAAA(65 A’S)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C55A1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0xbffff720: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0xbffff73c	0x00000001	0xb7fff8f8	0xb7f0186e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C55A1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0xbffff730: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0xb7fd7ff4	0xb7ec6165	0xbffff748	0x41414141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C55A1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0xbffff740: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0x41414141	0x41414141	0x41414141	0x41414141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C55A1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0xbffff750: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0x41414141	0x41414141	0x41414141	0x41414141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C55A1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0xbffff760: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0x41414141	0x41414141	0x41414141	0x41414141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C55A1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0xbffff770: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0x41414141	0x41414141	0x41414141	0x00000041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0x8048411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&lt;main+29&gt;:	</a:t>
            </a:r>
            <a:r>
              <a:rPr lang="en-IN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eax,DWORD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PTR [esp+0x5c]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0x8048415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&lt;main+33&gt;:	test   </a:t>
            </a:r>
            <a:r>
              <a:rPr lang="en-IN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eax,eax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49108" y="5331655"/>
            <a:ext cx="1266092" cy="50643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user@protostar</a:t>
            </a:r>
            <a:r>
              <a:rPr lang="en-IN" dirty="0"/>
              <a:t>:/opt/</a:t>
            </a:r>
            <a:r>
              <a:rPr lang="en-IN" dirty="0" err="1"/>
              <a:t>protostar</a:t>
            </a:r>
            <a:r>
              <a:rPr lang="en-IN" dirty="0"/>
              <a:t>/bin$ python -c "print('A'*65)" | ./stack0</a:t>
            </a:r>
          </a:p>
          <a:p>
            <a:r>
              <a:rPr lang="en-IN" dirty="0"/>
              <a:t>you have changed the 'modified' variable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58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663" y="831273"/>
            <a:ext cx="6192147" cy="1140031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Stuxnet </a:t>
            </a:r>
            <a:r>
              <a:rPr lang="en-IN" sz="3600" dirty="0"/>
              <a:t>most sophisticated </a:t>
            </a:r>
            <a:r>
              <a:rPr lang="en-IN" sz="3600" dirty="0" smtClean="0"/>
              <a:t>malware Created till Now</a:t>
            </a:r>
            <a:endParaRPr lang="en-IN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>
          <a:xfrm>
            <a:off x="588663" y="2236059"/>
            <a:ext cx="7747815" cy="399848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accent4"/>
                </a:solidFill>
              </a:rPr>
              <a:t>The Malware Is Believed To Be A Jointly Built American/Israeli Intelligence agencies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accent4"/>
                </a:solidFill>
              </a:rPr>
              <a:t> Cyber weapon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accent4"/>
                </a:solidFill>
              </a:rPr>
              <a:t>Created to damage Iran's Nuclear Program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accent4"/>
                </a:solidFill>
              </a:rPr>
              <a:t>It Propagates through USB thumb drive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accent4"/>
                </a:solidFill>
              </a:rPr>
              <a:t>Once Deployed </a:t>
            </a:r>
            <a:r>
              <a:rPr lang="en-IN" sz="2400" cap="none" dirty="0">
                <a:solidFill>
                  <a:schemeClr val="accent4"/>
                </a:solidFill>
              </a:rPr>
              <a:t>Stuxnet specifically targets </a:t>
            </a:r>
            <a:r>
              <a:rPr lang="en-IN" sz="2400" cap="none" dirty="0" smtClean="0">
                <a:solidFill>
                  <a:schemeClr val="accent4"/>
                </a:solidFill>
              </a:rPr>
              <a:t>Specific programmable </a:t>
            </a:r>
            <a:r>
              <a:rPr lang="en-IN" sz="2400" cap="none" dirty="0">
                <a:solidFill>
                  <a:schemeClr val="accent4"/>
                </a:solidFill>
              </a:rPr>
              <a:t>logic controllers (PLCs</a:t>
            </a:r>
            <a:r>
              <a:rPr lang="en-IN" sz="2400" cap="none" dirty="0" smtClean="0">
                <a:solidFill>
                  <a:schemeClr val="accent4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cap="none" dirty="0" smtClean="0">
                <a:solidFill>
                  <a:schemeClr val="accent4"/>
                </a:solidFill>
              </a:rPr>
              <a:t>Damage the Centrifuge and The Nuclear Program as a Whole</a:t>
            </a:r>
            <a:endParaRPr lang="en-IN" sz="2400" cap="none" dirty="0">
              <a:solidFill>
                <a:schemeClr val="accent4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5" r="15405"/>
          <a:stretch>
            <a:fillRect/>
          </a:stretch>
        </p:blipFill>
        <p:spPr>
          <a:xfrm>
            <a:off x="8003042" y="1203028"/>
            <a:ext cx="3709987" cy="5057775"/>
          </a:xfrm>
        </p:spPr>
      </p:pic>
    </p:spTree>
    <p:extLst>
      <p:ext uri="{BB962C8B-B14F-4D97-AF65-F5344CB8AC3E}">
        <p14:creationId xmlns:p14="http://schemas.microsoft.com/office/powerpoint/2010/main" val="40743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Gdb</a:t>
            </a:r>
            <a:endParaRPr lang="en-IN" dirty="0" smtClean="0"/>
          </a:p>
          <a:p>
            <a:r>
              <a:rPr lang="en-IN" dirty="0" err="1" smtClean="0"/>
              <a:t>Objectdump</a:t>
            </a:r>
            <a:r>
              <a:rPr lang="en-IN" dirty="0" smtClean="0"/>
              <a:t>(</a:t>
            </a:r>
            <a:r>
              <a:rPr lang="en-IN" dirty="0" err="1" smtClean="0"/>
              <a:t>objdump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Radare</a:t>
            </a:r>
            <a:r>
              <a:rPr lang="en-IN" dirty="0" smtClean="0"/>
              <a:t> 2</a:t>
            </a:r>
          </a:p>
          <a:p>
            <a:r>
              <a:rPr lang="en-IN" dirty="0" smtClean="0"/>
              <a:t>Ida</a:t>
            </a:r>
          </a:p>
          <a:p>
            <a:r>
              <a:rPr lang="en-IN" dirty="0" smtClean="0"/>
              <a:t>hopper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4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address space layout randomization (ASLR</a:t>
            </a:r>
            <a:r>
              <a:rPr lang="en-IN" dirty="0" smtClean="0"/>
              <a:t>)</a:t>
            </a:r>
          </a:p>
          <a:p>
            <a:r>
              <a:rPr lang="en-IN" dirty="0"/>
              <a:t>data execution prevention (DEP</a:t>
            </a:r>
            <a:r>
              <a:rPr lang="en-IN" dirty="0" smtClean="0"/>
              <a:t>)</a:t>
            </a:r>
          </a:p>
          <a:p>
            <a:r>
              <a:rPr lang="en-IN" dirty="0" smtClean="0"/>
              <a:t>Not using vulnerable functions like gets()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Smashing The Stack For Fun And </a:t>
            </a:r>
            <a:r>
              <a:rPr lang="en-IN" dirty="0" smtClean="0">
                <a:solidFill>
                  <a:srgbClr val="FF0000"/>
                </a:solidFill>
              </a:rPr>
              <a:t>Profit</a:t>
            </a:r>
            <a:endParaRPr lang="en-IN" dirty="0" smtClean="0">
              <a:solidFill>
                <a:srgbClr val="FF0000"/>
              </a:solidFill>
              <a:hlinkClick r:id="rId2"/>
            </a:endParaRPr>
          </a:p>
          <a:p>
            <a:r>
              <a:rPr lang="en-IN" sz="2400" i="1" u="sng" dirty="0" smtClean="0">
                <a:solidFill>
                  <a:srgbClr val="00B0F0"/>
                </a:solidFill>
                <a:latin typeface="Calibri" panose="020F0502020204030204" pitchFamily="34" charset="0"/>
                <a:hlinkClick r:id="rId2"/>
              </a:rPr>
              <a:t>http</a:t>
            </a:r>
            <a:r>
              <a:rPr lang="en-IN" sz="2400" i="1" u="sng" dirty="0">
                <a:solidFill>
                  <a:srgbClr val="00B0F0"/>
                </a:solidFill>
                <a:latin typeface="Calibri" panose="020F0502020204030204" pitchFamily="34" charset="0"/>
                <a:hlinkClick r:id="rId2"/>
              </a:rPr>
              <a:t>://</a:t>
            </a:r>
            <a:r>
              <a:rPr lang="en-IN" sz="2400" i="1" u="sng" dirty="0" smtClean="0">
                <a:solidFill>
                  <a:srgbClr val="00B0F0"/>
                </a:solidFill>
                <a:latin typeface="Calibri" panose="020F0502020204030204" pitchFamily="34" charset="0"/>
                <a:hlinkClick r:id="rId2"/>
              </a:rPr>
              <a:t>phrack.org/issues/49/14.html</a:t>
            </a:r>
            <a:endParaRPr lang="en-IN" sz="2400" i="1" u="sng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IN" sz="2400" b="1" i="1" u="sng" dirty="0" smtClean="0">
                <a:solidFill>
                  <a:srgbClr val="FF0000"/>
                </a:solidFill>
                <a:latin typeface="Bookman Old Style" panose="02050604050505020204" pitchFamily="18" charset="0"/>
                <a:hlinkClick r:id="rId3"/>
              </a:rPr>
              <a:t>Live Overflow</a:t>
            </a:r>
            <a:endParaRPr lang="en-IN" b="1" dirty="0" smtClean="0">
              <a:solidFill>
                <a:srgbClr val="FF0000"/>
              </a:solidFill>
              <a:latin typeface="Bookman Old Style" panose="02050604050505020204" pitchFamily="18" charset="0"/>
              <a:hlinkClick r:id="rId3"/>
            </a:endParaRPr>
          </a:p>
          <a:p>
            <a:r>
              <a:rPr lang="en-IN" sz="2400" i="1" dirty="0" smtClean="0">
                <a:latin typeface="Calibri" panose="020F0502020204030204" pitchFamily="34" charset="0"/>
                <a:hlinkClick r:id="rId3"/>
              </a:rPr>
              <a:t>https</a:t>
            </a:r>
            <a:r>
              <a:rPr lang="en-IN" sz="2400" i="1" dirty="0">
                <a:latin typeface="Calibri" panose="020F0502020204030204" pitchFamily="34" charset="0"/>
                <a:hlinkClick r:id="rId3"/>
              </a:rPr>
              <a:t>://</a:t>
            </a:r>
            <a:r>
              <a:rPr lang="en-IN" sz="2400" i="1" dirty="0" smtClean="0">
                <a:latin typeface="Calibri" panose="020F0502020204030204" pitchFamily="34" charset="0"/>
                <a:hlinkClick r:id="rId3"/>
              </a:rPr>
              <a:t>www.youtube.com/channel/UClcE-kVhqyiHCcjYwcpfj9w</a:t>
            </a:r>
            <a:endParaRPr lang="en-IN" sz="2400" i="1" dirty="0" smtClean="0">
              <a:latin typeface="Calibri" panose="020F0502020204030204" pitchFamily="34" charset="0"/>
            </a:endParaRPr>
          </a:p>
          <a:p>
            <a:r>
              <a:rPr lang="en-IN" dirty="0" err="1" smtClean="0"/>
              <a:t>Protostar</a:t>
            </a:r>
            <a:endParaRPr lang="en-IN" dirty="0" smtClean="0"/>
          </a:p>
          <a:p>
            <a:r>
              <a:rPr lang="en-IN" i="1" u="sng" dirty="0">
                <a:solidFill>
                  <a:srgbClr val="FF0000"/>
                </a:solidFill>
              </a:rPr>
              <a:t>https://exploit-exercises.com/protostar/stack0/</a:t>
            </a:r>
          </a:p>
        </p:txBody>
      </p:sp>
    </p:spTree>
    <p:extLst>
      <p:ext uri="{BB962C8B-B14F-4D97-AF65-F5344CB8AC3E}">
        <p14:creationId xmlns:p14="http://schemas.microsoft.com/office/powerpoint/2010/main" val="24325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705285" y="4777381"/>
            <a:ext cx="2372017" cy="1388288"/>
          </a:xfrm>
        </p:spPr>
        <p:txBody>
          <a:bodyPr/>
          <a:lstStyle/>
          <a:p>
            <a:r>
              <a:rPr lang="en-IN" dirty="0" smtClean="0"/>
              <a:t>Subhajit Barh</a:t>
            </a:r>
          </a:p>
          <a:p>
            <a:r>
              <a:rPr lang="en-IN" dirty="0" smtClean="0"/>
              <a:t>Roll-18ma60r33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02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87464" y="1258784"/>
            <a:ext cx="8825658" cy="1535417"/>
          </a:xfrm>
        </p:spPr>
        <p:txBody>
          <a:bodyPr/>
          <a:lstStyle/>
          <a:p>
            <a:r>
              <a:rPr lang="en-IN" dirty="0" smtClean="0"/>
              <a:t>That Was not The end of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9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31151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7828"/>
            <a:ext cx="8761413" cy="510748"/>
          </a:xfrm>
        </p:spPr>
        <p:txBody>
          <a:bodyPr/>
          <a:lstStyle/>
          <a:p>
            <a:r>
              <a:rPr lang="en-IN" dirty="0" smtClean="0"/>
              <a:t>Map Of Infection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576"/>
            <a:ext cx="12192000" cy="62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OWASP Top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066" y="2553195"/>
            <a:ext cx="5317098" cy="34163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Injection </a:t>
            </a:r>
          </a:p>
          <a:p>
            <a:r>
              <a:rPr lang="en-IN" sz="2800" dirty="0" smtClean="0"/>
              <a:t>Broken </a:t>
            </a:r>
            <a:r>
              <a:rPr lang="en-IN" sz="2800" dirty="0"/>
              <a:t>Authentication </a:t>
            </a:r>
            <a:endParaRPr lang="en-IN" sz="2800" dirty="0" smtClean="0"/>
          </a:p>
          <a:p>
            <a:r>
              <a:rPr lang="en-IN" sz="2800" dirty="0" smtClean="0"/>
              <a:t>Sensitive </a:t>
            </a:r>
            <a:r>
              <a:rPr lang="en-IN" sz="2800" dirty="0"/>
              <a:t>Data Exposure </a:t>
            </a:r>
            <a:endParaRPr lang="en-IN" sz="2800" dirty="0" smtClean="0"/>
          </a:p>
          <a:p>
            <a:r>
              <a:rPr lang="en-IN" sz="2800" dirty="0" smtClean="0"/>
              <a:t>XML </a:t>
            </a:r>
            <a:r>
              <a:rPr lang="en-IN" sz="2800" dirty="0"/>
              <a:t>External Entities (XXE) </a:t>
            </a:r>
            <a:endParaRPr lang="en-IN" sz="2800" dirty="0" smtClean="0"/>
          </a:p>
          <a:p>
            <a:r>
              <a:rPr lang="en-IN" sz="2800" dirty="0" smtClean="0"/>
              <a:t>Broken </a:t>
            </a:r>
            <a:r>
              <a:rPr lang="en-IN" sz="2800" dirty="0"/>
              <a:t>Access Control </a:t>
            </a:r>
            <a:endParaRPr lang="en-IN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17672" y="2386940"/>
            <a:ext cx="54982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 Misconfiguration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Cross-Site Scripting (XSS)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Insecure Deserialization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Components with Known Vulnerabilities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Insufficient Logging &amp; Monitoring</a:t>
            </a:r>
          </a:p>
        </p:txBody>
      </p:sp>
    </p:spTree>
    <p:extLst>
      <p:ext uri="{BB962C8B-B14F-4D97-AF65-F5344CB8AC3E}">
        <p14:creationId xmlns:p14="http://schemas.microsoft.com/office/powerpoint/2010/main" val="160289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 We will See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809507" y="3158836"/>
            <a:ext cx="390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accent1">
                    <a:lumMod val="75000"/>
                  </a:schemeClr>
                </a:solidFill>
              </a:rPr>
              <a:t>Buffer Overflow</a:t>
            </a:r>
            <a:endParaRPr lang="en-I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Buffer </a:t>
            </a:r>
            <a:r>
              <a:rPr lang="en-IN" dirty="0" err="1" smtClean="0"/>
              <a:t>overfow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042" y="2406552"/>
            <a:ext cx="11641958" cy="4303737"/>
          </a:xfrm>
        </p:spPr>
        <p:txBody>
          <a:bodyPr/>
          <a:lstStyle/>
          <a:p>
            <a:r>
              <a:rPr lang="en-IN" b="1" dirty="0"/>
              <a:t>In information security and programming, a buffer overflow, or buffer overrun, is an anomaly where a program</a:t>
            </a:r>
            <a:r>
              <a:rPr lang="en-IN" dirty="0"/>
              <a:t>, </a:t>
            </a:r>
            <a:r>
              <a:rPr lang="en-IN" b="1" dirty="0"/>
              <a:t>while writing data to a buffer</a:t>
            </a:r>
            <a:r>
              <a:rPr lang="en-IN" dirty="0"/>
              <a:t>, </a:t>
            </a:r>
            <a:r>
              <a:rPr lang="en-IN" b="1" dirty="0"/>
              <a:t>overruns the buffer's boundary and overwrites adjacent memory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8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8" y="1955408"/>
            <a:ext cx="11691693" cy="4902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3143" y="712519"/>
            <a:ext cx="397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>
                    <a:lumMod val="95000"/>
                  </a:schemeClr>
                </a:solidFill>
              </a:rPr>
              <a:t>Source Code</a:t>
            </a:r>
            <a:endParaRPr lang="en-IN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1173</TotalTime>
  <Words>538</Words>
  <Application>Microsoft Office PowerPoint</Application>
  <PresentationFormat>Widescreen</PresentationFormat>
  <Paragraphs>414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Agency FB</vt:lpstr>
      <vt:lpstr>Aharoni</vt:lpstr>
      <vt:lpstr>Arial</vt:lpstr>
      <vt:lpstr>Bookman Old Style</vt:lpstr>
      <vt:lpstr>Calibri</vt:lpstr>
      <vt:lpstr>Calibri Light</vt:lpstr>
      <vt:lpstr>Californian FB</vt:lpstr>
      <vt:lpstr>Century Gothic</vt:lpstr>
      <vt:lpstr>Consolas</vt:lpstr>
      <vt:lpstr>Times New Roman</vt:lpstr>
      <vt:lpstr>Wingdings</vt:lpstr>
      <vt:lpstr>Wingdings 3</vt:lpstr>
      <vt:lpstr>Custom Design</vt:lpstr>
      <vt:lpstr>Ion Boardroom</vt:lpstr>
      <vt:lpstr>Information Security</vt:lpstr>
      <vt:lpstr>Have You Heard Of Stuxnet</vt:lpstr>
      <vt:lpstr>Stuxnet most sophisticated malware Created till Now</vt:lpstr>
      <vt:lpstr>That Was not The end of It</vt:lpstr>
      <vt:lpstr>Map Of Infection </vt:lpstr>
      <vt:lpstr>OWASP Top 10</vt:lpstr>
      <vt:lpstr>Today We will See</vt:lpstr>
      <vt:lpstr>Buffer overfow</vt:lpstr>
      <vt:lpstr>PowerPoint Presentation</vt:lpstr>
      <vt:lpstr>test</vt:lpstr>
      <vt:lpstr>X86 and x64 architecture vs 8086(16bit)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GDB Commands</vt:lpstr>
      <vt:lpstr>STACK OVERFOLW</vt:lpstr>
      <vt:lpstr>STACK OVERFOLW</vt:lpstr>
      <vt:lpstr>Final test</vt:lpstr>
      <vt:lpstr>Tools</vt:lpstr>
      <vt:lpstr>Prevention</vt:lpstr>
      <vt:lpstr>References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Insecurity</dc:title>
  <dc:creator>BLUE</dc:creator>
  <cp:lastModifiedBy>BLUE</cp:lastModifiedBy>
  <cp:revision>79</cp:revision>
  <dcterms:created xsi:type="dcterms:W3CDTF">2018-08-12T11:48:52Z</dcterms:created>
  <dcterms:modified xsi:type="dcterms:W3CDTF">2018-08-25T22:57:07Z</dcterms:modified>
</cp:coreProperties>
</file>