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jpeg" ContentType="image/jpeg"/>
  <Override PartName="/ppt/media/image1.jpeg" ContentType="image/jpeg"/>
  <Override PartName="/ppt/media/image2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-11160"/>
            <a:ext cx="907128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-11160"/>
            <a:ext cx="907128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504000" y="-11160"/>
            <a:ext cx="907128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-11160"/>
            <a:ext cx="907128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280" cy="1753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131256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0" y="662040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PlaceHolder 3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76000" y="978480"/>
            <a:ext cx="9071280" cy="8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5860" spc="-1" strike="noStrike">
                <a:solidFill>
                  <a:srgbClr val="ffffff"/>
                </a:solidFill>
                <a:latin typeface="Arial"/>
              </a:rPr>
              <a:t>Linux Kernel Exploits</a:t>
            </a:r>
            <a:endParaRPr b="0" lang="en-IN" sz="586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11088000" y="-3127320"/>
            <a:ext cx="9071280" cy="24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Preesented By Subhajit Barh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Roll- 18MA60R33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Dept:-Mathematics 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(CSDP)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1800000" y="1944000"/>
            <a:ext cx="6408000" cy="137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IN" sz="3600" spc="-1" strike="noStrike">
                <a:solidFill>
                  <a:srgbClr val="dddddd"/>
                </a:solidFill>
                <a:latin typeface="Arial Black"/>
              </a:rPr>
              <a:t>CVE-2016-5195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60" name="TextShape 4"/>
          <p:cNvSpPr txBox="1"/>
          <p:nvPr/>
        </p:nvSpPr>
        <p:spPr>
          <a:xfrm>
            <a:off x="3447720" y="3888000"/>
            <a:ext cx="3896280" cy="285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endParaRPr b="0" lang="en-IN" sz="1800" spc="-1" strike="noStrike">
              <a:latin typeface="Arial"/>
            </a:endParaRPr>
          </a:p>
          <a:p>
            <a:pPr algn="ctr"/>
            <a:r>
              <a:rPr b="1" lang="en-IN" sz="3200" spc="-1" strike="noStrike">
                <a:solidFill>
                  <a:srgbClr val="bf0041"/>
                </a:solidFill>
                <a:latin typeface="Droid Sans Fallback"/>
              </a:rPr>
              <a:t>Subhajit Barh</a:t>
            </a:r>
            <a:endParaRPr b="0" lang="en-IN" sz="3200" spc="-1" strike="noStrike">
              <a:latin typeface="Arial"/>
            </a:endParaRPr>
          </a:p>
          <a:p>
            <a:pPr algn="ctr"/>
            <a:r>
              <a:rPr b="0" lang="en-IN" sz="2000" spc="-1" strike="noStrike">
                <a:solidFill>
                  <a:srgbClr val="ce181e"/>
                </a:solidFill>
                <a:latin typeface="Arial"/>
              </a:rPr>
              <a:t>Roll-18MA60R33</a:t>
            </a:r>
            <a:endParaRPr b="0" lang="en-IN" sz="2000" spc="-1" strike="noStrike">
              <a:latin typeface="Arial"/>
            </a:endParaRPr>
          </a:p>
          <a:p>
            <a:pPr algn="ctr"/>
            <a:r>
              <a:rPr b="0" lang="en-IN" sz="2400" spc="-1" strike="noStrike">
                <a:solidFill>
                  <a:srgbClr val="8d281e"/>
                </a:solidFill>
                <a:latin typeface="Arial"/>
              </a:rPr>
              <a:t>Dept:-Mathematics</a:t>
            </a:r>
            <a:endParaRPr b="0" lang="en-IN" sz="2400" spc="-1" strike="noStrike">
              <a:latin typeface="Arial"/>
            </a:endParaRPr>
          </a:p>
          <a:p>
            <a:pPr algn="ctr"/>
            <a:r>
              <a:rPr b="0" lang="en-IN" sz="2400" spc="-1" strike="noStrike">
                <a:solidFill>
                  <a:srgbClr val="2e2706"/>
                </a:solidFill>
                <a:latin typeface="Arial"/>
              </a:rPr>
              <a:t>IIT KHARAGPUR</a:t>
            </a:r>
            <a:endParaRPr b="0" lang="en-IN" sz="2400" spc="-1" strike="noStrike">
              <a:latin typeface="Arial"/>
            </a:endParaRPr>
          </a:p>
          <a:p>
            <a:pPr algn="ctr"/>
            <a:endParaRPr b="0" lang="en-IN" sz="2400" spc="-1" strike="noStrike">
              <a:latin typeface="Arial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3643200" y="3096000"/>
            <a:ext cx="2620800" cy="54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IN" sz="3200" spc="-1" strike="noStrike">
                <a:solidFill>
                  <a:srgbClr val="ffffd7"/>
                </a:solidFill>
                <a:latin typeface="Arial"/>
              </a:rPr>
              <a:t>Presented By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63360" y="0"/>
            <a:ext cx="8000280" cy="4933080"/>
          </a:xfrm>
          <a:prstGeom prst="rect">
            <a:avLst/>
          </a:prstGeom>
          <a:ln>
            <a:noFill/>
          </a:ln>
        </p:spPr>
      </p:pic>
      <p:sp>
        <p:nvSpPr>
          <p:cNvPr id="163" name="CustomShape 1"/>
          <p:cNvSpPr/>
          <p:nvPr/>
        </p:nvSpPr>
        <p:spPr>
          <a:xfrm>
            <a:off x="3888000" y="4806360"/>
            <a:ext cx="4607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3200" spc="-1" strike="noStrike">
                <a:latin typeface="Arial"/>
              </a:rPr>
              <a:t>(CVE-2016-5195)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4392000" y="6766200"/>
            <a:ext cx="3455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2400" spc="-1" strike="noStrike">
                <a:latin typeface="Arial"/>
              </a:rPr>
              <a:t>Linux Kernel Exploit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TextShape 3"/>
          <p:cNvSpPr txBox="1"/>
          <p:nvPr/>
        </p:nvSpPr>
        <p:spPr>
          <a:xfrm>
            <a:off x="42120" y="-44280"/>
            <a:ext cx="5904000" cy="134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IN" sz="4400" spc="-1" strike="noStrike">
                <a:latin typeface="angsananew"/>
              </a:rPr>
              <a:t>Possible Questions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68" name="TextShape 4"/>
          <p:cNvSpPr txBox="1"/>
          <p:nvPr/>
        </p:nvSpPr>
        <p:spPr>
          <a:xfrm>
            <a:off x="792000" y="1512000"/>
            <a:ext cx="8712000" cy="388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108000">
              <a:spcBef>
                <a:spcPts val="3402"/>
              </a:spcBef>
              <a:buClr>
                <a:srgbClr val="000000"/>
              </a:buClr>
              <a:buFont typeface="StarSymbol"/>
              <a:buAutoNum type="romanLcPeriod"/>
            </a:pPr>
            <a:r>
              <a:rPr b="0" lang="en-IN" sz="2800" spc="-1" strike="noStrike">
                <a:solidFill>
                  <a:srgbClr val="800080"/>
                </a:solidFill>
                <a:latin typeface="DejaVu Sans"/>
              </a:rPr>
              <a:t>What is Dirty Cow?</a:t>
            </a:r>
            <a:endParaRPr b="0" lang="en-IN" sz="2800" spc="-1" strike="noStrike">
              <a:solidFill>
                <a:srgbClr val="800080"/>
              </a:solidFill>
              <a:latin typeface="Arial"/>
            </a:endParaRPr>
          </a:p>
          <a:p>
            <a:pPr marL="108000">
              <a:spcBef>
                <a:spcPts val="3402"/>
              </a:spcBef>
              <a:buClr>
                <a:srgbClr val="000000"/>
              </a:buClr>
              <a:buFont typeface="StarSymbol"/>
              <a:buAutoNum type="romanLcPeriod"/>
            </a:pPr>
            <a:r>
              <a:rPr b="0" lang="en-IN" sz="2800" spc="-1" strike="noStrike">
                <a:solidFill>
                  <a:srgbClr val="800080"/>
                </a:solidFill>
                <a:latin typeface="DejaVu Sans"/>
              </a:rPr>
              <a:t>What is with the weird Name?</a:t>
            </a:r>
            <a:endParaRPr b="0" lang="en-IN" sz="2800" spc="-1" strike="noStrike">
              <a:solidFill>
                <a:srgbClr val="800080"/>
              </a:solidFill>
              <a:latin typeface="Arial"/>
            </a:endParaRPr>
          </a:p>
          <a:p>
            <a:pPr marL="108000">
              <a:spcBef>
                <a:spcPts val="3402"/>
              </a:spcBef>
              <a:buClr>
                <a:srgbClr val="000000"/>
              </a:buClr>
              <a:buFont typeface="StarSymbol"/>
              <a:buAutoNum type="romanLcPeriod"/>
            </a:pPr>
            <a:r>
              <a:rPr b="0" lang="en-IN" sz="2800" spc="-1" strike="noStrike">
                <a:solidFill>
                  <a:srgbClr val="800080"/>
                </a:solidFill>
                <a:latin typeface="DejaVu Sans"/>
              </a:rPr>
              <a:t>What is a Kernel??</a:t>
            </a:r>
            <a:endParaRPr b="0" lang="en-IN" sz="2800" spc="-1" strike="noStrike">
              <a:solidFill>
                <a:srgbClr val="800080"/>
              </a:solidFill>
              <a:latin typeface="Arial"/>
            </a:endParaRPr>
          </a:p>
          <a:p>
            <a:pPr marL="108000">
              <a:spcBef>
                <a:spcPts val="3402"/>
              </a:spcBef>
              <a:buClr>
                <a:srgbClr val="000000"/>
              </a:buClr>
              <a:buFont typeface="StarSymbol"/>
              <a:buAutoNum type="romanLcPeriod"/>
            </a:pPr>
            <a:r>
              <a:rPr b="0" lang="en-IN" sz="2800" spc="-1" strike="noStrike">
                <a:solidFill>
                  <a:srgbClr val="800080"/>
                </a:solidFill>
                <a:latin typeface="DejaVu Sans"/>
              </a:rPr>
              <a:t>What is Privilage Escalation?</a:t>
            </a:r>
            <a:endParaRPr b="0" lang="en-IN" sz="2800" spc="-1" strike="noStrike">
              <a:solidFill>
                <a:srgbClr val="800080"/>
              </a:solidFill>
              <a:latin typeface="Arial"/>
            </a:endParaRPr>
          </a:p>
          <a:p>
            <a:pPr marL="108000">
              <a:spcBef>
                <a:spcPts val="3402"/>
              </a:spcBef>
              <a:buClr>
                <a:srgbClr val="000000"/>
              </a:buClr>
              <a:buFont typeface="StarSymbol"/>
              <a:buAutoNum type="romanLcPeriod"/>
            </a:pPr>
            <a:r>
              <a:rPr b="0" lang="en-IN" sz="2800" spc="-1" strike="noStrike">
                <a:solidFill>
                  <a:srgbClr val="800080"/>
                </a:solidFill>
                <a:latin typeface="DejaVu Sans"/>
              </a:rPr>
              <a:t>What is its impact??</a:t>
            </a:r>
            <a:endParaRPr b="0" lang="en-IN" sz="2800" spc="-1" strike="noStrike">
              <a:solidFill>
                <a:srgbClr val="800080"/>
              </a:solidFill>
              <a:latin typeface="Arial"/>
            </a:endParaRPr>
          </a:p>
        </p:txBody>
      </p:sp>
      <p:sp>
        <p:nvSpPr>
          <p:cNvPr id="169" name="TextShape 5"/>
          <p:cNvSpPr txBox="1"/>
          <p:nvPr/>
        </p:nvSpPr>
        <p:spPr>
          <a:xfrm>
            <a:off x="7056000" y="6061680"/>
            <a:ext cx="252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IN" sz="1800" spc="-1" strike="noStrike">
                <a:latin typeface="Arial"/>
              </a:rPr>
              <a:t>And So on .......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04000" y="-1116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solidFill>
                  <a:srgbClr val="800080"/>
                </a:solidFill>
                <a:latin typeface="Arial"/>
              </a:rPr>
              <a:t>What is Dirty COW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360000" y="1080000"/>
            <a:ext cx="9215280" cy="5702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pPr marL="216000" indent="-216000"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ff4000"/>
                </a:solidFill>
                <a:latin typeface="Arial"/>
                <a:ea typeface="Noto Sans CJK SC Regular"/>
              </a:rPr>
              <a:t>Dirty COW is a Critical(Priv-Esc Type) Security Vulnerability which was  present in Linux Kernel.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ff4000"/>
                </a:solidFill>
                <a:latin typeface="Arial"/>
                <a:ea typeface="Noto Sans CJK SC Regular"/>
              </a:rPr>
              <a:t>It was there since kernel version 2.6.22 (released in September 2007)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ff4000"/>
                </a:solidFill>
                <a:latin typeface="Arial"/>
                <a:ea typeface="Noto Sans CJK SC Regular"/>
              </a:rPr>
              <a:t>It was exploited in October 2016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ff4000"/>
                </a:solidFill>
                <a:latin typeface="Arial"/>
                <a:ea typeface="Noto Sans CJK SC Regular"/>
              </a:rPr>
              <a:t>The vulnerability has been patched in Linux kernel versions 4.8.3, 4.7.9, 4.4.26 and newer.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ff4000"/>
                </a:solidFill>
                <a:latin typeface="Arial"/>
                <a:ea typeface="Noto Sans CJK SC Regular"/>
              </a:rPr>
              <a:t>The patch produced in 2016 did not fully address the issue and a revised patch was released on November 27, 2017, before public dissemination of the vulnerability</a:t>
            </a:r>
            <a:r>
              <a:rPr b="0" lang="en-IN" sz="2800" spc="-1" strike="noStrike">
                <a:latin typeface="Arial"/>
                <a:ea typeface="Noto Sans CJK SC Regular"/>
              </a:rPr>
              <a:t>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04000" y="-1116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solidFill>
                  <a:srgbClr val="800080"/>
                </a:solidFill>
                <a:latin typeface="Arial"/>
              </a:rPr>
              <a:t>Which Means ...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144000" y="1512000"/>
            <a:ext cx="9431280" cy="5270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pPr marL="216000" indent="-216000"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ff4000"/>
                </a:solidFill>
                <a:latin typeface="Arial"/>
                <a:ea typeface="Noto Sans CJK SC Regular"/>
              </a:rPr>
              <a:t>Operating Systems Like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ff4000"/>
                </a:solidFill>
                <a:latin typeface="Arial"/>
                <a:ea typeface="Noto Sans CJK SC Regular"/>
              </a:rPr>
              <a:t>Ubuntu 14.04,12.04,16.10 and Lower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ff4000"/>
                </a:solidFill>
                <a:latin typeface="Arial"/>
                <a:ea typeface="Noto Sans CJK SC Regular"/>
              </a:rPr>
              <a:t>RHEL 7, CentOS 7</a:t>
            </a:r>
            <a:r>
              <a:rPr b="0" lang="en-IN" sz="2800" spc="-1" strike="noStrike">
                <a:solidFill>
                  <a:srgbClr val="ff4000"/>
                </a:solidFill>
                <a:latin typeface="Arial"/>
                <a:ea typeface="Noto Sans CJK SC Regular"/>
              </a:rPr>
              <a:t>	</a:t>
            </a:r>
            <a:r>
              <a:rPr b="0" lang="en-IN" sz="2800" spc="-1" strike="noStrike">
                <a:solidFill>
                  <a:srgbClr val="ff4000"/>
                </a:solidFill>
                <a:latin typeface="Arial"/>
                <a:ea typeface="Noto Sans CJK SC Regular"/>
              </a:rPr>
              <a:t>RHEL 7, CentOS 7 and lower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ff4000"/>
                </a:solidFill>
                <a:latin typeface="Arial"/>
                <a:ea typeface="Noto Sans CJK SC Regular"/>
              </a:rPr>
              <a:t>And othe Linux Distros which used or still uses those kernels are vulnerable.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ff4000"/>
                </a:solidFill>
                <a:latin typeface="Arial"/>
                <a:ea typeface="Noto Sans CJK SC Regular"/>
              </a:rPr>
              <a:t>That list is quite large.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504000" y="-1116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Outline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504000" y="1368000"/>
            <a:ext cx="9071280" cy="4785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0000"/>
                </a:solidFill>
                <a:latin typeface="Arial"/>
              </a:rPr>
              <a:t>What is Privilage Escalation</a:t>
            </a:r>
            <a:endParaRPr b="0" lang="en-IN" sz="3200" spc="-1" strike="noStrike">
              <a:solidFill>
                <a:srgbClr val="ff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0000"/>
                </a:solidFill>
                <a:latin typeface="Arial"/>
              </a:rPr>
              <a:t>Linux Permission System</a:t>
            </a:r>
            <a:endParaRPr b="0" lang="en-IN" sz="3200" spc="-1" strike="noStrike">
              <a:solidFill>
                <a:srgbClr val="ff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0000"/>
                </a:solidFill>
                <a:latin typeface="Arial"/>
              </a:rPr>
              <a:t>Linux Kernel</a:t>
            </a:r>
            <a:endParaRPr b="0" lang="en-IN" sz="3200" spc="-1" strike="noStrike">
              <a:solidFill>
                <a:srgbClr val="ff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0000"/>
                </a:solidFill>
                <a:latin typeface="Arial"/>
              </a:rPr>
              <a:t>Paging and Page Fault</a:t>
            </a:r>
            <a:endParaRPr b="0" lang="en-IN" sz="3200" spc="-1" strike="noStrike">
              <a:solidFill>
                <a:srgbClr val="ff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0000"/>
                </a:solidFill>
                <a:latin typeface="Arial"/>
              </a:rPr>
              <a:t>Cache control</a:t>
            </a:r>
            <a:endParaRPr b="0" lang="en-IN" sz="3200" spc="-1" strike="noStrike">
              <a:solidFill>
                <a:srgbClr val="ff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0000"/>
                </a:solidFill>
                <a:latin typeface="Arial"/>
              </a:rPr>
              <a:t>Copy on Write</a:t>
            </a:r>
            <a:endParaRPr b="0" lang="en-IN" sz="3200" spc="-1" strike="noStrike">
              <a:solidFill>
                <a:srgbClr val="ff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0000"/>
                </a:solidFill>
                <a:latin typeface="Arial"/>
              </a:rPr>
              <a:t>Dirty Bits </a:t>
            </a:r>
            <a:endParaRPr b="0" lang="en-IN" sz="3200" spc="-1" strike="noStrike">
              <a:solidFill>
                <a:srgbClr val="ff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0000"/>
                </a:solidFill>
                <a:latin typeface="Arial"/>
              </a:rPr>
              <a:t>etc.....</a:t>
            </a:r>
            <a:endParaRPr b="0" lang="en-IN" sz="32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LibreOffice/6.1.4.2$Linux_X86_64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2019-02-01T09:13:31Z</dcterms:created>
  <dc:creator/>
  <dc:description/>
  <dc:language>en-IN</dc:language>
  <cp:lastModifiedBy/>
  <dcterms:modified xsi:type="dcterms:W3CDTF">2019-02-01T10:29:12Z</dcterms:modified>
  <cp:revision>5</cp:revision>
  <dc:subject/>
  <dc:title>Blue Curve</dc:title>
</cp:coreProperties>
</file>