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8" r:id="rId3"/>
    <p:sldId id="257"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EDB"/>
    <a:srgbClr val="F0C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F3921A-4377-4E75-B777-637E14211F94}"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IN"/>
        </a:p>
      </dgm:t>
    </dgm:pt>
    <dgm:pt modelId="{EC87662D-C5D8-4230-93E2-9B7DAE85C84A}">
      <dgm:prSet custT="1"/>
      <dgm:spPr>
        <a:solidFill>
          <a:schemeClr val="accent4">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600" dirty="0"/>
            <a:t>You need to run </a:t>
          </a:r>
          <a:br>
            <a:rPr lang="en-US" sz="1600" dirty="0"/>
          </a:br>
          <a:r>
            <a:rPr lang="en-US" sz="1600" dirty="0"/>
            <a:t>continuous test calls</a:t>
          </a:r>
          <a:br>
            <a:rPr lang="en-US" sz="1600" dirty="0"/>
          </a:br>
          <a:r>
            <a:rPr lang="en-US" sz="1600" dirty="0"/>
            <a:t>Suppose, 100 rupees </a:t>
          </a:r>
          <a:br>
            <a:rPr lang="en-US" sz="1600" dirty="0"/>
          </a:br>
          <a:r>
            <a:rPr lang="en-US" sz="1600" dirty="0"/>
            <a:t>per 500 calls</a:t>
          </a:r>
          <a:endParaRPr lang="en-IN" sz="1600" dirty="0"/>
        </a:p>
      </dgm:t>
    </dgm:pt>
    <dgm:pt modelId="{90BF1CE9-673D-4318-86C2-BD5A794893DE}" type="parTrans" cxnId="{1B5470B5-C1F8-4CC9-96C2-912743729170}">
      <dgm:prSet/>
      <dgm:spPr/>
      <dgm:t>
        <a:bodyPr/>
        <a:lstStyle/>
        <a:p>
          <a:endParaRPr lang="en-IN"/>
        </a:p>
      </dgm:t>
    </dgm:pt>
    <dgm:pt modelId="{28928AD1-AB00-426D-B163-770BA9B7E0B6}" type="sibTrans" cxnId="{1B5470B5-C1F8-4CC9-96C2-912743729170}">
      <dgm:prSet/>
      <dgm:spPr/>
      <dgm:t>
        <a:bodyPr/>
        <a:lstStyle/>
        <a:p>
          <a:endParaRPr lang="en-IN"/>
        </a:p>
      </dgm:t>
    </dgm:pt>
    <dgm:pt modelId="{24E49D5C-A2B6-4405-B564-FBDDFE49AB8D}" type="pres">
      <dgm:prSet presAssocID="{76F3921A-4377-4E75-B777-637E14211F94}" presName="Name0" presStyleCnt="0">
        <dgm:presLayoutVars>
          <dgm:dir/>
          <dgm:animLvl val="lvl"/>
          <dgm:resizeHandles val="exact"/>
        </dgm:presLayoutVars>
      </dgm:prSet>
      <dgm:spPr/>
    </dgm:pt>
    <dgm:pt modelId="{144435FE-6B2E-40A0-9297-69A09DE05755}" type="pres">
      <dgm:prSet presAssocID="{EC87662D-C5D8-4230-93E2-9B7DAE85C84A}" presName="linNode" presStyleCnt="0"/>
      <dgm:spPr/>
    </dgm:pt>
    <dgm:pt modelId="{B95B5119-0B59-4014-8720-D45AE397FDDA}" type="pres">
      <dgm:prSet presAssocID="{EC87662D-C5D8-4230-93E2-9B7DAE85C84A}" presName="parentText" presStyleLbl="node1" presStyleIdx="0" presStyleCnt="1" custScaleX="156216" custScaleY="100098" custLinFactNeighborX="-47988" custLinFactNeighborY="36645">
        <dgm:presLayoutVars>
          <dgm:chMax val="1"/>
          <dgm:bulletEnabled val="1"/>
        </dgm:presLayoutVars>
      </dgm:prSet>
      <dgm:spPr/>
    </dgm:pt>
  </dgm:ptLst>
  <dgm:cxnLst>
    <dgm:cxn modelId="{0DFC0A0A-71A4-4E04-A8E0-A8C19532B5F1}" type="presOf" srcId="{EC87662D-C5D8-4230-93E2-9B7DAE85C84A}" destId="{B95B5119-0B59-4014-8720-D45AE397FDDA}" srcOrd="0" destOrd="0" presId="urn:microsoft.com/office/officeart/2005/8/layout/vList5"/>
    <dgm:cxn modelId="{1B5470B5-C1F8-4CC9-96C2-912743729170}" srcId="{76F3921A-4377-4E75-B777-637E14211F94}" destId="{EC87662D-C5D8-4230-93E2-9B7DAE85C84A}" srcOrd="0" destOrd="0" parTransId="{90BF1CE9-673D-4318-86C2-BD5A794893DE}" sibTransId="{28928AD1-AB00-426D-B163-770BA9B7E0B6}"/>
    <dgm:cxn modelId="{FA014DD2-C2BD-40FC-B550-BDD56C2720D9}" type="presOf" srcId="{76F3921A-4377-4E75-B777-637E14211F94}" destId="{24E49D5C-A2B6-4405-B564-FBDDFE49AB8D}" srcOrd="0" destOrd="0" presId="urn:microsoft.com/office/officeart/2005/8/layout/vList5"/>
    <dgm:cxn modelId="{BA2C2DCB-73D5-43EA-AFE2-387A731526CE}" type="presParOf" srcId="{24E49D5C-A2B6-4405-B564-FBDDFE49AB8D}" destId="{144435FE-6B2E-40A0-9297-69A09DE05755}" srcOrd="0" destOrd="0" presId="urn:microsoft.com/office/officeart/2005/8/layout/vList5"/>
    <dgm:cxn modelId="{B9759E78-6859-4769-AAE1-E29BEA1FE5B7}" type="presParOf" srcId="{144435FE-6B2E-40A0-9297-69A09DE05755}" destId="{B95B5119-0B59-4014-8720-D45AE397FDD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E94812-D82D-40CD-8C68-62E73BBFFF9C}"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7B6D76F2-DEBF-44F6-9EC2-383976D6E7DC}">
      <dgm:prSet/>
      <dgm:spPr>
        <a:solidFill>
          <a:schemeClr val="accent4">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We know the response format, type, pattern;</a:t>
          </a:r>
          <a:br>
            <a:rPr lang="en-US" dirty="0"/>
          </a:br>
          <a:r>
            <a:rPr lang="en-US" dirty="0"/>
            <a:t>So, we mock the response by configuring a Mock Server and simulate the API call</a:t>
          </a:r>
          <a:br>
            <a:rPr lang="en-US" dirty="0"/>
          </a:br>
          <a:r>
            <a:rPr lang="en-US" b="1" dirty="0"/>
            <a:t>Save the cost</a:t>
          </a:r>
          <a:r>
            <a:rPr lang="en-US" b="0" dirty="0"/>
            <a:t>.</a:t>
          </a:r>
          <a:endParaRPr lang="en-IN" dirty="0"/>
        </a:p>
      </dgm:t>
    </dgm:pt>
    <dgm:pt modelId="{E549FDFB-6CFE-4430-BA5B-051DDB4CCA8C}" type="parTrans" cxnId="{3533631B-77A9-4181-8380-6E107AFD7D84}">
      <dgm:prSet/>
      <dgm:spPr/>
      <dgm:t>
        <a:bodyPr/>
        <a:lstStyle/>
        <a:p>
          <a:endParaRPr lang="en-IN"/>
        </a:p>
      </dgm:t>
    </dgm:pt>
    <dgm:pt modelId="{16A9BB05-9FC6-49E8-8A4E-E75DFBF81497}" type="sibTrans" cxnId="{3533631B-77A9-4181-8380-6E107AFD7D84}">
      <dgm:prSet/>
      <dgm:spPr/>
      <dgm:t>
        <a:bodyPr/>
        <a:lstStyle/>
        <a:p>
          <a:endParaRPr lang="en-IN"/>
        </a:p>
      </dgm:t>
    </dgm:pt>
    <dgm:pt modelId="{F8C8BA47-DE31-48A0-A5F7-9BC8CA1B73FA}" type="pres">
      <dgm:prSet presAssocID="{49E94812-D82D-40CD-8C68-62E73BBFFF9C}" presName="linear" presStyleCnt="0">
        <dgm:presLayoutVars>
          <dgm:animLvl val="lvl"/>
          <dgm:resizeHandles val="exact"/>
        </dgm:presLayoutVars>
      </dgm:prSet>
      <dgm:spPr/>
    </dgm:pt>
    <dgm:pt modelId="{3A070DFE-391F-4AFC-B1FB-FF024223FB92}" type="pres">
      <dgm:prSet presAssocID="{7B6D76F2-DEBF-44F6-9EC2-383976D6E7DC}" presName="parentText" presStyleLbl="node1" presStyleIdx="0" presStyleCnt="1">
        <dgm:presLayoutVars>
          <dgm:chMax val="0"/>
          <dgm:bulletEnabled val="1"/>
        </dgm:presLayoutVars>
      </dgm:prSet>
      <dgm:spPr/>
    </dgm:pt>
  </dgm:ptLst>
  <dgm:cxnLst>
    <dgm:cxn modelId="{3533631B-77A9-4181-8380-6E107AFD7D84}" srcId="{49E94812-D82D-40CD-8C68-62E73BBFFF9C}" destId="{7B6D76F2-DEBF-44F6-9EC2-383976D6E7DC}" srcOrd="0" destOrd="0" parTransId="{E549FDFB-6CFE-4430-BA5B-051DDB4CCA8C}" sibTransId="{16A9BB05-9FC6-49E8-8A4E-E75DFBF81497}"/>
    <dgm:cxn modelId="{8006BFB8-0EDA-4EDE-99C1-98E903378D1F}" type="presOf" srcId="{49E94812-D82D-40CD-8C68-62E73BBFFF9C}" destId="{F8C8BA47-DE31-48A0-A5F7-9BC8CA1B73FA}" srcOrd="0" destOrd="0" presId="urn:microsoft.com/office/officeart/2005/8/layout/vList2"/>
    <dgm:cxn modelId="{F71E45DA-2547-44EB-8B1C-176A99427CFB}" type="presOf" srcId="{7B6D76F2-DEBF-44F6-9EC2-383976D6E7DC}" destId="{3A070DFE-391F-4AFC-B1FB-FF024223FB92}" srcOrd="0" destOrd="0" presId="urn:microsoft.com/office/officeart/2005/8/layout/vList2"/>
    <dgm:cxn modelId="{59B3DB50-3194-4DA2-85B2-A683EECE339F}" type="presParOf" srcId="{F8C8BA47-DE31-48A0-A5F7-9BC8CA1B73FA}" destId="{3A070DFE-391F-4AFC-B1FB-FF024223FB9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B5119-0B59-4014-8720-D45AE397FDDA}">
      <dsp:nvSpPr>
        <dsp:cNvPr id="0" name=""/>
        <dsp:cNvSpPr/>
      </dsp:nvSpPr>
      <dsp:spPr>
        <a:xfrm>
          <a:off x="229924" y="1110"/>
          <a:ext cx="2778163" cy="1137450"/>
        </a:xfrm>
        <a:prstGeom prst="roundRect">
          <a:avLst/>
        </a:prstGeom>
        <a:solidFill>
          <a:schemeClr val="accent4">
            <a:lumMod val="50000"/>
          </a:schemeClr>
        </a:solidFill>
        <a:ln w="285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You need to run </a:t>
          </a:r>
          <a:br>
            <a:rPr lang="en-US" sz="1600" kern="1200" dirty="0"/>
          </a:br>
          <a:r>
            <a:rPr lang="en-US" sz="1600" kern="1200" dirty="0"/>
            <a:t>continuous test calls</a:t>
          </a:r>
          <a:br>
            <a:rPr lang="en-US" sz="1600" kern="1200" dirty="0"/>
          </a:br>
          <a:r>
            <a:rPr lang="en-US" sz="1600" kern="1200" dirty="0"/>
            <a:t>Suppose, 100 rupees </a:t>
          </a:r>
          <a:br>
            <a:rPr lang="en-US" sz="1600" kern="1200" dirty="0"/>
          </a:br>
          <a:r>
            <a:rPr lang="en-US" sz="1600" kern="1200" dirty="0"/>
            <a:t>per 500 calls</a:t>
          </a:r>
          <a:endParaRPr lang="en-IN" sz="1600" kern="1200" dirty="0"/>
        </a:p>
      </dsp:txBody>
      <dsp:txXfrm>
        <a:off x="285450" y="56636"/>
        <a:ext cx="2667111" cy="1026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70DFE-391F-4AFC-B1FB-FF024223FB92}">
      <dsp:nvSpPr>
        <dsp:cNvPr id="0" name=""/>
        <dsp:cNvSpPr/>
      </dsp:nvSpPr>
      <dsp:spPr>
        <a:xfrm>
          <a:off x="0" y="17944"/>
          <a:ext cx="3289655" cy="1441440"/>
        </a:xfrm>
        <a:prstGeom prst="roundRect">
          <a:avLst/>
        </a:prstGeom>
        <a:solidFill>
          <a:schemeClr val="accent4">
            <a:lumMod val="50000"/>
          </a:schemeClr>
        </a:solidFill>
        <a:ln w="28575"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We know the response format, type, pattern;</a:t>
          </a:r>
          <a:br>
            <a:rPr lang="en-US" sz="1400" kern="1200" dirty="0"/>
          </a:br>
          <a:r>
            <a:rPr lang="en-US" sz="1400" kern="1200" dirty="0"/>
            <a:t>So, we mock the response by configuring a Mock Server and simulate the API call</a:t>
          </a:r>
          <a:br>
            <a:rPr lang="en-US" sz="1400" kern="1200" dirty="0"/>
          </a:br>
          <a:r>
            <a:rPr lang="en-US" sz="1400" b="1" kern="1200" dirty="0"/>
            <a:t>Save the cost</a:t>
          </a:r>
          <a:r>
            <a:rPr lang="en-US" sz="1400" b="0" kern="1200" dirty="0"/>
            <a:t>.</a:t>
          </a:r>
          <a:endParaRPr lang="en-IN" sz="1400" kern="1200" dirty="0"/>
        </a:p>
      </dsp:txBody>
      <dsp:txXfrm>
        <a:off x="70365" y="88309"/>
        <a:ext cx="3148925" cy="130071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D4449-031F-4E17-88B9-DAAF2A8954E4}"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C56FA-05D2-4277-A410-72191FA81338}" type="slidenum">
              <a:rPr lang="en-IN" smtClean="0"/>
              <a:t>‹#›</a:t>
            </a:fld>
            <a:endParaRPr lang="en-IN"/>
          </a:p>
        </p:txBody>
      </p:sp>
    </p:spTree>
    <p:extLst>
      <p:ext uri="{BB962C8B-B14F-4D97-AF65-F5344CB8AC3E}">
        <p14:creationId xmlns:p14="http://schemas.microsoft.com/office/powerpoint/2010/main" val="4010662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2666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3187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2345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3835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348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CCBF3A-D7FB-4B97-8FD5-6FFB20CB1E84}" type="datetimeFigureOut">
              <a:rPr lang="en-US" smtClean="0"/>
              <a:t>5/24/2023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525807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CCBF3A-D7FB-4B97-8FD5-6FFB20CB1E84}" type="datetimeFigureOut">
              <a:rPr lang="en-US" smtClean="0"/>
              <a:t>5/24/2023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85806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60923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8221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CCBF3A-D7FB-4B97-8FD5-6FFB20CB1E8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7159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9723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CCBF3A-D7FB-4B97-8FD5-6FFB20CB1E8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0872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CCBF3A-D7FB-4B97-8FD5-6FFB20CB1E84}"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27242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CCBF3A-D7FB-4B97-8FD5-6FFB20CB1E84}" type="datetimeFigureOut">
              <a:rPr lang="en-US" smtClean="0"/>
              <a:t>5/24/2023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6436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CCBF3A-D7FB-4B97-8FD5-6FFB20CB1E84}" type="datetimeFigureOut">
              <a:rPr lang="en-US" smtClean="0"/>
              <a:t>5/24/2023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58984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CCBF3A-D7FB-4B97-8FD5-6FFB20CB1E84}" type="datetimeFigureOut">
              <a:rPr lang="en-US" smtClean="0"/>
              <a:t>5/24/2023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51317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51967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CCBF3A-D7FB-4B97-8FD5-6FFB20CB1E84}" type="datetimeFigureOut">
              <a:rPr lang="en-US" smtClean="0"/>
              <a:t>5/24/2023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191155731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87E7-BEA3-5F2C-40D8-E39ADD221F86}"/>
              </a:ext>
            </a:extLst>
          </p:cNvPr>
          <p:cNvSpPr>
            <a:spLocks noGrp="1"/>
          </p:cNvSpPr>
          <p:nvPr>
            <p:ph type="ctrTitle"/>
          </p:nvPr>
        </p:nvSpPr>
        <p:spPr>
          <a:xfrm>
            <a:off x="2501022" y="1695450"/>
            <a:ext cx="7189955" cy="1466850"/>
          </a:xfrm>
        </p:spPr>
        <p:txBody>
          <a:bodyPr>
            <a:normAutofit fontScale="90000"/>
          </a:bodyPr>
          <a:lstStyle/>
          <a:p>
            <a:pPr algn="ctr"/>
            <a:r>
              <a:rPr lang="en-US" sz="96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WIREMOCK</a:t>
            </a:r>
          </a:p>
        </p:txBody>
      </p:sp>
      <p:sp>
        <p:nvSpPr>
          <p:cNvPr id="32" name="Subtitle 2">
            <a:extLst>
              <a:ext uri="{FF2B5EF4-FFF2-40B4-BE49-F238E27FC236}">
                <a16:creationId xmlns:a16="http://schemas.microsoft.com/office/drawing/2014/main" id="{A5B49BC3-54E8-4F20-B659-99E124FBB75E}"/>
              </a:ext>
            </a:extLst>
          </p:cNvPr>
          <p:cNvSpPr>
            <a:spLocks noGrp="1"/>
          </p:cNvSpPr>
          <p:nvPr>
            <p:ph type="subTitle" idx="1"/>
          </p:nvPr>
        </p:nvSpPr>
        <p:spPr>
          <a:xfrm>
            <a:off x="3463076" y="4583882"/>
            <a:ext cx="5265846" cy="1728141"/>
          </a:xfrm>
        </p:spPr>
        <p:txBody>
          <a:bodyPr>
            <a:normAutofit/>
          </a:bodyPr>
          <a:lstStyle/>
          <a:p>
            <a:pPr algn="ctr"/>
            <a:r>
              <a:rPr lang="en-US" dirty="0"/>
              <a:t>By</a:t>
            </a:r>
          </a:p>
          <a:p>
            <a:pPr algn="ctr"/>
            <a:r>
              <a:rPr lang="en-US" sz="2800" b="1" dirty="0">
                <a:solidFill>
                  <a:schemeClr val="bg2">
                    <a:lumMod val="20000"/>
                    <a:lumOff val="80000"/>
                  </a:schemeClr>
                </a:solidFill>
              </a:rPr>
              <a:t>Subhajit Saha</a:t>
            </a:r>
            <a:br>
              <a:rPr lang="en-US" sz="2800" b="1" dirty="0">
                <a:solidFill>
                  <a:schemeClr val="bg2">
                    <a:lumMod val="20000"/>
                    <a:lumOff val="80000"/>
                  </a:schemeClr>
                </a:solidFill>
              </a:rPr>
            </a:br>
            <a:r>
              <a:rPr lang="en-US" dirty="0">
                <a:solidFill>
                  <a:schemeClr val="bg2">
                    <a:lumMod val="20000"/>
                    <a:lumOff val="80000"/>
                  </a:schemeClr>
                </a:solidFill>
              </a:rPr>
              <a:t>software engineer, Capgemini</a:t>
            </a:r>
            <a:endParaRPr lang="en-US" sz="2800" dirty="0">
              <a:solidFill>
                <a:schemeClr val="bg2">
                  <a:lumMod val="20000"/>
                  <a:lumOff val="80000"/>
                </a:schemeClr>
              </a:solidFill>
            </a:endParaRPr>
          </a:p>
        </p:txBody>
      </p:sp>
      <p:sp>
        <p:nvSpPr>
          <p:cNvPr id="3" name="Date Placeholder 2">
            <a:extLst>
              <a:ext uri="{FF2B5EF4-FFF2-40B4-BE49-F238E27FC236}">
                <a16:creationId xmlns:a16="http://schemas.microsoft.com/office/drawing/2014/main" id="{83F7FE21-158B-4110-2C89-25D6AFC555E5}"/>
              </a:ext>
            </a:extLst>
          </p:cNvPr>
          <p:cNvSpPr>
            <a:spLocks noGrp="1"/>
          </p:cNvSpPr>
          <p:nvPr>
            <p:ph type="dt" sz="half" idx="10"/>
          </p:nvPr>
        </p:nvSpPr>
        <p:spPr>
          <a:xfrm>
            <a:off x="11201401" y="219354"/>
            <a:ext cx="990599" cy="304799"/>
          </a:xfrm>
        </p:spPr>
        <p:txBody>
          <a:bodyPr/>
          <a:lstStyle/>
          <a:p>
            <a:r>
              <a:rPr lang="en-US" dirty="0"/>
              <a:t>5/24/2023</a:t>
            </a:r>
          </a:p>
        </p:txBody>
      </p:sp>
    </p:spTree>
    <p:extLst>
      <p:ext uri="{BB962C8B-B14F-4D97-AF65-F5344CB8AC3E}">
        <p14:creationId xmlns:p14="http://schemas.microsoft.com/office/powerpoint/2010/main" val="302178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F063-3C52-E366-E60A-4C669E3EF9B0}"/>
              </a:ext>
            </a:extLst>
          </p:cNvPr>
          <p:cNvSpPr>
            <a:spLocks noGrp="1"/>
          </p:cNvSpPr>
          <p:nvPr>
            <p:ph type="title"/>
          </p:nvPr>
        </p:nvSpPr>
        <p:spPr/>
        <p:txBody>
          <a:bodyPr/>
          <a:lstStyle/>
          <a:p>
            <a:pPr algn="ctr"/>
            <a:r>
              <a:rPr lang="en-US" dirty="0"/>
              <a:t>WIREMOCK vs MOCKITO</a:t>
            </a:r>
            <a:endParaRPr lang="en-IN" dirty="0"/>
          </a:p>
        </p:txBody>
      </p:sp>
      <p:graphicFrame>
        <p:nvGraphicFramePr>
          <p:cNvPr id="4" name="Table 4">
            <a:extLst>
              <a:ext uri="{FF2B5EF4-FFF2-40B4-BE49-F238E27FC236}">
                <a16:creationId xmlns:a16="http://schemas.microsoft.com/office/drawing/2014/main" id="{67C86D38-7231-EDD5-1516-51F76B7A3BF6}"/>
              </a:ext>
            </a:extLst>
          </p:cNvPr>
          <p:cNvGraphicFramePr>
            <a:graphicFrameLocks noGrp="1"/>
          </p:cNvGraphicFramePr>
          <p:nvPr>
            <p:ph idx="1"/>
            <p:extLst>
              <p:ext uri="{D42A27DB-BD31-4B8C-83A1-F6EECF244321}">
                <p14:modId xmlns:p14="http://schemas.microsoft.com/office/powerpoint/2010/main" val="413949086"/>
              </p:ext>
            </p:extLst>
          </p:nvPr>
        </p:nvGraphicFramePr>
        <p:xfrm>
          <a:off x="1103684" y="2574524"/>
          <a:ext cx="8947150" cy="4025370"/>
        </p:xfrm>
        <a:graphic>
          <a:graphicData uri="http://schemas.openxmlformats.org/drawingml/2006/table">
            <a:tbl>
              <a:tblPr firstRow="1" bandRow="1">
                <a:tableStyleId>{775DCB02-9BB8-47FD-8907-85C794F793BA}</a:tableStyleId>
              </a:tblPr>
              <a:tblGrid>
                <a:gridCol w="4473575">
                  <a:extLst>
                    <a:ext uri="{9D8B030D-6E8A-4147-A177-3AD203B41FA5}">
                      <a16:colId xmlns:a16="http://schemas.microsoft.com/office/drawing/2014/main" val="3075966398"/>
                    </a:ext>
                  </a:extLst>
                </a:gridCol>
                <a:gridCol w="4473575">
                  <a:extLst>
                    <a:ext uri="{9D8B030D-6E8A-4147-A177-3AD203B41FA5}">
                      <a16:colId xmlns:a16="http://schemas.microsoft.com/office/drawing/2014/main" val="3604849339"/>
                    </a:ext>
                  </a:extLst>
                </a:gridCol>
              </a:tblGrid>
              <a:tr h="360670">
                <a:tc>
                  <a:txBody>
                    <a:bodyPr/>
                    <a:lstStyle/>
                    <a:p>
                      <a:pPr algn="ctr"/>
                      <a:r>
                        <a:rPr lang="en-US" u="sng" dirty="0">
                          <a:solidFill>
                            <a:schemeClr val="bg2"/>
                          </a:solidFill>
                        </a:rPr>
                        <a:t>WIREMOCK</a:t>
                      </a:r>
                      <a:endParaRPr lang="en-IN" u="sng" dirty="0">
                        <a:solidFill>
                          <a:schemeClr val="bg2"/>
                        </a:solidFill>
                      </a:endParaRPr>
                    </a:p>
                  </a:txBody>
                  <a:tcPr/>
                </a:tc>
                <a:tc>
                  <a:txBody>
                    <a:bodyPr/>
                    <a:lstStyle/>
                    <a:p>
                      <a:pPr algn="ctr"/>
                      <a:r>
                        <a:rPr lang="en-US" u="sng" dirty="0">
                          <a:solidFill>
                            <a:schemeClr val="bg2"/>
                          </a:solidFill>
                        </a:rPr>
                        <a:t>MOCKITO</a:t>
                      </a:r>
                      <a:endParaRPr lang="en-IN" u="sng" dirty="0">
                        <a:solidFill>
                          <a:schemeClr val="bg2"/>
                        </a:solidFill>
                      </a:endParaRPr>
                    </a:p>
                  </a:txBody>
                  <a:tcPr/>
                </a:tc>
                <a:extLst>
                  <a:ext uri="{0D108BD9-81ED-4DB2-BD59-A6C34878D82A}">
                    <a16:rowId xmlns:a16="http://schemas.microsoft.com/office/drawing/2014/main" val="1963537132"/>
                  </a:ext>
                </a:extLst>
              </a:tr>
              <a:tr h="661070">
                <a:tc>
                  <a:txBody>
                    <a:bodyPr/>
                    <a:lstStyle/>
                    <a:p>
                      <a:pPr algn="l" fontAlgn="ctr"/>
                      <a:r>
                        <a:rPr lang="en-US" sz="1800" b="0" i="0" kern="1200" dirty="0">
                          <a:solidFill>
                            <a:schemeClr val="dk1"/>
                          </a:solidFill>
                          <a:effectLst/>
                          <a:latin typeface="+mn-lt"/>
                          <a:ea typeface="+mn-ea"/>
                          <a:cs typeface="+mn-cs"/>
                        </a:rPr>
                        <a:t>In WireMock, the webserver just acts like the real API.</a:t>
                      </a:r>
                      <a:endParaRPr lang="en-US" sz="1250" b="0" dirty="0">
                        <a:effectLst/>
                      </a:endParaRPr>
                    </a:p>
                  </a:txBody>
                  <a:tcPr marL="76200" marR="76200" marT="106680" marB="106680" anchor="ctr"/>
                </a:tc>
                <a:tc>
                  <a:txBody>
                    <a:bodyPr/>
                    <a:lstStyle/>
                    <a:p>
                      <a:pPr algn="l" fontAlgn="ctr"/>
                      <a:r>
                        <a:rPr lang="en-US" sz="1800" b="0" i="0" kern="1200" dirty="0">
                          <a:solidFill>
                            <a:schemeClr val="dk1"/>
                          </a:solidFill>
                          <a:effectLst/>
                          <a:latin typeface="+mn-lt"/>
                          <a:ea typeface="+mn-ea"/>
                          <a:cs typeface="+mn-cs"/>
                        </a:rPr>
                        <a:t>In Mockito, there is no webserver.</a:t>
                      </a:r>
                      <a:endParaRPr lang="en-US" sz="1250" b="0" dirty="0">
                        <a:effectLst/>
                      </a:endParaRPr>
                    </a:p>
                  </a:txBody>
                  <a:tcPr marL="76200" marR="76200" marT="106680" marB="106680" anchor="ctr"/>
                </a:tc>
                <a:extLst>
                  <a:ext uri="{0D108BD9-81ED-4DB2-BD59-A6C34878D82A}">
                    <a16:rowId xmlns:a16="http://schemas.microsoft.com/office/drawing/2014/main" val="3615848403"/>
                  </a:ext>
                </a:extLst>
              </a:tr>
              <a:tr h="661070">
                <a:tc>
                  <a:txBody>
                    <a:bodyPr/>
                    <a:lstStyle/>
                    <a:p>
                      <a:pPr algn="l" fontAlgn="ctr"/>
                      <a:r>
                        <a:rPr lang="en-US" sz="1800" b="0" i="0" kern="1200" dirty="0">
                          <a:solidFill>
                            <a:schemeClr val="dk1"/>
                          </a:solidFill>
                          <a:effectLst/>
                          <a:latin typeface="+mn-lt"/>
                          <a:ea typeface="+mn-ea"/>
                          <a:cs typeface="+mn-cs"/>
                        </a:rPr>
                        <a:t>It is a real HTTP call.  </a:t>
                      </a:r>
                      <a:endParaRPr lang="en-US" sz="1250" b="0" dirty="0">
                        <a:effectLst/>
                      </a:endParaRPr>
                    </a:p>
                  </a:txBody>
                  <a:tcPr marL="76200" marR="76200" marT="106680" marB="106680" anchor="ctr"/>
                </a:tc>
                <a:tc>
                  <a:txBody>
                    <a:bodyPr/>
                    <a:lstStyle/>
                    <a:p>
                      <a:pPr algn="l" fontAlgn="ctr"/>
                      <a:r>
                        <a:rPr lang="en-US" sz="1800" b="0" i="0" kern="1200" dirty="0">
                          <a:solidFill>
                            <a:schemeClr val="dk1"/>
                          </a:solidFill>
                          <a:effectLst/>
                          <a:latin typeface="+mn-lt"/>
                          <a:ea typeface="+mn-ea"/>
                          <a:cs typeface="+mn-cs"/>
                        </a:rPr>
                        <a:t>There is no HTTP call in Mockito.</a:t>
                      </a:r>
                      <a:endParaRPr lang="en-US" sz="1250" b="0" dirty="0">
                        <a:effectLst/>
                      </a:endParaRPr>
                    </a:p>
                  </a:txBody>
                  <a:tcPr marL="76200" marR="76200" marT="106680" marB="106680" anchor="ctr"/>
                </a:tc>
                <a:extLst>
                  <a:ext uri="{0D108BD9-81ED-4DB2-BD59-A6C34878D82A}">
                    <a16:rowId xmlns:a16="http://schemas.microsoft.com/office/drawing/2014/main" val="2585486258"/>
                  </a:ext>
                </a:extLst>
              </a:tr>
              <a:tr h="661070">
                <a:tc>
                  <a:txBody>
                    <a:bodyPr/>
                    <a:lstStyle/>
                    <a:p>
                      <a:r>
                        <a:rPr lang="en-US" dirty="0"/>
                        <a:t>It is external to the app code. </a:t>
                      </a:r>
                      <a:endParaRPr lang="en-IN" dirty="0"/>
                    </a:p>
                  </a:txBody>
                  <a:tcPr/>
                </a:tc>
                <a:tc>
                  <a:txBody>
                    <a:bodyPr/>
                    <a:lstStyle/>
                    <a:p>
                      <a:r>
                        <a:rPr lang="en-US" sz="1800" b="0" i="0" kern="1200" dirty="0">
                          <a:solidFill>
                            <a:schemeClr val="dk1"/>
                          </a:solidFill>
                          <a:effectLst/>
                          <a:latin typeface="+mn-lt"/>
                          <a:ea typeface="+mn-ea"/>
                          <a:cs typeface="+mn-cs"/>
                        </a:rPr>
                        <a:t>It is a part of the application code. </a:t>
                      </a:r>
                      <a:endParaRPr lang="en-IN" dirty="0"/>
                    </a:p>
                  </a:txBody>
                  <a:tcPr/>
                </a:tc>
                <a:extLst>
                  <a:ext uri="{0D108BD9-81ED-4DB2-BD59-A6C34878D82A}">
                    <a16:rowId xmlns:a16="http://schemas.microsoft.com/office/drawing/2014/main" val="3540141647"/>
                  </a:ext>
                </a:extLst>
              </a:tr>
              <a:tr h="661070">
                <a:tc>
                  <a:txBody>
                    <a:bodyPr/>
                    <a:lstStyle/>
                    <a:p>
                      <a:r>
                        <a:rPr lang="en-US" sz="1800" b="0" i="0" kern="1200" dirty="0">
                          <a:solidFill>
                            <a:schemeClr val="dk1"/>
                          </a:solidFill>
                          <a:effectLst/>
                          <a:latin typeface="+mn-lt"/>
                          <a:ea typeface="+mn-ea"/>
                          <a:cs typeface="+mn-cs"/>
                        </a:rPr>
                        <a:t>It can simulate the network calls.</a:t>
                      </a:r>
                      <a:endParaRPr lang="en-IN" dirty="0"/>
                    </a:p>
                  </a:txBody>
                  <a:tcPr/>
                </a:tc>
                <a:tc>
                  <a:txBody>
                    <a:bodyPr/>
                    <a:lstStyle/>
                    <a:p>
                      <a:r>
                        <a:rPr lang="en-IN" sz="1800" b="0" i="0" kern="1200" dirty="0">
                          <a:solidFill>
                            <a:schemeClr val="dk1"/>
                          </a:solidFill>
                          <a:effectLst/>
                          <a:latin typeface="+mn-lt"/>
                          <a:ea typeface="+mn-ea"/>
                          <a:cs typeface="+mn-cs"/>
                        </a:rPr>
                        <a:t>In Mockito, it can’t. </a:t>
                      </a:r>
                      <a:endParaRPr lang="en-IN" dirty="0"/>
                    </a:p>
                  </a:txBody>
                  <a:tcPr/>
                </a:tc>
                <a:extLst>
                  <a:ext uri="{0D108BD9-81ED-4DB2-BD59-A6C34878D82A}">
                    <a16:rowId xmlns:a16="http://schemas.microsoft.com/office/drawing/2014/main" val="27872071"/>
                  </a:ext>
                </a:extLst>
              </a:tr>
              <a:tr h="661070">
                <a:tc>
                  <a:txBody>
                    <a:bodyPr/>
                    <a:lstStyle/>
                    <a:p>
                      <a:r>
                        <a:rPr lang="en-US" sz="1800" b="0" i="0" kern="1200" dirty="0">
                          <a:solidFill>
                            <a:schemeClr val="dk1"/>
                          </a:solidFill>
                          <a:effectLst/>
                          <a:latin typeface="+mn-lt"/>
                          <a:ea typeface="+mn-ea"/>
                          <a:cs typeface="+mn-cs"/>
                        </a:rPr>
                        <a:t>Whether you are working on Java, Python, or Groovy language if it’s a REST-based response you can use it.  </a:t>
                      </a:r>
                      <a:endParaRPr lang="en-IN" dirty="0"/>
                    </a:p>
                  </a:txBody>
                  <a:tcPr/>
                </a:tc>
                <a:tc>
                  <a:txBody>
                    <a:bodyPr/>
                    <a:lstStyle/>
                    <a:p>
                      <a:r>
                        <a:rPr lang="en-US" sz="1800" b="0" i="0" kern="1200" dirty="0">
                          <a:solidFill>
                            <a:schemeClr val="dk1"/>
                          </a:solidFill>
                          <a:effectLst/>
                          <a:latin typeface="+mn-lt"/>
                          <a:ea typeface="+mn-ea"/>
                          <a:cs typeface="+mn-cs"/>
                        </a:rPr>
                        <a:t>It’s a language-specific mocking library. In Java programming, the mocking library is named Mockito.</a:t>
                      </a:r>
                      <a:endParaRPr lang="en-IN" dirty="0"/>
                    </a:p>
                  </a:txBody>
                  <a:tcPr/>
                </a:tc>
                <a:extLst>
                  <a:ext uri="{0D108BD9-81ED-4DB2-BD59-A6C34878D82A}">
                    <a16:rowId xmlns:a16="http://schemas.microsoft.com/office/drawing/2014/main" val="836412462"/>
                  </a:ext>
                </a:extLst>
              </a:tr>
            </a:tbl>
          </a:graphicData>
        </a:graphic>
      </p:graphicFrame>
      <p:sp>
        <p:nvSpPr>
          <p:cNvPr id="5" name="TextBox 4">
            <a:extLst>
              <a:ext uri="{FF2B5EF4-FFF2-40B4-BE49-F238E27FC236}">
                <a16:creationId xmlns:a16="http://schemas.microsoft.com/office/drawing/2014/main" id="{F57AEC7D-F2BE-BEFC-54A4-943A2804DDB5}"/>
              </a:ext>
            </a:extLst>
          </p:cNvPr>
          <p:cNvSpPr txBox="1"/>
          <p:nvPr/>
        </p:nvSpPr>
        <p:spPr>
          <a:xfrm>
            <a:off x="1231639" y="1580225"/>
            <a:ext cx="8691239" cy="646331"/>
          </a:xfrm>
          <a:prstGeom prst="rect">
            <a:avLst/>
          </a:prstGeom>
          <a:noFill/>
        </p:spPr>
        <p:txBody>
          <a:bodyPr wrap="square" rtlCol="0">
            <a:spAutoFit/>
          </a:bodyPr>
          <a:lstStyle/>
          <a:p>
            <a:r>
              <a:rPr lang="en-US" dirty="0"/>
              <a:t>Wiremock provides a simulator for </a:t>
            </a:r>
            <a:r>
              <a:rPr lang="en-US" b="1" dirty="0">
                <a:solidFill>
                  <a:schemeClr val="accent3"/>
                </a:solidFill>
              </a:rPr>
              <a:t>HTTP-based APIs </a:t>
            </a:r>
            <a:r>
              <a:rPr lang="en-US" dirty="0"/>
              <a:t>while Mockito provides the mock implementation of the </a:t>
            </a:r>
            <a:r>
              <a:rPr lang="en-US" b="1" dirty="0">
                <a:solidFill>
                  <a:schemeClr val="accent3"/>
                </a:solidFill>
              </a:rPr>
              <a:t>method/object</a:t>
            </a:r>
            <a:r>
              <a:rPr lang="en-US" dirty="0"/>
              <a:t>.</a:t>
            </a:r>
            <a:endParaRPr lang="en-IN" dirty="0"/>
          </a:p>
        </p:txBody>
      </p:sp>
    </p:spTree>
    <p:extLst>
      <p:ext uri="{BB962C8B-B14F-4D97-AF65-F5344CB8AC3E}">
        <p14:creationId xmlns:p14="http://schemas.microsoft.com/office/powerpoint/2010/main" val="88454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C20C-7C0E-79D9-8FDA-014AD7E19C6D}"/>
              </a:ext>
            </a:extLst>
          </p:cNvPr>
          <p:cNvSpPr>
            <a:spLocks noGrp="1"/>
          </p:cNvSpPr>
          <p:nvPr>
            <p:ph type="title"/>
          </p:nvPr>
        </p:nvSpPr>
        <p:spPr>
          <a:xfrm>
            <a:off x="646111" y="452718"/>
            <a:ext cx="9404723" cy="763523"/>
          </a:xfrm>
        </p:spPr>
        <p:txBody>
          <a:bodyPr/>
          <a:lstStyle/>
          <a:p>
            <a:pPr algn="ctr"/>
            <a:r>
              <a:rPr lang="en-IN" dirty="0"/>
              <a:t>WIREMOCK vs MOCKITO</a:t>
            </a:r>
          </a:p>
        </p:txBody>
      </p:sp>
      <p:sp>
        <p:nvSpPr>
          <p:cNvPr id="7" name="Rectangle: Rounded Corners 6">
            <a:extLst>
              <a:ext uri="{FF2B5EF4-FFF2-40B4-BE49-F238E27FC236}">
                <a16:creationId xmlns:a16="http://schemas.microsoft.com/office/drawing/2014/main" id="{AD882FFC-F9BA-D814-5E0E-4BD29CE4A073}"/>
              </a:ext>
            </a:extLst>
          </p:cNvPr>
          <p:cNvSpPr/>
          <p:nvPr/>
        </p:nvSpPr>
        <p:spPr>
          <a:xfrm>
            <a:off x="4471386" y="2041864"/>
            <a:ext cx="3249227" cy="1120806"/>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Application</a:t>
            </a:r>
            <a:br>
              <a:rPr lang="en-US" dirty="0"/>
            </a:br>
            <a:r>
              <a:rPr lang="en-US" dirty="0"/>
              <a:t>under testing</a:t>
            </a:r>
            <a:endParaRPr lang="en-IN" dirty="0"/>
          </a:p>
        </p:txBody>
      </p:sp>
      <p:sp>
        <p:nvSpPr>
          <p:cNvPr id="8" name="Rectangle: Rounded Corners 7">
            <a:extLst>
              <a:ext uri="{FF2B5EF4-FFF2-40B4-BE49-F238E27FC236}">
                <a16:creationId xmlns:a16="http://schemas.microsoft.com/office/drawing/2014/main" id="{C2D72D06-719F-B585-A895-FDF10DE6D88F}"/>
              </a:ext>
            </a:extLst>
          </p:cNvPr>
          <p:cNvSpPr/>
          <p:nvPr/>
        </p:nvSpPr>
        <p:spPr>
          <a:xfrm>
            <a:off x="976544" y="4909351"/>
            <a:ext cx="2982897" cy="117185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Junit/End to End testing</a:t>
            </a:r>
            <a:endParaRPr lang="en-IN" dirty="0"/>
          </a:p>
        </p:txBody>
      </p:sp>
      <p:sp>
        <p:nvSpPr>
          <p:cNvPr id="9" name="Rectangle: Rounded Corners 8">
            <a:extLst>
              <a:ext uri="{FF2B5EF4-FFF2-40B4-BE49-F238E27FC236}">
                <a16:creationId xmlns:a16="http://schemas.microsoft.com/office/drawing/2014/main" id="{8DE2D85F-9F70-5304-D635-F2CCD314A4FF}"/>
              </a:ext>
            </a:extLst>
          </p:cNvPr>
          <p:cNvSpPr/>
          <p:nvPr/>
        </p:nvSpPr>
        <p:spPr>
          <a:xfrm>
            <a:off x="8232559" y="4909351"/>
            <a:ext cx="2982897" cy="117185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r>
              <a:rPr lang="en-US" baseline="30000" dirty="0"/>
              <a:t>rd</a:t>
            </a:r>
            <a:r>
              <a:rPr lang="en-US" dirty="0"/>
              <a:t> Party/external API</a:t>
            </a:r>
            <a:endParaRPr lang="en-IN" dirty="0"/>
          </a:p>
        </p:txBody>
      </p:sp>
      <p:sp>
        <p:nvSpPr>
          <p:cNvPr id="10" name="Arrow: Right 9">
            <a:extLst>
              <a:ext uri="{FF2B5EF4-FFF2-40B4-BE49-F238E27FC236}">
                <a16:creationId xmlns:a16="http://schemas.microsoft.com/office/drawing/2014/main" id="{3408D6CF-A5C7-0756-6EB5-2BD7548B3890}"/>
              </a:ext>
            </a:extLst>
          </p:cNvPr>
          <p:cNvSpPr/>
          <p:nvPr/>
        </p:nvSpPr>
        <p:spPr>
          <a:xfrm rot="19320069">
            <a:off x="2862674" y="3776366"/>
            <a:ext cx="2442194" cy="426418"/>
          </a:xfrm>
          <a:prstGeom prst="rightArrow">
            <a:avLst>
              <a:gd name="adj1" fmla="val 50000"/>
              <a:gd name="adj2" fmla="val 88511"/>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49C5698-D6C5-2D7A-C95D-8AA78BFC1FFA}"/>
              </a:ext>
            </a:extLst>
          </p:cNvPr>
          <p:cNvSpPr/>
          <p:nvPr/>
        </p:nvSpPr>
        <p:spPr>
          <a:xfrm rot="2279931" flipH="1">
            <a:off x="7063415" y="3775084"/>
            <a:ext cx="2442194" cy="426418"/>
          </a:xfrm>
          <a:prstGeom prst="rightArrow">
            <a:avLst>
              <a:gd name="adj1" fmla="val 50000"/>
              <a:gd name="adj2" fmla="val 88511"/>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C22FAAA3-1850-6F86-D682-B7832291D8E2}"/>
              </a:ext>
            </a:extLst>
          </p:cNvPr>
          <p:cNvSpPr txBox="1"/>
          <p:nvPr/>
        </p:nvSpPr>
        <p:spPr>
          <a:xfrm>
            <a:off x="368946" y="2905355"/>
            <a:ext cx="4083728"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Using Mockito library (for Java)</a:t>
            </a:r>
          </a:p>
          <a:p>
            <a:pPr marL="285750" indent="-285750">
              <a:buFont typeface="Arial" panose="020B0604020202020204" pitchFamily="34" charset="0"/>
              <a:buChar char="•"/>
            </a:pPr>
            <a:r>
              <a:rPr lang="en-US" sz="1600" b="1" dirty="0"/>
              <a:t>Mock the methods, service and BO layers</a:t>
            </a:r>
          </a:p>
          <a:p>
            <a:pPr marL="285750" indent="-285750">
              <a:buFont typeface="Arial" panose="020B0604020202020204" pitchFamily="34" charset="0"/>
              <a:buChar char="•"/>
            </a:pPr>
            <a:r>
              <a:rPr lang="en-US" sz="1600" b="1" dirty="0"/>
              <a:t>Returning Java objects/values</a:t>
            </a:r>
            <a:endParaRPr lang="en-IN" sz="1600" b="1" dirty="0"/>
          </a:p>
        </p:txBody>
      </p:sp>
      <p:sp>
        <p:nvSpPr>
          <p:cNvPr id="14" name="TextBox 13">
            <a:extLst>
              <a:ext uri="{FF2B5EF4-FFF2-40B4-BE49-F238E27FC236}">
                <a16:creationId xmlns:a16="http://schemas.microsoft.com/office/drawing/2014/main" id="{7782C3F9-0058-3B58-0F0B-3A3C9B858229}"/>
              </a:ext>
            </a:extLst>
          </p:cNvPr>
          <p:cNvSpPr txBox="1"/>
          <p:nvPr/>
        </p:nvSpPr>
        <p:spPr>
          <a:xfrm>
            <a:off x="8232559" y="2836417"/>
            <a:ext cx="4083728"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Using WireMock (for any language)</a:t>
            </a:r>
          </a:p>
          <a:p>
            <a:pPr marL="285750" indent="-285750">
              <a:buFont typeface="Arial" panose="020B0604020202020204" pitchFamily="34" charset="0"/>
              <a:buChar char="•"/>
            </a:pPr>
            <a:r>
              <a:rPr lang="en-US" sz="1600" b="1" dirty="0"/>
              <a:t>Mock the Server/API Response, gateway layer</a:t>
            </a:r>
          </a:p>
          <a:p>
            <a:pPr marL="285750" indent="-285750">
              <a:buFont typeface="Arial" panose="020B0604020202020204" pitchFamily="34" charset="0"/>
              <a:buChar char="•"/>
            </a:pPr>
            <a:r>
              <a:rPr lang="en-US" sz="1600" b="1" dirty="0"/>
              <a:t>Returning JSON, XML </a:t>
            </a:r>
            <a:r>
              <a:rPr lang="en-US" sz="1600" b="1" dirty="0" err="1"/>
              <a:t>etc</a:t>
            </a:r>
            <a:endParaRPr lang="en-IN" sz="1600" b="1" dirty="0"/>
          </a:p>
        </p:txBody>
      </p:sp>
      <p:pic>
        <p:nvPicPr>
          <p:cNvPr id="15" name="Picture 14">
            <a:extLst>
              <a:ext uri="{FF2B5EF4-FFF2-40B4-BE49-F238E27FC236}">
                <a16:creationId xmlns:a16="http://schemas.microsoft.com/office/drawing/2014/main" id="{72F550D7-8E45-2BD6-CF30-3B6257F9B9B8}"/>
              </a:ext>
            </a:extLst>
          </p:cNvPr>
          <p:cNvPicPr>
            <a:picLocks noChangeAspect="1"/>
          </p:cNvPicPr>
          <p:nvPr/>
        </p:nvPicPr>
        <p:blipFill>
          <a:blip r:embed="rId2"/>
          <a:stretch>
            <a:fillRect/>
          </a:stretch>
        </p:blipFill>
        <p:spPr>
          <a:xfrm>
            <a:off x="723900" y="1847850"/>
            <a:ext cx="3373821" cy="993004"/>
          </a:xfrm>
          <a:prstGeom prst="rect">
            <a:avLst/>
          </a:prstGeom>
        </p:spPr>
      </p:pic>
      <p:pic>
        <p:nvPicPr>
          <p:cNvPr id="3076" name="Picture 4" descr="WireMock - WireMock">
            <a:extLst>
              <a:ext uri="{FF2B5EF4-FFF2-40B4-BE49-F238E27FC236}">
                <a16:creationId xmlns:a16="http://schemas.microsoft.com/office/drawing/2014/main" id="{F638979F-F930-2865-0EF5-8D0F8A689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028" y="1844285"/>
            <a:ext cx="2179996" cy="99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13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201B-1CCA-572C-8C0F-C90E01C6ED73}"/>
              </a:ext>
            </a:extLst>
          </p:cNvPr>
          <p:cNvSpPr>
            <a:spLocks noGrp="1"/>
          </p:cNvSpPr>
          <p:nvPr>
            <p:ph type="title"/>
          </p:nvPr>
        </p:nvSpPr>
        <p:spPr>
          <a:xfrm>
            <a:off x="646111" y="452718"/>
            <a:ext cx="9404723" cy="825666"/>
          </a:xfrm>
        </p:spPr>
        <p:txBody>
          <a:bodyPr/>
          <a:lstStyle/>
          <a:p>
            <a:r>
              <a:rPr lang="en-US" dirty="0"/>
              <a:t>WIREMOCK: When?</a:t>
            </a:r>
            <a:endParaRPr lang="en-IN" dirty="0"/>
          </a:p>
        </p:txBody>
      </p:sp>
      <p:sp>
        <p:nvSpPr>
          <p:cNvPr id="3" name="Content Placeholder 2">
            <a:extLst>
              <a:ext uri="{FF2B5EF4-FFF2-40B4-BE49-F238E27FC236}">
                <a16:creationId xmlns:a16="http://schemas.microsoft.com/office/drawing/2014/main" id="{F5D7245E-33BB-351B-37D8-717BC7EADEA2}"/>
              </a:ext>
            </a:extLst>
          </p:cNvPr>
          <p:cNvSpPr>
            <a:spLocks noGrp="1"/>
          </p:cNvSpPr>
          <p:nvPr>
            <p:ph idx="1"/>
          </p:nvPr>
        </p:nvSpPr>
        <p:spPr>
          <a:xfrm>
            <a:off x="1103312" y="1278384"/>
            <a:ext cx="8946541" cy="470517"/>
          </a:xfrm>
        </p:spPr>
        <p:txBody>
          <a:bodyPr/>
          <a:lstStyle/>
          <a:p>
            <a:pPr marL="0" indent="0" algn="ctr">
              <a:buNone/>
            </a:pPr>
            <a:r>
              <a:rPr lang="en-US" dirty="0"/>
              <a:t>When an API you depend on </a:t>
            </a:r>
            <a:r>
              <a:rPr lang="en-US" dirty="0">
                <a:solidFill>
                  <a:schemeClr val="accent3"/>
                </a:solidFill>
              </a:rPr>
              <a:t>doesn’t exist</a:t>
            </a:r>
            <a:r>
              <a:rPr lang="en-US" dirty="0"/>
              <a:t>, or </a:t>
            </a:r>
            <a:r>
              <a:rPr lang="en-US" dirty="0">
                <a:solidFill>
                  <a:schemeClr val="accent3"/>
                </a:solidFill>
              </a:rPr>
              <a:t>isn’t complete</a:t>
            </a:r>
            <a:r>
              <a:rPr lang="en-US" dirty="0"/>
              <a:t>.</a:t>
            </a:r>
            <a:endParaRPr lang="en-IN" dirty="0"/>
          </a:p>
        </p:txBody>
      </p:sp>
      <p:sp>
        <p:nvSpPr>
          <p:cNvPr id="6" name="Arrow: Right 5">
            <a:extLst>
              <a:ext uri="{FF2B5EF4-FFF2-40B4-BE49-F238E27FC236}">
                <a16:creationId xmlns:a16="http://schemas.microsoft.com/office/drawing/2014/main" id="{A868A093-AF63-D377-A1CE-C218323E2459}"/>
              </a:ext>
            </a:extLst>
          </p:cNvPr>
          <p:cNvSpPr/>
          <p:nvPr/>
        </p:nvSpPr>
        <p:spPr>
          <a:xfrm>
            <a:off x="1378938" y="2084319"/>
            <a:ext cx="2974019" cy="612559"/>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A</a:t>
            </a:r>
            <a:endParaRPr lang="en-IN" dirty="0"/>
          </a:p>
        </p:txBody>
      </p:sp>
      <p:sp>
        <p:nvSpPr>
          <p:cNvPr id="7" name="Arrow: Right 6">
            <a:extLst>
              <a:ext uri="{FF2B5EF4-FFF2-40B4-BE49-F238E27FC236}">
                <a16:creationId xmlns:a16="http://schemas.microsoft.com/office/drawing/2014/main" id="{E6D4A282-4B06-2D36-9E61-B7ACDEB8E788}"/>
              </a:ext>
            </a:extLst>
          </p:cNvPr>
          <p:cNvSpPr/>
          <p:nvPr/>
        </p:nvSpPr>
        <p:spPr>
          <a:xfrm>
            <a:off x="1378937" y="3320535"/>
            <a:ext cx="2974019" cy="612559"/>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B</a:t>
            </a:r>
            <a:endParaRPr lang="en-IN" dirty="0"/>
          </a:p>
        </p:txBody>
      </p:sp>
      <p:sp>
        <p:nvSpPr>
          <p:cNvPr id="8" name="Arrow: Right 7">
            <a:extLst>
              <a:ext uri="{FF2B5EF4-FFF2-40B4-BE49-F238E27FC236}">
                <a16:creationId xmlns:a16="http://schemas.microsoft.com/office/drawing/2014/main" id="{1D5EBDFE-3A01-421D-95C2-D537972F6B6A}"/>
              </a:ext>
            </a:extLst>
          </p:cNvPr>
          <p:cNvSpPr/>
          <p:nvPr/>
        </p:nvSpPr>
        <p:spPr>
          <a:xfrm>
            <a:off x="1378936" y="4556751"/>
            <a:ext cx="2974019" cy="612559"/>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C</a:t>
            </a:r>
            <a:endParaRPr lang="en-IN" dirty="0"/>
          </a:p>
        </p:txBody>
      </p:sp>
      <p:sp>
        <p:nvSpPr>
          <p:cNvPr id="9" name="TextBox 8">
            <a:extLst>
              <a:ext uri="{FF2B5EF4-FFF2-40B4-BE49-F238E27FC236}">
                <a16:creationId xmlns:a16="http://schemas.microsoft.com/office/drawing/2014/main" id="{BDBC94DF-ADB3-781C-6481-33059495FC3E}"/>
              </a:ext>
            </a:extLst>
          </p:cNvPr>
          <p:cNvSpPr txBox="1"/>
          <p:nvPr/>
        </p:nvSpPr>
        <p:spPr>
          <a:xfrm>
            <a:off x="1378935" y="1811331"/>
            <a:ext cx="2876367" cy="369332"/>
          </a:xfrm>
          <a:prstGeom prst="rect">
            <a:avLst/>
          </a:prstGeom>
          <a:noFill/>
        </p:spPr>
        <p:txBody>
          <a:bodyPr wrap="square" rtlCol="0">
            <a:spAutoFit/>
          </a:bodyPr>
          <a:lstStyle/>
          <a:p>
            <a:pPr algn="ctr"/>
            <a:r>
              <a:rPr lang="en-US" i="1" dirty="0"/>
              <a:t>Parallel Development</a:t>
            </a:r>
            <a:endParaRPr lang="en-IN" i="1" dirty="0"/>
          </a:p>
        </p:txBody>
      </p:sp>
      <p:cxnSp>
        <p:nvCxnSpPr>
          <p:cNvPr id="11" name="Straight Arrow Connector 10">
            <a:extLst>
              <a:ext uri="{FF2B5EF4-FFF2-40B4-BE49-F238E27FC236}">
                <a16:creationId xmlns:a16="http://schemas.microsoft.com/office/drawing/2014/main" id="{F9824352-A051-445B-C77C-8F41D0D96CCE}"/>
              </a:ext>
            </a:extLst>
          </p:cNvPr>
          <p:cNvCxnSpPr/>
          <p:nvPr/>
        </p:nvCxnSpPr>
        <p:spPr>
          <a:xfrm>
            <a:off x="2817119" y="2572591"/>
            <a:ext cx="0" cy="870012"/>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02086CB0-8850-4982-D88C-6E226C53C48A}"/>
              </a:ext>
            </a:extLst>
          </p:cNvPr>
          <p:cNvCxnSpPr/>
          <p:nvPr/>
        </p:nvCxnSpPr>
        <p:spPr>
          <a:xfrm>
            <a:off x="2817119" y="3808067"/>
            <a:ext cx="0" cy="870012"/>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15" name="Arrow: Right 14">
            <a:extLst>
              <a:ext uri="{FF2B5EF4-FFF2-40B4-BE49-F238E27FC236}">
                <a16:creationId xmlns:a16="http://schemas.microsoft.com/office/drawing/2014/main" id="{47E46D17-B663-D99D-DA88-7E0044DDDF7B}"/>
              </a:ext>
            </a:extLst>
          </p:cNvPr>
          <p:cNvSpPr/>
          <p:nvPr/>
        </p:nvSpPr>
        <p:spPr>
          <a:xfrm>
            <a:off x="7824190" y="2079225"/>
            <a:ext cx="2974019" cy="612559"/>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A</a:t>
            </a:r>
            <a:endParaRPr lang="en-IN" dirty="0"/>
          </a:p>
        </p:txBody>
      </p:sp>
      <p:sp>
        <p:nvSpPr>
          <p:cNvPr id="16" name="Arrow: Right 15">
            <a:extLst>
              <a:ext uri="{FF2B5EF4-FFF2-40B4-BE49-F238E27FC236}">
                <a16:creationId xmlns:a16="http://schemas.microsoft.com/office/drawing/2014/main" id="{7D3E9024-C1D3-2F76-22B6-12EE0F1FF251}"/>
              </a:ext>
            </a:extLst>
          </p:cNvPr>
          <p:cNvSpPr/>
          <p:nvPr/>
        </p:nvSpPr>
        <p:spPr>
          <a:xfrm>
            <a:off x="7824190" y="3315441"/>
            <a:ext cx="2974018" cy="612559"/>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B</a:t>
            </a:r>
            <a:endParaRPr lang="en-IN" dirty="0"/>
          </a:p>
        </p:txBody>
      </p:sp>
      <p:sp>
        <p:nvSpPr>
          <p:cNvPr id="17" name="Arrow: Right 16">
            <a:extLst>
              <a:ext uri="{FF2B5EF4-FFF2-40B4-BE49-F238E27FC236}">
                <a16:creationId xmlns:a16="http://schemas.microsoft.com/office/drawing/2014/main" id="{EE2DC6C6-55A2-AB0B-B1B1-E26958C07BF6}"/>
              </a:ext>
            </a:extLst>
          </p:cNvPr>
          <p:cNvSpPr/>
          <p:nvPr/>
        </p:nvSpPr>
        <p:spPr>
          <a:xfrm>
            <a:off x="7839046" y="4304302"/>
            <a:ext cx="1693008" cy="612559"/>
          </a:xfrm>
          <a:prstGeom prst="rightArrow">
            <a:avLst/>
          </a:prstGeom>
          <a:effectLst>
            <a:innerShdw blurRad="63500" dist="508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Service C</a:t>
            </a:r>
            <a:endParaRPr lang="en-IN" dirty="0"/>
          </a:p>
        </p:txBody>
      </p:sp>
      <p:cxnSp>
        <p:nvCxnSpPr>
          <p:cNvPr id="18" name="Straight Arrow Connector 17">
            <a:extLst>
              <a:ext uri="{FF2B5EF4-FFF2-40B4-BE49-F238E27FC236}">
                <a16:creationId xmlns:a16="http://schemas.microsoft.com/office/drawing/2014/main" id="{A01AEB53-15E4-D6F0-8E9D-FACE36C94C49}"/>
              </a:ext>
            </a:extLst>
          </p:cNvPr>
          <p:cNvCxnSpPr/>
          <p:nvPr/>
        </p:nvCxnSpPr>
        <p:spPr>
          <a:xfrm>
            <a:off x="9262371" y="2567497"/>
            <a:ext cx="0" cy="870012"/>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C567D4DD-02A3-9195-8AD8-D138A10F05D7}"/>
              </a:ext>
            </a:extLst>
          </p:cNvPr>
          <p:cNvCxnSpPr>
            <a:cxnSpLocks/>
            <a:endCxn id="17" idx="0"/>
          </p:cNvCxnSpPr>
          <p:nvPr/>
        </p:nvCxnSpPr>
        <p:spPr>
          <a:xfrm flipH="1">
            <a:off x="9225775" y="3802973"/>
            <a:ext cx="36596" cy="501329"/>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E6DCD01C-AD31-2124-DD4C-AFA7E253C2CC}"/>
              </a:ext>
            </a:extLst>
          </p:cNvPr>
          <p:cNvCxnSpPr>
            <a:cxnSpLocks/>
            <a:stCxn id="6" idx="1"/>
            <a:endCxn id="8" idx="1"/>
          </p:cNvCxnSpPr>
          <p:nvPr/>
        </p:nvCxnSpPr>
        <p:spPr>
          <a:xfrm rot="10800000" flipV="1">
            <a:off x="1378936" y="2390599"/>
            <a:ext cx="2" cy="2472432"/>
          </a:xfrm>
          <a:prstGeom prst="bentConnector3">
            <a:avLst>
              <a:gd name="adj1" fmla="val 11430100000"/>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6" name="Connector: Elbow 25">
            <a:extLst>
              <a:ext uri="{FF2B5EF4-FFF2-40B4-BE49-F238E27FC236}">
                <a16:creationId xmlns:a16="http://schemas.microsoft.com/office/drawing/2014/main" id="{1BEAFF97-3884-1798-7FAA-0E6F7252457D}"/>
              </a:ext>
            </a:extLst>
          </p:cNvPr>
          <p:cNvCxnSpPr>
            <a:cxnSpLocks/>
            <a:stCxn id="15" idx="1"/>
            <a:endCxn id="17" idx="1"/>
          </p:cNvCxnSpPr>
          <p:nvPr/>
        </p:nvCxnSpPr>
        <p:spPr>
          <a:xfrm rot="10800000" flipH="1" flipV="1">
            <a:off x="7824190" y="2385504"/>
            <a:ext cx="14856" cy="2225077"/>
          </a:xfrm>
          <a:prstGeom prst="bentConnector3">
            <a:avLst>
              <a:gd name="adj1" fmla="val -1538772"/>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3D52686D-6249-4071-70B3-2A627EA865CB}"/>
              </a:ext>
            </a:extLst>
          </p:cNvPr>
          <p:cNvSpPr txBox="1"/>
          <p:nvPr/>
        </p:nvSpPr>
        <p:spPr>
          <a:xfrm>
            <a:off x="7395102" y="1811331"/>
            <a:ext cx="3229991" cy="369332"/>
          </a:xfrm>
          <a:prstGeom prst="rect">
            <a:avLst/>
          </a:prstGeom>
          <a:noFill/>
        </p:spPr>
        <p:txBody>
          <a:bodyPr wrap="square" rtlCol="0">
            <a:spAutoFit/>
          </a:bodyPr>
          <a:lstStyle/>
          <a:p>
            <a:pPr algn="ctr"/>
            <a:r>
              <a:rPr lang="en-US" i="1" dirty="0"/>
              <a:t>Non-Parallel Development</a:t>
            </a:r>
            <a:endParaRPr lang="en-IN" i="1" dirty="0"/>
          </a:p>
        </p:txBody>
      </p:sp>
      <p:sp>
        <p:nvSpPr>
          <p:cNvPr id="29" name="Oval 28">
            <a:extLst>
              <a:ext uri="{FF2B5EF4-FFF2-40B4-BE49-F238E27FC236}">
                <a16:creationId xmlns:a16="http://schemas.microsoft.com/office/drawing/2014/main" id="{2A0819B5-E9D2-284C-5F57-D8C9F38A87D4}"/>
              </a:ext>
            </a:extLst>
          </p:cNvPr>
          <p:cNvSpPr/>
          <p:nvPr/>
        </p:nvSpPr>
        <p:spPr>
          <a:xfrm>
            <a:off x="8025415" y="5579616"/>
            <a:ext cx="3213718" cy="956570"/>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WireMock- </a:t>
            </a:r>
            <a:br>
              <a:rPr lang="en-US" sz="1600" dirty="0"/>
            </a:br>
            <a:r>
              <a:rPr lang="en-US" sz="1600" b="1" dirty="0"/>
              <a:t>Mock Server </a:t>
            </a:r>
            <a:r>
              <a:rPr lang="en-US" sz="1600" dirty="0"/>
              <a:t>for </a:t>
            </a:r>
            <a:r>
              <a:rPr lang="en-US" sz="1600" b="1" dirty="0"/>
              <a:t>Service C</a:t>
            </a:r>
            <a:endParaRPr lang="en-IN" sz="1600" b="1" dirty="0"/>
          </a:p>
        </p:txBody>
      </p:sp>
      <p:cxnSp>
        <p:nvCxnSpPr>
          <p:cNvPr id="37" name="Connector: Elbow 36">
            <a:extLst>
              <a:ext uri="{FF2B5EF4-FFF2-40B4-BE49-F238E27FC236}">
                <a16:creationId xmlns:a16="http://schemas.microsoft.com/office/drawing/2014/main" id="{07CD9C1F-004C-2DFE-891C-81AB26C88579}"/>
              </a:ext>
            </a:extLst>
          </p:cNvPr>
          <p:cNvCxnSpPr>
            <a:endCxn id="29" idx="7"/>
          </p:cNvCxnSpPr>
          <p:nvPr/>
        </p:nvCxnSpPr>
        <p:spPr>
          <a:xfrm rot="16200000" flipH="1">
            <a:off x="9184481" y="4135687"/>
            <a:ext cx="1916729" cy="1251299"/>
          </a:xfrm>
          <a:prstGeom prst="bentConnector3">
            <a:avLst>
              <a:gd name="adj1" fmla="val 2962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2" name="Connector: Elbow 41">
            <a:extLst>
              <a:ext uri="{FF2B5EF4-FFF2-40B4-BE49-F238E27FC236}">
                <a16:creationId xmlns:a16="http://schemas.microsoft.com/office/drawing/2014/main" id="{7AD51061-431B-4E4A-9532-8750F679653F}"/>
              </a:ext>
            </a:extLst>
          </p:cNvPr>
          <p:cNvCxnSpPr>
            <a:cxnSpLocks/>
            <a:endCxn id="29" idx="2"/>
          </p:cNvCxnSpPr>
          <p:nvPr/>
        </p:nvCxnSpPr>
        <p:spPr>
          <a:xfrm rot="5400000">
            <a:off x="6346797" y="4246114"/>
            <a:ext cx="3490406" cy="133169"/>
          </a:xfrm>
          <a:prstGeom prst="bentConnector4">
            <a:avLst>
              <a:gd name="adj1" fmla="val 15425"/>
              <a:gd name="adj2" fmla="val 791647"/>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47" name="TextBox 46">
            <a:extLst>
              <a:ext uri="{FF2B5EF4-FFF2-40B4-BE49-F238E27FC236}">
                <a16:creationId xmlns:a16="http://schemas.microsoft.com/office/drawing/2014/main" id="{7D638441-58CD-CC75-06AF-0E1F12B975F3}"/>
              </a:ext>
            </a:extLst>
          </p:cNvPr>
          <p:cNvSpPr txBox="1"/>
          <p:nvPr/>
        </p:nvSpPr>
        <p:spPr>
          <a:xfrm>
            <a:off x="8145267" y="5271839"/>
            <a:ext cx="3107185" cy="307777"/>
          </a:xfrm>
          <a:prstGeom prst="rect">
            <a:avLst/>
          </a:prstGeom>
          <a:noFill/>
        </p:spPr>
        <p:txBody>
          <a:bodyPr wrap="square" rtlCol="0">
            <a:spAutoFit/>
          </a:bodyPr>
          <a:lstStyle/>
          <a:p>
            <a:r>
              <a:rPr lang="en-US" sz="1400" b="1" dirty="0">
                <a:solidFill>
                  <a:schemeClr val="accent2"/>
                </a:solidFill>
              </a:rPr>
              <a:t>Sends Mocked Responses</a:t>
            </a:r>
            <a:endParaRPr lang="en-IN" sz="1400" b="1" dirty="0">
              <a:solidFill>
                <a:schemeClr val="accent2"/>
              </a:solidFill>
            </a:endParaRPr>
          </a:p>
        </p:txBody>
      </p:sp>
      <p:pic>
        <p:nvPicPr>
          <p:cNvPr id="52" name="Picture 4" descr="WireMock - WireMock">
            <a:extLst>
              <a:ext uri="{FF2B5EF4-FFF2-40B4-BE49-F238E27FC236}">
                <a16:creationId xmlns:a16="http://schemas.microsoft.com/office/drawing/2014/main" id="{8FCE6CBC-F42D-2942-739F-138ACE969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865" y="6173617"/>
            <a:ext cx="787021" cy="35922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pic>
        <p:nvPicPr>
          <p:cNvPr id="53" name="Picture 4" descr="WireMock - WireMock">
            <a:extLst>
              <a:ext uri="{FF2B5EF4-FFF2-40B4-BE49-F238E27FC236}">
                <a16:creationId xmlns:a16="http://schemas.microsoft.com/office/drawing/2014/main" id="{FE525B95-1329-9393-C3CF-05141790B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0630500" y="5006495"/>
            <a:ext cx="787021" cy="35922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57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0E75-AA1C-236B-3403-CF94D55B0BB2}"/>
              </a:ext>
            </a:extLst>
          </p:cNvPr>
          <p:cNvSpPr>
            <a:spLocks noGrp="1"/>
          </p:cNvSpPr>
          <p:nvPr>
            <p:ph type="title"/>
          </p:nvPr>
        </p:nvSpPr>
        <p:spPr>
          <a:xfrm>
            <a:off x="646111" y="452718"/>
            <a:ext cx="9404723" cy="745767"/>
          </a:xfrm>
        </p:spPr>
        <p:txBody>
          <a:bodyPr/>
          <a:lstStyle/>
          <a:p>
            <a:r>
              <a:rPr lang="en-US" dirty="0"/>
              <a:t>WIREMOCK: When?</a:t>
            </a:r>
            <a:endParaRPr lang="en-IN" dirty="0"/>
          </a:p>
        </p:txBody>
      </p:sp>
      <p:sp>
        <p:nvSpPr>
          <p:cNvPr id="3" name="Content Placeholder 2">
            <a:extLst>
              <a:ext uri="{FF2B5EF4-FFF2-40B4-BE49-F238E27FC236}">
                <a16:creationId xmlns:a16="http://schemas.microsoft.com/office/drawing/2014/main" id="{06ADB9B7-AD25-1B9B-0AE6-D9DF96303BCD}"/>
              </a:ext>
            </a:extLst>
          </p:cNvPr>
          <p:cNvSpPr>
            <a:spLocks noGrp="1"/>
          </p:cNvSpPr>
          <p:nvPr>
            <p:ph idx="1"/>
          </p:nvPr>
        </p:nvSpPr>
        <p:spPr>
          <a:xfrm>
            <a:off x="1104293" y="1233996"/>
            <a:ext cx="8946541" cy="372862"/>
          </a:xfrm>
        </p:spPr>
        <p:txBody>
          <a:bodyPr>
            <a:normAutofit lnSpcReduction="10000"/>
          </a:bodyPr>
          <a:lstStyle/>
          <a:p>
            <a:pPr marL="0" indent="0" algn="ctr">
              <a:buNone/>
            </a:pPr>
            <a:r>
              <a:rPr lang="en-US" dirty="0"/>
              <a:t>When an API you depend on is </a:t>
            </a:r>
            <a:r>
              <a:rPr lang="en-US" dirty="0">
                <a:solidFill>
                  <a:schemeClr val="accent3"/>
                </a:solidFill>
              </a:rPr>
              <a:t>costly to access</a:t>
            </a:r>
            <a:r>
              <a:rPr lang="en-US" dirty="0"/>
              <a:t>.</a:t>
            </a:r>
            <a:endParaRPr lang="en-IN" dirty="0"/>
          </a:p>
        </p:txBody>
      </p:sp>
      <p:sp>
        <p:nvSpPr>
          <p:cNvPr id="4" name="Oval 3">
            <a:extLst>
              <a:ext uri="{FF2B5EF4-FFF2-40B4-BE49-F238E27FC236}">
                <a16:creationId xmlns:a16="http://schemas.microsoft.com/office/drawing/2014/main" id="{171CAF56-7753-16A7-A60A-D5FC69393ED9}"/>
              </a:ext>
            </a:extLst>
          </p:cNvPr>
          <p:cNvSpPr/>
          <p:nvPr/>
        </p:nvSpPr>
        <p:spPr>
          <a:xfrm>
            <a:off x="646111" y="2112885"/>
            <a:ext cx="2494626" cy="1138561"/>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 Application Service</a:t>
            </a:r>
            <a:endParaRPr lang="en-IN" b="1" dirty="0"/>
          </a:p>
        </p:txBody>
      </p:sp>
      <p:sp>
        <p:nvSpPr>
          <p:cNvPr id="6" name="Arrow: Up-Down 5">
            <a:extLst>
              <a:ext uri="{FF2B5EF4-FFF2-40B4-BE49-F238E27FC236}">
                <a16:creationId xmlns:a16="http://schemas.microsoft.com/office/drawing/2014/main" id="{454B1489-C27E-E8F8-BD35-777E64EE218E}"/>
              </a:ext>
            </a:extLst>
          </p:cNvPr>
          <p:cNvSpPr/>
          <p:nvPr/>
        </p:nvSpPr>
        <p:spPr>
          <a:xfrm>
            <a:off x="1325253" y="3251445"/>
            <a:ext cx="1136341" cy="1703773"/>
          </a:xfrm>
          <a:prstGeom prst="up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F0A8B3AB-C089-85B7-3684-EC23A95E7468}"/>
              </a:ext>
            </a:extLst>
          </p:cNvPr>
          <p:cNvSpPr/>
          <p:nvPr/>
        </p:nvSpPr>
        <p:spPr>
          <a:xfrm>
            <a:off x="646111" y="4955219"/>
            <a:ext cx="2494626" cy="1138561"/>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3</a:t>
            </a:r>
            <a:r>
              <a:rPr lang="en-US" b="1" baseline="30000" dirty="0"/>
              <a:t>rd</a:t>
            </a:r>
            <a:r>
              <a:rPr lang="en-US" b="1" dirty="0"/>
              <a:t> Party API</a:t>
            </a:r>
            <a:endParaRPr lang="en-IN" b="1" dirty="0"/>
          </a:p>
        </p:txBody>
      </p:sp>
      <p:graphicFrame>
        <p:nvGraphicFramePr>
          <p:cNvPr id="15" name="Diagram 14">
            <a:extLst>
              <a:ext uri="{FF2B5EF4-FFF2-40B4-BE49-F238E27FC236}">
                <a16:creationId xmlns:a16="http://schemas.microsoft.com/office/drawing/2014/main" id="{743C9EDC-6F9B-AEF4-9054-DA149FEF635C}"/>
              </a:ext>
            </a:extLst>
          </p:cNvPr>
          <p:cNvGraphicFramePr/>
          <p:nvPr>
            <p:extLst>
              <p:ext uri="{D42A27DB-BD31-4B8C-83A1-F6EECF244321}">
                <p14:modId xmlns:p14="http://schemas.microsoft.com/office/powerpoint/2010/main" val="851250943"/>
              </p:ext>
            </p:extLst>
          </p:nvPr>
        </p:nvGraphicFramePr>
        <p:xfrm>
          <a:off x="2716567" y="3563208"/>
          <a:ext cx="4944862" cy="1138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val 8">
            <a:extLst>
              <a:ext uri="{FF2B5EF4-FFF2-40B4-BE49-F238E27FC236}">
                <a16:creationId xmlns:a16="http://schemas.microsoft.com/office/drawing/2014/main" id="{2EDDE173-F6D8-9A3C-2E97-9795285C779B}"/>
              </a:ext>
            </a:extLst>
          </p:cNvPr>
          <p:cNvSpPr/>
          <p:nvPr/>
        </p:nvSpPr>
        <p:spPr>
          <a:xfrm>
            <a:off x="6096000" y="2112885"/>
            <a:ext cx="2494626" cy="1138561"/>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 Application Service</a:t>
            </a:r>
            <a:endParaRPr lang="en-IN" b="1" dirty="0"/>
          </a:p>
        </p:txBody>
      </p:sp>
      <p:sp>
        <p:nvSpPr>
          <p:cNvPr id="10" name="Oval 9">
            <a:extLst>
              <a:ext uri="{FF2B5EF4-FFF2-40B4-BE49-F238E27FC236}">
                <a16:creationId xmlns:a16="http://schemas.microsoft.com/office/drawing/2014/main" id="{DB7AA7EF-5635-E64F-4BD0-C49CBB444C5C}"/>
              </a:ext>
            </a:extLst>
          </p:cNvPr>
          <p:cNvSpPr/>
          <p:nvPr/>
        </p:nvSpPr>
        <p:spPr>
          <a:xfrm>
            <a:off x="7911483" y="5735557"/>
            <a:ext cx="2222377" cy="953609"/>
          </a:xfrm>
          <a:prstGeom prst="ellipse">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3</a:t>
            </a:r>
            <a:r>
              <a:rPr lang="en-US" b="1" baseline="30000" dirty="0"/>
              <a:t>rd</a:t>
            </a:r>
            <a:r>
              <a:rPr lang="en-US" b="1" dirty="0"/>
              <a:t> Party API</a:t>
            </a:r>
            <a:endParaRPr lang="en-IN" b="1" dirty="0"/>
          </a:p>
        </p:txBody>
      </p:sp>
      <p:sp>
        <p:nvSpPr>
          <p:cNvPr id="11" name="Arrow: Up-Down 10">
            <a:extLst>
              <a:ext uri="{FF2B5EF4-FFF2-40B4-BE49-F238E27FC236}">
                <a16:creationId xmlns:a16="http://schemas.microsoft.com/office/drawing/2014/main" id="{A289C9FC-D2A7-8B76-A5C3-F4B302265F3E}"/>
              </a:ext>
            </a:extLst>
          </p:cNvPr>
          <p:cNvSpPr/>
          <p:nvPr/>
        </p:nvSpPr>
        <p:spPr>
          <a:xfrm>
            <a:off x="6775142" y="3251445"/>
            <a:ext cx="1136341" cy="1703773"/>
          </a:xfrm>
          <a:prstGeom prst="upDown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2" name="Oval 11">
            <a:extLst>
              <a:ext uri="{FF2B5EF4-FFF2-40B4-BE49-F238E27FC236}">
                <a16:creationId xmlns:a16="http://schemas.microsoft.com/office/drawing/2014/main" id="{C1A14D58-0DB1-14BD-9CC7-8AAEC67C7FC4}"/>
              </a:ext>
            </a:extLst>
          </p:cNvPr>
          <p:cNvSpPr/>
          <p:nvPr/>
        </p:nvSpPr>
        <p:spPr>
          <a:xfrm>
            <a:off x="6156186" y="4983636"/>
            <a:ext cx="2494626" cy="1138561"/>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Mock Server</a:t>
            </a:r>
            <a:br>
              <a:rPr lang="en-US" dirty="0"/>
            </a:br>
            <a:r>
              <a:rPr lang="en-US" dirty="0"/>
              <a:t>using WM</a:t>
            </a:r>
            <a:endParaRPr lang="en-IN" dirty="0"/>
          </a:p>
        </p:txBody>
      </p:sp>
      <p:graphicFrame>
        <p:nvGraphicFramePr>
          <p:cNvPr id="14" name="Diagram 13">
            <a:extLst>
              <a:ext uri="{FF2B5EF4-FFF2-40B4-BE49-F238E27FC236}">
                <a16:creationId xmlns:a16="http://schemas.microsoft.com/office/drawing/2014/main" id="{B6EA1283-0C37-F4A4-B8D9-5BDEEACBE22A}"/>
              </a:ext>
            </a:extLst>
          </p:cNvPr>
          <p:cNvGraphicFramePr/>
          <p:nvPr>
            <p:extLst>
              <p:ext uri="{D42A27DB-BD31-4B8C-83A1-F6EECF244321}">
                <p14:modId xmlns:p14="http://schemas.microsoft.com/office/powerpoint/2010/main" val="4074993049"/>
              </p:ext>
            </p:extLst>
          </p:nvPr>
        </p:nvGraphicFramePr>
        <p:xfrm>
          <a:off x="8256233" y="3533313"/>
          <a:ext cx="3289655" cy="14773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4644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551EA-BA2D-BF76-68B9-5B33F5961777}"/>
              </a:ext>
            </a:extLst>
          </p:cNvPr>
          <p:cNvSpPr>
            <a:spLocks noGrp="1"/>
          </p:cNvSpPr>
          <p:nvPr>
            <p:ph idx="1"/>
          </p:nvPr>
        </p:nvSpPr>
        <p:spPr>
          <a:xfrm>
            <a:off x="875201" y="1331259"/>
            <a:ext cx="8946541" cy="4195481"/>
          </a:xfrm>
        </p:spPr>
        <p:txBody>
          <a:bodyPr/>
          <a:lstStyle/>
          <a:p>
            <a:pPr marL="0" indent="0">
              <a:buNone/>
            </a:pPr>
            <a:r>
              <a:rPr lang="en-US" dirty="0"/>
              <a:t>It supports testing of</a:t>
            </a:r>
          </a:p>
          <a:p>
            <a:r>
              <a:rPr lang="en-US" dirty="0">
                <a:solidFill>
                  <a:schemeClr val="accent3"/>
                </a:solidFill>
              </a:rPr>
              <a:t>Edge Cases</a:t>
            </a:r>
            <a:r>
              <a:rPr lang="en-US" dirty="0"/>
              <a:t>, like timeout simulation</a:t>
            </a:r>
          </a:p>
          <a:p>
            <a:r>
              <a:rPr lang="en-US" dirty="0">
                <a:solidFill>
                  <a:schemeClr val="accent3"/>
                </a:solidFill>
              </a:rPr>
              <a:t>Failure Modes</a:t>
            </a:r>
            <a:r>
              <a:rPr lang="en-US" dirty="0"/>
              <a:t>, like network failure simulation</a:t>
            </a:r>
          </a:p>
          <a:p>
            <a:pPr marL="0" indent="0">
              <a:buNone/>
            </a:pPr>
            <a:endParaRPr lang="en-US" dirty="0"/>
          </a:p>
          <a:p>
            <a:pPr marL="0" indent="0">
              <a:buNone/>
            </a:pPr>
            <a:r>
              <a:rPr lang="en-US" dirty="0"/>
              <a:t>We can simulate such scenarios/add such features to the mock server configuration using WireMock.</a:t>
            </a:r>
          </a:p>
          <a:p>
            <a:endParaRPr lang="en-IN" dirty="0"/>
          </a:p>
        </p:txBody>
      </p:sp>
      <p:sp>
        <p:nvSpPr>
          <p:cNvPr id="4" name="Title 1">
            <a:extLst>
              <a:ext uri="{FF2B5EF4-FFF2-40B4-BE49-F238E27FC236}">
                <a16:creationId xmlns:a16="http://schemas.microsoft.com/office/drawing/2014/main" id="{9923A2F2-C4E5-973F-11B8-A0A7D15C3422}"/>
              </a:ext>
            </a:extLst>
          </p:cNvPr>
          <p:cNvSpPr>
            <a:spLocks noGrp="1"/>
          </p:cNvSpPr>
          <p:nvPr>
            <p:ph type="title"/>
          </p:nvPr>
        </p:nvSpPr>
        <p:spPr>
          <a:xfrm>
            <a:off x="646111" y="452718"/>
            <a:ext cx="9404723" cy="745767"/>
          </a:xfrm>
        </p:spPr>
        <p:txBody>
          <a:bodyPr/>
          <a:lstStyle/>
          <a:p>
            <a:r>
              <a:rPr lang="en-US" dirty="0"/>
              <a:t>WIREMOCK: When?</a:t>
            </a:r>
            <a:endParaRPr lang="en-IN" dirty="0"/>
          </a:p>
        </p:txBody>
      </p:sp>
      <p:pic>
        <p:nvPicPr>
          <p:cNvPr id="5" name="Picture 4" descr="WireMock - WireMock">
            <a:extLst>
              <a:ext uri="{FF2B5EF4-FFF2-40B4-BE49-F238E27FC236}">
                <a16:creationId xmlns:a16="http://schemas.microsoft.com/office/drawing/2014/main" id="{7F954552-E712-0DFA-ABE5-D7D832040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111" y="4717871"/>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27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9BA2-CE4C-0147-DCE0-A94EFB09478D}"/>
              </a:ext>
            </a:extLst>
          </p:cNvPr>
          <p:cNvSpPr>
            <a:spLocks noGrp="1"/>
          </p:cNvSpPr>
          <p:nvPr>
            <p:ph type="title"/>
          </p:nvPr>
        </p:nvSpPr>
        <p:spPr>
          <a:xfrm>
            <a:off x="646111" y="452718"/>
            <a:ext cx="9404723" cy="1003220"/>
          </a:xfrm>
        </p:spPr>
        <p:txBody>
          <a:bodyPr/>
          <a:lstStyle/>
          <a:p>
            <a:r>
              <a:rPr lang="en-US" dirty="0"/>
              <a:t>WIREMOCK: Features</a:t>
            </a:r>
            <a:endParaRPr lang="en-IN" dirty="0"/>
          </a:p>
        </p:txBody>
      </p:sp>
      <p:sp>
        <p:nvSpPr>
          <p:cNvPr id="3" name="Content Placeholder 2">
            <a:extLst>
              <a:ext uri="{FF2B5EF4-FFF2-40B4-BE49-F238E27FC236}">
                <a16:creationId xmlns:a16="http://schemas.microsoft.com/office/drawing/2014/main" id="{B3A585BC-378A-49B3-A326-5B57A9028E66}"/>
              </a:ext>
            </a:extLst>
          </p:cNvPr>
          <p:cNvSpPr>
            <a:spLocks noGrp="1"/>
          </p:cNvSpPr>
          <p:nvPr>
            <p:ph idx="1"/>
          </p:nvPr>
        </p:nvSpPr>
        <p:spPr>
          <a:xfrm>
            <a:off x="1104293" y="2026285"/>
            <a:ext cx="8946541" cy="4195481"/>
          </a:xfrm>
        </p:spPr>
        <p:txBody>
          <a:bodyPr/>
          <a:lstStyle/>
          <a:p>
            <a:r>
              <a:rPr lang="en-US" b="1" dirty="0">
                <a:solidFill>
                  <a:schemeClr val="accent3"/>
                </a:solidFill>
              </a:rPr>
              <a:t>Stubbing</a:t>
            </a:r>
            <a:br>
              <a:rPr lang="en-US" dirty="0"/>
            </a:br>
            <a:r>
              <a:rPr lang="en-US" dirty="0"/>
              <a:t>It is a technique that allows configuring the HTTP response that is returned by the WireMock server when it receives a specific HTTP request. </a:t>
            </a:r>
            <a:br>
              <a:rPr lang="en-US" dirty="0"/>
            </a:br>
            <a:endParaRPr lang="en-US" dirty="0"/>
          </a:p>
          <a:p>
            <a:r>
              <a:rPr lang="en-US" b="1" dirty="0">
                <a:solidFill>
                  <a:schemeClr val="accent3"/>
                </a:solidFill>
              </a:rPr>
              <a:t>Verification</a:t>
            </a:r>
            <a:br>
              <a:rPr lang="en-US" dirty="0">
                <a:solidFill>
                  <a:schemeClr val="accent3"/>
                </a:solidFill>
              </a:rPr>
            </a:br>
            <a:r>
              <a:rPr lang="en-US" dirty="0"/>
              <a:t>The WireMock server registers all requests it receives in memory until it is reset. And that makes it possible to verify that a request matching a specific pattern was received, and also to fetch the requests’ details.</a:t>
            </a:r>
            <a:endParaRPr lang="en-IN" dirty="0"/>
          </a:p>
        </p:txBody>
      </p:sp>
      <p:pic>
        <p:nvPicPr>
          <p:cNvPr id="4" name="Picture 3" descr="WireMock - WireMock">
            <a:extLst>
              <a:ext uri="{FF2B5EF4-FFF2-40B4-BE49-F238E27FC236}">
                <a16:creationId xmlns:a16="http://schemas.microsoft.com/office/drawing/2014/main" id="{FA4322B4-6A9B-1C49-39ED-460AE6BF2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4755" y="5499106"/>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75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4A6A-07D7-A1F1-C2F7-6EE76A0814CB}"/>
              </a:ext>
            </a:extLst>
          </p:cNvPr>
          <p:cNvSpPr>
            <a:spLocks noGrp="1"/>
          </p:cNvSpPr>
          <p:nvPr>
            <p:ph type="title"/>
          </p:nvPr>
        </p:nvSpPr>
        <p:spPr/>
        <p:txBody>
          <a:bodyPr/>
          <a:lstStyle/>
          <a:p>
            <a:r>
              <a:rPr lang="en-US" dirty="0"/>
              <a:t>WIREMOCK: Features</a:t>
            </a:r>
            <a:endParaRPr lang="en-IN" dirty="0"/>
          </a:p>
        </p:txBody>
      </p:sp>
      <p:sp>
        <p:nvSpPr>
          <p:cNvPr id="3" name="Content Placeholder 2">
            <a:extLst>
              <a:ext uri="{FF2B5EF4-FFF2-40B4-BE49-F238E27FC236}">
                <a16:creationId xmlns:a16="http://schemas.microsoft.com/office/drawing/2014/main" id="{986F78EA-4D40-D640-8A33-4AD7F2D70B20}"/>
              </a:ext>
            </a:extLst>
          </p:cNvPr>
          <p:cNvSpPr>
            <a:spLocks noGrp="1"/>
          </p:cNvSpPr>
          <p:nvPr>
            <p:ph idx="1"/>
          </p:nvPr>
        </p:nvSpPr>
        <p:spPr/>
        <p:txBody>
          <a:bodyPr/>
          <a:lstStyle/>
          <a:p>
            <a:r>
              <a:rPr lang="en-IN" b="1" dirty="0">
                <a:solidFill>
                  <a:schemeClr val="accent3"/>
                </a:solidFill>
              </a:rPr>
              <a:t>Record-playback of interactions</a:t>
            </a:r>
            <a:br>
              <a:rPr lang="en-IN" dirty="0"/>
            </a:br>
            <a:r>
              <a:rPr lang="en-US" dirty="0"/>
              <a:t>WireMock can create stub mappings from requests it has received. Combined with its proxying feature this allows you to “record” stub mappings from interaction with existing APIs.</a:t>
            </a:r>
          </a:p>
          <a:p>
            <a:endParaRPr lang="en-US" dirty="0"/>
          </a:p>
          <a:p>
            <a:r>
              <a:rPr lang="en-US" b="1" dirty="0">
                <a:solidFill>
                  <a:schemeClr val="accent3"/>
                </a:solidFill>
              </a:rPr>
              <a:t>Injection of faults and delays</a:t>
            </a:r>
            <a:br>
              <a:rPr lang="en-US" dirty="0"/>
            </a:br>
            <a:r>
              <a:rPr lang="en-US" dirty="0"/>
              <a:t>One of the main reasons it’s beneficial to use web service fakes when testing is to inject faulty behavior that might be difficult to get the real service to produce on-demand. </a:t>
            </a:r>
            <a:endParaRPr lang="en-IN" dirty="0"/>
          </a:p>
        </p:txBody>
      </p:sp>
      <p:pic>
        <p:nvPicPr>
          <p:cNvPr id="4" name="Picture 3" descr="WireMock - WireMock">
            <a:extLst>
              <a:ext uri="{FF2B5EF4-FFF2-40B4-BE49-F238E27FC236}">
                <a16:creationId xmlns:a16="http://schemas.microsoft.com/office/drawing/2014/main" id="{065D8501-4AE0-F66D-B77C-7425E1BCB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198" y="5439530"/>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36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1351-AF87-FBC3-F919-E8B064986E4D}"/>
              </a:ext>
            </a:extLst>
          </p:cNvPr>
          <p:cNvSpPr>
            <a:spLocks noGrp="1"/>
          </p:cNvSpPr>
          <p:nvPr>
            <p:ph type="title"/>
          </p:nvPr>
        </p:nvSpPr>
        <p:spPr/>
        <p:txBody>
          <a:bodyPr/>
          <a:lstStyle/>
          <a:p>
            <a:r>
              <a:rPr lang="en-US" dirty="0"/>
              <a:t>WIREMOCK: Features</a:t>
            </a:r>
            <a:endParaRPr lang="en-IN" dirty="0"/>
          </a:p>
        </p:txBody>
      </p:sp>
      <p:sp>
        <p:nvSpPr>
          <p:cNvPr id="3" name="Content Placeholder 2">
            <a:extLst>
              <a:ext uri="{FF2B5EF4-FFF2-40B4-BE49-F238E27FC236}">
                <a16:creationId xmlns:a16="http://schemas.microsoft.com/office/drawing/2014/main" id="{37F05188-26D7-0FCF-135B-3EC443CDB4A8}"/>
              </a:ext>
            </a:extLst>
          </p:cNvPr>
          <p:cNvSpPr>
            <a:spLocks noGrp="1"/>
          </p:cNvSpPr>
          <p:nvPr>
            <p:ph idx="1"/>
          </p:nvPr>
        </p:nvSpPr>
        <p:spPr/>
        <p:txBody>
          <a:bodyPr/>
          <a:lstStyle/>
          <a:p>
            <a:r>
              <a:rPr lang="en-IN" b="1" dirty="0">
                <a:solidFill>
                  <a:schemeClr val="accent3"/>
                </a:solidFill>
              </a:rPr>
              <a:t>Simulation of Stateful Behaviour</a:t>
            </a:r>
            <a:br>
              <a:rPr lang="en-IN" dirty="0"/>
            </a:br>
            <a:r>
              <a:rPr lang="en-US" dirty="0"/>
              <a:t>Most web services tend to have some state, which changes as you and others interact with them. HTTP is stateless. So, we can introduce session keys, cookies etc. using Wiremock that will allow us to simulate statefulness.</a:t>
            </a:r>
          </a:p>
          <a:p>
            <a:endParaRPr lang="en-US" dirty="0"/>
          </a:p>
          <a:p>
            <a:r>
              <a:rPr lang="en-IN" dirty="0"/>
              <a:t>Can be used as</a:t>
            </a:r>
          </a:p>
          <a:p>
            <a:pPr lvl="1"/>
            <a:r>
              <a:rPr lang="en-US" b="1" dirty="0">
                <a:solidFill>
                  <a:schemeClr val="accent3"/>
                </a:solidFill>
              </a:rPr>
              <a:t>JVM library in unit testing</a:t>
            </a:r>
            <a:r>
              <a:rPr lang="en-US" dirty="0"/>
              <a:t> </a:t>
            </a:r>
          </a:p>
          <a:p>
            <a:pPr lvl="1"/>
            <a:r>
              <a:rPr lang="en-US" b="1" dirty="0">
                <a:solidFill>
                  <a:schemeClr val="accent3"/>
                </a:solidFill>
              </a:rPr>
              <a:t>Run as a standalone process </a:t>
            </a:r>
            <a:r>
              <a:rPr lang="en-US" dirty="0"/>
              <a:t>either on the same host or remote server or on the cloud.</a:t>
            </a:r>
          </a:p>
        </p:txBody>
      </p:sp>
      <p:pic>
        <p:nvPicPr>
          <p:cNvPr id="5" name="Picture 4" descr="WireMock - WireMock">
            <a:extLst>
              <a:ext uri="{FF2B5EF4-FFF2-40B4-BE49-F238E27FC236}">
                <a16:creationId xmlns:a16="http://schemas.microsoft.com/office/drawing/2014/main" id="{42F2EA64-D90E-C445-5D0B-14F470928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6535" y="3619608"/>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57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9076-758E-17ED-B118-975A74B242FF}"/>
              </a:ext>
            </a:extLst>
          </p:cNvPr>
          <p:cNvSpPr>
            <a:spLocks noGrp="1"/>
          </p:cNvSpPr>
          <p:nvPr>
            <p:ph type="title"/>
          </p:nvPr>
        </p:nvSpPr>
        <p:spPr/>
        <p:txBody>
          <a:bodyPr/>
          <a:lstStyle/>
          <a:p>
            <a:r>
              <a:rPr lang="en-US" dirty="0"/>
              <a:t>WIREMOCK: Features</a:t>
            </a:r>
            <a:endParaRPr lang="en-IN" dirty="0"/>
          </a:p>
        </p:txBody>
      </p:sp>
      <p:sp>
        <p:nvSpPr>
          <p:cNvPr id="3" name="Content Placeholder 2">
            <a:extLst>
              <a:ext uri="{FF2B5EF4-FFF2-40B4-BE49-F238E27FC236}">
                <a16:creationId xmlns:a16="http://schemas.microsoft.com/office/drawing/2014/main" id="{2D06224F-A858-827C-3773-05E1E18A6B4C}"/>
              </a:ext>
            </a:extLst>
          </p:cNvPr>
          <p:cNvSpPr>
            <a:spLocks noGrp="1"/>
          </p:cNvSpPr>
          <p:nvPr>
            <p:ph idx="1"/>
          </p:nvPr>
        </p:nvSpPr>
        <p:spPr>
          <a:xfrm>
            <a:off x="1103312" y="2052918"/>
            <a:ext cx="8946541" cy="876713"/>
          </a:xfrm>
        </p:spPr>
        <p:txBody>
          <a:bodyPr/>
          <a:lstStyle/>
          <a:p>
            <a:r>
              <a:rPr lang="en-US" dirty="0"/>
              <a:t>All of WireMock’s features are easily accessible via its </a:t>
            </a:r>
            <a:r>
              <a:rPr lang="en-US" dirty="0">
                <a:solidFill>
                  <a:schemeClr val="accent3"/>
                </a:solidFill>
              </a:rPr>
              <a:t>REST (JSON) interface </a:t>
            </a:r>
            <a:r>
              <a:rPr lang="en-US" dirty="0"/>
              <a:t>and its’ Java API. </a:t>
            </a:r>
            <a:endParaRPr lang="en-IN" dirty="0"/>
          </a:p>
        </p:txBody>
      </p:sp>
      <p:cxnSp>
        <p:nvCxnSpPr>
          <p:cNvPr id="9" name="Connector: Curved 8">
            <a:extLst>
              <a:ext uri="{FF2B5EF4-FFF2-40B4-BE49-F238E27FC236}">
                <a16:creationId xmlns:a16="http://schemas.microsoft.com/office/drawing/2014/main" id="{B79BEFB2-C69C-1D22-F53F-3D5825BF56AB}"/>
              </a:ext>
            </a:extLst>
          </p:cNvPr>
          <p:cNvCxnSpPr>
            <a:cxnSpLocks/>
            <a:stCxn id="4" idx="7"/>
            <a:endCxn id="5" idx="1"/>
          </p:cNvCxnSpPr>
          <p:nvPr/>
        </p:nvCxnSpPr>
        <p:spPr>
          <a:xfrm rot="5400000" flipH="1" flipV="1">
            <a:off x="6050297" y="828336"/>
            <a:ext cx="12700" cy="6291641"/>
          </a:xfrm>
          <a:prstGeom prst="curvedConnector3">
            <a:avLst>
              <a:gd name="adj1" fmla="val 4082858"/>
            </a:avLst>
          </a:prstGeom>
          <a:ln>
            <a:tailEnd type="triangle"/>
          </a:ln>
        </p:spPr>
        <p:style>
          <a:lnRef idx="3">
            <a:schemeClr val="accent3"/>
          </a:lnRef>
          <a:fillRef idx="0">
            <a:schemeClr val="accent3"/>
          </a:fillRef>
          <a:effectRef idx="2">
            <a:schemeClr val="accent3"/>
          </a:effectRef>
          <a:fontRef idx="minor">
            <a:schemeClr val="tx1"/>
          </a:fontRef>
        </p:style>
      </p:cxnSp>
      <p:sp>
        <p:nvSpPr>
          <p:cNvPr id="4" name="Oval 3">
            <a:extLst>
              <a:ext uri="{FF2B5EF4-FFF2-40B4-BE49-F238E27FC236}">
                <a16:creationId xmlns:a16="http://schemas.microsoft.com/office/drawing/2014/main" id="{8CE4A1A9-AE26-3913-A787-B8AD1A24E4FD}"/>
              </a:ext>
            </a:extLst>
          </p:cNvPr>
          <p:cNvSpPr/>
          <p:nvPr/>
        </p:nvSpPr>
        <p:spPr>
          <a:xfrm>
            <a:off x="843379" y="3684233"/>
            <a:ext cx="2414726" cy="1979720"/>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Application</a:t>
            </a:r>
            <a:endParaRPr lang="en-IN" dirty="0"/>
          </a:p>
        </p:txBody>
      </p:sp>
      <p:cxnSp>
        <p:nvCxnSpPr>
          <p:cNvPr id="14" name="Connector: Curved 13">
            <a:extLst>
              <a:ext uri="{FF2B5EF4-FFF2-40B4-BE49-F238E27FC236}">
                <a16:creationId xmlns:a16="http://schemas.microsoft.com/office/drawing/2014/main" id="{E8F42937-FE65-3F32-6190-7971626A2205}"/>
              </a:ext>
            </a:extLst>
          </p:cNvPr>
          <p:cNvCxnSpPr>
            <a:stCxn id="5" idx="3"/>
            <a:endCxn id="4" idx="5"/>
          </p:cNvCxnSpPr>
          <p:nvPr/>
        </p:nvCxnSpPr>
        <p:spPr>
          <a:xfrm rot="5400000">
            <a:off x="6050298" y="2228210"/>
            <a:ext cx="12700" cy="6291641"/>
          </a:xfrm>
          <a:prstGeom prst="curvedConnector3">
            <a:avLst>
              <a:gd name="adj1" fmla="val 4082858"/>
            </a:avLst>
          </a:prstGeom>
          <a:ln>
            <a:tailEnd type="triangle"/>
          </a:ln>
        </p:spPr>
        <p:style>
          <a:lnRef idx="3">
            <a:schemeClr val="accent3"/>
          </a:lnRef>
          <a:fillRef idx="0">
            <a:schemeClr val="accent3"/>
          </a:fillRef>
          <a:effectRef idx="2">
            <a:schemeClr val="accent3"/>
          </a:effectRef>
          <a:fontRef idx="minor">
            <a:schemeClr val="tx1"/>
          </a:fontRef>
        </p:style>
      </p:cxnSp>
      <p:sp>
        <p:nvSpPr>
          <p:cNvPr id="5" name="Oval 4">
            <a:extLst>
              <a:ext uri="{FF2B5EF4-FFF2-40B4-BE49-F238E27FC236}">
                <a16:creationId xmlns:a16="http://schemas.microsoft.com/office/drawing/2014/main" id="{E7AC2B07-E5FB-1173-269D-BE8420794ADC}"/>
              </a:ext>
            </a:extLst>
          </p:cNvPr>
          <p:cNvSpPr/>
          <p:nvPr/>
        </p:nvSpPr>
        <p:spPr>
          <a:xfrm>
            <a:off x="8842490" y="3684233"/>
            <a:ext cx="2414726" cy="1979720"/>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WireMock Mock Server</a:t>
            </a:r>
            <a:endParaRPr lang="en-IN" dirty="0"/>
          </a:p>
        </p:txBody>
      </p:sp>
      <p:sp>
        <p:nvSpPr>
          <p:cNvPr id="15" name="TextBox 14">
            <a:extLst>
              <a:ext uri="{FF2B5EF4-FFF2-40B4-BE49-F238E27FC236}">
                <a16:creationId xmlns:a16="http://schemas.microsoft.com/office/drawing/2014/main" id="{4733DD6A-B56A-BB91-1EDA-ED5A6B22BA0A}"/>
              </a:ext>
            </a:extLst>
          </p:cNvPr>
          <p:cNvSpPr txBox="1"/>
          <p:nvPr/>
        </p:nvSpPr>
        <p:spPr>
          <a:xfrm>
            <a:off x="5264458" y="3161552"/>
            <a:ext cx="1313895" cy="307777"/>
          </a:xfrm>
          <a:prstGeom prst="rect">
            <a:avLst/>
          </a:prstGeom>
          <a:noFill/>
        </p:spPr>
        <p:txBody>
          <a:bodyPr wrap="square" rtlCol="0">
            <a:spAutoFit/>
          </a:bodyPr>
          <a:lstStyle/>
          <a:p>
            <a:r>
              <a:rPr lang="en-US" sz="1400" b="1" i="1" dirty="0">
                <a:solidFill>
                  <a:schemeClr val="accent3"/>
                </a:solidFill>
              </a:rPr>
              <a:t>HTTP Request</a:t>
            </a:r>
            <a:endParaRPr lang="en-IN" sz="1400" b="1" i="1" dirty="0">
              <a:solidFill>
                <a:schemeClr val="accent3"/>
              </a:solidFill>
            </a:endParaRPr>
          </a:p>
        </p:txBody>
      </p:sp>
      <p:sp>
        <p:nvSpPr>
          <p:cNvPr id="16" name="TextBox 15">
            <a:extLst>
              <a:ext uri="{FF2B5EF4-FFF2-40B4-BE49-F238E27FC236}">
                <a16:creationId xmlns:a16="http://schemas.microsoft.com/office/drawing/2014/main" id="{8EC313AE-5416-CECB-B2F9-95B14FAB46C9}"/>
              </a:ext>
            </a:extLst>
          </p:cNvPr>
          <p:cNvSpPr txBox="1"/>
          <p:nvPr/>
        </p:nvSpPr>
        <p:spPr>
          <a:xfrm>
            <a:off x="5157926" y="5879599"/>
            <a:ext cx="1526958" cy="307777"/>
          </a:xfrm>
          <a:prstGeom prst="rect">
            <a:avLst/>
          </a:prstGeom>
          <a:noFill/>
        </p:spPr>
        <p:txBody>
          <a:bodyPr wrap="square" rtlCol="0">
            <a:spAutoFit/>
          </a:bodyPr>
          <a:lstStyle/>
          <a:p>
            <a:r>
              <a:rPr lang="en-US" sz="1400" b="1" i="1" dirty="0">
                <a:solidFill>
                  <a:schemeClr val="accent3"/>
                </a:solidFill>
              </a:rPr>
              <a:t>JSON Response</a:t>
            </a:r>
            <a:endParaRPr lang="en-IN" sz="1400" b="1" i="1" dirty="0">
              <a:solidFill>
                <a:schemeClr val="accent3"/>
              </a:solidFill>
            </a:endParaRPr>
          </a:p>
        </p:txBody>
      </p:sp>
      <p:sp>
        <p:nvSpPr>
          <p:cNvPr id="17" name="TextBox 16">
            <a:extLst>
              <a:ext uri="{FF2B5EF4-FFF2-40B4-BE49-F238E27FC236}">
                <a16:creationId xmlns:a16="http://schemas.microsoft.com/office/drawing/2014/main" id="{21A41236-CE65-9AAA-23EF-76E3C87720BE}"/>
              </a:ext>
            </a:extLst>
          </p:cNvPr>
          <p:cNvSpPr txBox="1"/>
          <p:nvPr/>
        </p:nvSpPr>
        <p:spPr>
          <a:xfrm>
            <a:off x="5264458" y="4459189"/>
            <a:ext cx="1313895" cy="307777"/>
          </a:xfrm>
          <a:prstGeom prst="rect">
            <a:avLst/>
          </a:prstGeom>
          <a:noFill/>
        </p:spPr>
        <p:txBody>
          <a:bodyPr wrap="square" rtlCol="0">
            <a:spAutoFit/>
          </a:bodyPr>
          <a:lstStyle/>
          <a:p>
            <a:pPr algn="ctr"/>
            <a:r>
              <a:rPr lang="en-US" sz="1400" b="1" i="1" dirty="0">
                <a:solidFill>
                  <a:schemeClr val="accent3"/>
                </a:solidFill>
              </a:rPr>
              <a:t>REST</a:t>
            </a:r>
            <a:endParaRPr lang="en-IN" sz="1400" b="1" i="1" dirty="0">
              <a:solidFill>
                <a:schemeClr val="accent3"/>
              </a:solidFill>
            </a:endParaRPr>
          </a:p>
        </p:txBody>
      </p:sp>
      <p:cxnSp>
        <p:nvCxnSpPr>
          <p:cNvPr id="19" name="Straight Arrow Connector 18">
            <a:extLst>
              <a:ext uri="{FF2B5EF4-FFF2-40B4-BE49-F238E27FC236}">
                <a16:creationId xmlns:a16="http://schemas.microsoft.com/office/drawing/2014/main" id="{73EBDF3A-2A13-396D-CCC8-732129B87231}"/>
              </a:ext>
            </a:extLst>
          </p:cNvPr>
          <p:cNvCxnSpPr>
            <a:stCxn id="15" idx="3"/>
          </p:cNvCxnSpPr>
          <p:nvPr/>
        </p:nvCxnSpPr>
        <p:spPr>
          <a:xfrm flipV="1">
            <a:off x="6578353" y="3315440"/>
            <a:ext cx="710214"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042D7FE5-F10F-2C99-FD34-0ED9687E08D6}"/>
              </a:ext>
            </a:extLst>
          </p:cNvPr>
          <p:cNvCxnSpPr>
            <a:cxnSpLocks/>
          </p:cNvCxnSpPr>
          <p:nvPr/>
        </p:nvCxnSpPr>
        <p:spPr>
          <a:xfrm flipH="1" flipV="1">
            <a:off x="4461193" y="6033487"/>
            <a:ext cx="710214"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Connector: Curved 21">
            <a:extLst>
              <a:ext uri="{FF2B5EF4-FFF2-40B4-BE49-F238E27FC236}">
                <a16:creationId xmlns:a16="http://schemas.microsoft.com/office/drawing/2014/main" id="{A32DCC8F-1F48-DE1E-2E85-DEA247CBA09F}"/>
              </a:ext>
            </a:extLst>
          </p:cNvPr>
          <p:cNvCxnSpPr>
            <a:stCxn id="17" idx="1"/>
            <a:endCxn id="17" idx="3"/>
          </p:cNvCxnSpPr>
          <p:nvPr/>
        </p:nvCxnSpPr>
        <p:spPr>
          <a:xfrm rot="10800000" flipH="1">
            <a:off x="5264457" y="4613078"/>
            <a:ext cx="1313895" cy="12700"/>
          </a:xfrm>
          <a:prstGeom prst="curvedConnector5">
            <a:avLst>
              <a:gd name="adj1" fmla="val -17399"/>
              <a:gd name="adj2" fmla="val 3011717"/>
              <a:gd name="adj3" fmla="val 117399"/>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Connector: Curved 24">
            <a:extLst>
              <a:ext uri="{FF2B5EF4-FFF2-40B4-BE49-F238E27FC236}">
                <a16:creationId xmlns:a16="http://schemas.microsoft.com/office/drawing/2014/main" id="{6336AA3C-0736-C9FB-4AA8-2681E0317088}"/>
              </a:ext>
            </a:extLst>
          </p:cNvPr>
          <p:cNvCxnSpPr>
            <a:stCxn id="17" idx="3"/>
            <a:endCxn id="17" idx="1"/>
          </p:cNvCxnSpPr>
          <p:nvPr/>
        </p:nvCxnSpPr>
        <p:spPr>
          <a:xfrm flipH="1">
            <a:off x="5264458" y="4613078"/>
            <a:ext cx="1313895" cy="12700"/>
          </a:xfrm>
          <a:prstGeom prst="curvedConnector5">
            <a:avLst>
              <a:gd name="adj1" fmla="val -17399"/>
              <a:gd name="adj2" fmla="val 3011724"/>
              <a:gd name="adj3" fmla="val 117399"/>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0482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62C6-6DE4-EBA0-87B9-361DED05690A}"/>
              </a:ext>
            </a:extLst>
          </p:cNvPr>
          <p:cNvSpPr>
            <a:spLocks noGrp="1"/>
          </p:cNvSpPr>
          <p:nvPr>
            <p:ph type="title"/>
          </p:nvPr>
        </p:nvSpPr>
        <p:spPr/>
        <p:txBody>
          <a:bodyPr/>
          <a:lstStyle/>
          <a:p>
            <a:r>
              <a:rPr lang="en-US" dirty="0"/>
              <a:t>Who uses WireMock?</a:t>
            </a:r>
            <a:endParaRPr lang="en-IN" dirty="0"/>
          </a:p>
        </p:txBody>
      </p:sp>
      <p:pic>
        <p:nvPicPr>
          <p:cNvPr id="5" name="Content Placeholder 4">
            <a:extLst>
              <a:ext uri="{FF2B5EF4-FFF2-40B4-BE49-F238E27FC236}">
                <a16:creationId xmlns:a16="http://schemas.microsoft.com/office/drawing/2014/main" id="{16BD42AE-B111-C284-9909-481BA900E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425" y="2444167"/>
            <a:ext cx="8947150" cy="28978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22404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DE85-786B-49CC-FF5F-D1F94F872FE2}"/>
              </a:ext>
            </a:extLst>
          </p:cNvPr>
          <p:cNvSpPr>
            <a:spLocks noGrp="1"/>
          </p:cNvSpPr>
          <p:nvPr>
            <p:ph type="title"/>
          </p:nvPr>
        </p:nvSpPr>
        <p:spPr/>
        <p:txBody>
          <a:bodyPr/>
          <a:lstStyle/>
          <a:p>
            <a:pPr algn="ctr"/>
            <a:r>
              <a:rPr lang="en-US" dirty="0"/>
              <a:t>WIREMOCK WEBSITE</a:t>
            </a:r>
            <a:br>
              <a:rPr lang="en-US" dirty="0"/>
            </a:br>
            <a:r>
              <a:rPr lang="en-US" sz="2400" dirty="0"/>
              <a:t>https://wiremock.org/</a:t>
            </a:r>
            <a:endParaRPr lang="en-IN" sz="2400" dirty="0"/>
          </a:p>
        </p:txBody>
      </p:sp>
      <p:pic>
        <p:nvPicPr>
          <p:cNvPr id="5" name="Picture 4">
            <a:extLst>
              <a:ext uri="{FF2B5EF4-FFF2-40B4-BE49-F238E27FC236}">
                <a16:creationId xmlns:a16="http://schemas.microsoft.com/office/drawing/2014/main" id="{AC9CB49E-068D-B14C-C22B-E3D12E136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2" y="1649416"/>
            <a:ext cx="11144435" cy="4755866"/>
          </a:xfrm>
          <a:prstGeom prst="rect">
            <a:avLst/>
          </a:prstGeom>
          <a:effectLst>
            <a:innerShdw blurRad="63500" dist="50800" dir="8100000">
              <a:prstClr val="black">
                <a:alpha val="50000"/>
              </a:prstClr>
            </a:innerShdw>
          </a:effectLst>
        </p:spPr>
      </p:pic>
    </p:spTree>
    <p:extLst>
      <p:ext uri="{BB962C8B-B14F-4D97-AF65-F5344CB8AC3E}">
        <p14:creationId xmlns:p14="http://schemas.microsoft.com/office/powerpoint/2010/main" val="113024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3FCD232-7E32-6CFA-73F4-AA5BD91C0DD5}"/>
              </a:ext>
            </a:extLst>
          </p:cNvPr>
          <p:cNvSpPr>
            <a:spLocks noGrp="1"/>
          </p:cNvSpPr>
          <p:nvPr>
            <p:ph type="title"/>
          </p:nvPr>
        </p:nvSpPr>
        <p:spPr>
          <a:xfrm>
            <a:off x="648930" y="629267"/>
            <a:ext cx="9252154" cy="1016654"/>
          </a:xfrm>
        </p:spPr>
        <p:txBody>
          <a:bodyPr>
            <a:normAutofit/>
          </a:bodyPr>
          <a:lstStyle/>
          <a:p>
            <a:pPr algn="ctr"/>
            <a:r>
              <a:rPr lang="en-US" dirty="0">
                <a:solidFill>
                  <a:srgbClr val="EBEBEB"/>
                </a:solidFill>
              </a:rPr>
              <a:t>WIREMOCK</a:t>
            </a:r>
          </a:p>
        </p:txBody>
      </p:sp>
      <p:sp useBgFill="1">
        <p:nvSpPr>
          <p:cNvPr id="1037" name="Freeform: Shape 103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5BD6A350-6F33-8E24-33EB-A629BE721C85}"/>
              </a:ext>
            </a:extLst>
          </p:cNvPr>
          <p:cNvSpPr>
            <a:spLocks noGrp="1"/>
          </p:cNvSpPr>
          <p:nvPr>
            <p:ph idx="1"/>
          </p:nvPr>
        </p:nvSpPr>
        <p:spPr>
          <a:xfrm>
            <a:off x="648457" y="3580494"/>
            <a:ext cx="5122606" cy="1597591"/>
          </a:xfrm>
        </p:spPr>
        <p:txBody>
          <a:bodyPr>
            <a:normAutofit/>
          </a:bodyPr>
          <a:lstStyle/>
          <a:p>
            <a:pPr algn="just"/>
            <a:r>
              <a:rPr lang="en-US" sz="2800" dirty="0"/>
              <a:t>A </a:t>
            </a:r>
            <a:r>
              <a:rPr lang="en-US" sz="2800" b="1" dirty="0"/>
              <a:t>TOOL</a:t>
            </a:r>
            <a:r>
              <a:rPr lang="en-US" sz="2800" dirty="0"/>
              <a:t> that can be used</a:t>
            </a:r>
            <a:br>
              <a:rPr lang="en-US" sz="2800" dirty="0"/>
            </a:br>
            <a:r>
              <a:rPr lang="en-US" sz="2800" dirty="0"/>
              <a:t>for performing </a:t>
            </a:r>
            <a:r>
              <a:rPr lang="en-US" sz="2800" b="1" dirty="0"/>
              <a:t>Integration Testing</a:t>
            </a:r>
            <a:r>
              <a:rPr lang="en-US" sz="2800" dirty="0"/>
              <a:t> for Applications.</a:t>
            </a:r>
          </a:p>
        </p:txBody>
      </p:sp>
      <p:pic>
        <p:nvPicPr>
          <p:cNvPr id="1026" name="Picture 2" descr="Software testing Blog – Awesome Testing: Get rid of your external ...">
            <a:extLst>
              <a:ext uri="{FF2B5EF4-FFF2-40B4-BE49-F238E27FC236}">
                <a16:creationId xmlns:a16="http://schemas.microsoft.com/office/drawing/2014/main" id="{29DE38A1-A6D0-9EA4-AE93-F05594C1CF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2920980"/>
            <a:ext cx="5451627" cy="29166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20435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18B0-4749-C248-6830-1E5137785637}"/>
              </a:ext>
            </a:extLst>
          </p:cNvPr>
          <p:cNvSpPr>
            <a:spLocks noGrp="1"/>
          </p:cNvSpPr>
          <p:nvPr>
            <p:ph type="title"/>
          </p:nvPr>
        </p:nvSpPr>
        <p:spPr/>
        <p:txBody>
          <a:bodyPr/>
          <a:lstStyle/>
          <a:p>
            <a:pPr algn="ctr"/>
            <a:r>
              <a:rPr lang="en-US" dirty="0"/>
              <a:t>INTEGRATION TESTING</a:t>
            </a:r>
            <a:endParaRPr lang="en-IN" dirty="0"/>
          </a:p>
        </p:txBody>
      </p:sp>
      <p:pic>
        <p:nvPicPr>
          <p:cNvPr id="1034" name="Picture 10" descr="Microservices Architecture - Explained in Detail | Pro Code Guide">
            <a:extLst>
              <a:ext uri="{FF2B5EF4-FFF2-40B4-BE49-F238E27FC236}">
                <a16:creationId xmlns:a16="http://schemas.microsoft.com/office/drawing/2014/main" id="{D65EB01A-5513-CC13-3CB6-48952089F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1853248"/>
            <a:ext cx="6490843" cy="344131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74479EF-BADB-1205-83CC-D949B0DEFA0E}"/>
              </a:ext>
            </a:extLst>
          </p:cNvPr>
          <p:cNvSpPr txBox="1"/>
          <p:nvPr/>
        </p:nvSpPr>
        <p:spPr>
          <a:xfrm>
            <a:off x="2124876" y="5294567"/>
            <a:ext cx="3533312" cy="369332"/>
          </a:xfrm>
          <a:prstGeom prst="rect">
            <a:avLst/>
          </a:prstGeom>
          <a:noFill/>
        </p:spPr>
        <p:txBody>
          <a:bodyPr wrap="square" rtlCol="0">
            <a:spAutoFit/>
          </a:bodyPr>
          <a:lstStyle/>
          <a:p>
            <a:pPr algn="ctr"/>
            <a:r>
              <a:rPr lang="en-US" dirty="0"/>
              <a:t>Microservice Layers</a:t>
            </a:r>
            <a:endParaRPr lang="en-IN" dirty="0"/>
          </a:p>
        </p:txBody>
      </p:sp>
      <p:sp>
        <p:nvSpPr>
          <p:cNvPr id="13" name="TextBox 12">
            <a:extLst>
              <a:ext uri="{FF2B5EF4-FFF2-40B4-BE49-F238E27FC236}">
                <a16:creationId xmlns:a16="http://schemas.microsoft.com/office/drawing/2014/main" id="{9E38DF63-2744-6F10-106E-7DEB40B0F3F0}"/>
              </a:ext>
            </a:extLst>
          </p:cNvPr>
          <p:cNvSpPr txBox="1"/>
          <p:nvPr/>
        </p:nvSpPr>
        <p:spPr>
          <a:xfrm>
            <a:off x="7890685" y="3158409"/>
            <a:ext cx="4320298" cy="830997"/>
          </a:xfrm>
          <a:prstGeom prst="rect">
            <a:avLst/>
          </a:prstGeom>
          <a:noFill/>
        </p:spPr>
        <p:txBody>
          <a:bodyPr wrap="square" rtlCol="0">
            <a:spAutoFit/>
          </a:bodyPr>
          <a:lstStyle/>
          <a:p>
            <a:r>
              <a:rPr lang="en-US" sz="2400" dirty="0"/>
              <a:t>Large Application consists dozens of Microservices</a:t>
            </a:r>
            <a:endParaRPr lang="en-IN" sz="2400" dirty="0"/>
          </a:p>
        </p:txBody>
      </p:sp>
    </p:spTree>
    <p:extLst>
      <p:ext uri="{BB962C8B-B14F-4D97-AF65-F5344CB8AC3E}">
        <p14:creationId xmlns:p14="http://schemas.microsoft.com/office/powerpoint/2010/main" val="35651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5796-C0D4-846E-D3C7-F7C92A47DF9D}"/>
              </a:ext>
            </a:extLst>
          </p:cNvPr>
          <p:cNvSpPr>
            <a:spLocks noGrp="1"/>
          </p:cNvSpPr>
          <p:nvPr>
            <p:ph type="title"/>
          </p:nvPr>
        </p:nvSpPr>
        <p:spPr/>
        <p:txBody>
          <a:bodyPr/>
          <a:lstStyle/>
          <a:p>
            <a:pPr algn="ctr"/>
            <a:r>
              <a:rPr lang="en-US" dirty="0"/>
              <a:t>INTEGRATION TESTING</a:t>
            </a:r>
            <a:endParaRPr lang="en-IN" dirty="0"/>
          </a:p>
        </p:txBody>
      </p:sp>
      <p:sp>
        <p:nvSpPr>
          <p:cNvPr id="3" name="Content Placeholder 2">
            <a:extLst>
              <a:ext uri="{FF2B5EF4-FFF2-40B4-BE49-F238E27FC236}">
                <a16:creationId xmlns:a16="http://schemas.microsoft.com/office/drawing/2014/main" id="{1352DA77-916C-A4C1-1A96-BAEB2D68F3FE}"/>
              </a:ext>
            </a:extLst>
          </p:cNvPr>
          <p:cNvSpPr>
            <a:spLocks noGrp="1"/>
          </p:cNvSpPr>
          <p:nvPr>
            <p:ph idx="1"/>
          </p:nvPr>
        </p:nvSpPr>
        <p:spPr>
          <a:xfrm>
            <a:off x="646111" y="2068497"/>
            <a:ext cx="4787024" cy="4179902"/>
          </a:xfrm>
        </p:spPr>
        <p:txBody>
          <a:bodyPr/>
          <a:lstStyle/>
          <a:p>
            <a:r>
              <a:rPr lang="en-US" dirty="0"/>
              <a:t>Conducted to evaluate the compliance of a system or component with specified functional requirements.</a:t>
            </a:r>
          </a:p>
          <a:p>
            <a:r>
              <a:rPr lang="en-IN" dirty="0"/>
              <a:t>It occurs after Unit Testing.</a:t>
            </a:r>
          </a:p>
          <a:p>
            <a:r>
              <a:rPr lang="en-IN" dirty="0"/>
              <a:t>Mainly to check the API calls between different microservices/components.</a:t>
            </a:r>
          </a:p>
          <a:p>
            <a:r>
              <a:rPr lang="en-IN" dirty="0"/>
              <a:t>Application should work well as a single entity, comprised of all the dependant microservices.</a:t>
            </a:r>
          </a:p>
        </p:txBody>
      </p:sp>
      <p:pic>
        <p:nvPicPr>
          <p:cNvPr id="4" name="Picture 2" descr="Integration testing | Spring Batch Essentials">
            <a:extLst>
              <a:ext uri="{FF2B5EF4-FFF2-40B4-BE49-F238E27FC236}">
                <a16:creationId xmlns:a16="http://schemas.microsoft.com/office/drawing/2014/main" id="{10566F17-4F8F-3C45-08A8-C05ED51AC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865" y="2213569"/>
            <a:ext cx="5715000" cy="344805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53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A054-07DD-FF69-87AD-ADA104A6EA37}"/>
              </a:ext>
            </a:extLst>
          </p:cNvPr>
          <p:cNvSpPr>
            <a:spLocks noGrp="1"/>
          </p:cNvSpPr>
          <p:nvPr>
            <p:ph type="title"/>
          </p:nvPr>
        </p:nvSpPr>
        <p:spPr/>
        <p:txBody>
          <a:bodyPr/>
          <a:lstStyle/>
          <a:p>
            <a:r>
              <a:rPr lang="en-US" dirty="0"/>
              <a:t>WIREMOCK: What is it?</a:t>
            </a:r>
            <a:endParaRPr lang="en-IN" dirty="0"/>
          </a:p>
        </p:txBody>
      </p:sp>
      <p:sp>
        <p:nvSpPr>
          <p:cNvPr id="3" name="Content Placeholder 2">
            <a:extLst>
              <a:ext uri="{FF2B5EF4-FFF2-40B4-BE49-F238E27FC236}">
                <a16:creationId xmlns:a16="http://schemas.microsoft.com/office/drawing/2014/main" id="{DC6F8D47-57D4-F2C7-E3AE-B6C17E7308CE}"/>
              </a:ext>
            </a:extLst>
          </p:cNvPr>
          <p:cNvSpPr>
            <a:spLocks noGrp="1"/>
          </p:cNvSpPr>
          <p:nvPr>
            <p:ph idx="1"/>
          </p:nvPr>
        </p:nvSpPr>
        <p:spPr>
          <a:xfrm>
            <a:off x="1104293" y="1996344"/>
            <a:ext cx="8946541" cy="2865311"/>
          </a:xfrm>
        </p:spPr>
        <p:txBody>
          <a:bodyPr>
            <a:normAutofit fontScale="92500"/>
          </a:bodyPr>
          <a:lstStyle/>
          <a:p>
            <a:r>
              <a:rPr lang="en-US" sz="2400" b="0" i="0" dirty="0">
                <a:solidFill>
                  <a:srgbClr val="FFFFFF"/>
                </a:solidFill>
                <a:effectLst/>
              </a:rPr>
              <a:t>WireMock is a tool for </a:t>
            </a:r>
            <a:r>
              <a:rPr lang="en-US" sz="2400" b="1" i="0" dirty="0">
                <a:solidFill>
                  <a:schemeClr val="accent3"/>
                </a:solidFill>
                <a:effectLst/>
              </a:rPr>
              <a:t>mocking HTTP-based APIs </a:t>
            </a:r>
            <a:r>
              <a:rPr lang="en-US" sz="2400" b="0" i="0" dirty="0">
                <a:solidFill>
                  <a:srgbClr val="FFFFFF"/>
                </a:solidFill>
                <a:effectLst/>
              </a:rPr>
              <a:t>that runs in the unit tests, on the desktop, or in the test environment. </a:t>
            </a:r>
          </a:p>
          <a:p>
            <a:pPr marL="0" indent="0">
              <a:buNone/>
            </a:pPr>
            <a:endParaRPr lang="en-US" sz="2400" b="0" i="0" dirty="0">
              <a:solidFill>
                <a:srgbClr val="FFFFFF"/>
              </a:solidFill>
              <a:effectLst/>
            </a:endParaRPr>
          </a:p>
          <a:p>
            <a:r>
              <a:rPr lang="en-US" sz="2400" b="0" i="0" dirty="0">
                <a:solidFill>
                  <a:srgbClr val="FFFFFF"/>
                </a:solidFill>
                <a:effectLst/>
              </a:rPr>
              <a:t>We can also say it is a simulator for HTTP-based APIs, acting as a </a:t>
            </a:r>
            <a:r>
              <a:rPr lang="en-US" sz="2400" b="1" i="0" dirty="0">
                <a:solidFill>
                  <a:srgbClr val="FFFFFF"/>
                </a:solidFill>
                <a:effectLst/>
              </a:rPr>
              <a:t>service virtualization</a:t>
            </a:r>
            <a:r>
              <a:rPr lang="en-US" sz="2400" b="0" i="0" dirty="0">
                <a:solidFill>
                  <a:srgbClr val="FFFFFF"/>
                </a:solidFill>
                <a:effectLst/>
              </a:rPr>
              <a:t> tool or a </a:t>
            </a:r>
            <a:r>
              <a:rPr lang="en-US" sz="2400" b="1" i="0" dirty="0">
                <a:solidFill>
                  <a:schemeClr val="accent3"/>
                </a:solidFill>
                <a:effectLst/>
              </a:rPr>
              <a:t>mock server</a:t>
            </a:r>
            <a:r>
              <a:rPr lang="en-US" sz="2400" b="0" i="0" dirty="0">
                <a:solidFill>
                  <a:srgbClr val="FFFFFF"/>
                </a:solidFill>
                <a:effectLst/>
              </a:rPr>
              <a:t>.</a:t>
            </a:r>
            <a:br>
              <a:rPr lang="en-US" sz="2400" b="0" i="0" dirty="0">
                <a:solidFill>
                  <a:srgbClr val="FFFFFF"/>
                </a:solidFill>
                <a:effectLst/>
              </a:rPr>
            </a:br>
            <a:endParaRPr lang="en-US" sz="2400" b="0" i="0" dirty="0">
              <a:solidFill>
                <a:srgbClr val="FFFFFF"/>
              </a:solidFill>
              <a:effectLst/>
            </a:endParaRPr>
          </a:p>
          <a:p>
            <a:r>
              <a:rPr lang="en-US" sz="2400" dirty="0"/>
              <a:t>WireMock is completely free under the Apache 2.0 license.</a:t>
            </a:r>
            <a:endParaRPr lang="en-IN" sz="2400" dirty="0"/>
          </a:p>
        </p:txBody>
      </p:sp>
      <p:pic>
        <p:nvPicPr>
          <p:cNvPr id="4" name="Picture 4" descr="WireMock - WireMock">
            <a:extLst>
              <a:ext uri="{FF2B5EF4-FFF2-40B4-BE49-F238E27FC236}">
                <a16:creationId xmlns:a16="http://schemas.microsoft.com/office/drawing/2014/main" id="{63BA0B36-26DB-787C-3254-91D8271EE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5549" y="5099721"/>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49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7829-5019-8E87-8F5F-BF4FA5A03B70}"/>
              </a:ext>
            </a:extLst>
          </p:cNvPr>
          <p:cNvSpPr>
            <a:spLocks noGrp="1"/>
          </p:cNvSpPr>
          <p:nvPr>
            <p:ph type="title"/>
          </p:nvPr>
        </p:nvSpPr>
        <p:spPr/>
        <p:txBody>
          <a:bodyPr/>
          <a:lstStyle/>
          <a:p>
            <a:r>
              <a:rPr lang="en-US" dirty="0"/>
              <a:t>WIREMOCK: When to use it?</a:t>
            </a:r>
            <a:endParaRPr lang="en-IN" dirty="0"/>
          </a:p>
        </p:txBody>
      </p:sp>
      <p:sp>
        <p:nvSpPr>
          <p:cNvPr id="3" name="Content Placeholder 2">
            <a:extLst>
              <a:ext uri="{FF2B5EF4-FFF2-40B4-BE49-F238E27FC236}">
                <a16:creationId xmlns:a16="http://schemas.microsoft.com/office/drawing/2014/main" id="{BBB9D3AD-B99A-E6AB-D6EC-7CCCB93F7643}"/>
              </a:ext>
            </a:extLst>
          </p:cNvPr>
          <p:cNvSpPr>
            <a:spLocks noGrp="1"/>
          </p:cNvSpPr>
          <p:nvPr>
            <p:ph idx="1"/>
          </p:nvPr>
        </p:nvSpPr>
        <p:spPr/>
        <p:txBody>
          <a:bodyPr/>
          <a:lstStyle/>
          <a:p>
            <a:pPr marL="0" indent="0">
              <a:buNone/>
            </a:pPr>
            <a:r>
              <a:rPr lang="en-US" dirty="0"/>
              <a:t>It is mainly used during the development, but more significantly during the </a:t>
            </a:r>
            <a:r>
              <a:rPr lang="en-US" dirty="0">
                <a:solidFill>
                  <a:schemeClr val="accent3"/>
                </a:solidFill>
              </a:rPr>
              <a:t>Integration testing </a:t>
            </a:r>
            <a:r>
              <a:rPr lang="en-US" dirty="0"/>
              <a:t>while a system or service talks to one or multiple external or internal dependencies/services.</a:t>
            </a:r>
            <a:endParaRPr lang="en-IN" dirty="0"/>
          </a:p>
        </p:txBody>
      </p:sp>
      <p:pic>
        <p:nvPicPr>
          <p:cNvPr id="4" name="Picture 2" descr="Wiremock (1/3)">
            <a:extLst>
              <a:ext uri="{FF2B5EF4-FFF2-40B4-BE49-F238E27FC236}">
                <a16:creationId xmlns:a16="http://schemas.microsoft.com/office/drawing/2014/main" id="{D75BB349-BD6B-AB3B-68A8-41B89741C1D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colorTemperature colorTemp="72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311193" y="3187084"/>
            <a:ext cx="7569613" cy="337639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84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E6BB-159A-7784-C0B6-FC74D984A726}"/>
              </a:ext>
            </a:extLst>
          </p:cNvPr>
          <p:cNvSpPr>
            <a:spLocks noGrp="1"/>
          </p:cNvSpPr>
          <p:nvPr>
            <p:ph type="title"/>
          </p:nvPr>
        </p:nvSpPr>
        <p:spPr/>
        <p:txBody>
          <a:bodyPr/>
          <a:lstStyle/>
          <a:p>
            <a:r>
              <a:rPr lang="en-US" dirty="0"/>
              <a:t>WIREMOCK: When to use it?</a:t>
            </a:r>
            <a:endParaRPr lang="en-IN" dirty="0"/>
          </a:p>
        </p:txBody>
      </p:sp>
      <p:sp>
        <p:nvSpPr>
          <p:cNvPr id="3" name="Content Placeholder 2">
            <a:extLst>
              <a:ext uri="{FF2B5EF4-FFF2-40B4-BE49-F238E27FC236}">
                <a16:creationId xmlns:a16="http://schemas.microsoft.com/office/drawing/2014/main" id="{A4720067-9E60-2FF3-AECE-3912F32B7EDB}"/>
              </a:ext>
            </a:extLst>
          </p:cNvPr>
          <p:cNvSpPr>
            <a:spLocks noGrp="1"/>
          </p:cNvSpPr>
          <p:nvPr>
            <p:ph idx="1"/>
          </p:nvPr>
        </p:nvSpPr>
        <p:spPr/>
        <p:txBody>
          <a:bodyPr>
            <a:normAutofit/>
          </a:bodyPr>
          <a:lstStyle/>
          <a:p>
            <a:pPr algn="just" fontAlgn="base">
              <a:buFont typeface="Courier New" panose="02070309020205020404" pitchFamily="49" charset="0"/>
              <a:buChar char="o"/>
            </a:pPr>
            <a:r>
              <a:rPr lang="en-US" sz="2400" b="0" i="0" dirty="0">
                <a:solidFill>
                  <a:srgbClr val="FFFFFF"/>
                </a:solidFill>
                <a:effectLst/>
                <a:latin typeface="Nunito" pitchFamily="2" charset="0"/>
              </a:rPr>
              <a:t>It enables you to stay productive when an API you depend on</a:t>
            </a:r>
          </a:p>
          <a:p>
            <a:pPr lvl="1" algn="just" fontAlgn="base">
              <a:buFont typeface="Arial" panose="020B0604020202020204" pitchFamily="34" charset="0"/>
              <a:buChar char="•"/>
            </a:pPr>
            <a:r>
              <a:rPr lang="en-US" sz="2200" b="1" i="0" dirty="0">
                <a:solidFill>
                  <a:schemeClr val="accent3"/>
                </a:solidFill>
                <a:effectLst/>
                <a:latin typeface="Nunito" pitchFamily="2" charset="0"/>
              </a:rPr>
              <a:t>Doesn’t exist, </a:t>
            </a:r>
            <a:r>
              <a:rPr lang="en-US" sz="2200" i="0" dirty="0">
                <a:effectLst/>
                <a:latin typeface="Nunito" pitchFamily="2" charset="0"/>
              </a:rPr>
              <a:t>or</a:t>
            </a:r>
          </a:p>
          <a:p>
            <a:pPr lvl="1" algn="just" fontAlgn="base">
              <a:buFont typeface="Arial" panose="020B0604020202020204" pitchFamily="34" charset="0"/>
              <a:buChar char="•"/>
            </a:pPr>
            <a:r>
              <a:rPr lang="en-US" sz="2200" b="1" i="0" dirty="0">
                <a:solidFill>
                  <a:schemeClr val="accent3"/>
                </a:solidFill>
                <a:effectLst/>
                <a:latin typeface="Nunito" pitchFamily="2" charset="0"/>
              </a:rPr>
              <a:t>Isn’t complete, </a:t>
            </a:r>
            <a:r>
              <a:rPr lang="en-US" sz="2200" i="0" dirty="0">
                <a:effectLst/>
                <a:latin typeface="Nunito" pitchFamily="2" charset="0"/>
              </a:rPr>
              <a:t>or</a:t>
            </a:r>
          </a:p>
          <a:p>
            <a:pPr lvl="1" algn="just" fontAlgn="base">
              <a:buFont typeface="Arial" panose="020B0604020202020204" pitchFamily="34" charset="0"/>
              <a:buChar char="•"/>
            </a:pPr>
            <a:r>
              <a:rPr lang="en-US" sz="2200" b="1" i="0" dirty="0">
                <a:solidFill>
                  <a:schemeClr val="accent3"/>
                </a:solidFill>
                <a:effectLst/>
                <a:latin typeface="Nunito" pitchFamily="2" charset="0"/>
              </a:rPr>
              <a:t>Costly to access</a:t>
            </a:r>
          </a:p>
          <a:p>
            <a:pPr marL="0" indent="0">
              <a:buNone/>
            </a:pPr>
            <a:endParaRPr lang="en-US" sz="2400" dirty="0"/>
          </a:p>
          <a:p>
            <a:pPr>
              <a:buFont typeface="Courier New" panose="02070309020205020404" pitchFamily="49" charset="0"/>
              <a:buChar char="o"/>
            </a:pPr>
            <a:r>
              <a:rPr lang="en-US" sz="2400" dirty="0"/>
              <a:t>It’s fast so reduces build time significantly. </a:t>
            </a:r>
          </a:p>
          <a:p>
            <a:pPr marL="0" indent="0">
              <a:buNone/>
            </a:pPr>
            <a:endParaRPr lang="en-US" sz="2400" dirty="0"/>
          </a:p>
          <a:p>
            <a:pPr>
              <a:buFont typeface="Courier New" panose="02070309020205020404" pitchFamily="49" charset="0"/>
              <a:buChar char="o"/>
            </a:pPr>
            <a:r>
              <a:rPr lang="en-US" sz="2400" dirty="0"/>
              <a:t>WireMock is a mocking setup for integration testing.</a:t>
            </a:r>
            <a:endParaRPr lang="en-IN" sz="2400" dirty="0"/>
          </a:p>
        </p:txBody>
      </p:sp>
      <p:pic>
        <p:nvPicPr>
          <p:cNvPr id="3076" name="Picture 4" descr="WireMock - WireMock">
            <a:extLst>
              <a:ext uri="{FF2B5EF4-FFF2-40B4-BE49-F238E27FC236}">
                <a16:creationId xmlns:a16="http://schemas.microsoft.com/office/drawing/2014/main" id="{0184AF00-E097-0040-395B-8BDC393F0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774" y="3024565"/>
            <a:ext cx="1772158" cy="8088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4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3A75-9058-1F2F-A1E2-9FE8AD9E1B35}"/>
              </a:ext>
            </a:extLst>
          </p:cNvPr>
          <p:cNvSpPr>
            <a:spLocks noGrp="1"/>
          </p:cNvSpPr>
          <p:nvPr>
            <p:ph type="title"/>
          </p:nvPr>
        </p:nvSpPr>
        <p:spPr/>
        <p:txBody>
          <a:bodyPr/>
          <a:lstStyle/>
          <a:p>
            <a:r>
              <a:rPr lang="en-US" dirty="0"/>
              <a:t>WIREMOCK: Ticketing App </a:t>
            </a:r>
            <a:endParaRPr lang="en-IN" dirty="0"/>
          </a:p>
        </p:txBody>
      </p:sp>
      <p:pic>
        <p:nvPicPr>
          <p:cNvPr id="5122" name="Picture 2" descr="WireMock With Dynamic Proxies - DZone Java">
            <a:extLst>
              <a:ext uri="{FF2B5EF4-FFF2-40B4-BE49-F238E27FC236}">
                <a16:creationId xmlns:a16="http://schemas.microsoft.com/office/drawing/2014/main" id="{472D87CD-5615-3457-E930-639490222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899" y="1501911"/>
            <a:ext cx="7154201" cy="471694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A9CD2E-F6D1-A03A-B174-461C9EFB234B}"/>
              </a:ext>
            </a:extLst>
          </p:cNvPr>
          <p:cNvSpPr txBox="1"/>
          <p:nvPr/>
        </p:nvSpPr>
        <p:spPr>
          <a:xfrm>
            <a:off x="4338220" y="6285390"/>
            <a:ext cx="3515558" cy="369332"/>
          </a:xfrm>
          <a:prstGeom prst="rect">
            <a:avLst/>
          </a:prstGeom>
          <a:noFill/>
        </p:spPr>
        <p:txBody>
          <a:bodyPr wrap="square" rtlCol="0">
            <a:spAutoFit/>
          </a:bodyPr>
          <a:lstStyle/>
          <a:p>
            <a:pPr algn="ctr"/>
            <a:r>
              <a:rPr lang="en-US" dirty="0"/>
              <a:t>Service Virtualization Tool</a:t>
            </a:r>
            <a:endParaRPr lang="en-IN" dirty="0"/>
          </a:p>
        </p:txBody>
      </p:sp>
      <p:sp>
        <p:nvSpPr>
          <p:cNvPr id="5" name="TextBox 4">
            <a:extLst>
              <a:ext uri="{FF2B5EF4-FFF2-40B4-BE49-F238E27FC236}">
                <a16:creationId xmlns:a16="http://schemas.microsoft.com/office/drawing/2014/main" id="{FD7A651E-7805-61D3-A244-04E19EC7D896}"/>
              </a:ext>
            </a:extLst>
          </p:cNvPr>
          <p:cNvSpPr txBox="1"/>
          <p:nvPr/>
        </p:nvSpPr>
        <p:spPr>
          <a:xfrm>
            <a:off x="7244179" y="5208685"/>
            <a:ext cx="2491065" cy="923330"/>
          </a:xfrm>
          <a:prstGeom prst="rect">
            <a:avLst/>
          </a:prstGeom>
          <a:noFill/>
        </p:spPr>
        <p:txBody>
          <a:bodyPr wrap="square" rtlCol="0">
            <a:spAutoFit/>
          </a:bodyPr>
          <a:lstStyle/>
          <a:p>
            <a:r>
              <a:rPr lang="en-US" dirty="0">
                <a:solidFill>
                  <a:schemeClr val="bg1"/>
                </a:solidFill>
              </a:rPr>
              <a:t>Returns an expected response for a given request</a:t>
            </a:r>
            <a:endParaRPr lang="en-IN" dirty="0">
              <a:solidFill>
                <a:schemeClr val="bg1"/>
              </a:solidFill>
            </a:endParaRPr>
          </a:p>
        </p:txBody>
      </p:sp>
      <p:sp>
        <p:nvSpPr>
          <p:cNvPr id="6" name="TextBox 5">
            <a:extLst>
              <a:ext uri="{FF2B5EF4-FFF2-40B4-BE49-F238E27FC236}">
                <a16:creationId xmlns:a16="http://schemas.microsoft.com/office/drawing/2014/main" id="{9748F7A2-CD7A-C331-12AE-27689B22026D}"/>
              </a:ext>
            </a:extLst>
          </p:cNvPr>
          <p:cNvSpPr txBox="1"/>
          <p:nvPr/>
        </p:nvSpPr>
        <p:spPr>
          <a:xfrm>
            <a:off x="7448366" y="1660124"/>
            <a:ext cx="2104008" cy="1569660"/>
          </a:xfrm>
          <a:prstGeom prst="rect">
            <a:avLst/>
          </a:prstGeom>
          <a:noFill/>
        </p:spPr>
        <p:txBody>
          <a:bodyPr wrap="square" rtlCol="0">
            <a:spAutoFit/>
          </a:bodyPr>
          <a:lstStyle/>
          <a:p>
            <a:r>
              <a:rPr lang="en-US" sz="1600" dirty="0">
                <a:solidFill>
                  <a:schemeClr val="bg1"/>
                </a:solidFill>
              </a:rPr>
              <a:t>Reduces gap/differences between production and testing environments.</a:t>
            </a:r>
            <a:endParaRPr lang="en-IN" sz="1600" dirty="0">
              <a:solidFill>
                <a:schemeClr val="bg1"/>
              </a:solidFill>
            </a:endParaRPr>
          </a:p>
        </p:txBody>
      </p:sp>
      <p:sp>
        <p:nvSpPr>
          <p:cNvPr id="7" name="TextBox 6">
            <a:extLst>
              <a:ext uri="{FF2B5EF4-FFF2-40B4-BE49-F238E27FC236}">
                <a16:creationId xmlns:a16="http://schemas.microsoft.com/office/drawing/2014/main" id="{76A11231-1EC5-04FE-A174-00CFB59DAB11}"/>
              </a:ext>
            </a:extLst>
          </p:cNvPr>
          <p:cNvSpPr txBox="1"/>
          <p:nvPr/>
        </p:nvSpPr>
        <p:spPr>
          <a:xfrm>
            <a:off x="6285391" y="2758177"/>
            <a:ext cx="1042249" cy="584775"/>
          </a:xfrm>
          <a:prstGeom prst="rect">
            <a:avLst/>
          </a:prstGeom>
          <a:noFill/>
        </p:spPr>
        <p:txBody>
          <a:bodyPr wrap="square" rtlCol="0">
            <a:spAutoFit/>
          </a:bodyPr>
          <a:lstStyle/>
          <a:p>
            <a:pPr algn="r"/>
            <a:r>
              <a:rPr lang="en-US" sz="1600" dirty="0">
                <a:solidFill>
                  <a:schemeClr val="bg1"/>
                </a:solidFill>
              </a:rPr>
              <a:t>Paid</a:t>
            </a:r>
            <a:br>
              <a:rPr lang="en-US" sz="1600" dirty="0">
                <a:solidFill>
                  <a:schemeClr val="bg1"/>
                </a:solidFill>
              </a:rPr>
            </a:br>
            <a:r>
              <a:rPr lang="en-US" sz="1600" dirty="0">
                <a:solidFill>
                  <a:schemeClr val="bg1"/>
                </a:solidFill>
              </a:rPr>
              <a:t>Service</a:t>
            </a:r>
            <a:endParaRPr lang="en-IN" sz="1600" dirty="0">
              <a:solidFill>
                <a:schemeClr val="bg1"/>
              </a:solidFill>
            </a:endParaRPr>
          </a:p>
        </p:txBody>
      </p:sp>
      <p:sp>
        <p:nvSpPr>
          <p:cNvPr id="8" name="Oval 7">
            <a:extLst>
              <a:ext uri="{FF2B5EF4-FFF2-40B4-BE49-F238E27FC236}">
                <a16:creationId xmlns:a16="http://schemas.microsoft.com/office/drawing/2014/main" id="{85160B8A-C07E-3887-41BF-C0D465C5D677}"/>
              </a:ext>
            </a:extLst>
          </p:cNvPr>
          <p:cNvSpPr/>
          <p:nvPr/>
        </p:nvSpPr>
        <p:spPr>
          <a:xfrm>
            <a:off x="8489710" y="3832149"/>
            <a:ext cx="938375" cy="923330"/>
          </a:xfrm>
          <a:prstGeom prst="ellipse">
            <a:avLst/>
          </a:prstGeom>
          <a:solidFill>
            <a:srgbClr val="F5DEDB"/>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700" dirty="0">
              <a:solidFill>
                <a:schemeClr val="bg1"/>
              </a:solidFill>
            </a:endParaRPr>
          </a:p>
        </p:txBody>
      </p:sp>
      <p:sp>
        <p:nvSpPr>
          <p:cNvPr id="9" name="TextBox 8">
            <a:extLst>
              <a:ext uri="{FF2B5EF4-FFF2-40B4-BE49-F238E27FC236}">
                <a16:creationId xmlns:a16="http://schemas.microsoft.com/office/drawing/2014/main" id="{D3CDA204-0387-6071-C4FC-703FD9241CA8}"/>
              </a:ext>
            </a:extLst>
          </p:cNvPr>
          <p:cNvSpPr txBox="1"/>
          <p:nvPr/>
        </p:nvSpPr>
        <p:spPr>
          <a:xfrm>
            <a:off x="8457308" y="4058752"/>
            <a:ext cx="1003177" cy="923330"/>
          </a:xfrm>
          <a:prstGeom prst="rect">
            <a:avLst/>
          </a:prstGeom>
          <a:noFill/>
        </p:spPr>
        <p:txBody>
          <a:bodyPr wrap="square" rtlCol="0">
            <a:spAutoFit/>
          </a:bodyPr>
          <a:lstStyle/>
          <a:p>
            <a:pPr algn="ctr"/>
            <a:r>
              <a:rPr lang="en-US" sz="1000" b="1" dirty="0">
                <a:solidFill>
                  <a:schemeClr val="bg1"/>
                </a:solidFill>
              </a:rPr>
              <a:t>PNR Check API</a:t>
            </a:r>
          </a:p>
          <a:p>
            <a:pPr algn="ctr"/>
            <a:r>
              <a:rPr lang="en-US" sz="1000" b="1" dirty="0">
                <a:solidFill>
                  <a:schemeClr val="bg1"/>
                </a:solidFill>
              </a:rPr>
              <a:t>(External)</a:t>
            </a:r>
            <a:endParaRPr lang="en-IN" sz="1000" b="1" dirty="0">
              <a:solidFill>
                <a:schemeClr val="bg1"/>
              </a:solidFill>
            </a:endParaRPr>
          </a:p>
          <a:p>
            <a:endParaRPr lang="en-IN" sz="2400" b="1" dirty="0"/>
          </a:p>
        </p:txBody>
      </p:sp>
    </p:spTree>
    <p:extLst>
      <p:ext uri="{BB962C8B-B14F-4D97-AF65-F5344CB8AC3E}">
        <p14:creationId xmlns:p14="http://schemas.microsoft.com/office/powerpoint/2010/main" val="3903141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815</TotalTime>
  <Words>894</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Courier New</vt:lpstr>
      <vt:lpstr>Nunito</vt:lpstr>
      <vt:lpstr>Wingdings 3</vt:lpstr>
      <vt:lpstr>Ion</vt:lpstr>
      <vt:lpstr>WIREMOCK</vt:lpstr>
      <vt:lpstr>WIREMOCK WEBSITE https://wiremock.org/</vt:lpstr>
      <vt:lpstr>WIREMOCK</vt:lpstr>
      <vt:lpstr>INTEGRATION TESTING</vt:lpstr>
      <vt:lpstr>INTEGRATION TESTING</vt:lpstr>
      <vt:lpstr>WIREMOCK: What is it?</vt:lpstr>
      <vt:lpstr>WIREMOCK: When to use it?</vt:lpstr>
      <vt:lpstr>WIREMOCK: When to use it?</vt:lpstr>
      <vt:lpstr>WIREMOCK: Ticketing App </vt:lpstr>
      <vt:lpstr>WIREMOCK vs MOCKITO</vt:lpstr>
      <vt:lpstr>WIREMOCK vs MOCKITO</vt:lpstr>
      <vt:lpstr>WIREMOCK: When?</vt:lpstr>
      <vt:lpstr>WIREMOCK: When?</vt:lpstr>
      <vt:lpstr>WIREMOCK: When?</vt:lpstr>
      <vt:lpstr>WIREMOCK: Features</vt:lpstr>
      <vt:lpstr>WIREMOCK: Features</vt:lpstr>
      <vt:lpstr>WIREMOCK: Features</vt:lpstr>
      <vt:lpstr>WIREMOCK: Features</vt:lpstr>
      <vt:lpstr>Who uses WireMock?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WIREMOCK</dc:title>
  <dc:creator>Saha, Subhajit</dc:creator>
  <cp:lastModifiedBy>Subhajit Saha</cp:lastModifiedBy>
  <cp:revision>12</cp:revision>
  <dcterms:created xsi:type="dcterms:W3CDTF">2023-05-23T06:35:53Z</dcterms:created>
  <dcterms:modified xsi:type="dcterms:W3CDTF">2023-05-24T06:50:37Z</dcterms:modified>
</cp:coreProperties>
</file>