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6.svg" ContentType="image/svg+xml"/>
  <Override PartName="/ppt/media/image18.svg" ContentType="image/svg+xml"/>
  <Override PartName="/ppt/media/image3.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0" r:id="rId4"/>
    <p:sldId id="261" r:id="rId6"/>
    <p:sldId id="266" r:id="rId7"/>
    <p:sldId id="262" r:id="rId8"/>
    <p:sldId id="263" r:id="rId9"/>
    <p:sldId id="264" r:id="rId10"/>
    <p:sldId id="272" r:id="rId11"/>
    <p:sldId id="273" r:id="rId12"/>
    <p:sldId id="279" r:id="rId13"/>
    <p:sldId id="280" r:id="rId14"/>
    <p:sldId id="281" r:id="rId15"/>
    <p:sldId id="293" r:id="rId16"/>
    <p:sldId id="294" r:id="rId17"/>
    <p:sldId id="259" r:id="rId18"/>
    <p:sldId id="268" r:id="rId19"/>
    <p:sldId id="269" r:id="rId20"/>
    <p:sldId id="270" r:id="rId21"/>
    <p:sldId id="271" r:id="rId22"/>
    <p:sldId id="274" r:id="rId23"/>
    <p:sldId id="283" r:id="rId24"/>
    <p:sldId id="284" r:id="rId25"/>
    <p:sldId id="285" r:id="rId26"/>
    <p:sldId id="286" r:id="rId27"/>
    <p:sldId id="287" r:id="rId28"/>
    <p:sldId id="288" r:id="rId29"/>
    <p:sldId id="289" r:id="rId30"/>
    <p:sldId id="290" r:id="rId31"/>
    <p:sldId id="291" r:id="rId32"/>
    <p:sldId id="292" r:id="rId33"/>
    <p:sldId id="258" r:id="rId34"/>
    <p:sldId id="28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003D"/>
    <a:srgbClr val="DA0049"/>
    <a:srgbClr val="6BA42C"/>
    <a:srgbClr val="476D1D"/>
    <a:srgbClr val="960032"/>
    <a:srgbClr val="FFFFFF"/>
    <a:srgbClr val="003258"/>
    <a:srgbClr val="004F8A"/>
    <a:srgbClr val="49701E"/>
    <a:srgbClr val="BC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795E5-D549-498A-8CE3-DFF8281E8B6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FFA7D1-25C9-4425-82AD-6A5265B7E29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FFA7D1-25C9-4425-82AD-6A5265B7E29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A8DA130-E5FF-4153-A4B7-AE1AECD3359E}"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8C4759E-E1B4-4EDE-91D9-AA1662494772}"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2CAA9E8-9830-4B9F-8E86-373FF58B254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10555A8-CEF8-43F7-A7BE-93FF4EF3EEFB}"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A4AF847-1EA0-4D3E-892D-D49353616547}"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D8E88B0-70A9-426A-8276-606E1C3FC769}"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02A8E65-1C45-429E-8252-794A597A804C}"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463EFAD-0011-4F78-846F-85528899B3DD}"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BDA55-9F32-44EF-B51A-690A9742F6AC}"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8FB1807-5780-4EF3-9B26-B456294053F2}"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4B3CB5-3129-4542-9E2E-49346E24BAC2}"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8CEBC-FBCF-4AA7-B8D4-6FD2C6024B0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4CD724-7949-43E6-94B2-0E0DF711B903}" type="datetime1">
              <a:rPr lang="en-IN" smtClean="0"/>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8CEBC-FBCF-4AA7-B8D4-6FD2C6024B0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slide" Target="slide16.xml"/><Relationship Id="rId7" Type="http://schemas.openxmlformats.org/officeDocument/2006/relationships/image" Target="../media/image26.png"/><Relationship Id="rId6" Type="http://schemas.openxmlformats.org/officeDocument/2006/relationships/slide" Target="slide18.xml"/><Relationship Id="rId5" Type="http://schemas.openxmlformats.org/officeDocument/2006/relationships/image" Target="../media/image25.png"/><Relationship Id="rId4" Type="http://schemas.openxmlformats.org/officeDocument/2006/relationships/slide" Target="slide17.xml"/><Relationship Id="rId3" Type="http://schemas.openxmlformats.org/officeDocument/2006/relationships/image" Target="../media/image24.png"/><Relationship Id="rId2" Type="http://schemas.openxmlformats.org/officeDocument/2006/relationships/slide" Target="slide19.xml"/><Relationship Id="rId10" Type="http://schemas.openxmlformats.org/officeDocument/2006/relationships/slideLayout" Target="../slideLayouts/slideLayout7.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svg"/><Relationship Id="rId7" Type="http://schemas.openxmlformats.org/officeDocument/2006/relationships/image" Target="../media/image8.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3.svg"/><Relationship Id="rId15" Type="http://schemas.openxmlformats.org/officeDocument/2006/relationships/notesSlide" Target="../notesSlides/notesSlide1.xml"/><Relationship Id="rId14" Type="http://schemas.openxmlformats.org/officeDocument/2006/relationships/slideLayout" Target="../slideLayouts/slideLayout7.xml"/><Relationship Id="rId13" Type="http://schemas.openxmlformats.org/officeDocument/2006/relationships/image" Target="../media/image14.png"/><Relationship Id="rId12" Type="http://schemas.openxmlformats.org/officeDocument/2006/relationships/image" Target="../media/image13.svg"/><Relationship Id="rId11" Type="http://schemas.openxmlformats.org/officeDocument/2006/relationships/image" Target="../media/image12.png"/><Relationship Id="rId10" Type="http://schemas.openxmlformats.org/officeDocument/2006/relationships/image" Target="../media/image11.sv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slide" Target="slide26.xml"/><Relationship Id="rId7" Type="http://schemas.openxmlformats.org/officeDocument/2006/relationships/image" Target="../media/image34.png"/><Relationship Id="rId6" Type="http://schemas.openxmlformats.org/officeDocument/2006/relationships/slide" Target="slide25.xml"/><Relationship Id="rId5" Type="http://schemas.openxmlformats.org/officeDocument/2006/relationships/image" Target="../media/image33.png"/><Relationship Id="rId4" Type="http://schemas.openxmlformats.org/officeDocument/2006/relationships/slide" Target="slide24.xml"/><Relationship Id="rId3" Type="http://schemas.openxmlformats.org/officeDocument/2006/relationships/image" Target="../media/image32.png"/><Relationship Id="rId2" Type="http://schemas.openxmlformats.org/officeDocument/2006/relationships/slide" Target="slide23.xml"/><Relationship Id="rId10" Type="http://schemas.openxmlformats.org/officeDocument/2006/relationships/slideLayout" Target="../slideLayouts/slideLayout7.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6.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slide" Target="slide28.xml"/></Relationships>
</file>

<file path=ppt/slides/_rels/slide3.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5.svg"/><Relationship Id="rId11" Type="http://schemas.openxmlformats.org/officeDocument/2006/relationships/notesSlide" Target="../notesSlides/notesSlide2.x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5.svg"/><Relationship Id="rId11" Type="http://schemas.openxmlformats.org/officeDocument/2006/relationships/notesSlide" Target="../notesSlides/notesSlide3.x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5.svg"/><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5.svg"/><Relationship Id="rId11" Type="http://schemas.openxmlformats.org/officeDocument/2006/relationships/notesSlide" Target="../notesSlides/notesSlide5.xml"/><Relationship Id="rId10"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hyperlink" Target="https://www.analyticsvidhya.com/blog/2021/04/creating-interactive-visualizations-using-plotly-in-python/" TargetMode="External"/><Relationship Id="rId8" Type="http://schemas.openxmlformats.org/officeDocument/2006/relationships/image" Target="../media/image18.svg"/><Relationship Id="rId7"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5.svg"/><Relationship Id="rId14" Type="http://schemas.openxmlformats.org/officeDocument/2006/relationships/notesSlide" Target="../notesSlides/notesSlide6.xml"/><Relationship Id="rId13" Type="http://schemas.openxmlformats.org/officeDocument/2006/relationships/slideLayout" Target="../slideLayouts/slideLayout7.xml"/><Relationship Id="rId12" Type="http://schemas.openxmlformats.org/officeDocument/2006/relationships/image" Target="../media/image14.png"/><Relationship Id="rId11" Type="http://schemas.openxmlformats.org/officeDocument/2006/relationships/hyperlink" Target="https://www.analyticsvidhya.com/blog/2022/03/an-overview-on-long-short-term-memory-lstm/" TargetMode="External"/><Relationship Id="rId10" Type="http://schemas.openxmlformats.org/officeDocument/2006/relationships/hyperlink" Target="https://www.analyticsvidhya.com/blog/2021/11/training-neural-network-with-keras-and-basics-of-deep-learning/" TargetMode="Externa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slide" Target="slide12.xml"/><Relationship Id="rId7" Type="http://schemas.openxmlformats.org/officeDocument/2006/relationships/image" Target="../media/image21.png"/><Relationship Id="rId6" Type="http://schemas.openxmlformats.org/officeDocument/2006/relationships/slide" Target="slide11.xml"/><Relationship Id="rId5" Type="http://schemas.openxmlformats.org/officeDocument/2006/relationships/image" Target="../media/image20.png"/><Relationship Id="rId4" Type="http://schemas.openxmlformats.org/officeDocument/2006/relationships/slide" Target="slide10.xml"/><Relationship Id="rId3" Type="http://schemas.openxmlformats.org/officeDocument/2006/relationships/image" Target="../media/image19.png"/><Relationship Id="rId2" Type="http://schemas.openxmlformats.org/officeDocument/2006/relationships/slide" Target="slide9.xml"/><Relationship Id="rId10" Type="http://schemas.openxmlformats.org/officeDocument/2006/relationships/slideLayout" Target="../slideLayouts/slideLayout7.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521109" y="0"/>
            <a:ext cx="12713110" cy="7039896"/>
            <a:chOff x="-521109" y="0"/>
            <a:chExt cx="12713110" cy="7039896"/>
          </a:xfrm>
        </p:grpSpPr>
        <p:grpSp>
          <p:nvGrpSpPr>
            <p:cNvPr id="28" name="Group 27"/>
            <p:cNvGrpSpPr/>
            <p:nvPr/>
          </p:nvGrpSpPr>
          <p:grpSpPr>
            <a:xfrm>
              <a:off x="-521109" y="0"/>
              <a:ext cx="6808839" cy="7039896"/>
              <a:chOff x="-521109" y="0"/>
              <a:chExt cx="6808839" cy="7039896"/>
            </a:xfrm>
            <a:blipFill>
              <a:blip r:embed="rId1"/>
              <a:stretch>
                <a:fillRect/>
              </a:stretch>
            </a:blipFill>
            <a:effectLst>
              <a:reflection endPos="77000" dist="50800" dir="5400000" sy="-100000" algn="bl" rotWithShape="0"/>
            </a:effectLst>
          </p:grpSpPr>
          <p:grpSp>
            <p:nvGrpSpPr>
              <p:cNvPr id="6" name="Group 5"/>
              <p:cNvGrpSpPr/>
              <p:nvPr/>
            </p:nvGrpSpPr>
            <p:grpSpPr>
              <a:xfrm>
                <a:off x="-422787" y="0"/>
                <a:ext cx="6710517" cy="1759974"/>
                <a:chOff x="-481780" y="0"/>
                <a:chExt cx="6710517" cy="1759974"/>
              </a:xfrm>
              <a:grpFill/>
            </p:grpSpPr>
            <p:sp>
              <p:nvSpPr>
                <p:cNvPr id="2" name="Parallelogram 1"/>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 name="Parallelogram 2"/>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Parallelogram 3"/>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5" name="Parallelogram 4"/>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13" name="Group 12"/>
              <p:cNvGrpSpPr/>
              <p:nvPr/>
            </p:nvGrpSpPr>
            <p:grpSpPr>
              <a:xfrm>
                <a:off x="-422787" y="1759974"/>
                <a:ext cx="6710517" cy="1759974"/>
                <a:chOff x="-481780" y="0"/>
                <a:chExt cx="6710517" cy="1759974"/>
              </a:xfrm>
              <a:grpFill/>
            </p:grpSpPr>
            <p:sp>
              <p:nvSpPr>
                <p:cNvPr id="14" name="Parallelogram 13"/>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5" name="Parallelogram 14"/>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6" name="Parallelogram 15"/>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Parallelogram 16"/>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18" name="Group 17"/>
              <p:cNvGrpSpPr/>
              <p:nvPr/>
            </p:nvGrpSpPr>
            <p:grpSpPr>
              <a:xfrm>
                <a:off x="-521109" y="3519948"/>
                <a:ext cx="6710517" cy="1759974"/>
                <a:chOff x="-481780" y="0"/>
                <a:chExt cx="6710517" cy="1759974"/>
              </a:xfrm>
              <a:grpFill/>
            </p:grpSpPr>
            <p:sp>
              <p:nvSpPr>
                <p:cNvPr id="19" name="Parallelogram 18"/>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0" name="Parallelogram 19"/>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Parallelogram 20"/>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2" name="Parallelogram 21"/>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nvGrpSpPr>
              <p:cNvPr id="23" name="Group 22"/>
              <p:cNvGrpSpPr/>
              <p:nvPr/>
            </p:nvGrpSpPr>
            <p:grpSpPr>
              <a:xfrm>
                <a:off x="-501443" y="5279922"/>
                <a:ext cx="6710517" cy="1759974"/>
                <a:chOff x="-481780" y="0"/>
                <a:chExt cx="6710517" cy="1759974"/>
              </a:xfrm>
              <a:grpFill/>
            </p:grpSpPr>
            <p:sp>
              <p:nvSpPr>
                <p:cNvPr id="24" name="Parallelogram 23"/>
                <p:cNvSpPr/>
                <p:nvPr/>
              </p:nvSpPr>
              <p:spPr>
                <a:xfrm>
                  <a:off x="-48178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5" name="Parallelogram 24"/>
                <p:cNvSpPr/>
                <p:nvPr/>
              </p:nvSpPr>
              <p:spPr>
                <a:xfrm>
                  <a:off x="110613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6" name="Parallelogram 25"/>
                <p:cNvSpPr/>
                <p:nvPr/>
              </p:nvSpPr>
              <p:spPr>
                <a:xfrm>
                  <a:off x="428195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7" name="Parallelogram 26"/>
                <p:cNvSpPr/>
                <p:nvPr/>
              </p:nvSpPr>
              <p:spPr>
                <a:xfrm>
                  <a:off x="2694040" y="0"/>
                  <a:ext cx="1946787" cy="1759974"/>
                </a:xfrm>
                <a:prstGeom prst="parallelogram">
                  <a:avLst/>
                </a:prstGeom>
                <a:grp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grpSp>
        </p:grpSp>
        <p:sp>
          <p:nvSpPr>
            <p:cNvPr id="29" name="Google Shape;1250;p35"/>
            <p:cNvSpPr txBox="1"/>
            <p:nvPr/>
          </p:nvSpPr>
          <p:spPr>
            <a:xfrm>
              <a:off x="6189411" y="2128277"/>
              <a:ext cx="6002590" cy="2193000"/>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a:lstStyle>
            <a:p>
              <a:pPr algn="ctr">
                <a:lnSpc>
                  <a:spcPct val="100000"/>
                </a:lnSpc>
                <a:spcBef>
                  <a:spcPts val="0"/>
                </a:spcBef>
              </a:pPr>
              <a:r>
                <a:rPr lang="en-US" sz="4800" dirty="0">
                  <a:latin typeface="Montserrat Black"/>
                  <a:ea typeface="Montserrat Black"/>
                  <a:cs typeface="Montserrat Black"/>
                  <a:sym typeface="Montserrat Black"/>
                </a:rPr>
                <a:t>FOOD DELIVERY </a:t>
              </a:r>
              <a:br>
                <a:rPr lang="en-US" sz="4800" dirty="0">
                  <a:latin typeface="Montserrat Black"/>
                  <a:ea typeface="Montserrat Black"/>
                  <a:cs typeface="Montserrat Black"/>
                  <a:sym typeface="Montserrat Black"/>
                </a:rPr>
              </a:br>
              <a:r>
                <a:rPr lang="en-US" sz="4800" dirty="0">
                  <a:latin typeface="Montserrat Black"/>
                  <a:ea typeface="Montserrat Black"/>
                  <a:cs typeface="Montserrat Black"/>
                  <a:sym typeface="Montserrat Black"/>
                </a:rPr>
                <a:t>TIME PREDICTION</a:t>
              </a:r>
              <a:endParaRPr lang="en-US" sz="4800" dirty="0">
                <a:solidFill>
                  <a:schemeClr val="dk2"/>
                </a:solidFill>
                <a:latin typeface="Montserrat Black"/>
                <a:ea typeface="Montserrat Black"/>
                <a:cs typeface="Montserrat Black"/>
                <a:sym typeface="Montserrat Black"/>
              </a:endParaRPr>
            </a:p>
            <a:p>
              <a:pPr>
                <a:spcBef>
                  <a:spcPts val="0"/>
                </a:spcBef>
              </a:pPr>
              <a:r>
                <a:rPr lang="en-US" sz="2000" dirty="0">
                  <a:latin typeface="Montserrat"/>
                  <a:ea typeface="Montserrat"/>
                  <a:cs typeface="Montserrat"/>
                  <a:sym typeface="Montserrat"/>
                </a:rPr>
                <a:t>PROJECT WITH LSTM NEURAL NETWORK</a:t>
              </a:r>
              <a:endParaRPr lang="en-US" sz="2000" dirty="0">
                <a:latin typeface="Montserrat"/>
                <a:ea typeface="Montserrat"/>
                <a:cs typeface="Montserrat"/>
                <a:sym typeface="Montserra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24132"/>
            <a:ext cx="9933834" cy="6609736"/>
            <a:chOff x="1192159" y="1258527"/>
            <a:chExt cx="3202859" cy="4060724"/>
          </a:xfrm>
        </p:grpSpPr>
        <p:sp>
          <p:nvSpPr>
            <p:cNvPr id="4" name="Rectangle 3"/>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2020289" y="944348"/>
            <a:ext cx="8820786" cy="760199"/>
          </a:xfrm>
          <a:prstGeom prst="rect">
            <a:avLst/>
          </a:prstGeom>
          <a:solidFill>
            <a:srgbClr val="6BA42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p:cNvSpPr/>
          <p:nvPr/>
        </p:nvSpPr>
        <p:spPr>
          <a:xfrm flipV="1">
            <a:off x="9049476" y="1704547"/>
            <a:ext cx="1791599" cy="760199"/>
          </a:xfrm>
          <a:prstGeom prst="rtTriangle">
            <a:avLst/>
          </a:prstGeom>
          <a:solidFill>
            <a:srgbClr val="476D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795817" y="1099272"/>
            <a:ext cx="6170752" cy="584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CLUSTERING MODEL</a:t>
            </a:r>
            <a:endParaRPr lang="en-IN" sz="32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321714" y="2254589"/>
            <a:ext cx="7501832"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group orders based on similarities such as delivery distance, time of day, and restaurant location. The delivery time for each cluster is then predicted based on historical data.</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K-means clustering, hierarchical clustering, and DBSCAN are some of the clustering models that can be used.</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020289" y="870448"/>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02</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146" y="53366"/>
            <a:ext cx="1101854" cy="1740412"/>
          </a:xfrm>
          <a:prstGeom prst="rect">
            <a:avLst/>
          </a:prstGeom>
          <a:effectLst>
            <a:reflection blurRad="6350" stA="50000" endA="275" endPos="40000" dist="1016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135018"/>
            <a:ext cx="9933834" cy="6609736"/>
            <a:chOff x="1192159" y="1258527"/>
            <a:chExt cx="3202859" cy="4060724"/>
          </a:xfrm>
        </p:grpSpPr>
        <p:sp>
          <p:nvSpPr>
            <p:cNvPr id="4" name="Rectangle 3"/>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2020289" y="955234"/>
            <a:ext cx="8820786" cy="760199"/>
          </a:xfrm>
          <a:prstGeom prst="rect">
            <a:avLst/>
          </a:prstGeom>
          <a:solidFill>
            <a:srgbClr val="0070C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p:cNvSpPr/>
          <p:nvPr/>
        </p:nvSpPr>
        <p:spPr>
          <a:xfrm flipV="1">
            <a:off x="9049476" y="1715433"/>
            <a:ext cx="1791599" cy="760199"/>
          </a:xfrm>
          <a:prstGeom prst="rtTriangle">
            <a:avLst/>
          </a:prstGeom>
          <a:solidFill>
            <a:srgbClr val="0032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795817" y="1110158"/>
            <a:ext cx="6170752" cy="584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TIME-SERIES MODEL</a:t>
            </a:r>
            <a:endParaRPr lang="en-IN" sz="32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1321714" y="2265475"/>
            <a:ext cx="7501832" cy="3046988"/>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are used when there is a trend or pattern in the delivery time over time. These models use historical data to predict the delivery time for future orders. </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Autoregressive integrated moving average (ARIMA), exponential smoothing, and seasonal decomposition of time series (STL) are some of the time-series models that can be used.</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2020289" y="881334"/>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03</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46882" y="135018"/>
            <a:ext cx="1101854" cy="1740412"/>
          </a:xfrm>
          <a:prstGeom prst="rect">
            <a:avLst/>
          </a:prstGeom>
          <a:effectLst>
            <a:reflection blurRad="6350" stA="50000" endA="275" endPos="40000" dist="101600" dir="5400000" sy="-100000" algn="bl" rotWithShape="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0" y="248264"/>
            <a:ext cx="10841075" cy="6609736"/>
            <a:chOff x="-90941" y="248264"/>
            <a:chExt cx="3495371" cy="4060724"/>
          </a:xfrm>
        </p:grpSpPr>
        <p:grpSp>
          <p:nvGrpSpPr>
            <p:cNvPr id="5" name="Group 4"/>
            <p:cNvGrpSpPr/>
            <p:nvPr/>
          </p:nvGrpSpPr>
          <p:grpSpPr>
            <a:xfrm>
              <a:off x="-90941" y="248264"/>
              <a:ext cx="3202859" cy="4060724"/>
              <a:chOff x="1192159" y="1258527"/>
              <a:chExt cx="3202859" cy="4060724"/>
            </a:xfrm>
          </p:grpSpPr>
          <p:sp>
            <p:nvSpPr>
              <p:cNvPr id="4" name="Rectangle 3"/>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560439" y="752168"/>
              <a:ext cx="2843991" cy="467032"/>
            </a:xfrm>
            <a:prstGeom prst="rect">
              <a:avLst/>
            </a:prstGeom>
            <a:solidFill>
              <a:srgbClr val="DA0049"/>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p:cNvSpPr/>
            <p:nvPr/>
          </p:nvSpPr>
          <p:spPr>
            <a:xfrm flipV="1">
              <a:off x="2826784" y="1219200"/>
              <a:ext cx="577646" cy="467032"/>
            </a:xfrm>
            <a:prstGeom prst="rtTriangle">
              <a:avLst/>
            </a:prstGeom>
            <a:solidFill>
              <a:srgbClr val="B800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810484" y="847346"/>
              <a:ext cx="1989569" cy="35925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DEEP LEARNING MODEL</a:t>
              </a:r>
              <a:endParaRPr lang="en-IN" sz="32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35205" y="1557121"/>
              <a:ext cx="2418735" cy="1418130"/>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use artificial neural networks with many layers to extract patterns and features from the data.</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Convolutional neural networks (CNNs) and recurrent neural networks (RNNs) are some of the deep learning models that can be used.</a:t>
              </a:r>
              <a:endParaRPr lang="en-IN" sz="24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1964663" y="986914"/>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04</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65676" y="67766"/>
            <a:ext cx="1101854" cy="1740412"/>
          </a:xfrm>
          <a:prstGeom prst="rect">
            <a:avLst/>
          </a:prstGeom>
          <a:effectLst>
            <a:reflection blurRad="6350" stA="50000" endA="275" endPos="40000" dist="101600" dir="5400000" sy="-100000" algn="bl" rotWithShape="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sp>
        <p:nvSpPr>
          <p:cNvPr id="4" name="TextBox 3"/>
          <p:cNvSpPr txBox="1"/>
          <p:nvPr/>
        </p:nvSpPr>
        <p:spPr>
          <a:xfrm>
            <a:off x="1347017" y="1530043"/>
            <a:ext cx="9861755" cy="2554545"/>
          </a:xfrm>
          <a:prstGeom prst="rect">
            <a:avLst/>
          </a:prstGeom>
          <a:noFill/>
        </p:spPr>
        <p:txBody>
          <a:bodyPr wrap="square">
            <a:spAutoFit/>
          </a:bodyPr>
          <a:lstStyle/>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It takes the latitude and longitude of two points and converts the angles to radians to perform the necessary calculations. </a:t>
            </a:r>
            <a:endParaRPr lang="en-US" sz="2000" i="0" dirty="0">
              <a:solidFill>
                <a:schemeClr val="tx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We use this formula because the dataset doesn’t provide the distance between the restaurant and the delivery location. </a:t>
            </a:r>
            <a:endParaRPr lang="en-US" sz="2000" i="0" dirty="0">
              <a:solidFill>
                <a:schemeClr val="tx2"/>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i="0" dirty="0">
                <a:solidFill>
                  <a:schemeClr val="tx2"/>
                </a:solidFill>
                <a:effectLst/>
                <a:latin typeface="Times New Roman" panose="02020603050405020304" pitchFamily="18" charset="0"/>
                <a:cs typeface="Times New Roman" panose="02020603050405020304" pitchFamily="18" charset="0"/>
              </a:rPr>
              <a:t>There are only latitude and longitude. So, let’s calculate it and then create a distance column in the dataset.</a:t>
            </a:r>
            <a:endParaRPr lang="en-IN" sz="2000" dirty="0">
              <a:solidFill>
                <a:schemeClr val="tx2"/>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099010" y="578689"/>
            <a:ext cx="7493235" cy="769441"/>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HARVERISINE FORMULA</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6" name="Group 5"/>
          <p:cNvGrpSpPr/>
          <p:nvPr/>
        </p:nvGrpSpPr>
        <p:grpSpPr>
          <a:xfrm>
            <a:off x="2099010" y="4084588"/>
            <a:ext cx="7740902" cy="3669890"/>
            <a:chOff x="1930282" y="2003323"/>
            <a:chExt cx="7740902" cy="3598549"/>
          </a:xfrm>
        </p:grpSpPr>
        <mc:AlternateContent xmlns:mc="http://schemas.openxmlformats.org/markup-compatibility/2006">
          <mc:Choice xmlns:a14="http://schemas.microsoft.com/office/drawing/2010/main" Requires="a14">
            <p:sp>
              <p:nvSpPr>
                <p:cNvPr id="7" name="TextBox 6"/>
                <p:cNvSpPr txBox="1"/>
                <p:nvPr/>
              </p:nvSpPr>
              <p:spPr>
                <a:xfrm>
                  <a:off x="1930282" y="2003323"/>
                  <a:ext cx="7740902" cy="35985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𝐚</m:t>
                        </m:r>
                        <m:r>
                          <a:rPr lang="en-US" sz="2400" b="1" i="0" smtClean="0">
                            <a:latin typeface="Cambria Math" panose="02040503050406030204" pitchFamily="18" charset="0"/>
                          </a:rPr>
                          <m:t>=  </m:t>
                        </m:r>
                        <m:sSup>
                          <m:sSupPr>
                            <m:ctrlPr>
                              <a:rPr lang="en-US" sz="2400" b="1" smtClean="0">
                                <a:latin typeface="Cambria Math" panose="02040503050406030204" pitchFamily="18" charset="0"/>
                              </a:rPr>
                            </m:ctrlPr>
                          </m:sSupPr>
                          <m:e>
                            <m:r>
                              <a:rPr lang="en-US" sz="2400" b="1" i="0" smtClean="0">
                                <a:latin typeface="Cambria Math" panose="02040503050406030204" pitchFamily="18" charset="0"/>
                              </a:rPr>
                              <m:t>𝐬𝐢𝐧</m:t>
                            </m:r>
                          </m:e>
                          <m:sup>
                            <m:r>
                              <a:rPr lang="en-US" sz="2400" b="1" i="0" smtClean="0">
                                <a:latin typeface="Cambria Math" panose="02040503050406030204" pitchFamily="18" charset="0"/>
                              </a:rPr>
                              <m:t>𝟐</m:t>
                            </m:r>
                          </m:sup>
                        </m:sSup>
                        <m:d>
                          <m:dPr>
                            <m:ctrlPr>
                              <a:rPr lang="en-US" sz="2400" b="1" smtClean="0">
                                <a:latin typeface="Cambria Math" panose="02040503050406030204" pitchFamily="18" charset="0"/>
                              </a:rPr>
                            </m:ctrlPr>
                          </m:dPr>
                          <m:e>
                            <m:f>
                              <m:fPr>
                                <m:ctrlPr>
                                  <a:rPr lang="en-US" sz="2400" b="1" smtClean="0">
                                    <a:latin typeface="Cambria Math" panose="02040503050406030204" pitchFamily="18" charset="0"/>
                                    <a:ea typeface="Cambria Math" panose="02040503050406030204" pitchFamily="18" charset="0"/>
                                  </a:rPr>
                                </m:ctrlPr>
                              </m:fPr>
                              <m:num>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𝐥𝐚𝐭</m:t>
                                </m:r>
                              </m:num>
                              <m:den>
                                <m:r>
                                  <a:rPr lang="en-US" sz="2400" b="1" i="0" smtClean="0">
                                    <a:latin typeface="Cambria Math" panose="02040503050406030204" pitchFamily="18" charset="0"/>
                                    <a:ea typeface="Cambria Math" panose="02040503050406030204" pitchFamily="18" charset="0"/>
                                  </a:rPr>
                                  <m:t>𝟐</m:t>
                                </m:r>
                              </m:den>
                            </m:f>
                          </m:e>
                        </m:d>
                        <m:r>
                          <a:rPr lang="en-US" sz="2400" b="1" i="0" smtClean="0">
                            <a:latin typeface="Cambria Math" panose="02040503050406030204" pitchFamily="18" charset="0"/>
                            <a:ea typeface="Cambria Math" panose="02040503050406030204" pitchFamily="18" charset="0"/>
                          </a:rPr>
                          <m:t>+</m:t>
                        </m:r>
                        <m:func>
                          <m:funcPr>
                            <m:ctrlPr>
                              <a:rPr lang="en-US" sz="2400" b="1" smtClean="0">
                                <a:latin typeface="Cambria Math" panose="02040503050406030204" pitchFamily="18" charset="0"/>
                                <a:ea typeface="Cambria Math" panose="02040503050406030204" pitchFamily="18" charset="0"/>
                              </a:rPr>
                            </m:ctrlPr>
                          </m:funcPr>
                          <m:fName>
                            <m:r>
                              <a:rPr lang="en-US" sz="2400" b="1" i="0" smtClean="0">
                                <a:latin typeface="Cambria Math" panose="02040503050406030204" pitchFamily="18" charset="0"/>
                                <a:ea typeface="Cambria Math" panose="02040503050406030204" pitchFamily="18" charset="0"/>
                              </a:rPr>
                              <m:t>𝐜𝐨𝐬</m:t>
                            </m:r>
                          </m:fName>
                          <m:e>
                            <m:d>
                              <m:dPr>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𝐥𝐚𝐭𝟏</m:t>
                                </m:r>
                              </m:e>
                            </m:d>
                          </m:e>
                        </m:func>
                        <m:r>
                          <a:rPr lang="en-US" sz="2400" b="1" i="0" smtClean="0">
                            <a:latin typeface="Cambria Math" panose="02040503050406030204" pitchFamily="18" charset="0"/>
                            <a:ea typeface="Cambria Math" panose="02040503050406030204" pitchFamily="18" charset="0"/>
                          </a:rPr>
                          <m:t> ∗</m:t>
                        </m:r>
                        <m:func>
                          <m:funcPr>
                            <m:ctrlPr>
                              <a:rPr lang="en-US" sz="2400" b="1" smtClean="0">
                                <a:latin typeface="Cambria Math" panose="02040503050406030204" pitchFamily="18" charset="0"/>
                                <a:ea typeface="Cambria Math" panose="02040503050406030204" pitchFamily="18" charset="0"/>
                              </a:rPr>
                            </m:ctrlPr>
                          </m:funcPr>
                          <m:fName>
                            <m:r>
                              <a:rPr lang="en-US" sz="2400" b="1" i="0" smtClean="0">
                                <a:latin typeface="Cambria Math" panose="02040503050406030204" pitchFamily="18" charset="0"/>
                                <a:ea typeface="Cambria Math" panose="02040503050406030204" pitchFamily="18" charset="0"/>
                              </a:rPr>
                              <m:t>𝐜𝐨𝐬</m:t>
                            </m:r>
                          </m:fName>
                          <m:e>
                            <m:d>
                              <m:dPr>
                                <m:ctrlPr>
                                  <a:rPr lang="en-US" sz="2400" b="1" smtClean="0">
                                    <a:latin typeface="Cambria Math" panose="02040503050406030204" pitchFamily="18" charset="0"/>
                                    <a:ea typeface="Cambria Math" panose="02040503050406030204" pitchFamily="18" charset="0"/>
                                  </a:rPr>
                                </m:ctrlPr>
                              </m:dPr>
                              <m:e>
                                <m:r>
                                  <a:rPr lang="en-US" sz="2400" b="1" i="0" smtClean="0">
                                    <a:latin typeface="Cambria Math" panose="02040503050406030204" pitchFamily="18" charset="0"/>
                                    <a:ea typeface="Cambria Math" panose="02040503050406030204" pitchFamily="18" charset="0"/>
                                  </a:rPr>
                                  <m:t>𝐥𝐚𝐭𝟐</m:t>
                                </m:r>
                              </m:e>
                            </m:d>
                          </m:e>
                        </m:func>
                        <m:r>
                          <a:rPr lang="en-US" sz="2400" b="1" i="0" smtClean="0">
                            <a:latin typeface="Cambria Math" panose="02040503050406030204" pitchFamily="18" charset="0"/>
                            <a:ea typeface="Cambria Math" panose="02040503050406030204" pitchFamily="18" charset="0"/>
                          </a:rPr>
                          <m:t>∗</m:t>
                        </m:r>
                        <m:func>
                          <m:funcPr>
                            <m:ctrlPr>
                              <a:rPr lang="en-US" sz="2400" b="1" smtClean="0">
                                <a:latin typeface="Cambria Math" panose="02040503050406030204" pitchFamily="18" charset="0"/>
                                <a:ea typeface="Cambria Math" panose="02040503050406030204" pitchFamily="18" charset="0"/>
                              </a:rPr>
                            </m:ctrlPr>
                          </m:funcPr>
                          <m:fName>
                            <m:sSup>
                              <m:sSupPr>
                                <m:ctrlPr>
                                  <a:rPr lang="en-US" sz="2400" b="1" smtClean="0">
                                    <a:latin typeface="Cambria Math" panose="02040503050406030204" pitchFamily="18" charset="0"/>
                                    <a:ea typeface="Cambria Math" panose="02040503050406030204" pitchFamily="18" charset="0"/>
                                  </a:rPr>
                                </m:ctrlPr>
                              </m:sSupPr>
                              <m:e>
                                <m:r>
                                  <a:rPr lang="en-US" sz="2400" b="1" i="0" smtClean="0">
                                    <a:latin typeface="Cambria Math" panose="02040503050406030204" pitchFamily="18" charset="0"/>
                                    <a:ea typeface="Cambria Math" panose="02040503050406030204" pitchFamily="18" charset="0"/>
                                  </a:rPr>
                                  <m:t>𝐬𝐢𝐧</m:t>
                                </m:r>
                              </m:e>
                              <m:sup>
                                <m:r>
                                  <a:rPr lang="en-US" sz="2400" b="1" i="0" smtClean="0">
                                    <a:latin typeface="Cambria Math" panose="02040503050406030204" pitchFamily="18" charset="0"/>
                                    <a:ea typeface="Cambria Math" panose="02040503050406030204" pitchFamily="18" charset="0"/>
                                  </a:rPr>
                                  <m:t>𝟐</m:t>
                                </m:r>
                              </m:sup>
                            </m:sSup>
                          </m:fName>
                          <m:e>
                            <m:d>
                              <m:dPr>
                                <m:ctrlPr>
                                  <a:rPr lang="en-US" sz="2400" b="1" smtClean="0">
                                    <a:latin typeface="Cambria Math" panose="02040503050406030204" pitchFamily="18" charset="0"/>
                                    <a:ea typeface="Cambria Math" panose="02040503050406030204" pitchFamily="18" charset="0"/>
                                  </a:rPr>
                                </m:ctrlPr>
                              </m:dPr>
                              <m:e>
                                <m:f>
                                  <m:fPr>
                                    <m:ctrlPr>
                                      <a:rPr lang="en-US" sz="2400" b="1" smtClean="0">
                                        <a:latin typeface="Cambria Math" panose="02040503050406030204" pitchFamily="18" charset="0"/>
                                        <a:ea typeface="Cambria Math" panose="02040503050406030204" pitchFamily="18" charset="0"/>
                                      </a:rPr>
                                    </m:ctrlPr>
                                  </m:fPr>
                                  <m:num>
                                    <m:r>
                                      <a:rPr lang="en-US" sz="2400" b="1" i="0" smtClean="0">
                                        <a:latin typeface="Cambria Math" panose="02040503050406030204" pitchFamily="18" charset="0"/>
                                        <a:ea typeface="Cambria Math" panose="02040503050406030204" pitchFamily="18" charset="0"/>
                                      </a:rPr>
                                      <m:t>∆</m:t>
                                    </m:r>
                                    <m:r>
                                      <a:rPr lang="en-US" sz="2400" b="1" i="0" smtClean="0">
                                        <a:latin typeface="Cambria Math" panose="02040503050406030204" pitchFamily="18" charset="0"/>
                                        <a:ea typeface="Cambria Math" panose="02040503050406030204" pitchFamily="18" charset="0"/>
                                      </a:rPr>
                                      <m:t>𝐥𝐨𝐧</m:t>
                                    </m:r>
                                  </m:num>
                                  <m:den>
                                    <m:r>
                                      <a:rPr lang="en-US" sz="2400" b="1" i="0" smtClean="0">
                                        <a:latin typeface="Cambria Math" panose="02040503050406030204" pitchFamily="18" charset="0"/>
                                        <a:ea typeface="Cambria Math" panose="02040503050406030204" pitchFamily="18" charset="0"/>
                                      </a:rPr>
                                      <m:t>𝟐</m:t>
                                    </m:r>
                                  </m:den>
                                </m:f>
                              </m:e>
                            </m:d>
                          </m:e>
                        </m:func>
                      </m:oMath>
                    </m:oMathPara>
                  </a14:m>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sz="2400" b="1"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𝒄</m:t>
                        </m:r>
                        <m:r>
                          <a:rPr lang="en-US" sz="2400" b="1" i="1" smtClean="0">
                            <a:latin typeface="Cambria Math" panose="02040503050406030204" pitchFamily="18" charset="0"/>
                          </a:rPr>
                          <m:t>=</m:t>
                        </m:r>
                        <m:r>
                          <a:rPr lang="en-US" sz="2400" b="1" i="1" smtClean="0">
                            <a:latin typeface="Cambria Math" panose="02040503050406030204" pitchFamily="18" charset="0"/>
                          </a:rPr>
                          <m:t>𝟐</m:t>
                        </m:r>
                        <m:r>
                          <a:rPr lang="en-US" sz="2400" b="1" i="1" smtClean="0">
                            <a:latin typeface="Cambria Math" panose="02040503050406030204" pitchFamily="18" charset="0"/>
                          </a:rPr>
                          <m:t> ∗</m:t>
                        </m:r>
                        <m:r>
                          <a:rPr lang="en-US" sz="2400" b="1" i="1" smtClean="0">
                            <a:latin typeface="Cambria Math" panose="02040503050406030204" pitchFamily="18" charset="0"/>
                          </a:rPr>
                          <m:t>𝒂𝒕𝒂𝒏</m:t>
                        </m:r>
                        <m:r>
                          <a:rPr lang="en-US" sz="2400" b="1" i="1" smtClean="0">
                            <a:latin typeface="Cambria Math" panose="02040503050406030204" pitchFamily="18" charset="0"/>
                          </a:rPr>
                          <m:t>𝟐</m:t>
                        </m:r>
                        <m:d>
                          <m:dPr>
                            <m:ctrlPr>
                              <a:rPr lang="en-US" sz="2400" b="1" i="1" smtClean="0">
                                <a:latin typeface="Cambria Math" panose="02040503050406030204" pitchFamily="18" charset="0"/>
                              </a:rPr>
                            </m:ctrlPr>
                          </m:dPr>
                          <m:e>
                            <m:rad>
                              <m:radPr>
                                <m:degHide m:val="on"/>
                                <m:ctrlPr>
                                  <a:rPr lang="en-US" sz="2400" b="1" i="1" smtClean="0">
                                    <a:latin typeface="Cambria Math" panose="02040503050406030204" pitchFamily="18" charset="0"/>
                                    <a:ea typeface="Cambria Math" panose="02040503050406030204" pitchFamily="18" charset="0"/>
                                  </a:rPr>
                                </m:ctrlPr>
                              </m:radPr>
                              <m:deg/>
                              <m:e>
                                <m:r>
                                  <a:rPr lang="en-US" sz="2400" b="1" i="1" smtClean="0">
                                    <a:latin typeface="Cambria Math" panose="02040503050406030204" pitchFamily="18" charset="0"/>
                                    <a:ea typeface="Cambria Math" panose="02040503050406030204" pitchFamily="18" charset="0"/>
                                  </a:rPr>
                                  <m:t>𝒂</m:t>
                                </m:r>
                              </m:e>
                            </m:rad>
                            <m:r>
                              <a:rPr lang="en-US" sz="2400" b="1" i="1" smtClean="0">
                                <a:latin typeface="Cambria Math" panose="02040503050406030204" pitchFamily="18" charset="0"/>
                                <a:ea typeface="Cambria Math" panose="02040503050406030204" pitchFamily="18" charset="0"/>
                              </a:rPr>
                              <m:t>, </m:t>
                            </m:r>
                            <m:rad>
                              <m:radPr>
                                <m:degHide m:val="on"/>
                                <m:ctrlPr>
                                  <a:rPr lang="en-US" sz="2400" b="1" i="1" smtClean="0">
                                    <a:latin typeface="Cambria Math" panose="02040503050406030204" pitchFamily="18" charset="0"/>
                                    <a:ea typeface="Cambria Math" panose="02040503050406030204" pitchFamily="18" charset="0"/>
                                  </a:rPr>
                                </m:ctrlPr>
                              </m:radPr>
                              <m:deg/>
                              <m:e>
                                <m:d>
                                  <m:dPr>
                                    <m:ctrlPr>
                                      <a:rPr lang="en-US" sz="2400" b="1" i="1" smtClean="0">
                                        <a:latin typeface="Cambria Math" panose="02040503050406030204" pitchFamily="18" charset="0"/>
                                        <a:ea typeface="Cambria Math" panose="02040503050406030204" pitchFamily="18" charset="0"/>
                                      </a:rPr>
                                    </m:ctrlPr>
                                  </m:dPr>
                                  <m:e>
                                    <m:r>
                                      <a:rPr lang="en-US" sz="2400" b="1" i="1" smtClean="0">
                                        <a:latin typeface="Cambria Math" panose="02040503050406030204" pitchFamily="18" charset="0"/>
                                        <a:ea typeface="Cambria Math" panose="02040503050406030204" pitchFamily="18" charset="0"/>
                                      </a:rPr>
                                      <m:t>𝟏</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𝒂</m:t>
                                    </m:r>
                                  </m:e>
                                </m:d>
                              </m:e>
                            </m:rad>
                          </m:e>
                        </m:d>
                      </m:oMath>
                    </m:oMathPara>
                  </a14:m>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𝒅</m:t>
                        </m:r>
                        <m:r>
                          <a:rPr lang="en-US" sz="2400" b="1" i="1" smtClean="0">
                            <a:latin typeface="Cambria Math" panose="02040503050406030204" pitchFamily="18" charset="0"/>
                          </a:rPr>
                          <m:t>=</m:t>
                        </m:r>
                        <m:r>
                          <a:rPr lang="en-US" sz="2400" b="1" i="1" smtClean="0">
                            <a:latin typeface="Cambria Math" panose="02040503050406030204" pitchFamily="18" charset="0"/>
                          </a:rPr>
                          <m:t>𝑹</m:t>
                        </m:r>
                        <m:r>
                          <a:rPr lang="en-US" sz="2400" b="1" i="1" smtClean="0">
                            <a:latin typeface="Cambria Math" panose="02040503050406030204" pitchFamily="18" charset="0"/>
                          </a:rPr>
                          <m:t> ∗</m:t>
                        </m:r>
                        <m:r>
                          <a:rPr lang="en-US" sz="2400" b="1" i="1" smtClean="0">
                            <a:latin typeface="Cambria Math" panose="02040503050406030204" pitchFamily="18" charset="0"/>
                          </a:rPr>
                          <m:t>𝒄</m:t>
                        </m:r>
                      </m:oMath>
                    </m:oMathPara>
                  </a14:m>
                  <a:endParaRPr lang="en-IN"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ea typeface="Cambria Math" panose="020405030504060302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mc:Choice>
          <mc:Fallback>
            <p:sp>
              <p:nvSpPr>
                <p:cNvPr id="7" name="TextBox 6"/>
                <p:cNvSpPr txBox="1">
                  <a:spLocks noRot="1" noChangeAspect="1" noMove="1" noResize="1" noEditPoints="1" noAdjustHandles="1" noChangeArrowheads="1" noChangeShapeType="1" noTextEdit="1"/>
                </p:cNvSpPr>
                <p:nvPr/>
              </p:nvSpPr>
              <p:spPr>
                <a:xfrm>
                  <a:off x="1930282" y="2003323"/>
                  <a:ext cx="7740902" cy="3598549"/>
                </a:xfrm>
                <a:prstGeom prst="rect">
                  <a:avLst/>
                </a:prstGeom>
                <a:blipFill rotWithShape="1">
                  <a:blip r:embed="rId2"/>
                </a:blipFill>
              </p:spPr>
              <p:txBody>
                <a:bodyPr/>
                <a:lstStyle/>
                <a:p>
                  <a:r>
                    <a:rPr lang="en-US" altLang="en-US">
                      <a:noFill/>
                    </a:rPr>
                    <a:t> </a:t>
                  </a:r>
                </a:p>
              </p:txBody>
            </p:sp>
          </mc:Fallback>
        </mc:AlternateContent>
        <p:sp>
          <p:nvSpPr>
            <p:cNvPr id="8" name="Left Brace 7"/>
            <p:cNvSpPr/>
            <p:nvPr/>
          </p:nvSpPr>
          <p:spPr>
            <a:xfrm rot="16200000">
              <a:off x="4291781" y="1312606"/>
              <a:ext cx="157317" cy="315615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 name="Left Brace 8"/>
            <p:cNvSpPr/>
            <p:nvPr/>
          </p:nvSpPr>
          <p:spPr>
            <a:xfrm rot="16200000">
              <a:off x="7831395" y="1224115"/>
              <a:ext cx="157317" cy="333313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TextBox 9"/>
            <p:cNvSpPr txBox="1"/>
            <p:nvPr/>
          </p:nvSpPr>
          <p:spPr>
            <a:xfrm>
              <a:off x="4109884" y="2890682"/>
              <a:ext cx="521109" cy="461665"/>
            </a:xfrm>
            <a:prstGeom prst="rect">
              <a:avLst/>
            </a:prstGeom>
            <a:noFill/>
          </p:spPr>
          <p:txBody>
            <a:bodyPr wrap="square" rtlCol="0">
              <a:spAutoFit/>
            </a:bodyPr>
            <a:lstStyle/>
            <a:p>
              <a:r>
                <a:rPr lang="en-US" sz="2400" b="1" dirty="0"/>
                <a:t>a1</a:t>
              </a:r>
              <a:endParaRPr lang="en-IN" sz="2400" b="1" dirty="0"/>
            </a:p>
          </p:txBody>
        </p:sp>
        <p:sp>
          <p:nvSpPr>
            <p:cNvPr id="11" name="TextBox 10"/>
            <p:cNvSpPr txBox="1"/>
            <p:nvPr/>
          </p:nvSpPr>
          <p:spPr>
            <a:xfrm>
              <a:off x="7686949" y="2890682"/>
              <a:ext cx="521109" cy="461665"/>
            </a:xfrm>
            <a:prstGeom prst="rect">
              <a:avLst/>
            </a:prstGeom>
            <a:noFill/>
          </p:spPr>
          <p:txBody>
            <a:bodyPr wrap="square" rtlCol="0">
              <a:spAutoFit/>
            </a:bodyPr>
            <a:lstStyle/>
            <a:p>
              <a:r>
                <a:rPr lang="en-US" sz="2400" b="1" dirty="0"/>
                <a:t>a2</a:t>
              </a:r>
              <a:endParaRPr lang="en-IN" sz="2400" b="1"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sp>
        <p:nvSpPr>
          <p:cNvPr id="12" name="TextBox 11"/>
          <p:cNvSpPr txBox="1"/>
          <p:nvPr/>
        </p:nvSpPr>
        <p:spPr>
          <a:xfrm>
            <a:off x="786580" y="416199"/>
            <a:ext cx="10402529" cy="6186309"/>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R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6371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1" dirty="0">
                <a:solidFill>
                  <a:srgbClr val="007979"/>
                </a:solidFill>
                <a:effectLst/>
                <a:latin typeface="Times New Roman" panose="02020603050405020304" pitchFamily="18" charset="0"/>
                <a:cs typeface="Times New Roman" panose="02020603050405020304" pitchFamily="18" charset="0"/>
              </a:rPr>
              <a:t>##The earth's radius (in km)</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def</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FF"/>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(degrees):</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    return</a:t>
            </a:r>
            <a:r>
              <a:rPr lang="en-IN" b="0" i="0" dirty="0">
                <a:solidFill>
                  <a:srgbClr val="000000"/>
                </a:solidFill>
                <a:effectLst/>
                <a:latin typeface="Times New Roman" panose="02020603050405020304" pitchFamily="18" charset="0"/>
                <a:cs typeface="Times New Roman" panose="02020603050405020304" pitchFamily="18" charset="0"/>
              </a:rPr>
              <a:t> degrees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np.pi</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180</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0" i="1" dirty="0">
                <a:solidFill>
                  <a:srgbClr val="007979"/>
                </a:solidFill>
                <a:effectLst/>
                <a:latin typeface="Times New Roman" panose="02020603050405020304" pitchFamily="18" charset="0"/>
                <a:cs typeface="Times New Roman" panose="02020603050405020304" pitchFamily="18" charset="0"/>
              </a:rPr>
              <a:t>## The haversine formula</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def</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FF"/>
                </a:solidFill>
                <a:effectLst/>
                <a:latin typeface="Times New Roman" panose="02020603050405020304" pitchFamily="18" charset="0"/>
                <a:cs typeface="Times New Roman" panose="02020603050405020304" pitchFamily="18" charset="0"/>
              </a:rPr>
              <a:t>distcalculate</a:t>
            </a:r>
            <a:r>
              <a:rPr lang="en-IN" b="0" i="0" dirty="0">
                <a:solidFill>
                  <a:srgbClr val="000000"/>
                </a:solidFill>
                <a:effectLst/>
                <a:latin typeface="Times New Roman" panose="02020603050405020304" pitchFamily="18" charset="0"/>
                <a:cs typeface="Times New Roman" panose="02020603050405020304" pitchFamily="18" charset="0"/>
              </a:rPr>
              <a:t>(lat1, lon1, lat2, lon2):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d_lat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(lat2</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lat1)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d_lon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(lon2</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lon1)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a1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np.sin</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d_lat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np.cos</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(lat1))</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a2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np.cos</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deg_to_rad</a:t>
            </a:r>
            <a:r>
              <a:rPr lang="en-IN" b="0" i="0" dirty="0">
                <a:solidFill>
                  <a:srgbClr val="000000"/>
                </a:solidFill>
                <a:effectLst/>
                <a:latin typeface="Times New Roman" panose="02020603050405020304" pitchFamily="18" charset="0"/>
                <a:cs typeface="Times New Roman" panose="02020603050405020304" pitchFamily="18" charset="0"/>
              </a:rPr>
              <a:t>(lat2))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np.sin</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d_lon</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a1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a2</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c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np.arctan2(</a:t>
            </a:r>
            <a:r>
              <a:rPr lang="en-IN" b="0" i="0" dirty="0" err="1">
                <a:solidFill>
                  <a:srgbClr val="000000"/>
                </a:solidFill>
                <a:effectLst/>
                <a:latin typeface="Times New Roman" panose="02020603050405020304" pitchFamily="18" charset="0"/>
                <a:cs typeface="Times New Roman" panose="02020603050405020304" pitchFamily="18" charset="0"/>
              </a:rPr>
              <a:t>np.sqrt</a:t>
            </a:r>
            <a:r>
              <a:rPr lang="en-IN" b="0" i="0" dirty="0">
                <a:solidFill>
                  <a:srgbClr val="000000"/>
                </a:solidFill>
                <a:effectLst/>
                <a:latin typeface="Times New Roman" panose="02020603050405020304" pitchFamily="18" charset="0"/>
                <a:cs typeface="Times New Roman" panose="02020603050405020304" pitchFamily="18" charset="0"/>
              </a:rPr>
              <a:t>(a), </a:t>
            </a:r>
            <a:r>
              <a:rPr lang="en-IN" b="0" i="0" dirty="0" err="1">
                <a:solidFill>
                  <a:srgbClr val="000000"/>
                </a:solidFill>
                <a:effectLst/>
                <a:latin typeface="Times New Roman" panose="02020603050405020304" pitchFamily="18" charset="0"/>
                <a:cs typeface="Times New Roman" panose="02020603050405020304" pitchFamily="18" charset="0"/>
              </a:rPr>
              <a:t>np.sqrt</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a))</a:t>
            </a:r>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      return</a:t>
            </a:r>
            <a:r>
              <a:rPr lang="en-IN" b="0" i="0" dirty="0">
                <a:solidFill>
                  <a:srgbClr val="000000"/>
                </a:solidFill>
                <a:effectLst/>
                <a:latin typeface="Times New Roman" panose="02020603050405020304" pitchFamily="18" charset="0"/>
                <a:cs typeface="Times New Roman" panose="02020603050405020304" pitchFamily="18" charset="0"/>
              </a:rPr>
              <a:t> R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0" i="1" dirty="0">
                <a:solidFill>
                  <a:srgbClr val="007979"/>
                </a:solidFill>
                <a:effectLst/>
                <a:latin typeface="Times New Roman" panose="02020603050405020304" pitchFamily="18" charset="0"/>
                <a:cs typeface="Times New Roman" panose="02020603050405020304" pitchFamily="18" charset="0"/>
              </a:rPr>
              <a:t># Create distance column &amp; calculate the distance</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'distance'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np.nan</a:t>
            </a:r>
            <a:endParaRPr lang="en-IN" b="0" i="0" dirty="0">
              <a:solidFill>
                <a:srgbClr val="00000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i="0" dirty="0">
                <a:solidFill>
                  <a:srgbClr val="008000"/>
                </a:solidFill>
                <a:effectLst/>
                <a:latin typeface="Times New Roman" panose="02020603050405020304" pitchFamily="18" charset="0"/>
                <a:cs typeface="Times New Roman" panose="02020603050405020304" pitchFamily="18" charset="0"/>
              </a:rPr>
              <a:t>for</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008000"/>
                </a:solidFill>
                <a:effectLst/>
                <a:latin typeface="Times New Roman" panose="02020603050405020304" pitchFamily="18" charset="0"/>
                <a:cs typeface="Times New Roman" panose="02020603050405020304" pitchFamily="18" charset="0"/>
              </a:rPr>
              <a:t>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000"/>
                </a:solidFill>
                <a:effectLst/>
                <a:latin typeface="Times New Roman" panose="02020603050405020304" pitchFamily="18" charset="0"/>
                <a:cs typeface="Times New Roman" panose="02020603050405020304" pitchFamily="18" charset="0"/>
              </a:rPr>
              <a:t>range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8000"/>
                </a:solidFill>
                <a:effectLst/>
                <a:latin typeface="Times New Roman" panose="02020603050405020304" pitchFamily="18" charset="0"/>
                <a:cs typeface="Times New Roman" panose="02020603050405020304" pitchFamily="18" charset="0"/>
              </a:rPr>
              <a:t>len</a:t>
            </a:r>
            <a:r>
              <a:rPr lang="en-IN" b="0" i="0" dirty="0">
                <a:solidFill>
                  <a:srgbClr val="000000"/>
                </a:solidFill>
                <a:effectLst/>
                <a:latin typeface="Times New Roman" panose="02020603050405020304" pitchFamily="18" charset="0"/>
                <a:cs typeface="Times New Roman" panose="02020603050405020304" pitchFamily="18" charset="0"/>
              </a:rPr>
              <a:t>(Data)):</a:t>
            </a:r>
            <a:endParaRPr lang="en-IN"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b="0" i="0" dirty="0" err="1">
                <a:solidFill>
                  <a:srgbClr val="FF0000"/>
                </a:solidFill>
                <a:effectLst/>
                <a:latin typeface="Times New Roman" panose="02020603050405020304" pitchFamily="18" charset="0"/>
                <a:cs typeface="Times New Roman" panose="02020603050405020304" pitchFamily="18" charset="0"/>
              </a:rPr>
              <a:t>Data</a:t>
            </a:r>
            <a:r>
              <a:rPr lang="en-IN" b="0" i="0" dirty="0" err="1">
                <a:solidFill>
                  <a:srgbClr val="000000"/>
                </a:solidFill>
                <a:effectLst/>
                <a:latin typeface="Times New Roman" panose="02020603050405020304" pitchFamily="18" charset="0"/>
                <a:cs typeface="Times New Roman" panose="02020603050405020304" pitchFamily="18" charset="0"/>
              </a:rPr>
              <a:t>.loc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'distance'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distcalculate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Restaurant_latitude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Restaurant_longitude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Delivery_location_latitude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Data.loc</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i</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Delivery_location_longitude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1" name="Picture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5312" y="23990"/>
            <a:ext cx="1101854" cy="1740412"/>
          </a:xfrm>
          <a:prstGeom prst="rect">
            <a:avLst/>
          </a:prstGeom>
        </p:spPr>
      </p:pic>
      <p:grpSp>
        <p:nvGrpSpPr>
          <p:cNvPr id="2" name="Group 1"/>
          <p:cNvGrpSpPr/>
          <p:nvPr/>
        </p:nvGrpSpPr>
        <p:grpSpPr>
          <a:xfrm>
            <a:off x="0" y="3892361"/>
            <a:ext cx="12192000" cy="1714500"/>
            <a:chOff x="0" y="4641925"/>
            <a:chExt cx="12192000" cy="1714500"/>
          </a:xfrm>
        </p:grpSpPr>
        <p:pic>
          <p:nvPicPr>
            <p:cNvPr id="3" name="Slide Zoom 9">
              <a:hlinkClick r:id="rId2" action="ppaction://hlinksldjump"/>
            </p:cNvPr>
            <p:cNvPicPr>
              <a:picLocks noGrp="1" noRot="1" noChangeAspect="1" noMove="1" noResize="1" noEditPoints="1" noAdjustHandles="1" noChangeArrowheads="1" noChangeShapeType="1"/>
            </p:cNvPicPr>
            <p:nvPr/>
          </p:nvPicPr>
          <p:blipFill>
            <a:blip r:embed="rId3"/>
            <a:stretch>
              <a:fillRect/>
            </a:stretch>
          </p:blipFill>
          <p:spPr>
            <a:xfrm>
              <a:off x="9144000" y="3892361"/>
              <a:ext cx="3048000" cy="1714500"/>
            </a:xfrm>
            <a:prstGeom prst="rect">
              <a:avLst/>
            </a:prstGeom>
            <a:ln w="3175">
              <a:solidFill>
                <a:prstClr val="lightGray"/>
              </a:solidFill>
            </a:ln>
            <a:effectLst>
              <a:reflection blurRad="6350" stA="50000" endA="300" endPos="55000" dir="5400000" sy="-100000" algn="bl" rotWithShape="0"/>
            </a:effectLst>
          </p:spPr>
        </p:pic>
        <p:pic>
          <p:nvPicPr>
            <p:cNvPr id="4" name="Slide Zoom 5">
              <a:hlinkClick r:id="rId4" action="ppaction://hlinksldjump"/>
            </p:cNvPr>
            <p:cNvPicPr>
              <a:picLocks noGrp="1" noRot="1" noChangeAspect="1" noMove="1" noResize="1" noEditPoints="1" noAdjustHandles="1" noChangeArrowheads="1" noChangeShapeType="1"/>
            </p:cNvPicPr>
            <p:nvPr/>
          </p:nvPicPr>
          <p:blipFill>
            <a:blip r:embed="rId5"/>
            <a:stretch>
              <a:fillRect/>
            </a:stretch>
          </p:blipFill>
          <p:spPr>
            <a:xfrm>
              <a:off x="3048000" y="3892361"/>
              <a:ext cx="3048000" cy="1714500"/>
            </a:xfrm>
            <a:prstGeom prst="rect">
              <a:avLst/>
            </a:prstGeom>
            <a:ln w="3175">
              <a:solidFill>
                <a:prstClr val="lightGray"/>
              </a:solidFill>
            </a:ln>
            <a:effectLst>
              <a:reflection blurRad="6350" stA="50000" endA="300" endPos="55000" dir="5400000" sy="-100000" algn="bl" rotWithShape="0"/>
            </a:effectLst>
          </p:spPr>
        </p:pic>
        <p:pic>
          <p:nvPicPr>
            <p:cNvPr id="5" name="Slide Zoom 7">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a:off x="6096000" y="3892361"/>
              <a:ext cx="3048000" cy="1714500"/>
            </a:xfrm>
            <a:prstGeom prst="rect">
              <a:avLst/>
            </a:prstGeom>
            <a:ln w="3175">
              <a:solidFill>
                <a:prstClr val="lightGray"/>
              </a:solidFill>
            </a:ln>
            <a:effectLst>
              <a:reflection blurRad="6350" stA="50000" endA="300" endPos="55000" dir="5400000" sy="-100000" algn="bl" rotWithShape="0"/>
            </a:effectLst>
          </p:spPr>
        </p:pic>
        <p:pic>
          <p:nvPicPr>
            <p:cNvPr id="9" name="Slide Zoom 3">
              <a:hlinkClick r:id="rId8" action="ppaction://hlinksldjump"/>
            </p:cNvPr>
            <p:cNvPicPr>
              <a:picLocks noGrp="1" noRot="1" noChangeAspect="1" noMove="1" noResize="1" noEditPoints="1" noAdjustHandles="1" noChangeArrowheads="1" noChangeShapeType="1"/>
            </p:cNvPicPr>
            <p:nvPr/>
          </p:nvPicPr>
          <p:blipFill>
            <a:blip r:embed="rId9"/>
            <a:stretch>
              <a:fillRect/>
            </a:stretch>
          </p:blipFill>
          <p:spPr>
            <a:xfrm>
              <a:off x="0" y="3892361"/>
              <a:ext cx="3048000" cy="1714500"/>
            </a:xfrm>
            <a:prstGeom prst="rect">
              <a:avLst/>
            </a:prstGeom>
            <a:ln w="3175">
              <a:solidFill>
                <a:prstClr val="lightGray"/>
              </a:solidFill>
            </a:ln>
            <a:effectLst>
              <a:reflection blurRad="6350" stA="50000" endA="300" endPos="55000" dir="5400000" sy="-100000" algn="bl" rotWithShape="0"/>
            </a:effectLst>
          </p:spPr>
        </p:pic>
      </p:grpSp>
      <p:sp>
        <p:nvSpPr>
          <p:cNvPr id="12" name="Rectangle 11"/>
          <p:cNvSpPr/>
          <p:nvPr/>
        </p:nvSpPr>
        <p:spPr>
          <a:xfrm>
            <a:off x="2425380" y="1091594"/>
            <a:ext cx="7341240"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VISUALISATION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 name="Rectangle 1"/>
          <p:cNvSpPr/>
          <p:nvPr/>
        </p:nvSpPr>
        <p:spPr>
          <a:xfrm>
            <a:off x="19665" y="-11568"/>
            <a:ext cx="12172335"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786" y="1025126"/>
            <a:ext cx="9822419" cy="524062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1320" y="11568"/>
            <a:ext cx="1101854" cy="174041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3" name="Rectangle 12"/>
          <p:cNvSpPr/>
          <p:nvPr/>
        </p:nvSpPr>
        <p:spPr>
          <a:xfrm>
            <a:off x="0" y="11574"/>
            <a:ext cx="12192000"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19084" y="942140"/>
            <a:ext cx="9917061" cy="529111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7994" y="11574"/>
            <a:ext cx="1101854" cy="17404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0" name="Rectangle 29"/>
          <p:cNvSpPr/>
          <p:nvPr/>
        </p:nvSpPr>
        <p:spPr>
          <a:xfrm>
            <a:off x="4083549" y="2028616"/>
            <a:ext cx="6687087" cy="2800767"/>
          </a:xfrm>
          <a:prstGeom prst="rect">
            <a:avLst/>
          </a:prstGeom>
          <a:noFill/>
        </p:spPr>
        <p:txBody>
          <a:bodyPr wrap="none" lIns="91440" tIns="45720" rIns="91440" bIns="45720">
            <a:spAutoFit/>
          </a:bodyPr>
          <a:lstStyle/>
          <a:p>
            <a:pPr algn="ctr"/>
            <a:r>
              <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VISULISATION</a:t>
            </a:r>
            <a:endParaRPr lang="en-US" sz="8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8" name="Rectangle 17"/>
          <p:cNvSpPr/>
          <p:nvPr/>
        </p:nvSpPr>
        <p:spPr>
          <a:xfrm>
            <a:off x="0" y="11574"/>
            <a:ext cx="12192000" cy="6858000"/>
          </a:xfrm>
          <a:prstGeom prst="rect">
            <a:avLst/>
          </a:prstGeom>
          <a:solidFill>
            <a:schemeClr val="bg1"/>
          </a:solidFill>
          <a:ln>
            <a:noFill/>
          </a:ln>
          <a:effectLst>
            <a:outerShdw blurRad="2667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7553" y="1070311"/>
            <a:ext cx="10013083" cy="5342346"/>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11574"/>
            <a:ext cx="1101854" cy="17404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8" name="Rectangle 27"/>
          <p:cNvSpPr/>
          <p:nvPr/>
        </p:nvSpPr>
        <p:spPr>
          <a:xfrm>
            <a:off x="-417282" y="11574"/>
            <a:ext cx="12609281" cy="6858000"/>
          </a:xfrm>
          <a:prstGeom prst="rect">
            <a:avLst/>
          </a:prstGeom>
          <a:solidFill>
            <a:schemeClr val="bg1"/>
          </a:solidFill>
          <a:ln>
            <a:noFill/>
          </a:ln>
          <a:effectLst>
            <a:outerShdw blurRad="254000" dist="889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933" y="940261"/>
            <a:ext cx="10510287" cy="5607623"/>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2683" y="70055"/>
            <a:ext cx="1101854" cy="17404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745695" y="-246045"/>
            <a:ext cx="10923349" cy="7110604"/>
            <a:chOff x="796412" y="0"/>
            <a:chExt cx="10923349" cy="7110604"/>
          </a:xfrm>
        </p:grpSpPr>
        <p:grpSp>
          <p:nvGrpSpPr>
            <p:cNvPr id="144" name="Group 143"/>
            <p:cNvGrpSpPr/>
            <p:nvPr/>
          </p:nvGrpSpPr>
          <p:grpSpPr>
            <a:xfrm>
              <a:off x="796412" y="0"/>
              <a:ext cx="10923349" cy="7110604"/>
              <a:chOff x="796412" y="0"/>
              <a:chExt cx="10923349" cy="7110604"/>
            </a:xfrm>
          </p:grpSpPr>
          <p:grpSp>
            <p:nvGrpSpPr>
              <p:cNvPr id="75" name="Group 74"/>
              <p:cNvGrpSpPr/>
              <p:nvPr/>
            </p:nvGrpSpPr>
            <p:grpSpPr>
              <a:xfrm>
                <a:off x="796412" y="0"/>
                <a:ext cx="2140974" cy="3730113"/>
                <a:chOff x="179439" y="1638300"/>
                <a:chExt cx="2868562" cy="4367980"/>
              </a:xfrm>
            </p:grpSpPr>
            <p:grpSp>
              <p:nvGrpSpPr>
                <p:cNvPr id="19" name="Group 18"/>
                <p:cNvGrpSpPr/>
                <p:nvPr/>
              </p:nvGrpSpPr>
              <p:grpSpPr>
                <a:xfrm>
                  <a:off x="179439" y="1638300"/>
                  <a:ext cx="2868562" cy="4367980"/>
                  <a:chOff x="484239" y="1579307"/>
                  <a:chExt cx="2868562" cy="4367980"/>
                </a:xfrm>
              </p:grpSpPr>
              <p:grpSp>
                <p:nvGrpSpPr>
                  <p:cNvPr id="17" name="Group 16"/>
                  <p:cNvGrpSpPr/>
                  <p:nvPr/>
                </p:nvGrpSpPr>
                <p:grpSpPr>
                  <a:xfrm>
                    <a:off x="484239" y="1579307"/>
                    <a:ext cx="2868562" cy="4367980"/>
                    <a:chOff x="1782096" y="1392494"/>
                    <a:chExt cx="3701845" cy="4367980"/>
                  </a:xfrm>
                </p:grpSpPr>
                <p:grpSp>
                  <p:nvGrpSpPr>
                    <p:cNvPr id="14" name="Group 13"/>
                    <p:cNvGrpSpPr/>
                    <p:nvPr/>
                  </p:nvGrpSpPr>
                  <p:grpSpPr>
                    <a:xfrm>
                      <a:off x="1782096" y="1392494"/>
                      <a:ext cx="3701845" cy="4367980"/>
                      <a:chOff x="-46704" y="1245010"/>
                      <a:chExt cx="3701845" cy="4367980"/>
                    </a:xfrm>
                  </p:grpSpPr>
                  <p:sp>
                    <p:nvSpPr>
                      <p:cNvPr id="13" name="Rectangle 12"/>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Right Triangle 15"/>
                    <p:cNvSpPr/>
                    <p:nvPr/>
                  </p:nvSpPr>
                  <p:spPr>
                    <a:xfrm flipH="1" flipV="1">
                      <a:off x="1887794" y="2831690"/>
                      <a:ext cx="471947" cy="487925"/>
                    </a:xfrm>
                    <a:prstGeom prst="rtTriangle">
                      <a:avLst/>
                    </a:prstGeom>
                    <a:solidFill>
                      <a:srgbClr val="D0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1887794" y="2133600"/>
                      <a:ext cx="2172929" cy="69809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8" name="TextBox 17"/>
                  <p:cNvSpPr txBox="1"/>
                  <p:nvPr/>
                </p:nvSpPr>
                <p:spPr>
                  <a:xfrm>
                    <a:off x="1151152" y="2309382"/>
                    <a:ext cx="953729" cy="646331"/>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01</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20" name="TextBox 19"/>
                <p:cNvSpPr txBox="1"/>
                <p:nvPr/>
              </p:nvSpPr>
              <p:spPr>
                <a:xfrm>
                  <a:off x="747252" y="3321458"/>
                  <a:ext cx="1683803" cy="864979"/>
                </a:xfrm>
                <a:prstGeom prst="rect">
                  <a:avLst/>
                </a:prstGeom>
                <a:noFill/>
              </p:spPr>
              <p:txBody>
                <a:bodyPr wrap="square" rtlCol="0">
                  <a:spAutoFit/>
                </a:bodyPr>
                <a:lstStyle/>
                <a:p>
                  <a:pPr algn="ctr"/>
                  <a:r>
                    <a:rPr lang="en-IN" sz="1400" b="1" dirty="0">
                      <a:latin typeface="Montserrat" panose="00000500000000000000" pitchFamily="2" charset="0"/>
                    </a:rPr>
                    <a:t>OBJECTIVE</a:t>
                  </a:r>
                  <a:endParaRPr lang="en-IN" sz="1400" b="1" dirty="0">
                    <a:latin typeface="Montserrat" panose="00000500000000000000" pitchFamily="2" charset="0"/>
                  </a:endParaRPr>
                </a:p>
                <a:p>
                  <a:pPr algn="ctr"/>
                  <a:r>
                    <a:rPr lang="en-IN" sz="1400" b="1" dirty="0">
                      <a:latin typeface="Montserrat" panose="00000500000000000000" pitchFamily="2" charset="0"/>
                    </a:rPr>
                    <a:t>OF THE  </a:t>
                  </a:r>
                  <a:endParaRPr lang="en-IN" sz="1400" b="1" dirty="0">
                    <a:latin typeface="Montserrat" panose="00000500000000000000" pitchFamily="2" charset="0"/>
                  </a:endParaRPr>
                </a:p>
                <a:p>
                  <a:pPr algn="ctr"/>
                  <a:r>
                    <a:rPr lang="en-IN" sz="1400" b="1" dirty="0">
                      <a:latin typeface="Montserrat" panose="00000500000000000000" pitchFamily="2" charset="0"/>
                    </a:rPr>
                    <a:t>PROJECT</a:t>
                  </a:r>
                  <a:endParaRPr lang="en-IN" sz="1400" b="1" dirty="0">
                    <a:latin typeface="Montserrat" panose="00000500000000000000" pitchFamily="2" charset="0"/>
                  </a:endParaRPr>
                </a:p>
              </p:txBody>
            </p:sp>
          </p:grpSp>
          <p:grpSp>
            <p:nvGrpSpPr>
              <p:cNvPr id="88" name="Group 87"/>
              <p:cNvGrpSpPr/>
              <p:nvPr/>
            </p:nvGrpSpPr>
            <p:grpSpPr>
              <a:xfrm>
                <a:off x="2564315" y="623460"/>
                <a:ext cx="2140974" cy="3730113"/>
                <a:chOff x="484239" y="1579307"/>
                <a:chExt cx="2868562" cy="4367980"/>
              </a:xfrm>
            </p:grpSpPr>
            <p:grpSp>
              <p:nvGrpSpPr>
                <p:cNvPr id="91" name="Group 90"/>
                <p:cNvGrpSpPr/>
                <p:nvPr/>
              </p:nvGrpSpPr>
              <p:grpSpPr>
                <a:xfrm>
                  <a:off x="484239" y="1579307"/>
                  <a:ext cx="2868562" cy="4367980"/>
                  <a:chOff x="1782096" y="1392494"/>
                  <a:chExt cx="3701845" cy="4367980"/>
                </a:xfrm>
              </p:grpSpPr>
              <p:grpSp>
                <p:nvGrpSpPr>
                  <p:cNvPr id="93" name="Group 92"/>
                  <p:cNvGrpSpPr/>
                  <p:nvPr/>
                </p:nvGrpSpPr>
                <p:grpSpPr>
                  <a:xfrm>
                    <a:off x="1782096" y="1392494"/>
                    <a:ext cx="3701845" cy="4367980"/>
                    <a:chOff x="-46704" y="1245010"/>
                    <a:chExt cx="3701845" cy="4367980"/>
                  </a:xfrm>
                </p:grpSpPr>
                <p:sp>
                  <p:nvSpPr>
                    <p:cNvPr id="96" name="Rectangle 95"/>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7" name="Rectangle 96"/>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4" name="Right Triangle 93"/>
                  <p:cNvSpPr/>
                  <p:nvPr/>
                </p:nvSpPr>
                <p:spPr>
                  <a:xfrm flipH="1" flipV="1">
                    <a:off x="1887794" y="2831690"/>
                    <a:ext cx="471947" cy="487925"/>
                  </a:xfrm>
                  <a:prstGeom prst="rtTriangle">
                    <a:avLst/>
                  </a:prstGeom>
                  <a:solidFill>
                    <a:srgbClr val="6BA4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Rectangle 94"/>
                  <p:cNvSpPr/>
                  <p:nvPr/>
                </p:nvSpPr>
                <p:spPr>
                  <a:xfrm>
                    <a:off x="1887794" y="2133600"/>
                    <a:ext cx="2172929" cy="69809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grpSp>
            <p:sp>
              <p:nvSpPr>
                <p:cNvPr id="92" name="TextBox 91"/>
                <p:cNvSpPr txBox="1"/>
                <p:nvPr/>
              </p:nvSpPr>
              <p:spPr>
                <a:xfrm>
                  <a:off x="1000126" y="2277317"/>
                  <a:ext cx="1064465"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02</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89" name="TextBox 88"/>
              <p:cNvSpPr txBox="1"/>
              <p:nvPr/>
            </p:nvSpPr>
            <p:spPr>
              <a:xfrm>
                <a:off x="2980579" y="2115269"/>
                <a:ext cx="1256720" cy="307777"/>
              </a:xfrm>
              <a:prstGeom prst="rect">
                <a:avLst/>
              </a:prstGeom>
              <a:noFill/>
            </p:spPr>
            <p:txBody>
              <a:bodyPr wrap="square" rtlCol="0">
                <a:spAutoFit/>
              </a:bodyPr>
              <a:lstStyle/>
              <a:p>
                <a:pPr algn="ctr"/>
                <a:r>
                  <a:rPr lang="en-IN" sz="1400" b="1" dirty="0">
                    <a:latin typeface="Montserrat" panose="00000500000000000000" pitchFamily="2" charset="0"/>
                  </a:rPr>
                  <a:t>SCOPE</a:t>
                </a:r>
                <a:endParaRPr lang="en-IN" sz="1400" b="1" dirty="0">
                  <a:latin typeface="Montserrat" panose="00000500000000000000" pitchFamily="2" charset="0"/>
                </a:endParaRPr>
              </a:p>
            </p:txBody>
          </p:sp>
          <p:grpSp>
            <p:nvGrpSpPr>
              <p:cNvPr id="98" name="Group 97"/>
              <p:cNvGrpSpPr/>
              <p:nvPr/>
            </p:nvGrpSpPr>
            <p:grpSpPr>
              <a:xfrm>
                <a:off x="4270359" y="1300541"/>
                <a:ext cx="2140974" cy="3730113"/>
                <a:chOff x="179439" y="1638300"/>
                <a:chExt cx="2868562" cy="4367980"/>
              </a:xfrm>
            </p:grpSpPr>
            <p:grpSp>
              <p:nvGrpSpPr>
                <p:cNvPr id="99" name="Group 98"/>
                <p:cNvGrpSpPr/>
                <p:nvPr/>
              </p:nvGrpSpPr>
              <p:grpSpPr>
                <a:xfrm>
                  <a:off x="179439" y="1638300"/>
                  <a:ext cx="2868562" cy="4367980"/>
                  <a:chOff x="484239" y="1579307"/>
                  <a:chExt cx="2868562" cy="4367980"/>
                </a:xfrm>
              </p:grpSpPr>
              <p:grpSp>
                <p:nvGrpSpPr>
                  <p:cNvPr id="102" name="Group 101"/>
                  <p:cNvGrpSpPr/>
                  <p:nvPr/>
                </p:nvGrpSpPr>
                <p:grpSpPr>
                  <a:xfrm>
                    <a:off x="484239" y="1579307"/>
                    <a:ext cx="2868562" cy="4367980"/>
                    <a:chOff x="1782096" y="1392494"/>
                    <a:chExt cx="3701845" cy="4367980"/>
                  </a:xfrm>
                </p:grpSpPr>
                <p:grpSp>
                  <p:nvGrpSpPr>
                    <p:cNvPr id="104" name="Group 103"/>
                    <p:cNvGrpSpPr/>
                    <p:nvPr/>
                  </p:nvGrpSpPr>
                  <p:grpSpPr>
                    <a:xfrm>
                      <a:off x="1782096" y="1392494"/>
                      <a:ext cx="3701845" cy="4367980"/>
                      <a:chOff x="-46704" y="1245010"/>
                      <a:chExt cx="3701845" cy="4367980"/>
                    </a:xfrm>
                  </p:grpSpPr>
                  <p:sp>
                    <p:nvSpPr>
                      <p:cNvPr id="107" name="Rectangle 106"/>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Rectangle 107"/>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5" name="Right Triangle 104"/>
                    <p:cNvSpPr/>
                    <p:nvPr/>
                  </p:nvSpPr>
                  <p:spPr>
                    <a:xfrm flipH="1" flipV="1">
                      <a:off x="1887794" y="2831690"/>
                      <a:ext cx="471947" cy="487925"/>
                    </a:xfrm>
                    <a:prstGeom prst="rtTriangle">
                      <a:avLst/>
                    </a:prstGeom>
                    <a:solidFill>
                      <a:srgbClr val="D09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6" name="Rectangle 105"/>
                    <p:cNvSpPr/>
                    <p:nvPr/>
                  </p:nvSpPr>
                  <p:spPr>
                    <a:xfrm>
                      <a:off x="1887794" y="2133600"/>
                      <a:ext cx="2172929" cy="6980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 name="TextBox 102"/>
                  <p:cNvSpPr txBox="1"/>
                  <p:nvPr/>
                </p:nvSpPr>
                <p:spPr>
                  <a:xfrm>
                    <a:off x="1000984" y="2320411"/>
                    <a:ext cx="1033725"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03</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100" name="TextBox 99"/>
                <p:cNvSpPr txBox="1"/>
                <p:nvPr/>
              </p:nvSpPr>
              <p:spPr>
                <a:xfrm>
                  <a:off x="726321" y="3389442"/>
                  <a:ext cx="1824357" cy="612693"/>
                </a:xfrm>
                <a:prstGeom prst="rect">
                  <a:avLst/>
                </a:prstGeom>
                <a:noFill/>
              </p:spPr>
              <p:txBody>
                <a:bodyPr wrap="square" rtlCol="0">
                  <a:spAutoFit/>
                </a:bodyPr>
                <a:lstStyle/>
                <a:p>
                  <a:pPr algn="ctr"/>
                  <a:r>
                    <a:rPr lang="en-IN" sz="1400" b="1" dirty="0">
                      <a:latin typeface="Montserrat" panose="00000500000000000000" pitchFamily="2" charset="0"/>
                    </a:rPr>
                    <a:t>ALGORITHM</a:t>
                  </a:r>
                  <a:endParaRPr lang="en-IN" sz="1400" b="1" dirty="0">
                    <a:latin typeface="Montserrat" panose="00000500000000000000" pitchFamily="2" charset="0"/>
                  </a:endParaRPr>
                </a:p>
                <a:p>
                  <a:pPr algn="ctr"/>
                  <a:r>
                    <a:rPr lang="en-IN" sz="1400" b="1" dirty="0">
                      <a:latin typeface="Montserrat" panose="00000500000000000000" pitchFamily="2" charset="0"/>
                    </a:rPr>
                    <a:t>USED</a:t>
                  </a:r>
                  <a:endParaRPr lang="en-IN" sz="1400" b="1" dirty="0">
                    <a:latin typeface="Montserrat" panose="00000500000000000000" pitchFamily="2" charset="0"/>
                  </a:endParaRPr>
                </a:p>
              </p:txBody>
            </p:sp>
          </p:grpSp>
          <p:grpSp>
            <p:nvGrpSpPr>
              <p:cNvPr id="109" name="Group 108"/>
              <p:cNvGrpSpPr/>
              <p:nvPr/>
            </p:nvGrpSpPr>
            <p:grpSpPr>
              <a:xfrm>
                <a:off x="5961209" y="2060822"/>
                <a:ext cx="2140974" cy="3730113"/>
                <a:chOff x="179439" y="1638300"/>
                <a:chExt cx="2868562" cy="4367980"/>
              </a:xfrm>
            </p:grpSpPr>
            <p:grpSp>
              <p:nvGrpSpPr>
                <p:cNvPr id="110" name="Group 109"/>
                <p:cNvGrpSpPr/>
                <p:nvPr/>
              </p:nvGrpSpPr>
              <p:grpSpPr>
                <a:xfrm>
                  <a:off x="179439" y="1638300"/>
                  <a:ext cx="2868562" cy="4367980"/>
                  <a:chOff x="484239" y="1579307"/>
                  <a:chExt cx="2868562" cy="4367980"/>
                </a:xfrm>
              </p:grpSpPr>
              <p:grpSp>
                <p:nvGrpSpPr>
                  <p:cNvPr id="113" name="Group 112"/>
                  <p:cNvGrpSpPr/>
                  <p:nvPr/>
                </p:nvGrpSpPr>
                <p:grpSpPr>
                  <a:xfrm>
                    <a:off x="484239" y="1579307"/>
                    <a:ext cx="2868562" cy="4367980"/>
                    <a:chOff x="1782096" y="1392494"/>
                    <a:chExt cx="3701845" cy="4367980"/>
                  </a:xfrm>
                </p:grpSpPr>
                <p:grpSp>
                  <p:nvGrpSpPr>
                    <p:cNvPr id="115" name="Group 114"/>
                    <p:cNvGrpSpPr/>
                    <p:nvPr/>
                  </p:nvGrpSpPr>
                  <p:grpSpPr>
                    <a:xfrm>
                      <a:off x="1782096" y="1392494"/>
                      <a:ext cx="3701845" cy="4367980"/>
                      <a:chOff x="-46704" y="1245010"/>
                      <a:chExt cx="3701845" cy="4367980"/>
                    </a:xfrm>
                  </p:grpSpPr>
                  <p:sp>
                    <p:nvSpPr>
                      <p:cNvPr id="118" name="Rectangle 117"/>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Rectangle 118"/>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6" name="Right Triangle 115"/>
                    <p:cNvSpPr/>
                    <p:nvPr/>
                  </p:nvSpPr>
                  <p:spPr>
                    <a:xfrm flipH="1" flipV="1">
                      <a:off x="1887794" y="2831690"/>
                      <a:ext cx="471947" cy="487925"/>
                    </a:xfrm>
                    <a:prstGeom prst="rtTriangle">
                      <a:avLst/>
                    </a:prstGeom>
                    <a:solidFill>
                      <a:srgbClr val="BC4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 name="Rectangle 116"/>
                    <p:cNvSpPr/>
                    <p:nvPr/>
                  </p:nvSpPr>
                  <p:spPr>
                    <a:xfrm>
                      <a:off x="1887794" y="2133600"/>
                      <a:ext cx="2172929" cy="698090"/>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4" name="TextBox 113"/>
                  <p:cNvSpPr txBox="1"/>
                  <p:nvPr/>
                </p:nvSpPr>
                <p:spPr>
                  <a:xfrm>
                    <a:off x="1005427" y="2292969"/>
                    <a:ext cx="1084808"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04</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111" name="TextBox 110"/>
                <p:cNvSpPr txBox="1"/>
                <p:nvPr/>
              </p:nvSpPr>
              <p:spPr>
                <a:xfrm>
                  <a:off x="640908" y="3484048"/>
                  <a:ext cx="1819035" cy="864979"/>
                </a:xfrm>
                <a:prstGeom prst="rect">
                  <a:avLst/>
                </a:prstGeom>
                <a:noFill/>
              </p:spPr>
              <p:txBody>
                <a:bodyPr wrap="square" rtlCol="0">
                  <a:spAutoFit/>
                </a:bodyPr>
                <a:lstStyle/>
                <a:p>
                  <a:pPr algn="ctr"/>
                  <a:r>
                    <a:rPr lang="en-IN" sz="1400" b="1" dirty="0">
                      <a:latin typeface="Montserrat" panose="00000500000000000000" pitchFamily="2" charset="0"/>
                    </a:rPr>
                    <a:t>DATA</a:t>
                  </a:r>
                  <a:endParaRPr lang="en-IN" sz="1400" b="1" dirty="0">
                    <a:latin typeface="Montserrat" panose="00000500000000000000" pitchFamily="2" charset="0"/>
                  </a:endParaRPr>
                </a:p>
                <a:p>
                  <a:pPr algn="ctr"/>
                  <a:r>
                    <a:rPr lang="en-IN" sz="1400" b="1" dirty="0">
                      <a:latin typeface="Montserrat" panose="00000500000000000000" pitchFamily="2" charset="0"/>
                    </a:rPr>
                    <a:t>GRAPH PLOTINGS</a:t>
                  </a:r>
                  <a:endParaRPr lang="en-IN" sz="1400" b="1" dirty="0">
                    <a:latin typeface="Montserrat" panose="00000500000000000000" pitchFamily="2" charset="0"/>
                  </a:endParaRPr>
                </a:p>
              </p:txBody>
            </p:sp>
          </p:grpSp>
          <p:grpSp>
            <p:nvGrpSpPr>
              <p:cNvPr id="120" name="Group 119"/>
              <p:cNvGrpSpPr/>
              <p:nvPr/>
            </p:nvGrpSpPr>
            <p:grpSpPr>
              <a:xfrm>
                <a:off x="9578787" y="3380491"/>
                <a:ext cx="2140974" cy="3730113"/>
                <a:chOff x="179439" y="1638300"/>
                <a:chExt cx="2868562" cy="4367980"/>
              </a:xfrm>
            </p:grpSpPr>
            <p:grpSp>
              <p:nvGrpSpPr>
                <p:cNvPr id="121" name="Group 120"/>
                <p:cNvGrpSpPr/>
                <p:nvPr/>
              </p:nvGrpSpPr>
              <p:grpSpPr>
                <a:xfrm>
                  <a:off x="179439" y="1638300"/>
                  <a:ext cx="2868562" cy="4367980"/>
                  <a:chOff x="484239" y="1579307"/>
                  <a:chExt cx="2868562" cy="4367980"/>
                </a:xfrm>
              </p:grpSpPr>
              <p:grpSp>
                <p:nvGrpSpPr>
                  <p:cNvPr id="124" name="Group 123"/>
                  <p:cNvGrpSpPr/>
                  <p:nvPr/>
                </p:nvGrpSpPr>
                <p:grpSpPr>
                  <a:xfrm>
                    <a:off x="484239" y="1579307"/>
                    <a:ext cx="2868562" cy="4367980"/>
                    <a:chOff x="1782096" y="1392494"/>
                    <a:chExt cx="3701845" cy="4367980"/>
                  </a:xfrm>
                </p:grpSpPr>
                <p:grpSp>
                  <p:nvGrpSpPr>
                    <p:cNvPr id="126" name="Group 125"/>
                    <p:cNvGrpSpPr/>
                    <p:nvPr/>
                  </p:nvGrpSpPr>
                  <p:grpSpPr>
                    <a:xfrm>
                      <a:off x="1782096" y="1392494"/>
                      <a:ext cx="3701845" cy="4367980"/>
                      <a:chOff x="-46704" y="1245010"/>
                      <a:chExt cx="3701845" cy="4367980"/>
                    </a:xfrm>
                  </p:grpSpPr>
                  <p:sp>
                    <p:nvSpPr>
                      <p:cNvPr id="129" name="Rectangle 128"/>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Rectangle 129"/>
                      <p:cNvSpPr/>
                      <p:nvPr/>
                    </p:nvSpPr>
                    <p:spPr>
                      <a:xfrm>
                        <a:off x="530941" y="1732935"/>
                        <a:ext cx="2546554"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27" name="Right Triangle 126"/>
                    <p:cNvSpPr/>
                    <p:nvPr/>
                  </p:nvSpPr>
                  <p:spPr>
                    <a:xfrm flipH="1" flipV="1">
                      <a:off x="1887794" y="2831690"/>
                      <a:ext cx="471947" cy="487925"/>
                    </a:xfrm>
                    <a:prstGeom prst="rtTriangle">
                      <a:avLst/>
                    </a:pr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8" name="Rectangle 127"/>
                    <p:cNvSpPr/>
                    <p:nvPr/>
                  </p:nvSpPr>
                  <p:spPr>
                    <a:xfrm>
                      <a:off x="1887794" y="2133600"/>
                      <a:ext cx="2172929" cy="69809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25" name="TextBox 124"/>
                  <p:cNvSpPr txBox="1"/>
                  <p:nvPr/>
                </p:nvSpPr>
                <p:spPr>
                  <a:xfrm>
                    <a:off x="968399" y="2340362"/>
                    <a:ext cx="1173929"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06</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122" name="TextBox 121"/>
                <p:cNvSpPr txBox="1"/>
                <p:nvPr/>
              </p:nvSpPr>
              <p:spPr>
                <a:xfrm>
                  <a:off x="630149" y="3448975"/>
                  <a:ext cx="1973325" cy="360408"/>
                </a:xfrm>
                <a:prstGeom prst="rect">
                  <a:avLst/>
                </a:prstGeom>
                <a:noFill/>
              </p:spPr>
              <p:txBody>
                <a:bodyPr wrap="square" rtlCol="0">
                  <a:spAutoFit/>
                </a:bodyPr>
                <a:lstStyle/>
                <a:p>
                  <a:r>
                    <a:rPr lang="en-IN" sz="1400" b="1" dirty="0">
                      <a:latin typeface="Montserrat" panose="00000500000000000000" pitchFamily="2" charset="0"/>
                    </a:rPr>
                    <a:t>CONCLUSION</a:t>
                  </a:r>
                  <a:endParaRPr lang="en-IN" sz="1400" b="1" dirty="0">
                    <a:latin typeface="Montserrat" panose="00000500000000000000" pitchFamily="2" charset="0"/>
                  </a:endParaRPr>
                </a:p>
              </p:txBody>
            </p:sp>
          </p:grpSp>
          <p:grpSp>
            <p:nvGrpSpPr>
              <p:cNvPr id="131" name="Group 130"/>
              <p:cNvGrpSpPr/>
              <p:nvPr/>
            </p:nvGrpSpPr>
            <p:grpSpPr>
              <a:xfrm>
                <a:off x="7771896" y="2712448"/>
                <a:ext cx="2140974" cy="3730113"/>
                <a:chOff x="179439" y="1638300"/>
                <a:chExt cx="2868562" cy="4367980"/>
              </a:xfrm>
            </p:grpSpPr>
            <p:grpSp>
              <p:nvGrpSpPr>
                <p:cNvPr id="132" name="Group 131"/>
                <p:cNvGrpSpPr/>
                <p:nvPr/>
              </p:nvGrpSpPr>
              <p:grpSpPr>
                <a:xfrm>
                  <a:off x="179439" y="1638300"/>
                  <a:ext cx="2868562" cy="4367980"/>
                  <a:chOff x="484239" y="1579307"/>
                  <a:chExt cx="2868562" cy="4367980"/>
                </a:xfrm>
              </p:grpSpPr>
              <p:grpSp>
                <p:nvGrpSpPr>
                  <p:cNvPr id="135" name="Group 134"/>
                  <p:cNvGrpSpPr/>
                  <p:nvPr/>
                </p:nvGrpSpPr>
                <p:grpSpPr>
                  <a:xfrm>
                    <a:off x="484239" y="1579307"/>
                    <a:ext cx="2868562" cy="4367980"/>
                    <a:chOff x="1782096" y="1392494"/>
                    <a:chExt cx="3701845" cy="4367980"/>
                  </a:xfrm>
                </p:grpSpPr>
                <p:grpSp>
                  <p:nvGrpSpPr>
                    <p:cNvPr id="137" name="Group 136"/>
                    <p:cNvGrpSpPr/>
                    <p:nvPr/>
                  </p:nvGrpSpPr>
                  <p:grpSpPr>
                    <a:xfrm>
                      <a:off x="1782096" y="1392494"/>
                      <a:ext cx="3701845" cy="4367980"/>
                      <a:chOff x="-46704" y="1245010"/>
                      <a:chExt cx="3701845" cy="4367980"/>
                    </a:xfrm>
                  </p:grpSpPr>
                  <p:sp>
                    <p:nvSpPr>
                      <p:cNvPr id="140" name="Rectangle 139"/>
                      <p:cNvSpPr/>
                      <p:nvPr/>
                    </p:nvSpPr>
                    <p:spPr>
                      <a:xfrm>
                        <a:off x="-46704" y="1245010"/>
                        <a:ext cx="3701845" cy="4367980"/>
                      </a:xfrm>
                      <a:prstGeom prst="rect">
                        <a:avLst/>
                      </a:prstGeom>
                      <a:solidFill>
                        <a:schemeClr val="tx1">
                          <a:alpha val="10000"/>
                        </a:schemeClr>
                      </a:solidFill>
                      <a:ln w="57150">
                        <a:noFill/>
                      </a:ln>
                      <a:effectLst>
                        <a:softEdge rad="228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Rectangle 140"/>
                      <p:cNvSpPr/>
                      <p:nvPr/>
                    </p:nvSpPr>
                    <p:spPr>
                      <a:xfrm>
                        <a:off x="530941" y="1732935"/>
                        <a:ext cx="2546555" cy="3392129"/>
                      </a:xfrm>
                      <a:prstGeom prst="rect">
                        <a:avLst/>
                      </a:prstGeom>
                      <a:solidFill>
                        <a:schemeClr val="bg1">
                          <a:lumMod val="9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8" name="Right Triangle 137"/>
                    <p:cNvSpPr/>
                    <p:nvPr/>
                  </p:nvSpPr>
                  <p:spPr>
                    <a:xfrm flipH="1" flipV="1">
                      <a:off x="1887794" y="2831690"/>
                      <a:ext cx="471947" cy="487925"/>
                    </a:xfrm>
                    <a:prstGeom prst="rtTriangle">
                      <a:avLst/>
                    </a:pr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9" name="Rectangle 138"/>
                    <p:cNvSpPr/>
                    <p:nvPr/>
                  </p:nvSpPr>
                  <p:spPr>
                    <a:xfrm>
                      <a:off x="1887794" y="2133600"/>
                      <a:ext cx="2172929" cy="698090"/>
                    </a:xfrm>
                    <a:prstGeom prst="rect">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6" name="TextBox 135"/>
                  <p:cNvSpPr txBox="1"/>
                  <p:nvPr/>
                </p:nvSpPr>
                <p:spPr>
                  <a:xfrm>
                    <a:off x="1031164" y="2328495"/>
                    <a:ext cx="1073257" cy="756857"/>
                  </a:xfrm>
                  <a:prstGeom prst="rect">
                    <a:avLst/>
                  </a:prstGeom>
                  <a:noFill/>
                </p:spPr>
                <p:txBody>
                  <a:bodyPr wrap="square" rtlCol="0">
                    <a:spAutoFit/>
                  </a:bodyPr>
                  <a:lstStyle/>
                  <a:p>
                    <a:pPr algn="ctr"/>
                    <a:r>
                      <a:rPr lang="en-IN" sz="3600" b="1" dirty="0">
                        <a:effectLst>
                          <a:outerShdw blurRad="38100" dist="38100" dir="2700000" algn="tl">
                            <a:srgbClr val="000000">
                              <a:alpha val="43137"/>
                            </a:srgbClr>
                          </a:outerShdw>
                        </a:effectLst>
                        <a:latin typeface="Montserrat" panose="00000500000000000000" pitchFamily="2" charset="0"/>
                      </a:rPr>
                      <a:t>05</a:t>
                    </a:r>
                    <a:endParaRPr lang="en-IN" sz="3600" b="1" dirty="0">
                      <a:effectLst>
                        <a:outerShdw blurRad="38100" dist="38100" dir="2700000" algn="tl">
                          <a:srgbClr val="000000">
                            <a:alpha val="43137"/>
                          </a:srgbClr>
                        </a:outerShdw>
                      </a:effectLst>
                      <a:latin typeface="Montserrat" panose="00000500000000000000" pitchFamily="2" charset="0"/>
                    </a:endParaRPr>
                  </a:p>
                </p:txBody>
              </p:sp>
            </p:grpSp>
            <p:sp>
              <p:nvSpPr>
                <p:cNvPr id="133" name="TextBox 132"/>
                <p:cNvSpPr txBox="1"/>
                <p:nvPr/>
              </p:nvSpPr>
              <p:spPr>
                <a:xfrm>
                  <a:off x="746964" y="3352628"/>
                  <a:ext cx="1683803" cy="864979"/>
                </a:xfrm>
                <a:prstGeom prst="rect">
                  <a:avLst/>
                </a:prstGeom>
                <a:noFill/>
              </p:spPr>
              <p:txBody>
                <a:bodyPr wrap="square" rtlCol="0">
                  <a:spAutoFit/>
                </a:bodyPr>
                <a:lstStyle/>
                <a:p>
                  <a:pPr algn="ctr"/>
                  <a:r>
                    <a:rPr lang="en-IN" sz="1400" b="1" dirty="0">
                      <a:latin typeface="Montserrat" panose="00000500000000000000" pitchFamily="2" charset="0"/>
                    </a:rPr>
                    <a:t>LSTM</a:t>
                  </a:r>
                  <a:endParaRPr lang="en-IN" sz="1400" b="1" dirty="0">
                    <a:latin typeface="Montserrat" panose="00000500000000000000" pitchFamily="2" charset="0"/>
                  </a:endParaRPr>
                </a:p>
                <a:p>
                  <a:pPr algn="ctr"/>
                  <a:r>
                    <a:rPr lang="en-IN" sz="1400" b="1" dirty="0">
                      <a:latin typeface="Montserrat" panose="00000500000000000000" pitchFamily="2" charset="0"/>
                    </a:rPr>
                    <a:t>MODEL</a:t>
                  </a:r>
                  <a:endParaRPr lang="en-IN" sz="1400" b="1" dirty="0">
                    <a:latin typeface="Montserrat" panose="00000500000000000000" pitchFamily="2" charset="0"/>
                  </a:endParaRPr>
                </a:p>
                <a:p>
                  <a:pPr algn="ctr"/>
                  <a:r>
                    <a:rPr lang="en-IN" sz="1400" b="1" dirty="0">
                      <a:latin typeface="Montserrat" panose="00000500000000000000" pitchFamily="2" charset="0"/>
                    </a:rPr>
                    <a:t>BUILDING</a:t>
                  </a:r>
                  <a:endParaRPr lang="en-IN" sz="1400" b="1" dirty="0">
                    <a:latin typeface="Montserrat" panose="00000500000000000000" pitchFamily="2" charset="0"/>
                  </a:endParaRPr>
                </a:p>
              </p:txBody>
            </p:sp>
          </p:grpSp>
        </p:grpSp>
        <p:pic>
          <p:nvPicPr>
            <p:cNvPr id="10" name="Graphic 9" descr="Bar graph with upward tren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590674" y="4457404"/>
              <a:ext cx="914400" cy="914400"/>
            </a:xfrm>
            <a:prstGeom prst="rect">
              <a:avLst/>
            </a:prstGeom>
          </p:spPr>
        </p:pic>
        <p:pic>
          <p:nvPicPr>
            <p:cNvPr id="12" name="Graphic 11" descr="Brain in head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21135" y="2256585"/>
              <a:ext cx="914400" cy="914400"/>
            </a:xfrm>
            <a:prstGeom prst="rect">
              <a:avLst/>
            </a:prstGeom>
          </p:spPr>
        </p:pic>
        <p:pic>
          <p:nvPicPr>
            <p:cNvPr id="22" name="Graphic 21"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0933" y="2804835"/>
              <a:ext cx="914400" cy="914400"/>
            </a:xfrm>
            <a:prstGeom prst="rect">
              <a:avLst/>
            </a:prstGeom>
          </p:spPr>
        </p:pic>
        <p:pic>
          <p:nvPicPr>
            <p:cNvPr id="24" name="Graphic 23" descr="Cloc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92074" y="5528161"/>
              <a:ext cx="914400" cy="914400"/>
            </a:xfrm>
            <a:prstGeom prst="rect">
              <a:avLst/>
            </a:prstGeom>
          </p:spPr>
        </p:pic>
        <p:pic>
          <p:nvPicPr>
            <p:cNvPr id="26" name="Graphic 25" descr="Books with solid fill"/>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52713" y="3556171"/>
              <a:ext cx="914400" cy="914400"/>
            </a:xfrm>
            <a:prstGeom prst="rect">
              <a:avLst/>
            </a:prstGeom>
          </p:spPr>
        </p:pic>
        <p:pic>
          <p:nvPicPr>
            <p:cNvPr id="28" name="Graphic 27" descr="Lightbulb and gear with solid fill"/>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73075" y="4988782"/>
              <a:ext cx="914400" cy="914400"/>
            </a:xfrm>
            <a:prstGeom prst="rect">
              <a:avLst/>
            </a:prstGeom>
          </p:spPr>
        </p:pic>
      </p:grpSp>
      <p:pic>
        <p:nvPicPr>
          <p:cNvPr id="29" name="Picture 2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91823" y="-95213"/>
            <a:ext cx="1101854" cy="1740412"/>
          </a:xfrm>
          <a:prstGeom prst="rect">
            <a:avLst/>
          </a:prstGeom>
        </p:spPr>
      </p:pic>
      <p:sp>
        <p:nvSpPr>
          <p:cNvPr id="30" name="Rectangle 29"/>
          <p:cNvSpPr/>
          <p:nvPr/>
        </p:nvSpPr>
        <p:spPr>
          <a:xfrm>
            <a:off x="6487431" y="364437"/>
            <a:ext cx="4170309" cy="1200329"/>
          </a:xfrm>
          <a:prstGeom prst="rect">
            <a:avLst/>
          </a:prstGeom>
          <a:noFill/>
        </p:spPr>
        <p:txBody>
          <a:bodyPr wrap="square" lIns="91440" tIns="45720" rIns="91440" bIns="45720">
            <a:spAutoFit/>
          </a:bodyPr>
          <a:lstStyle/>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CONTENT</a:t>
            </a:r>
            <a:endPar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60329" y="3"/>
            <a:ext cx="12160177" cy="6858000"/>
            <a:chOff x="-60329" y="-9829"/>
            <a:chExt cx="12160177" cy="6858000"/>
          </a:xfrm>
        </p:grpSpPr>
        <p:grpSp>
          <p:nvGrpSpPr>
            <p:cNvPr id="4" name="Group 3"/>
            <p:cNvGrpSpPr/>
            <p:nvPr/>
          </p:nvGrpSpPr>
          <p:grpSpPr>
            <a:xfrm>
              <a:off x="-60329" y="-9829"/>
              <a:ext cx="5881026" cy="6858000"/>
              <a:chOff x="-60329" y="-9829"/>
              <a:chExt cx="6100916" cy="6858000"/>
            </a:xfrm>
          </p:grpSpPr>
          <p:sp>
            <p:nvSpPr>
              <p:cNvPr id="10" name="Freeform: Shape 9"/>
              <p:cNvSpPr/>
              <p:nvPr/>
            </p:nvSpPr>
            <p:spPr>
              <a:xfrm>
                <a:off x="-11572" y="-9829"/>
                <a:ext cx="6003403" cy="6858000"/>
              </a:xfrm>
              <a:prstGeom prst="rect">
                <a:avLst/>
              </a:prstGeom>
              <a:solidFill>
                <a:schemeClr val="tx1">
                  <a:lumMod val="50000"/>
                  <a:lumOff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p:cNvSpPr txBox="1"/>
              <p:nvPr/>
            </p:nvSpPr>
            <p:spPr>
              <a:xfrm>
                <a:off x="-60329" y="1622322"/>
                <a:ext cx="6100916" cy="3139321"/>
              </a:xfrm>
              <a:prstGeom prst="rect">
                <a:avLst/>
              </a:prstGeom>
              <a:noFill/>
            </p:spPr>
            <p:txBody>
              <a:bodyPr wrap="square">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THINGS TO </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NOTE DOWN!!</a:t>
                </a:r>
                <a:endParaRPr lang="en-US" sz="6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FROM GRAPH</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97994" y="11574"/>
              <a:ext cx="1101854" cy="1740412"/>
            </a:xfrm>
            <a:prstGeom prst="rect">
              <a:avLst/>
            </a:prstGeom>
          </p:spPr>
        </p:pic>
        <p:sp>
          <p:nvSpPr>
            <p:cNvPr id="6" name="Oval 5"/>
            <p:cNvSpPr/>
            <p:nvPr/>
          </p:nvSpPr>
          <p:spPr>
            <a:xfrm>
              <a:off x="5627887" y="590247"/>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665544" y="3164932"/>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5867697" y="498937"/>
              <a:ext cx="4321484" cy="2246769"/>
            </a:xfrm>
            <a:prstGeom prst="rect">
              <a:avLst/>
            </a:prstGeom>
            <a:noFill/>
          </p:spPr>
          <p:txBody>
            <a:bodyPr wrap="square">
              <a:spAutoFit/>
            </a:body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Through the analysis above, we can determine that the delivery partner’s age, the delivery partner’s rating, and the distance between the restaurant and the delivery location are the features that have the most significant impact on food delivery time.</a:t>
              </a:r>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5759542" y="5167725"/>
              <a:ext cx="4537794" cy="1323439"/>
            </a:xfrm>
            <a:prstGeom prst="rect">
              <a:avLst/>
            </a:prstGeom>
            <a:noFill/>
          </p:spPr>
          <p:txBody>
            <a:bodyPr wrap="square">
              <a:spAutoFit/>
            </a:bodyPr>
            <a:lstStyle/>
            <a:p>
              <a:pPr marL="139700" algn="just"/>
              <a:r>
                <a:rPr lang="en-US" sz="2000" b="0" i="0" dirty="0">
                  <a:solidFill>
                    <a:schemeClr val="tx1"/>
                  </a:solidFill>
                  <a:effectLst/>
                  <a:latin typeface="Times New Roman" panose="02020603050405020304" pitchFamily="18" charset="0"/>
                  <a:cs typeface="Times New Roman" panose="02020603050405020304" pitchFamily="18" charset="0"/>
                </a:rPr>
                <a:t>So the three features will become independent variables (x), while the time taken will become the dependent variable (y).</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4" name="Oval 13"/>
            <p:cNvSpPr/>
            <p:nvPr/>
          </p:nvSpPr>
          <p:spPr>
            <a:xfrm>
              <a:off x="5651387" y="5283446"/>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5773699" y="3042806"/>
              <a:ext cx="4523637" cy="1631216"/>
            </a:xfrm>
            <a:prstGeom prst="rect">
              <a:avLst/>
            </a:prstGeom>
            <a:noFill/>
          </p:spPr>
          <p:txBody>
            <a:bodyPr wrap="square">
              <a:spAutoFit/>
            </a:bodyPr>
            <a:lstStyle/>
            <a:p>
              <a:pPr marL="139700" algn="just"/>
              <a:r>
                <a:rPr lang="en-US" sz="2000" b="0" i="0" dirty="0">
                  <a:solidFill>
                    <a:schemeClr val="tx1"/>
                  </a:solidFill>
                  <a:effectLst/>
                  <a:latin typeface="Times New Roman" panose="02020603050405020304" pitchFamily="18" charset="0"/>
                  <a:cs typeface="Times New Roman" panose="02020603050405020304" pitchFamily="18" charset="0"/>
                </a:rPr>
                <a:t>Previously, we have determined three features that significantly affect the time taken, namely the delivery partner’s age, the delivery partner’s rating, and distance. </a:t>
              </a:r>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37651" y="0"/>
            <a:ext cx="12054349" cy="5689229"/>
            <a:chOff x="137651" y="0"/>
            <a:chExt cx="12054349" cy="5689229"/>
          </a:xfrm>
        </p:grpSpPr>
        <p:sp>
          <p:nvSpPr>
            <p:cNvPr id="3" name="TextBox 2"/>
            <p:cNvSpPr txBox="1"/>
            <p:nvPr/>
          </p:nvSpPr>
          <p:spPr>
            <a:xfrm>
              <a:off x="137651" y="399330"/>
              <a:ext cx="11916698" cy="769441"/>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LSTM </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NEURAL </a:t>
              </a: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NETWORK</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TextBox 3"/>
            <p:cNvSpPr txBox="1"/>
            <p:nvPr/>
          </p:nvSpPr>
          <p:spPr>
            <a:xfrm>
              <a:off x="540774" y="1595801"/>
              <a:ext cx="10894141" cy="409342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LSTM (Long Short-Term Memory) neural networks are a type of recurrent neural network (RNN)</a:t>
              </a:r>
              <a:endParaRPr lang="en-US" sz="2000" b="0" i="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 that is particularly effective in handling sequences of data. </a:t>
              </a: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They are widely used in machine learning for various tasks involving sequential or time-dependent data, such as natural language processing (NLP), speech recognition, machine translation, sentiment analysis, and more.</a:t>
              </a: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Now, we need to train an LSTM neural network to predict food delivery time. </a:t>
              </a: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aim is to create a precise model that uses features like distance, delivery partner age, and rating to estimate food delivery time. </a:t>
              </a:r>
              <a:endParaRPr lang="en-US" sz="20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trained model can then be used to predict new data points or unseen scenarios.</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9010" y="981811"/>
            <a:ext cx="7493235" cy="1446550"/>
          </a:xfrm>
          <a:prstGeom prst="rect">
            <a:avLst/>
          </a:prstGeom>
          <a:noFill/>
        </p:spPr>
        <p:txBody>
          <a:bodyPr wrap="square">
            <a:spAutoFit/>
          </a:bodyPr>
          <a:lstStyle/>
          <a:p>
            <a:pPr algn="ct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LSTM </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NEURAL </a:t>
            </a:r>
            <a:r>
              <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NETWORK BUILDING</a:t>
            </a:r>
            <a:endParaRPr lang="en-US" sz="4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146" y="-696684"/>
            <a:ext cx="1101854" cy="1740412"/>
          </a:xfrm>
          <a:prstGeom prst="rect">
            <a:avLst/>
          </a:prstGeom>
        </p:spPr>
      </p:pic>
      <p:grpSp>
        <p:nvGrpSpPr>
          <p:cNvPr id="23" name="Group 22"/>
          <p:cNvGrpSpPr/>
          <p:nvPr/>
        </p:nvGrpSpPr>
        <p:grpSpPr>
          <a:xfrm>
            <a:off x="2797628" y="2562336"/>
            <a:ext cx="6096000" cy="3429000"/>
            <a:chOff x="1970313" y="2224879"/>
            <a:chExt cx="6096000" cy="3429000"/>
          </a:xfrm>
        </p:grpSpPr>
        <p:pic>
          <p:nvPicPr>
            <p:cNvPr id="4" name="Slide Zoom 4">
              <a:hlinkClick r:id="rId2" action="ppaction://hlinksldjump"/>
            </p:cNvPr>
            <p:cNvPicPr>
              <a:picLocks noGrp="1" noRot="1" noChangeAspect="1" noMove="1" noResize="1" noEditPoints="1" noAdjustHandles="1" noChangeArrowheads="1" noChangeShapeType="1"/>
            </p:cNvPicPr>
            <p:nvPr/>
          </p:nvPicPr>
          <p:blipFill>
            <a:blip r:embed="rId3"/>
            <a:stretch>
              <a:fillRect/>
            </a:stretch>
          </p:blipFill>
          <p:spPr>
            <a:xfrm>
              <a:off x="2797628" y="2562336"/>
              <a:ext cx="3048000" cy="1714500"/>
            </a:xfrm>
            <a:prstGeom prst="rect">
              <a:avLst/>
            </a:prstGeom>
            <a:ln w="3175">
              <a:solidFill>
                <a:prstClr val="lightGray"/>
              </a:solidFill>
            </a:ln>
          </p:spPr>
        </p:pic>
        <p:pic>
          <p:nvPicPr>
            <p:cNvPr id="6" name="Slide Zoom 6">
              <a:hlinkClick r:id="rId4" action="ppaction://hlinksldjump"/>
            </p:cNvPr>
            <p:cNvPicPr>
              <a:picLocks noGrp="1" noRot="1" noChangeAspect="1" noMove="1" noResize="1" noEditPoints="1" noAdjustHandles="1" noChangeArrowheads="1" noChangeShapeType="1"/>
            </p:cNvPicPr>
            <p:nvPr/>
          </p:nvPicPr>
          <p:blipFill>
            <a:blip r:embed="rId5"/>
            <a:stretch>
              <a:fillRect/>
            </a:stretch>
          </p:blipFill>
          <p:spPr>
            <a:xfrm>
              <a:off x="5845628" y="2562336"/>
              <a:ext cx="3048000" cy="1714500"/>
            </a:xfrm>
            <a:prstGeom prst="rect">
              <a:avLst/>
            </a:prstGeom>
            <a:ln w="3175">
              <a:solidFill>
                <a:prstClr val="lightGray"/>
              </a:solidFill>
            </a:ln>
          </p:spPr>
        </p:pic>
        <p:pic>
          <p:nvPicPr>
            <p:cNvPr id="8" name="Slide Zoom 12">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a:off x="2797628" y="4276836"/>
              <a:ext cx="3048000" cy="1714500"/>
            </a:xfrm>
            <a:prstGeom prst="rect">
              <a:avLst/>
            </a:prstGeom>
            <a:ln w="3175">
              <a:solidFill>
                <a:prstClr val="lightGray"/>
              </a:solidFill>
            </a:ln>
          </p:spPr>
        </p:pic>
        <p:pic>
          <p:nvPicPr>
            <p:cNvPr id="9" name="Slide Zoom 14">
              <a:hlinkClick r:id="rId8" action="ppaction://hlinksldjump"/>
            </p:cNvPr>
            <p:cNvPicPr>
              <a:picLocks noGrp="1" noRot="1" noChangeAspect="1" noMove="1" noResize="1" noEditPoints="1" noAdjustHandles="1" noChangeArrowheads="1" noChangeShapeType="1"/>
            </p:cNvPicPr>
            <p:nvPr/>
          </p:nvPicPr>
          <p:blipFill>
            <a:blip r:embed="rId9"/>
            <a:stretch>
              <a:fillRect/>
            </a:stretch>
          </p:blipFill>
          <p:spPr>
            <a:xfrm>
              <a:off x="5845628" y="4276836"/>
              <a:ext cx="3048000" cy="1714500"/>
            </a:xfrm>
            <a:prstGeom prst="rect">
              <a:avLst/>
            </a:prstGeom>
            <a:ln w="3175">
              <a:solidFill>
                <a:prstClr val="lightGray"/>
              </a:solid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530941" y="0"/>
            <a:ext cx="11661059" cy="5909187"/>
            <a:chOff x="530941" y="0"/>
            <a:chExt cx="11661059" cy="5909187"/>
          </a:xfrm>
        </p:grpSpPr>
        <p:sp>
          <p:nvSpPr>
            <p:cNvPr id="5" name="Rectangle 4"/>
            <p:cNvSpPr/>
            <p:nvPr/>
          </p:nvSpPr>
          <p:spPr>
            <a:xfrm>
              <a:off x="2723535" y="3165987"/>
              <a:ext cx="6656439" cy="2743200"/>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p:cNvSpPr txBox="1"/>
            <p:nvPr/>
          </p:nvSpPr>
          <p:spPr>
            <a:xfrm>
              <a:off x="3168445" y="3548933"/>
              <a:ext cx="5855110" cy="2031325"/>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x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np.array</a:t>
              </a:r>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Delivery_person_Age</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BA2121"/>
                  </a:solidFill>
                  <a:effectLst/>
                  <a:latin typeface="Times New Roman" panose="02020603050405020304" pitchFamily="18" charset="0"/>
                  <a:cs typeface="Times New Roman" panose="02020603050405020304" pitchFamily="18" charset="0"/>
                </a:rPr>
                <a:t>		"Delivery_person_Ratings"</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BA2121"/>
                  </a:solidFill>
                  <a:effectLst/>
                  <a:latin typeface="Times New Roman" panose="02020603050405020304" pitchFamily="18" charset="0"/>
                  <a:cs typeface="Times New Roman" panose="02020603050405020304" pitchFamily="18" charset="0"/>
                </a:rPr>
                <a:t>		"distance"</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y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np.array</a:t>
              </a:r>
              <a:r>
                <a:rPr lang="en-IN" b="0" i="0" dirty="0">
                  <a:solidFill>
                    <a:srgbClr val="000000"/>
                  </a:solidFill>
                  <a:effectLst/>
                  <a:latin typeface="Times New Roman" panose="02020603050405020304" pitchFamily="18" charset="0"/>
                  <a:cs typeface="Times New Roman" panose="02020603050405020304" pitchFamily="18" charset="0"/>
                </a:rPr>
                <a:t>(Data[[</a:t>
              </a:r>
              <a:r>
                <a:rPr lang="en-IN" b="0" i="0" dirty="0">
                  <a:solidFill>
                    <a:srgbClr val="BA2121"/>
                  </a:solidFill>
                  <a:effectLst/>
                  <a:latin typeface="Times New Roman" panose="02020603050405020304" pitchFamily="18" charset="0"/>
                  <a:cs typeface="Times New Roman" panose="02020603050405020304" pitchFamily="18" charset="0"/>
                </a:rPr>
                <a:t>"</a:t>
              </a:r>
              <a:r>
                <a:rPr lang="en-IN" b="0" i="0" dirty="0" err="1">
                  <a:solidFill>
                    <a:srgbClr val="BA2121"/>
                  </a:solidFill>
                  <a:effectLst/>
                  <a:latin typeface="Times New Roman" panose="02020603050405020304" pitchFamily="18" charset="0"/>
                  <a:cs typeface="Times New Roman" panose="02020603050405020304" pitchFamily="18" charset="0"/>
                </a:rPr>
                <a:t>Time_taken</a:t>
              </a:r>
              <a:r>
                <a:rPr lang="en-IN" b="0" i="0" dirty="0">
                  <a:solidFill>
                    <a:srgbClr val="BA2121"/>
                  </a:solidFill>
                  <a:effectLst/>
                  <a:latin typeface="Times New Roman" panose="02020603050405020304" pitchFamily="18" charset="0"/>
                  <a:cs typeface="Times New Roman" panose="02020603050405020304" pitchFamily="18" charset="0"/>
                </a:rPr>
                <a:t>(min)"</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xtrain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xtest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ytrain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ytest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train_test_split</a:t>
              </a:r>
              <a:r>
                <a:rPr lang="en-IN" b="0" i="0" dirty="0">
                  <a:solidFill>
                    <a:srgbClr val="000000"/>
                  </a:solidFill>
                  <a:effectLst/>
                  <a:latin typeface="Times New Roman" panose="02020603050405020304" pitchFamily="18" charset="0"/>
                  <a:cs typeface="Times New Roman" panose="02020603050405020304" pitchFamily="18" charset="0"/>
                </a:rPr>
                <a:t>(x, y,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test_size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0.20</a:t>
              </a:r>
              <a:r>
                <a:rPr lang="en-IN" b="0" i="0" dirty="0">
                  <a:solidFill>
                    <a:srgbClr val="000000"/>
                  </a:solidFill>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cs typeface="Times New Roman" panose="02020603050405020304" pitchFamily="18" charset="0"/>
                </a:rPr>
                <a:t>    </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random_state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33</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0941" y="1277742"/>
              <a:ext cx="11130117"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Previously, we have determined three features that significantly affect the time taken, namely the delivery</a:t>
              </a:r>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dirty="0">
                  <a:solidFill>
                    <a:srgbClr val="222222"/>
                  </a:solidFill>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 partner’s age, the delivery partner’s rating, and distance.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So the three features will become independent variables (x), while the time taken will become the dependent variable (y).</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04975" y="0"/>
            <a:ext cx="11887025" cy="6591163"/>
            <a:chOff x="304975" y="-185057"/>
            <a:chExt cx="11887025" cy="6591163"/>
          </a:xfrm>
        </p:grpSpPr>
        <p:sp>
          <p:nvSpPr>
            <p:cNvPr id="2" name="TextBox 1"/>
            <p:cNvSpPr txBox="1"/>
            <p:nvPr/>
          </p:nvSpPr>
          <p:spPr>
            <a:xfrm>
              <a:off x="471948" y="304800"/>
              <a:ext cx="11238271" cy="523220"/>
            </a:xfrm>
            <a:prstGeom prst="rect">
              <a:avLst/>
            </a:prstGeom>
            <a:noFill/>
          </p:spPr>
          <p:txBody>
            <a:bodyPr wrap="square" rtlCol="0">
              <a:spAutoFit/>
            </a:bodyPr>
            <a:lstStyle/>
            <a:p>
              <a:r>
                <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TRAINING OF LSTM NEURAL NETWORK </a:t>
              </a:r>
              <a:endParaRPr lang="en-IN"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8" name="Group 7"/>
            <p:cNvGrpSpPr/>
            <p:nvPr/>
          </p:nvGrpSpPr>
          <p:grpSpPr>
            <a:xfrm>
              <a:off x="304975" y="828020"/>
              <a:ext cx="8434322" cy="2743200"/>
              <a:chOff x="1687461" y="1921359"/>
              <a:chExt cx="8434322" cy="2743200"/>
            </a:xfrm>
          </p:grpSpPr>
          <p:sp>
            <p:nvSpPr>
              <p:cNvPr id="7" name="Rectangle 6"/>
              <p:cNvSpPr/>
              <p:nvPr/>
            </p:nvSpPr>
            <p:spPr>
              <a:xfrm>
                <a:off x="1687461" y="1921359"/>
                <a:ext cx="8434322" cy="2743200"/>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p:cNvSpPr txBox="1"/>
              <p:nvPr/>
            </p:nvSpPr>
            <p:spPr>
              <a:xfrm>
                <a:off x="2070216" y="2415796"/>
                <a:ext cx="8051567" cy="1754326"/>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cs typeface="Times New Roman" panose="02020603050405020304" pitchFamily="18" charset="0"/>
                  </a:rPr>
                  <a:t>model </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Sequential()</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(LSTM(</a:t>
                </a:r>
                <a:r>
                  <a:rPr lang="en-IN" b="0" i="0" dirty="0">
                    <a:solidFill>
                      <a:srgbClr val="008800"/>
                    </a:solidFill>
                    <a:effectLst/>
                    <a:latin typeface="Times New Roman" panose="02020603050405020304" pitchFamily="18" charset="0"/>
                    <a:cs typeface="Times New Roman" panose="02020603050405020304" pitchFamily="18" charset="0"/>
                  </a:rPr>
                  <a:t>128</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return_sequences</a:t>
                </a:r>
                <a:r>
                  <a:rPr lang="en-IN" b="1" i="0" dirty="0">
                    <a:solidFill>
                      <a:srgbClr val="AA22FF"/>
                    </a:solidFill>
                    <a:effectLst/>
                    <a:latin typeface="Times New Roman" panose="02020603050405020304" pitchFamily="18" charset="0"/>
                    <a:cs typeface="Times New Roman" panose="02020603050405020304" pitchFamily="18" charset="0"/>
                  </a:rPr>
                  <a:t>=</a:t>
                </a:r>
                <a:r>
                  <a:rPr lang="en-IN" b="1" i="0" dirty="0">
                    <a:solidFill>
                      <a:srgbClr val="008000"/>
                    </a:solidFill>
                    <a:effectLst/>
                    <a:latin typeface="Times New Roman" panose="02020603050405020304" pitchFamily="18" charset="0"/>
                    <a:cs typeface="Times New Roman" panose="02020603050405020304" pitchFamily="18" charset="0"/>
                  </a:rPr>
                  <a:t>True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input_shape</a:t>
                </a:r>
                <a:r>
                  <a:rPr lang="en-IN" b="1" i="0" dirty="0">
                    <a:solidFill>
                      <a:srgbClr val="AA22FF"/>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xtrain.shape</a:t>
                </a:r>
                <a:r>
                  <a:rPr lang="en-IN" b="0" i="0" dirty="0">
                    <a:solidFill>
                      <a:srgbClr val="000000"/>
                    </a:solidFill>
                    <a:effectLst/>
                    <a:latin typeface="Times New Roman" panose="02020603050405020304" pitchFamily="18" charset="0"/>
                    <a:cs typeface="Times New Roman" panose="02020603050405020304" pitchFamily="18" charset="0"/>
                  </a:rPr>
                  <a:t>[</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(LSTM(</a:t>
                </a:r>
                <a:r>
                  <a:rPr lang="en-IN" b="0" i="0" dirty="0">
                    <a:solidFill>
                      <a:srgbClr val="008800"/>
                    </a:solidFill>
                    <a:effectLst/>
                    <a:latin typeface="Times New Roman" panose="02020603050405020304" pitchFamily="18" charset="0"/>
                    <a:cs typeface="Times New Roman" panose="02020603050405020304" pitchFamily="18" charset="0"/>
                  </a:rPr>
                  <a:t>64</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return_sequences</a:t>
                </a:r>
                <a:r>
                  <a:rPr lang="en-IN" b="1" i="0" dirty="0">
                    <a:solidFill>
                      <a:srgbClr val="AA22FF"/>
                    </a:solidFill>
                    <a:effectLst/>
                    <a:latin typeface="Times New Roman" panose="02020603050405020304" pitchFamily="18" charset="0"/>
                    <a:cs typeface="Times New Roman" panose="02020603050405020304" pitchFamily="18" charset="0"/>
                  </a:rPr>
                  <a:t>=</a:t>
                </a:r>
                <a:r>
                  <a:rPr lang="en-IN" b="1" i="0" dirty="0">
                    <a:solidFill>
                      <a:srgbClr val="008000"/>
                    </a:solidFill>
                    <a:effectLst/>
                    <a:latin typeface="Times New Roman" panose="02020603050405020304" pitchFamily="18" charset="0"/>
                    <a:cs typeface="Times New Roman" panose="02020603050405020304" pitchFamily="18" charset="0"/>
                  </a:rPr>
                  <a:t>False</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(Dense(</a:t>
                </a:r>
                <a:r>
                  <a:rPr lang="en-IN" b="0" i="0" dirty="0">
                    <a:solidFill>
                      <a:srgbClr val="008800"/>
                    </a:solidFill>
                    <a:effectLst/>
                    <a:latin typeface="Times New Roman" panose="02020603050405020304" pitchFamily="18" charset="0"/>
                    <a:cs typeface="Times New Roman" panose="02020603050405020304" pitchFamily="18" charset="0"/>
                  </a:rPr>
                  <a:t>25</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model.add</a:t>
                </a:r>
                <a:r>
                  <a:rPr lang="en-IN" b="0" i="0" dirty="0">
                    <a:solidFill>
                      <a:srgbClr val="000000"/>
                    </a:solidFill>
                    <a:effectLst/>
                    <a:latin typeface="Times New Roman" panose="02020603050405020304" pitchFamily="18" charset="0"/>
                    <a:cs typeface="Times New Roman" panose="02020603050405020304" pitchFamily="18" charset="0"/>
                  </a:rPr>
                  <a:t>(Dense(</a:t>
                </a:r>
                <a:r>
                  <a:rPr lang="en-IN" b="0" i="0" dirty="0">
                    <a:solidFill>
                      <a:srgbClr val="008800"/>
                    </a:solidFill>
                    <a:effectLst/>
                    <a:latin typeface="Times New Roman" panose="02020603050405020304" pitchFamily="18" charset="0"/>
                    <a:cs typeface="Times New Roman" panose="02020603050405020304" pitchFamily="18" charset="0"/>
                  </a:rPr>
                  <a:t>1</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0" i="0" dirty="0" err="1">
                    <a:solidFill>
                      <a:srgbClr val="000000"/>
                    </a:solidFill>
                    <a:effectLst/>
                    <a:latin typeface="Times New Roman" panose="02020603050405020304" pitchFamily="18" charset="0"/>
                    <a:cs typeface="Times New Roman" panose="02020603050405020304" pitchFamily="18" charset="0"/>
                  </a:rPr>
                  <a:t>model.summary</a:t>
                </a:r>
                <a:r>
                  <a:rPr lang="en-IN" b="0" i="0" dirty="0">
                    <a:solidFill>
                      <a:srgbClr val="000000"/>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pSp>
        <p:pic>
          <p:nvPicPr>
            <p:cNvPr id="12" name="Picture 11"/>
            <p:cNvPicPr>
              <a:picLocks noChangeAspect="1"/>
            </p:cNvPicPr>
            <p:nvPr/>
          </p:nvPicPr>
          <p:blipFill>
            <a:blip r:embed="rId1"/>
            <a:stretch>
              <a:fillRect/>
            </a:stretch>
          </p:blipFill>
          <p:spPr>
            <a:xfrm>
              <a:off x="2018749" y="3571220"/>
              <a:ext cx="5006774" cy="2834886"/>
            </a:xfrm>
            <a:prstGeom prst="rect">
              <a:avLst/>
            </a:prstGeom>
          </p:spPr>
        </p:pic>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185057"/>
              <a:ext cx="1101854" cy="1740412"/>
            </a:xfrm>
            <a:prstGeom prst="rect">
              <a:avLst/>
            </a:prstGeom>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15686" y="0"/>
            <a:ext cx="11876314" cy="5906801"/>
            <a:chOff x="315686" y="0"/>
            <a:chExt cx="11876314" cy="5906801"/>
          </a:xfrm>
        </p:grpSpPr>
        <p:sp>
          <p:nvSpPr>
            <p:cNvPr id="2" name="TextBox 1"/>
            <p:cNvSpPr txBox="1"/>
            <p:nvPr/>
          </p:nvSpPr>
          <p:spPr>
            <a:xfrm>
              <a:off x="315686" y="664029"/>
              <a:ext cx="4288971" cy="523220"/>
            </a:xfrm>
            <a:prstGeom prst="rect">
              <a:avLst/>
            </a:prstGeom>
            <a:noFill/>
          </p:spPr>
          <p:txBody>
            <a:bodyPr wrap="square" rtlCol="0">
              <a:spAutoFit/>
            </a:bodyPr>
            <a:lstStyle/>
            <a:p>
              <a:r>
                <a:rPr lang="en-IN" sz="2800" b="1" u="sng" dirty="0"/>
                <a:t>CODE EXPLANATION</a:t>
              </a:r>
              <a:endParaRPr lang="en-IN" sz="2800" b="1" u="sng" dirty="0"/>
            </a:p>
          </p:txBody>
        </p:sp>
        <p:sp>
          <p:nvSpPr>
            <p:cNvPr id="3" name="TextBox 2"/>
            <p:cNvSpPr txBox="1"/>
            <p:nvPr/>
          </p:nvSpPr>
          <p:spPr>
            <a:xfrm>
              <a:off x="457200" y="1382486"/>
              <a:ext cx="9862457" cy="452431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first line </a:t>
              </a:r>
              <a:r>
                <a:rPr lang="en-US" b="0" i="0" dirty="0">
                  <a:solidFill>
                    <a:srgbClr val="222222"/>
                  </a:solidFill>
                  <a:effectLst/>
                  <a:latin typeface="Times New Roman" panose="02020603050405020304" pitchFamily="18" charset="0"/>
                  <a:cs typeface="Times New Roman" panose="02020603050405020304" pitchFamily="18" charset="0"/>
                </a:rPr>
                <a:t>starts building the model architecture by creating an instance of the Sequential class.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following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three lines </a:t>
              </a:r>
              <a:r>
                <a:rPr lang="en-US" b="0" i="0" dirty="0">
                  <a:solidFill>
                    <a:srgbClr val="222222"/>
                  </a:solidFill>
                  <a:effectLst/>
                  <a:latin typeface="Times New Roman" panose="02020603050405020304" pitchFamily="18" charset="0"/>
                  <a:cs typeface="Times New Roman" panose="02020603050405020304" pitchFamily="18" charset="0"/>
                </a:rPr>
                <a:t>define the layers of the model.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first layer </a:t>
              </a:r>
              <a:r>
                <a:rPr lang="en-US" b="0" i="0" dirty="0">
                  <a:solidFill>
                    <a:srgbClr val="222222"/>
                  </a:solidFill>
                  <a:effectLst/>
                  <a:latin typeface="Times New Roman" panose="02020603050405020304" pitchFamily="18" charset="0"/>
                  <a:cs typeface="Times New Roman" panose="02020603050405020304" pitchFamily="18" charset="0"/>
                </a:rPr>
                <a:t>is an LSTM layer with 128 units, which returns sequences and takes input for shape</a:t>
              </a:r>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dirty="0">
                  <a:solidFill>
                    <a:srgbClr val="222222"/>
                  </a:solidFill>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 (</a:t>
              </a:r>
              <a:r>
                <a:rPr lang="en-US" b="0" i="0" dirty="0" err="1">
                  <a:solidFill>
                    <a:srgbClr val="222222"/>
                  </a:solidFill>
                  <a:effectLst/>
                  <a:latin typeface="Times New Roman" panose="02020603050405020304" pitchFamily="18" charset="0"/>
                  <a:cs typeface="Times New Roman" panose="02020603050405020304" pitchFamily="18" charset="0"/>
                </a:rPr>
                <a:t>xtrain.shape</a:t>
              </a:r>
              <a:r>
                <a:rPr lang="en-US" b="0" i="0" dirty="0">
                  <a:solidFill>
                    <a:srgbClr val="222222"/>
                  </a:solidFill>
                  <a:effectLst/>
                  <a:latin typeface="Times New Roman" panose="02020603050405020304" pitchFamily="18" charset="0"/>
                  <a:cs typeface="Times New Roman" panose="02020603050405020304" pitchFamily="18" charset="0"/>
                </a:rPr>
                <a:t>[1], 1). </a:t>
              </a:r>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     Here, </a:t>
              </a:r>
              <a:r>
                <a:rPr lang="en-US" b="0" i="0" dirty="0" err="1">
                  <a:solidFill>
                    <a:srgbClr val="222222"/>
                  </a:solidFill>
                  <a:effectLst/>
                  <a:latin typeface="Times New Roman" panose="02020603050405020304" pitchFamily="18" charset="0"/>
                  <a:cs typeface="Times New Roman" panose="02020603050405020304" pitchFamily="18" charset="0"/>
                </a:rPr>
                <a:t>xtrain</a:t>
              </a:r>
              <a:r>
                <a:rPr lang="en-US" b="0" i="0" dirty="0">
                  <a:solidFill>
                    <a:srgbClr val="222222"/>
                  </a:solidFill>
                  <a:effectLst/>
                  <a:latin typeface="Times New Roman" panose="02020603050405020304" pitchFamily="18" charset="0"/>
                  <a:cs typeface="Times New Roman" panose="02020603050405020304" pitchFamily="18" charset="0"/>
                </a:rPr>
                <a:t> is the input training data, and shape[1] represents the number of features in the input data. </a:t>
              </a:r>
              <a:endParaRPr lang="en-US" b="0" i="0" dirty="0">
                <a:solidFill>
                  <a:srgbClr val="222222"/>
                </a:solidFill>
                <a:effectLst/>
                <a:latin typeface="Times New Roman" panose="02020603050405020304" pitchFamily="18" charset="0"/>
                <a:cs typeface="Times New Roman" panose="02020603050405020304" pitchFamily="18" charset="0"/>
              </a:endParaRPr>
            </a:p>
            <a:p>
              <a:r>
                <a:rPr lang="en-US" b="0" i="0" dirty="0">
                  <a:solidFill>
                    <a:srgbClr val="222222"/>
                  </a:solidFill>
                  <a:effectLst/>
                  <a:latin typeface="Times New Roman" panose="02020603050405020304" pitchFamily="18" charset="0"/>
                  <a:cs typeface="Times New Roman" panose="02020603050405020304" pitchFamily="18" charset="0"/>
                </a:rPr>
                <a:t>     The </a:t>
              </a:r>
              <a:r>
                <a:rPr lang="en-US" b="0" i="0" dirty="0" err="1">
                  <a:solidFill>
                    <a:srgbClr val="222222"/>
                  </a:solidFill>
                  <a:effectLst/>
                  <a:latin typeface="Times New Roman" panose="02020603050405020304" pitchFamily="18" charset="0"/>
                  <a:cs typeface="Times New Roman" panose="02020603050405020304" pitchFamily="18" charset="0"/>
                </a:rPr>
                <a:t>return_sequences</a:t>
              </a:r>
              <a:r>
                <a:rPr lang="en-US" b="0" i="0" dirty="0">
                  <a:solidFill>
                    <a:srgbClr val="222222"/>
                  </a:solidFill>
                  <a:effectLst/>
                  <a:latin typeface="Times New Roman" panose="02020603050405020304" pitchFamily="18" charset="0"/>
                  <a:cs typeface="Times New Roman" panose="02020603050405020304" pitchFamily="18" charset="0"/>
                </a:rPr>
                <a:t> parameter is set to True because there will be more layers after this one.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second layer </a:t>
              </a:r>
              <a:r>
                <a:rPr lang="en-US" b="0" i="0" dirty="0">
                  <a:solidFill>
                    <a:srgbClr val="222222"/>
                  </a:solidFill>
                  <a:effectLst/>
                  <a:latin typeface="Times New Roman" panose="02020603050405020304" pitchFamily="18" charset="0"/>
                  <a:cs typeface="Times New Roman" panose="02020603050405020304" pitchFamily="18" charset="0"/>
                </a:rPr>
                <a:t>is also an LSTM layer, but with 64 units and </a:t>
              </a:r>
              <a:r>
                <a:rPr lang="en-US" b="0" i="0" dirty="0" err="1">
                  <a:solidFill>
                    <a:srgbClr val="222222"/>
                  </a:solidFill>
                  <a:effectLst/>
                  <a:latin typeface="Times New Roman" panose="02020603050405020304" pitchFamily="18" charset="0"/>
                  <a:cs typeface="Times New Roman" panose="02020603050405020304" pitchFamily="18" charset="0"/>
                </a:rPr>
                <a:t>return_sequences</a:t>
              </a:r>
              <a:r>
                <a:rPr lang="en-US" b="0" i="0" dirty="0">
                  <a:solidFill>
                    <a:srgbClr val="222222"/>
                  </a:solidFill>
                  <a:effectLst/>
                  <a:latin typeface="Times New Roman" panose="02020603050405020304" pitchFamily="18" charset="0"/>
                  <a:cs typeface="Times New Roman" panose="02020603050405020304" pitchFamily="18" charset="0"/>
                </a:rPr>
                <a:t> set to False, indicating that this is the last layer.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The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third line </a:t>
              </a:r>
              <a:r>
                <a:rPr lang="en-US" b="0" i="0" dirty="0">
                  <a:solidFill>
                    <a:srgbClr val="222222"/>
                  </a:solidFill>
                  <a:effectLst/>
                  <a:latin typeface="Times New Roman" panose="02020603050405020304" pitchFamily="18" charset="0"/>
                  <a:cs typeface="Times New Roman" panose="02020603050405020304" pitchFamily="18" charset="0"/>
                </a:rPr>
                <a:t>adds a dense layer with 25 units, which reduces the output of the LSTM layers to a more manageable size. </a:t>
              </a:r>
              <a:endParaRPr lang="en-US"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Finally, the </a:t>
              </a:r>
              <a:r>
                <a:rPr lang="en-US" b="0" i="0" dirty="0">
                  <a:solidFill>
                    <a:srgbClr val="222222"/>
                  </a:solidFill>
                  <a:effectLst/>
                  <a:latin typeface="Times New Roman" panose="02020603050405020304" pitchFamily="18" charset="0"/>
                  <a:cs typeface="Times New Roman" panose="02020603050405020304" pitchFamily="18" charset="0"/>
                  <a:hlinkClick r:id="rId1" action="ppaction://hlinksldjump"/>
                </a:rPr>
                <a:t>fourth line </a:t>
              </a:r>
              <a:r>
                <a:rPr lang="en-US" b="0" i="0" dirty="0">
                  <a:solidFill>
                    <a:srgbClr val="222222"/>
                  </a:solidFill>
                  <a:effectLst/>
                  <a:latin typeface="Times New Roman" panose="02020603050405020304" pitchFamily="18" charset="0"/>
                  <a:cs typeface="Times New Roman" panose="02020603050405020304" pitchFamily="18" charset="0"/>
                </a:rPr>
                <a:t>adds a dense layer with one unit, which is the output layer of the model.</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381000" y="0"/>
            <a:ext cx="11811000" cy="6093728"/>
            <a:chOff x="381000" y="0"/>
            <a:chExt cx="11811000" cy="6093728"/>
          </a:xfrm>
        </p:grpSpPr>
        <p:sp>
          <p:nvSpPr>
            <p:cNvPr id="6" name="Rectangle 5"/>
            <p:cNvSpPr/>
            <p:nvPr/>
          </p:nvSpPr>
          <p:spPr>
            <a:xfrm>
              <a:off x="381000" y="1065045"/>
              <a:ext cx="8466979" cy="1220955"/>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p:cNvSpPr txBox="1"/>
            <p:nvPr/>
          </p:nvSpPr>
          <p:spPr>
            <a:xfrm>
              <a:off x="381000" y="512021"/>
              <a:ext cx="6096000" cy="461665"/>
            </a:xfrm>
            <a:prstGeom prst="rect">
              <a:avLst/>
            </a:prstGeom>
            <a:noFill/>
          </p:spPr>
          <p:txBody>
            <a:bodyPr wrap="square">
              <a:spAutoFit/>
            </a:bodyPr>
            <a:lstStyle/>
            <a:p>
              <a:r>
                <a:rPr lang="en-US" sz="2400" b="1" i="0" u="sng" dirty="0">
                  <a:solidFill>
                    <a:srgbClr val="222222"/>
                  </a:solidFill>
                  <a:effectLst/>
                  <a:latin typeface="Times New Roman" panose="02020603050405020304" pitchFamily="18" charset="0"/>
                  <a:cs typeface="Times New Roman" panose="02020603050405020304" pitchFamily="18" charset="0"/>
                </a:rPr>
                <a:t>TRAINING OF THE MODEL</a:t>
              </a:r>
              <a:endParaRPr lang="en-IN"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98714" y="1206864"/>
              <a:ext cx="8632372" cy="830997"/>
            </a:xfrm>
            <a:prstGeom prst="rect">
              <a:avLst/>
            </a:prstGeom>
            <a:noFill/>
          </p:spPr>
          <p:txBody>
            <a:bodyPr wrap="square">
              <a:spAutoFit/>
            </a:bodyPr>
            <a:lstStyle/>
            <a:p>
              <a:r>
                <a:rPr lang="en-IN" sz="2400" b="0" i="0" dirty="0" err="1">
                  <a:solidFill>
                    <a:srgbClr val="000000"/>
                  </a:solidFill>
                  <a:effectLst/>
                  <a:latin typeface="Times New Roman" panose="02020603050405020304" pitchFamily="18" charset="0"/>
                  <a:cs typeface="Times New Roman" panose="02020603050405020304" pitchFamily="18" charset="0"/>
                </a:rPr>
                <a:t>model.compile</a:t>
              </a:r>
              <a:r>
                <a:rPr lang="en-IN" sz="2400" b="0" i="0" dirty="0">
                  <a:solidFill>
                    <a:srgbClr val="000000"/>
                  </a:solidFill>
                  <a:effectLst/>
                  <a:latin typeface="Times New Roman" panose="02020603050405020304" pitchFamily="18" charset="0"/>
                  <a:cs typeface="Times New Roman" panose="02020603050405020304" pitchFamily="18" charset="0"/>
                </a:rPr>
                <a:t>(optimizer</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err="1">
                  <a:solidFill>
                    <a:srgbClr val="BA2121"/>
                  </a:solidFill>
                  <a:effectLst/>
                  <a:latin typeface="Times New Roman" panose="02020603050405020304" pitchFamily="18" charset="0"/>
                  <a:cs typeface="Times New Roman" panose="02020603050405020304" pitchFamily="18" charset="0"/>
                </a:rPr>
                <a:t>adam</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a:solidFill>
                    <a:srgbClr val="000000"/>
                  </a:solidFill>
                  <a:effectLst/>
                  <a:latin typeface="Times New Roman" panose="02020603050405020304" pitchFamily="18" charset="0"/>
                  <a:cs typeface="Times New Roman" panose="02020603050405020304" pitchFamily="18" charset="0"/>
                </a:rPr>
                <a:t>, loss</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err="1">
                  <a:solidFill>
                    <a:srgbClr val="BA2121"/>
                  </a:solidFill>
                  <a:effectLst/>
                  <a:latin typeface="Times New Roman" panose="02020603050405020304" pitchFamily="18" charset="0"/>
                  <a:cs typeface="Times New Roman" panose="02020603050405020304" pitchFamily="18" charset="0"/>
                </a:rPr>
                <a:t>mean_squared_error</a:t>
              </a:r>
              <a:r>
                <a:rPr lang="en-IN" sz="2400" b="0" i="0" dirty="0">
                  <a:solidFill>
                    <a:srgbClr val="BA2121"/>
                  </a:solidFill>
                  <a:effectLst/>
                  <a:latin typeface="Times New Roman" panose="02020603050405020304" pitchFamily="18" charset="0"/>
                  <a:cs typeface="Times New Roman" panose="02020603050405020304" pitchFamily="18" charset="0"/>
                </a:rPr>
                <a:t>'</a:t>
              </a:r>
              <a:r>
                <a:rPr lang="en-IN"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r>
                <a:rPr lang="en-IN" sz="2400" b="0" i="0" dirty="0" err="1">
                  <a:solidFill>
                    <a:srgbClr val="000000"/>
                  </a:solidFill>
                  <a:effectLst/>
                  <a:latin typeface="Times New Roman" panose="02020603050405020304" pitchFamily="18" charset="0"/>
                  <a:cs typeface="Times New Roman" panose="02020603050405020304" pitchFamily="18" charset="0"/>
                </a:rPr>
                <a:t>model.fit</a:t>
              </a:r>
              <a:r>
                <a:rPr lang="en-IN" sz="2400" b="0" i="0" dirty="0">
                  <a:solidFill>
                    <a:srgbClr val="000000"/>
                  </a:solidFill>
                  <a:effectLst/>
                  <a:latin typeface="Times New Roman" panose="02020603050405020304" pitchFamily="18" charset="0"/>
                  <a:cs typeface="Times New Roman" panose="02020603050405020304" pitchFamily="18" charset="0"/>
                </a:rPr>
                <a:t>(</a:t>
              </a:r>
              <a:r>
                <a:rPr lang="en-IN" sz="2400" b="0" i="0" dirty="0" err="1">
                  <a:solidFill>
                    <a:srgbClr val="000000"/>
                  </a:solidFill>
                  <a:effectLst/>
                  <a:latin typeface="Times New Roman" panose="02020603050405020304" pitchFamily="18" charset="0"/>
                  <a:cs typeface="Times New Roman" panose="02020603050405020304" pitchFamily="18" charset="0"/>
                </a:rPr>
                <a:t>xtrain</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err="1">
                  <a:solidFill>
                    <a:srgbClr val="000000"/>
                  </a:solidFill>
                  <a:effectLst/>
                  <a:latin typeface="Times New Roman" panose="02020603050405020304" pitchFamily="18" charset="0"/>
                  <a:cs typeface="Times New Roman" panose="02020603050405020304" pitchFamily="18" charset="0"/>
                </a:rPr>
                <a:t>ytrain</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err="1">
                  <a:solidFill>
                    <a:srgbClr val="000000"/>
                  </a:solidFill>
                  <a:effectLst/>
                  <a:latin typeface="Times New Roman" panose="02020603050405020304" pitchFamily="18" charset="0"/>
                  <a:cs typeface="Times New Roman" panose="02020603050405020304" pitchFamily="18" charset="0"/>
                </a:rPr>
                <a:t>batch_size</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008800"/>
                  </a:solidFill>
                  <a:effectLst/>
                  <a:latin typeface="Times New Roman" panose="02020603050405020304" pitchFamily="18" charset="0"/>
                  <a:cs typeface="Times New Roman" panose="02020603050405020304" pitchFamily="18" charset="0"/>
                </a:rPr>
                <a:t>1</a:t>
              </a:r>
              <a:r>
                <a:rPr lang="en-IN" sz="2400" b="0" i="0" dirty="0">
                  <a:solidFill>
                    <a:srgbClr val="000000"/>
                  </a:solidFill>
                  <a:effectLst/>
                  <a:latin typeface="Times New Roman" panose="02020603050405020304" pitchFamily="18" charset="0"/>
                  <a:cs typeface="Times New Roman" panose="02020603050405020304" pitchFamily="18" charset="0"/>
                </a:rPr>
                <a:t>, epochs</a:t>
              </a:r>
              <a:r>
                <a:rPr lang="en-IN" sz="2400" b="1" i="0" dirty="0">
                  <a:solidFill>
                    <a:srgbClr val="AA22FF"/>
                  </a:solidFill>
                  <a:effectLst/>
                  <a:latin typeface="Times New Roman" panose="02020603050405020304" pitchFamily="18" charset="0"/>
                  <a:cs typeface="Times New Roman" panose="02020603050405020304" pitchFamily="18" charset="0"/>
                </a:rPr>
                <a:t>=</a:t>
              </a:r>
              <a:r>
                <a:rPr lang="en-IN" sz="2400" b="0" i="0" dirty="0">
                  <a:solidFill>
                    <a:srgbClr val="008800"/>
                  </a:solidFill>
                  <a:effectLst/>
                  <a:latin typeface="Times New Roman" panose="02020603050405020304" pitchFamily="18" charset="0"/>
                  <a:cs typeface="Times New Roman" panose="02020603050405020304" pitchFamily="18" charset="0"/>
                </a:rPr>
                <a:t>9</a:t>
              </a:r>
              <a:r>
                <a:rPr lang="en-IN"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81000" y="2286001"/>
              <a:ext cx="5993900" cy="3365136"/>
            </a:xfrm>
            <a:prstGeom prst="rect">
              <a:avLst/>
            </a:prstGeom>
          </p:spPr>
        </p:pic>
        <p:sp>
          <p:nvSpPr>
            <p:cNvPr id="10" name="TextBox 9"/>
            <p:cNvSpPr txBox="1"/>
            <p:nvPr/>
          </p:nvSpPr>
          <p:spPr>
            <a:xfrm>
              <a:off x="6477000" y="2308076"/>
              <a:ext cx="5257800" cy="378565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a:t>
              </a:r>
              <a:r>
                <a:rPr lang="en-US" sz="2000" b="0" i="0" dirty="0" err="1">
                  <a:solidFill>
                    <a:srgbClr val="222222"/>
                  </a:solidFill>
                  <a:effectLst/>
                  <a:latin typeface="Times New Roman" panose="02020603050405020304" pitchFamily="18" charset="0"/>
                  <a:cs typeface="Times New Roman" panose="02020603050405020304" pitchFamily="18" charset="0"/>
                </a:rPr>
                <a:t>adam</a:t>
              </a:r>
              <a:r>
                <a:rPr lang="en-US" sz="2000" b="0" i="0" dirty="0">
                  <a:solidFill>
                    <a:srgbClr val="222222"/>
                  </a:solidFill>
                  <a:effectLst/>
                  <a:latin typeface="Times New Roman" panose="02020603050405020304" pitchFamily="18" charset="0"/>
                  <a:cs typeface="Times New Roman" panose="02020603050405020304" pitchFamily="18" charset="0"/>
                </a:rPr>
                <a:t>’ parameter is a popular optimization algorithm for deep learning models, and the ‘</a:t>
              </a:r>
              <a:r>
                <a:rPr lang="en-US" sz="2000" b="0" i="0" dirty="0" err="1">
                  <a:solidFill>
                    <a:srgbClr val="222222"/>
                  </a:solidFill>
                  <a:effectLst/>
                  <a:latin typeface="Times New Roman" panose="02020603050405020304" pitchFamily="18" charset="0"/>
                  <a:cs typeface="Times New Roman" panose="02020603050405020304" pitchFamily="18" charset="0"/>
                </a:rPr>
                <a:t>mean_squared_error</a:t>
              </a:r>
              <a:r>
                <a:rPr lang="en-US" sz="2000" b="0" i="0" dirty="0">
                  <a:solidFill>
                    <a:srgbClr val="222222"/>
                  </a:solidFill>
                  <a:effectLst/>
                  <a:latin typeface="Times New Roman" panose="02020603050405020304" pitchFamily="18" charset="0"/>
                  <a:cs typeface="Times New Roman" panose="02020603050405020304" pitchFamily="18" charset="0"/>
                </a:rPr>
                <a:t>’ parameter is a common loss function used in regression problems. </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solidFill>
                  <a:srgbClr val="22222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222222"/>
                  </a:solidFill>
                  <a:effectLst/>
                  <a:latin typeface="Times New Roman" panose="02020603050405020304" pitchFamily="18" charset="0"/>
                  <a:cs typeface="Times New Roman" panose="02020603050405020304" pitchFamily="18" charset="0"/>
                </a:rPr>
                <a:t>The parameter </a:t>
              </a:r>
              <a:r>
                <a:rPr lang="en-US" sz="2000" b="0" i="0" dirty="0" err="1">
                  <a:solidFill>
                    <a:srgbClr val="222222"/>
                  </a:solidFill>
                  <a:effectLst/>
                  <a:latin typeface="Times New Roman" panose="02020603050405020304" pitchFamily="18" charset="0"/>
                  <a:cs typeface="Times New Roman" panose="02020603050405020304" pitchFamily="18" charset="0"/>
                </a:rPr>
                <a:t>batch_size</a:t>
              </a:r>
              <a:r>
                <a:rPr lang="en-US" sz="2000" b="0" i="0" dirty="0">
                  <a:solidFill>
                    <a:srgbClr val="222222"/>
                  </a:solidFill>
                  <a:effectLst/>
                  <a:latin typeface="Times New Roman" panose="02020603050405020304" pitchFamily="18" charset="0"/>
                  <a:cs typeface="Times New Roman" panose="02020603050405020304" pitchFamily="18" charset="0"/>
                </a:rPr>
                <a:t> = 1 means that the model will update its weights after each sample is processed during training. The epochs parameter is set to 9, meaning the model will be trained on the entire dataset for nine iterations.</a:t>
              </a:r>
              <a:endParaRPr lang="en-IN" sz="20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006928" y="0"/>
            <a:ext cx="11185072" cy="4706272"/>
            <a:chOff x="1006928" y="0"/>
            <a:chExt cx="11185072" cy="4706272"/>
          </a:xfrm>
        </p:grpSpPr>
        <p:sp>
          <p:nvSpPr>
            <p:cNvPr id="3" name="TextBox 2"/>
            <p:cNvSpPr txBox="1"/>
            <p:nvPr/>
          </p:nvSpPr>
          <p:spPr>
            <a:xfrm>
              <a:off x="1006928" y="2151727"/>
              <a:ext cx="10178143" cy="2554545"/>
            </a:xfrm>
            <a:prstGeom prst="rect">
              <a:avLst/>
            </a:prstGeom>
            <a:noFill/>
          </p:spPr>
          <p:txBody>
            <a:bodyPr wrap="square" anchor="ctr">
              <a:spAutoFit/>
            </a:bodyPr>
            <a:lstStyle/>
            <a:p>
              <a:pPr algn="ctr"/>
              <a:r>
                <a:rPr lang="en-US" sz="3200" b="0" i="0" dirty="0">
                  <a:solidFill>
                    <a:srgbClr val="222222"/>
                  </a:solidFill>
                  <a:effectLst/>
                  <a:latin typeface="Times New Roman" panose="02020603050405020304" pitchFamily="18" charset="0"/>
                  <a:cs typeface="Times New Roman" panose="02020603050405020304" pitchFamily="18" charset="0"/>
                </a:rPr>
                <a:t>FINALLY, LET’S TEST THE MODEL’S PERFORMANCE FOR PREDICTING FOOD DELIVERY TIMES GIVEN THREE INPUT PARAMETERS </a:t>
              </a:r>
              <a:endParaRPr lang="en-US" sz="3200" b="0" i="0" dirty="0">
                <a:solidFill>
                  <a:srgbClr val="222222"/>
                </a:solidFill>
                <a:effectLst/>
                <a:latin typeface="Times New Roman" panose="02020603050405020304" pitchFamily="18" charset="0"/>
                <a:cs typeface="Times New Roman" panose="02020603050405020304" pitchFamily="18" charset="0"/>
              </a:endParaRPr>
            </a:p>
            <a:p>
              <a:pPr algn="ctr"/>
              <a:r>
                <a:rPr lang="en-US" sz="3200" b="0" i="0" dirty="0">
                  <a:solidFill>
                    <a:srgbClr val="222222"/>
                  </a:solidFill>
                  <a:effectLst/>
                  <a:latin typeface="Times New Roman" panose="02020603050405020304" pitchFamily="18" charset="0"/>
                  <a:cs typeface="Times New Roman" panose="02020603050405020304" pitchFamily="18" charset="0"/>
                </a:rPr>
                <a:t>(DELIVERY PARTNER AGE, DELIVERY RATING, AND DISTANCE)</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0" y="0"/>
            <a:ext cx="12192000" cy="6221151"/>
            <a:chOff x="0" y="0"/>
            <a:chExt cx="12192000" cy="6221151"/>
          </a:xfrm>
        </p:grpSpPr>
        <p:sp>
          <p:nvSpPr>
            <p:cNvPr id="4" name="Rectangle 3"/>
            <p:cNvSpPr/>
            <p:nvPr/>
          </p:nvSpPr>
          <p:spPr>
            <a:xfrm>
              <a:off x="317792" y="310067"/>
              <a:ext cx="7748522" cy="2592556"/>
            </a:xfrm>
            <a:prstGeom prst="rect">
              <a:avLst/>
            </a:prstGeom>
            <a:solidFill>
              <a:schemeClr val="bg1">
                <a:lumMod val="95000"/>
              </a:schemeClr>
            </a:solidFill>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p:cNvSpPr txBox="1"/>
            <p:nvPr/>
          </p:nvSpPr>
          <p:spPr>
            <a:xfrm>
              <a:off x="424541" y="636849"/>
              <a:ext cx="7870373" cy="1938992"/>
            </a:xfrm>
            <a:prstGeom prst="rect">
              <a:avLst/>
            </a:prstGeom>
            <a:noFill/>
          </p:spPr>
          <p:txBody>
            <a:bodyPr wrap="square">
              <a:spAutoFit/>
            </a:bodyPr>
            <a:lstStyle/>
            <a:p>
              <a:r>
                <a:rPr lang="en-US" sz="2000" b="0" i="0" dirty="0">
                  <a:solidFill>
                    <a:srgbClr val="008000"/>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"Food Delivery Time Prediction using LSTM"</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"Delivery Partner Age: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b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float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"Previous Delivery Ratings: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c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8000"/>
                  </a:solidFill>
                  <a:effectLst/>
                  <a:latin typeface="Times New Roman" panose="02020603050405020304" pitchFamily="18" charset="0"/>
                  <a:cs typeface="Times New Roman" panose="02020603050405020304" pitchFamily="18" charset="0"/>
                </a:rPr>
                <a:t>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8000"/>
                  </a:solidFill>
                  <a:effectLst/>
                  <a:latin typeface="Times New Roman" panose="02020603050405020304" pitchFamily="18" charset="0"/>
                  <a:cs typeface="Times New Roman" panose="02020603050405020304" pitchFamily="18" charset="0"/>
                </a:rPr>
                <a:t>input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"Total Distance: "</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features </a:t>
              </a:r>
              <a:r>
                <a:rPr lang="en-US" sz="2000" b="1" i="0" dirty="0">
                  <a:solidFill>
                    <a:srgbClr val="AA22FF"/>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np.array</a:t>
              </a:r>
              <a:r>
                <a:rPr lang="en-US" sz="2000" b="0" i="0" dirty="0">
                  <a:solidFill>
                    <a:srgbClr val="000000"/>
                  </a:solidFill>
                  <a:effectLst/>
                  <a:latin typeface="Times New Roman" panose="02020603050405020304" pitchFamily="18" charset="0"/>
                  <a:cs typeface="Times New Roman" panose="02020603050405020304" pitchFamily="18" charset="0"/>
                </a:rPr>
                <a:t>([[a, b, c]])</a:t>
              </a:r>
              <a:endParaRPr lang="en-US" sz="2000" dirty="0">
                <a:latin typeface="Times New Roman" panose="02020603050405020304" pitchFamily="18" charset="0"/>
                <a:cs typeface="Times New Roman" panose="02020603050405020304" pitchFamily="18" charset="0"/>
              </a:endParaRPr>
            </a:p>
            <a:p>
              <a:r>
                <a:rPr lang="en-US" sz="2000" b="0" i="0" dirty="0">
                  <a:solidFill>
                    <a:srgbClr val="008000"/>
                  </a:solidFill>
                  <a:effectLst/>
                  <a:latin typeface="Times New Roman" panose="02020603050405020304" pitchFamily="18" charset="0"/>
                  <a:cs typeface="Times New Roman" panose="02020603050405020304" pitchFamily="18" charset="0"/>
                </a:rPr>
                <a:t>print</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BA2121"/>
                  </a:solidFill>
                  <a:effectLst/>
                  <a:latin typeface="Times New Roman" panose="02020603050405020304" pitchFamily="18" charset="0"/>
                  <a:cs typeface="Times New Roman" panose="02020603050405020304" pitchFamily="18" charset="0"/>
                </a:rPr>
                <a:t>"Delivery Time Prediction in Minutes =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model.predict</a:t>
              </a:r>
              <a:r>
                <a:rPr lang="en-US" sz="2000" b="0" i="0" dirty="0">
                  <a:solidFill>
                    <a:srgbClr val="000000"/>
                  </a:solidFill>
                  <a:effectLst/>
                  <a:latin typeface="Times New Roman" panose="02020603050405020304" pitchFamily="18" charset="0"/>
                  <a:cs typeface="Times New Roman" panose="02020603050405020304" pitchFamily="18" charset="0"/>
                </a:rPr>
                <a:t>(features))</a:t>
              </a:r>
              <a:endParaRPr lang="en-US" sz="2000"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0" y="3126411"/>
              <a:ext cx="6564088" cy="3094740"/>
              <a:chOff x="803910" y="1203960"/>
              <a:chExt cx="7915116" cy="2735580"/>
            </a:xfrm>
          </p:grpSpPr>
          <p:pic>
            <p:nvPicPr>
              <p:cNvPr id="6" name="Picture 5"/>
              <p:cNvPicPr>
                <a:picLocks noChangeAspect="1"/>
              </p:cNvPicPr>
              <p:nvPr/>
            </p:nvPicPr>
            <p:blipFill>
              <a:blip r:embed="rId1"/>
              <a:stretch>
                <a:fillRect/>
              </a:stretch>
            </p:blipFill>
            <p:spPr>
              <a:xfrm>
                <a:off x="803910" y="1884163"/>
                <a:ext cx="7915116" cy="2055377"/>
              </a:xfrm>
              <a:prstGeom prst="rect">
                <a:avLst/>
              </a:prstGeom>
            </p:spPr>
          </p:pic>
          <p:sp>
            <p:nvSpPr>
              <p:cNvPr id="7" name="TextBox 6"/>
              <p:cNvSpPr txBox="1"/>
              <p:nvPr/>
            </p:nvSpPr>
            <p:spPr>
              <a:xfrm>
                <a:off x="1101090" y="1203960"/>
                <a:ext cx="5387340" cy="422183"/>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The Final Result : </a:t>
                </a:r>
                <a:endParaRPr lang="en-IN" sz="2000" b="1" u="sng" dirty="0">
                  <a:latin typeface="Times New Roman" panose="02020603050405020304" pitchFamily="18" charset="0"/>
                  <a:cs typeface="Times New Roman" panose="02020603050405020304" pitchFamily="18" charset="0"/>
                </a:endParaRPr>
              </a:p>
            </p:txBody>
          </p:sp>
        </p:gr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33430" y="0"/>
            <a:ext cx="10758570" cy="6385374"/>
            <a:chOff x="1433430" y="0"/>
            <a:chExt cx="10758570" cy="6385374"/>
          </a:xfrm>
        </p:grpSpPr>
        <p:sp>
          <p:nvSpPr>
            <p:cNvPr id="2" name="TextBox 1"/>
            <p:cNvSpPr txBox="1"/>
            <p:nvPr/>
          </p:nvSpPr>
          <p:spPr>
            <a:xfrm>
              <a:off x="1433430" y="1122395"/>
              <a:ext cx="9325140" cy="5262979"/>
            </a:xfrm>
            <a:prstGeom prst="rect">
              <a:avLst/>
            </a:prstGeom>
            <a:noFill/>
          </p:spPr>
          <p:txBody>
            <a:bodyPr wrap="square">
              <a:spAutoFit/>
            </a:bodyPr>
            <a:lstStyle/>
            <a:p>
              <a:pPr algn="just"/>
              <a:r>
                <a:rPr lang="en-US" sz="2400" b="0" i="0" dirty="0">
                  <a:solidFill>
                    <a:srgbClr val="222222"/>
                  </a:solidFill>
                  <a:effectLst/>
                  <a:latin typeface="Times New Roman" panose="02020603050405020304" pitchFamily="18" charset="0"/>
                  <a:cs typeface="Times New Roman" panose="02020603050405020304" pitchFamily="18" charset="0"/>
                </a:rPr>
                <a:t>The given result is a prediction of the delivery time for a hypothetical food delivery order based on the trained </a:t>
              </a:r>
              <a:r>
                <a:rPr lang="en-US" sz="2400" b="0" i="0" dirty="0">
                  <a:solidFill>
                    <a:srgbClr val="222222"/>
                  </a:solidFill>
                  <a:effectLst/>
                  <a:latin typeface="Times New Roman" panose="02020603050405020304" pitchFamily="18" charset="0"/>
                  <a:cs typeface="Times New Roman" panose="02020603050405020304" pitchFamily="18" charset="0"/>
                  <a:hlinkClick r:id="rId1" action="ppaction://hlinksldjump"/>
                </a:rPr>
                <a:t>LSTM neural network model </a:t>
              </a:r>
              <a:r>
                <a:rPr lang="en-US" sz="2400" b="0" i="0" dirty="0">
                  <a:solidFill>
                    <a:srgbClr val="222222"/>
                  </a:solidFill>
                  <a:effectLst/>
                  <a:latin typeface="Times New Roman" panose="02020603050405020304" pitchFamily="18" charset="0"/>
                  <a:cs typeface="Times New Roman" panose="02020603050405020304" pitchFamily="18" charset="0"/>
                </a:rPr>
                <a:t>using the following input features:</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Delivery Partner’s Age: </a:t>
              </a:r>
              <a:r>
                <a:rPr lang="en-US" sz="2400" dirty="0">
                  <a:solidFill>
                    <a:srgbClr val="222222"/>
                  </a:solidFill>
                  <a:latin typeface="Times New Roman" panose="02020603050405020304" pitchFamily="18" charset="0"/>
                  <a:cs typeface="Times New Roman" panose="02020603050405020304" pitchFamily="18" charset="0"/>
                </a:rPr>
                <a:t>25</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Previous Delivery Ratings: 4.8</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Total distance: </a:t>
              </a:r>
              <a:r>
                <a:rPr lang="en-US" sz="2400" dirty="0">
                  <a:solidFill>
                    <a:srgbClr val="222222"/>
                  </a:solidFill>
                  <a:latin typeface="Times New Roman" panose="02020603050405020304" pitchFamily="18" charset="0"/>
                  <a:cs typeface="Times New Roman" panose="02020603050405020304" pitchFamily="18" charset="0"/>
                </a:rPr>
                <a:t>2</a:t>
              </a: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400" b="0" i="0" dirty="0">
                <a:solidFill>
                  <a:srgbClr val="222222"/>
                </a:solidFill>
                <a:effectLst/>
                <a:latin typeface="Times New Roman" panose="02020603050405020304" pitchFamily="18" charset="0"/>
                <a:cs typeface="Times New Roman" panose="02020603050405020304" pitchFamily="18" charset="0"/>
              </a:endParaRPr>
            </a:p>
            <a:p>
              <a:pPr algn="just"/>
              <a:r>
                <a:rPr lang="en-US" sz="2400" b="0" i="0" dirty="0">
                  <a:solidFill>
                    <a:srgbClr val="222222"/>
                  </a:solidFill>
                  <a:effectLst/>
                  <a:latin typeface="Times New Roman" panose="02020603050405020304" pitchFamily="18" charset="0"/>
                  <a:cs typeface="Times New Roman" panose="02020603050405020304" pitchFamily="18" charset="0"/>
                </a:rPr>
                <a:t>The output of the prediction is shown as “Delivery Time Prediction in Minutes = [[17.455685]],” which means that the model has estimated that the food delivery will take approximately </a:t>
              </a:r>
              <a:r>
                <a:rPr lang="en-US" sz="2400" dirty="0">
                  <a:solidFill>
                    <a:srgbClr val="222222"/>
                  </a:solidFill>
                  <a:latin typeface="Times New Roman" panose="02020603050405020304" pitchFamily="18" charset="0"/>
                  <a:cs typeface="Times New Roman" panose="02020603050405020304" pitchFamily="18" charset="0"/>
                </a:rPr>
                <a:t>17.50</a:t>
              </a:r>
              <a:r>
                <a:rPr lang="en-US" sz="2400" b="0" i="0" dirty="0">
                  <a:solidFill>
                    <a:srgbClr val="222222"/>
                  </a:solidFill>
                  <a:effectLst/>
                  <a:latin typeface="Times New Roman" panose="02020603050405020304" pitchFamily="18" charset="0"/>
                  <a:cs typeface="Times New Roman" panose="02020603050405020304" pitchFamily="18" charset="0"/>
                </a:rPr>
                <a:t> minutes to reach the destination.</a:t>
              </a:r>
              <a:endParaRPr lang="en-US" sz="2400" b="0" i="0" dirty="0">
                <a:solidFill>
                  <a:srgbClr val="222222"/>
                </a:solidFill>
                <a:effectLst/>
                <a:latin typeface="Times New Roman" panose="02020603050405020304" pitchFamily="18" charset="0"/>
                <a:cs typeface="Times New Roman" panose="02020603050405020304" pitchFamily="18" charset="0"/>
              </a:endParaRP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90146" y="0"/>
              <a:ext cx="1101854" cy="174041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739759" y="14482"/>
            <a:ext cx="12191999" cy="6858000"/>
            <a:chOff x="1" y="0"/>
            <a:chExt cx="12191999" cy="6858000"/>
          </a:xfrm>
        </p:grpSpPr>
        <p:grpSp>
          <p:nvGrpSpPr>
            <p:cNvPr id="7" name="Group 6"/>
            <p:cNvGrpSpPr/>
            <p:nvPr/>
          </p:nvGrpSpPr>
          <p:grpSpPr>
            <a:xfrm>
              <a:off x="1" y="0"/>
              <a:ext cx="12191999" cy="6858000"/>
              <a:chOff x="1129427" y="0"/>
              <a:chExt cx="10835148" cy="6858000"/>
            </a:xfrm>
          </p:grpSpPr>
          <p:sp>
            <p:nvSpPr>
              <p:cNvPr id="2" name="Rectangle 1"/>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endParaRPr lang="en-IN" b="1" dirty="0">
                <a:latin typeface="Montserrat" panose="00000500000000000000" pitchFamily="2" charset="0"/>
              </a:endParaRPr>
            </a:p>
          </p:txBody>
        </p:sp>
        <p:pic>
          <p:nvPicPr>
            <p:cNvPr id="9" name="Graphic 8" descr="Brain in hea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6200000">
              <a:off x="11286890" y="3288931"/>
              <a:ext cx="535776" cy="535776"/>
            </a:xfrm>
            <a:prstGeom prst="rect">
              <a:avLst/>
            </a:prstGeom>
          </p:spPr>
        </p:pic>
      </p:grpSp>
      <p:grpSp>
        <p:nvGrpSpPr>
          <p:cNvPr id="11" name="Group 10"/>
          <p:cNvGrpSpPr/>
          <p:nvPr/>
        </p:nvGrpSpPr>
        <p:grpSpPr>
          <a:xfrm>
            <a:off x="-10337189" y="24313"/>
            <a:ext cx="12191999" cy="6858000"/>
            <a:chOff x="1" y="0"/>
            <a:chExt cx="12191999" cy="6858000"/>
          </a:xfrm>
        </p:grpSpPr>
        <p:grpSp>
          <p:nvGrpSpPr>
            <p:cNvPr id="12" name="Group 11"/>
            <p:cNvGrpSpPr/>
            <p:nvPr/>
          </p:nvGrpSpPr>
          <p:grpSpPr>
            <a:xfrm>
              <a:off x="1" y="0"/>
              <a:ext cx="12191999" cy="6858000"/>
              <a:chOff x="1" y="0"/>
              <a:chExt cx="12191999" cy="6858000"/>
            </a:xfrm>
          </p:grpSpPr>
          <p:grpSp>
            <p:nvGrpSpPr>
              <p:cNvPr id="14" name="Group 13"/>
              <p:cNvGrpSpPr/>
              <p:nvPr/>
            </p:nvGrpSpPr>
            <p:grpSpPr>
              <a:xfrm>
                <a:off x="1" y="0"/>
                <a:ext cx="12191999" cy="6858000"/>
                <a:chOff x="1129427" y="0"/>
                <a:chExt cx="10835148" cy="6858000"/>
              </a:xfrm>
            </p:grpSpPr>
            <p:sp>
              <p:nvSpPr>
                <p:cNvPr id="16" name="Rectangle 15"/>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Freeform: Shape 16"/>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endParaRPr lang="en-IN" sz="1600" b="1" dirty="0">
                  <a:latin typeface="Montserrat" panose="00000500000000000000" pitchFamily="2" charset="0"/>
                </a:endParaRPr>
              </a:p>
            </p:txBody>
          </p:sp>
        </p:grpSp>
        <p:pic>
          <p:nvPicPr>
            <p:cNvPr id="13" name="Graphic 12" descr="Firework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178085" y="3229895"/>
              <a:ext cx="653845" cy="653845"/>
            </a:xfrm>
            <a:prstGeom prst="rect">
              <a:avLst/>
            </a:prstGeom>
          </p:spPr>
        </p:pic>
      </p:grpSp>
      <p:grpSp>
        <p:nvGrpSpPr>
          <p:cNvPr id="18" name="Group 17"/>
          <p:cNvGrpSpPr/>
          <p:nvPr/>
        </p:nvGrpSpPr>
        <p:grpSpPr>
          <a:xfrm>
            <a:off x="-10934619" y="24313"/>
            <a:ext cx="12191999" cy="6858000"/>
            <a:chOff x="1" y="0"/>
            <a:chExt cx="12191999" cy="6858000"/>
          </a:xfrm>
        </p:grpSpPr>
        <p:grpSp>
          <p:nvGrpSpPr>
            <p:cNvPr id="19" name="Group 18"/>
            <p:cNvGrpSpPr/>
            <p:nvPr/>
          </p:nvGrpSpPr>
          <p:grpSpPr>
            <a:xfrm>
              <a:off x="1" y="0"/>
              <a:ext cx="12191999" cy="6858000"/>
              <a:chOff x="1" y="0"/>
              <a:chExt cx="12191999" cy="6858000"/>
            </a:xfrm>
          </p:grpSpPr>
          <p:grpSp>
            <p:nvGrpSpPr>
              <p:cNvPr id="21" name="Group 20"/>
              <p:cNvGrpSpPr/>
              <p:nvPr/>
            </p:nvGrpSpPr>
            <p:grpSpPr>
              <a:xfrm>
                <a:off x="1" y="0"/>
                <a:ext cx="12191999" cy="6858000"/>
                <a:chOff x="1129427" y="0"/>
                <a:chExt cx="10835148" cy="6858000"/>
              </a:xfrm>
            </p:grpSpPr>
            <p:sp>
              <p:nvSpPr>
                <p:cNvPr id="23" name="Rectangle 22"/>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endParaRPr lang="en-IN" b="1" dirty="0">
                  <a:latin typeface="Montserrat" panose="00000500000000000000" pitchFamily="2" charset="0"/>
                </a:endParaRPr>
              </a:p>
            </p:txBody>
          </p:sp>
        </p:grpSp>
        <p:pic>
          <p:nvPicPr>
            <p:cNvPr id="20" name="Graphic 19"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299034" y="3261283"/>
              <a:ext cx="591072" cy="591072"/>
            </a:xfrm>
            <a:prstGeom prst="rect">
              <a:avLst/>
            </a:prstGeom>
          </p:spPr>
        </p:pic>
      </p:grpSp>
      <p:grpSp>
        <p:nvGrpSpPr>
          <p:cNvPr id="25" name="Group 24"/>
          <p:cNvGrpSpPr/>
          <p:nvPr/>
        </p:nvGrpSpPr>
        <p:grpSpPr>
          <a:xfrm>
            <a:off x="-11469784" y="31988"/>
            <a:ext cx="12191999" cy="6858000"/>
            <a:chOff x="1" y="0"/>
            <a:chExt cx="12191999" cy="6858000"/>
          </a:xfrm>
        </p:grpSpPr>
        <p:grpSp>
          <p:nvGrpSpPr>
            <p:cNvPr id="26" name="Group 25"/>
            <p:cNvGrpSpPr/>
            <p:nvPr/>
          </p:nvGrpSpPr>
          <p:grpSpPr>
            <a:xfrm>
              <a:off x="1" y="0"/>
              <a:ext cx="12191999" cy="6858000"/>
              <a:chOff x="1" y="0"/>
              <a:chExt cx="12191999" cy="6858000"/>
            </a:xfrm>
          </p:grpSpPr>
          <p:grpSp>
            <p:nvGrpSpPr>
              <p:cNvPr id="28" name="Group 27"/>
              <p:cNvGrpSpPr/>
              <p:nvPr/>
            </p:nvGrpSpPr>
            <p:grpSpPr>
              <a:xfrm>
                <a:off x="1" y="0"/>
                <a:ext cx="12191999" cy="6858000"/>
                <a:chOff x="1129427" y="0"/>
                <a:chExt cx="10835148" cy="6858000"/>
              </a:xfrm>
            </p:grpSpPr>
            <p:sp>
              <p:nvSpPr>
                <p:cNvPr id="30" name="Rectangle 29"/>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Freeform: Shape 30"/>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endParaRPr lang="en-IN" b="1" dirty="0">
                  <a:latin typeface="Montserrat" panose="00000500000000000000" pitchFamily="2" charset="0"/>
                </a:endParaRPr>
              </a:p>
            </p:txBody>
          </p:sp>
        </p:grpSp>
        <p:pic>
          <p:nvPicPr>
            <p:cNvPr id="27" name="Graphic 26" descr="Open boo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1058208" y="3174590"/>
              <a:ext cx="764458" cy="764458"/>
            </a:xfrm>
            <a:prstGeom prst="rect">
              <a:avLst/>
            </a:prstGeom>
          </p:spPr>
        </p:pic>
      </p:grpSp>
      <p:sp>
        <p:nvSpPr>
          <p:cNvPr id="42" name="TextBox 41"/>
          <p:cNvSpPr txBox="1"/>
          <p:nvPr/>
        </p:nvSpPr>
        <p:spPr>
          <a:xfrm>
            <a:off x="5053818" y="1524253"/>
            <a:ext cx="5593977" cy="4339650"/>
          </a:xfrm>
          <a:prstGeom prst="rect">
            <a:avLst/>
          </a:prstGeom>
          <a:noFill/>
        </p:spPr>
        <p:txBody>
          <a:bodyPr wrap="square">
            <a:spAutoFit/>
          </a:bodyPr>
          <a:lstStyle/>
          <a:p>
            <a:pPr algn="ctr"/>
            <a:r>
              <a:rPr lang="en-U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LET’S </a:t>
            </a:r>
            <a:endParaRPr lang="en-U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sz="13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STARTS</a:t>
            </a:r>
            <a:endParaRPr lang="en-US" sz="19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60328" y="3"/>
            <a:ext cx="12160176" cy="6858000"/>
            <a:chOff x="-60328" y="3"/>
            <a:chExt cx="12160176" cy="6858000"/>
          </a:xfrm>
        </p:grpSpPr>
        <p:grpSp>
          <p:nvGrpSpPr>
            <p:cNvPr id="4" name="Group 3"/>
            <p:cNvGrpSpPr/>
            <p:nvPr/>
          </p:nvGrpSpPr>
          <p:grpSpPr>
            <a:xfrm>
              <a:off x="-60328" y="3"/>
              <a:ext cx="5881026" cy="6858000"/>
              <a:chOff x="-60328" y="-9829"/>
              <a:chExt cx="6100916" cy="6858000"/>
            </a:xfrm>
          </p:grpSpPr>
          <p:sp>
            <p:nvSpPr>
              <p:cNvPr id="10" name="Freeform: Shape 9"/>
              <p:cNvSpPr/>
              <p:nvPr/>
            </p:nvSpPr>
            <p:spPr>
              <a:xfrm>
                <a:off x="-11572" y="-9829"/>
                <a:ext cx="6003403" cy="6858000"/>
              </a:xfrm>
              <a:prstGeom prst="rect">
                <a:avLst/>
              </a:prstGeom>
              <a:solidFill>
                <a:schemeClr val="tx1">
                  <a:lumMod val="50000"/>
                  <a:lumOff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TextBox 2"/>
              <p:cNvSpPr txBox="1"/>
              <p:nvPr/>
            </p:nvSpPr>
            <p:spPr>
              <a:xfrm>
                <a:off x="-60328" y="2660762"/>
                <a:ext cx="6100916" cy="1107996"/>
              </a:xfrm>
              <a:prstGeom prst="rect">
                <a:avLst/>
              </a:prstGeom>
              <a:noFill/>
            </p:spPr>
            <p:txBody>
              <a:bodyPr wrap="square">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97994" y="21406"/>
              <a:ext cx="1101854" cy="1740412"/>
            </a:xfrm>
            <a:prstGeom prst="rect">
              <a:avLst/>
            </a:prstGeom>
          </p:spPr>
        </p:pic>
        <p:sp>
          <p:nvSpPr>
            <p:cNvPr id="11" name="TextBox 10"/>
            <p:cNvSpPr txBox="1"/>
            <p:nvPr/>
          </p:nvSpPr>
          <p:spPr>
            <a:xfrm>
              <a:off x="5867697" y="508769"/>
              <a:ext cx="4321484" cy="400110"/>
            </a:xfrm>
            <a:prstGeom prst="rect">
              <a:avLst/>
            </a:prstGeom>
            <a:noFill/>
          </p:spPr>
          <p:txBody>
            <a:bodyPr wrap="square">
              <a:spAutoFit/>
            </a:bodyPr>
            <a:lstStyle/>
            <a:p>
              <a:pPr algn="just"/>
              <a:endParaRPr lang="en-US" sz="2000" b="0" i="0" dirty="0">
                <a:solidFill>
                  <a:srgbClr val="222222"/>
                </a:solidFill>
                <a:effectLst/>
                <a:latin typeface="Times New Roman" panose="02020603050405020304" pitchFamily="18" charset="0"/>
                <a:cs typeface="Times New Roman" panose="02020603050405020304" pitchFamily="18" charset="0"/>
              </a:endParaRPr>
            </a:p>
          </p:txBody>
        </p:sp>
        <p:sp>
          <p:nvSpPr>
            <p:cNvPr id="13" name="TextBox 12"/>
            <p:cNvSpPr txBox="1"/>
            <p:nvPr/>
          </p:nvSpPr>
          <p:spPr>
            <a:xfrm>
              <a:off x="5759542" y="5177557"/>
              <a:ext cx="4537794" cy="400110"/>
            </a:xfrm>
            <a:prstGeom prst="rect">
              <a:avLst/>
            </a:prstGeom>
            <a:noFill/>
          </p:spPr>
          <p:txBody>
            <a:bodyPr wrap="square">
              <a:spAutoFit/>
            </a:bodyPr>
            <a:lstStyle/>
            <a:p>
              <a:pPr marL="139700" algn="just"/>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14" name="Oval 13"/>
            <p:cNvSpPr/>
            <p:nvPr/>
          </p:nvSpPr>
          <p:spPr>
            <a:xfrm>
              <a:off x="5647932" y="4357410"/>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p:cNvSpPr txBox="1"/>
            <p:nvPr/>
          </p:nvSpPr>
          <p:spPr>
            <a:xfrm>
              <a:off x="5773699" y="3052638"/>
              <a:ext cx="4523637" cy="400110"/>
            </a:xfrm>
            <a:prstGeom prst="rect">
              <a:avLst/>
            </a:prstGeom>
            <a:noFill/>
          </p:spPr>
          <p:txBody>
            <a:bodyPr wrap="square">
              <a:spAutoFit/>
            </a:bodyPr>
            <a:lstStyle/>
            <a:p>
              <a:pPr marL="139700" algn="just"/>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
          <p:nvSpPr>
            <p:cNvPr id="2" name="Oval 1"/>
            <p:cNvSpPr/>
            <p:nvPr/>
          </p:nvSpPr>
          <p:spPr>
            <a:xfrm>
              <a:off x="5651387" y="1816264"/>
              <a:ext cx="216310" cy="216000"/>
            </a:xfrm>
            <a:prstGeom prst="ellipse">
              <a:avLst/>
            </a:prstGeom>
            <a:solidFill>
              <a:schemeClr val="bg1"/>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p:cNvSpPr txBox="1"/>
            <p:nvPr/>
          </p:nvSpPr>
          <p:spPr>
            <a:xfrm>
              <a:off x="5839310" y="1710313"/>
              <a:ext cx="5158684"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a:t>
              </a:r>
              <a:r>
                <a:rPr lang="en-US" sz="2000" b="0" i="0" dirty="0">
                  <a:effectLst/>
                  <a:latin typeface="Times New Roman" panose="02020603050405020304" pitchFamily="18" charset="0"/>
                  <a:cs typeface="Times New Roman" panose="02020603050405020304" pitchFamily="18" charset="0"/>
                </a:rPr>
                <a:t>redicting food delivery times is an important problem that can be solved using a combination of data preprocessing, feature engineering, exploratory data analysis, model selection, training and validation, hyperparameter tuning, model evaluation, and deployment.</a:t>
              </a: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5839310" y="4286979"/>
              <a:ext cx="5026802" cy="1631216"/>
            </a:xfrm>
            <a:prstGeom prst="rect">
              <a:avLst/>
            </a:prstGeom>
            <a:noFill/>
          </p:spPr>
          <p:txBody>
            <a:bodyPr wrap="square">
              <a:spAutoFit/>
            </a:bodyPr>
            <a:lstStyle/>
            <a:p>
              <a:r>
                <a:rPr lang="en-US" sz="2000" b="0" i="0" dirty="0">
                  <a:effectLst/>
                  <a:latin typeface="Times New Roman" panose="02020603050405020304" pitchFamily="18" charset="0"/>
                  <a:cs typeface="Times New Roman" panose="02020603050405020304" pitchFamily="18" charset="0"/>
                </a:rPr>
                <a:t>By following these steps, we can build an accurate and reliable food delivery time prediction model that can help improve customer satisfaction and increase business revenue.</a:t>
              </a:r>
              <a:endParaRPr lang="en-US" sz="2000" b="0" i="0" dirty="0">
                <a:effectLst/>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87197" y="24530"/>
            <a:ext cx="11906480" cy="6612637"/>
            <a:chOff x="187197" y="24530"/>
            <a:chExt cx="11906480" cy="6612637"/>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
          <p:nvSpPr>
            <p:cNvPr id="9" name="Rectangle 8"/>
            <p:cNvSpPr/>
            <p:nvPr/>
          </p:nvSpPr>
          <p:spPr>
            <a:xfrm>
              <a:off x="1428139" y="593403"/>
              <a:ext cx="8933196" cy="2308324"/>
            </a:xfrm>
            <a:prstGeom prst="rect">
              <a:avLst/>
            </a:prstGeom>
            <a:noFill/>
          </p:spPr>
          <p:txBody>
            <a:bodyPr wrap="square" lIns="91440" tIns="45720" rIns="91440" bIns="45720">
              <a:spAutoFit/>
            </a:bodyPr>
            <a:lstStyle/>
            <a:p>
              <a:pPr algn="ctr"/>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WHAT WE </a:t>
              </a:r>
              <a:endPar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r>
                <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HAVE BEEN </a:t>
              </a:r>
              <a:endPar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ctr"/>
              <a:endParaRPr lang="en-US" sz="4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 name="Rectangle: Rounded Corners 1"/>
            <p:cNvSpPr/>
            <p:nvPr/>
          </p:nvSpPr>
          <p:spPr>
            <a:xfrm>
              <a:off x="222603" y="1764942"/>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Rounded Corners 2"/>
            <p:cNvSpPr/>
            <p:nvPr/>
          </p:nvSpPr>
          <p:spPr>
            <a:xfrm>
              <a:off x="2396924" y="2732708"/>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nvGrpSpPr>
            <p:cNvPr id="11" name="Group 10"/>
            <p:cNvGrpSpPr/>
            <p:nvPr/>
          </p:nvGrpSpPr>
          <p:grpSpPr>
            <a:xfrm>
              <a:off x="2407507" y="2841049"/>
              <a:ext cx="4996179" cy="2066864"/>
              <a:chOff x="3852853" y="2800104"/>
              <a:chExt cx="4996179" cy="2066864"/>
            </a:xfrm>
          </p:grpSpPr>
          <p:sp>
            <p:nvSpPr>
              <p:cNvPr id="4" name="Rectangle: Rounded Corners 3"/>
              <p:cNvSpPr/>
              <p:nvPr/>
            </p:nvSpPr>
            <p:spPr>
              <a:xfrm>
                <a:off x="6027174" y="3603522"/>
                <a:ext cx="2821858" cy="1263446"/>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p:cNvSpPr txBox="1"/>
              <p:nvPr/>
            </p:nvSpPr>
            <p:spPr>
              <a:xfrm>
                <a:off x="3852853" y="2800104"/>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DATA VISUALISATION</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grpSp>
          <p:nvGrpSpPr>
            <p:cNvPr id="13" name="Group 12"/>
            <p:cNvGrpSpPr/>
            <p:nvPr/>
          </p:nvGrpSpPr>
          <p:grpSpPr>
            <a:xfrm>
              <a:off x="6960883" y="4620966"/>
              <a:ext cx="2767780" cy="1179871"/>
              <a:chOff x="9065342" y="4783393"/>
              <a:chExt cx="2767780" cy="1179871"/>
            </a:xfrm>
          </p:grpSpPr>
          <p:sp>
            <p:nvSpPr>
              <p:cNvPr id="5" name="Rectangle: Rounded Corners 4"/>
              <p:cNvSpPr/>
              <p:nvPr/>
            </p:nvSpPr>
            <p:spPr>
              <a:xfrm>
                <a:off x="9065342" y="4783393"/>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TextBox 16"/>
              <p:cNvSpPr txBox="1"/>
              <p:nvPr/>
            </p:nvSpPr>
            <p:spPr>
              <a:xfrm>
                <a:off x="9148915" y="4948803"/>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FEATURES</a:t>
                </a:r>
                <a:endParaRPr lang="en-US" sz="2400" b="1" dirty="0">
                  <a:effectLst>
                    <a:outerShdw blurRad="38100" dist="38100" dir="2700000" algn="tl">
                      <a:srgbClr val="000000">
                        <a:alpha val="43137"/>
                      </a:srgbClr>
                    </a:outerShdw>
                  </a:effectLst>
                  <a:latin typeface="Montserrat" panose="00000500000000000000" pitchFamily="2" charset="0"/>
                </a:endParaRPr>
              </a:p>
              <a:p>
                <a:pPr algn="ctr"/>
                <a:r>
                  <a:rPr lang="en-US" sz="2400" b="1" dirty="0">
                    <a:effectLst>
                      <a:outerShdw blurRad="38100" dist="38100" dir="2700000" algn="tl">
                        <a:srgbClr val="000000">
                          <a:alpha val="43137"/>
                        </a:srgbClr>
                      </a:outerShdw>
                    </a:effectLst>
                    <a:latin typeface="Montserrat" panose="00000500000000000000" pitchFamily="2" charset="0"/>
                  </a:rPr>
                  <a:t>AFFECTED</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grpSp>
          <p:nvGrpSpPr>
            <p:cNvPr id="14" name="Group 13"/>
            <p:cNvGrpSpPr/>
            <p:nvPr/>
          </p:nvGrpSpPr>
          <p:grpSpPr>
            <a:xfrm>
              <a:off x="9282353" y="5457296"/>
              <a:ext cx="2767780" cy="1179871"/>
              <a:chOff x="9065342" y="4783393"/>
              <a:chExt cx="2767780" cy="1179871"/>
            </a:xfrm>
          </p:grpSpPr>
          <p:sp>
            <p:nvSpPr>
              <p:cNvPr id="18" name="Rectangle: Rounded Corners 17"/>
              <p:cNvSpPr/>
              <p:nvPr/>
            </p:nvSpPr>
            <p:spPr>
              <a:xfrm>
                <a:off x="9065342" y="4783393"/>
                <a:ext cx="2684207" cy="1179871"/>
              </a:xfrm>
              <a:prstGeom prst="roundRect">
                <a:avLst>
                  <a:gd name="adj" fmla="val 50000"/>
                </a:avLst>
              </a:prstGeom>
              <a:ln>
                <a:noFill/>
              </a:ln>
              <a:effectLst>
                <a:innerShdw blurRad="114300">
                  <a:prstClr val="black"/>
                </a:innerShdw>
                <a:reflection blurRad="6350" stA="52000" endA="300" endPos="35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TextBox 18"/>
              <p:cNvSpPr txBox="1"/>
              <p:nvPr/>
            </p:nvSpPr>
            <p:spPr>
              <a:xfrm>
                <a:off x="9148915" y="4948803"/>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MADE A </a:t>
                </a:r>
                <a:endParaRPr lang="en-US" sz="2400" b="1" dirty="0">
                  <a:effectLst>
                    <a:outerShdw blurRad="38100" dist="38100" dir="2700000" algn="tl">
                      <a:srgbClr val="000000">
                        <a:alpha val="43137"/>
                      </a:srgbClr>
                    </a:outerShdw>
                  </a:effectLst>
                  <a:latin typeface="Montserrat" panose="00000500000000000000" pitchFamily="2" charset="0"/>
                </a:endParaRPr>
              </a:p>
              <a:p>
                <a:pPr algn="ctr"/>
                <a:r>
                  <a:rPr lang="en-US" sz="2400" b="1" dirty="0">
                    <a:effectLst>
                      <a:outerShdw blurRad="38100" dist="38100" dir="2700000" algn="tl">
                        <a:srgbClr val="000000">
                          <a:alpha val="43137"/>
                        </a:srgbClr>
                      </a:outerShdw>
                    </a:effectLst>
                    <a:latin typeface="Montserrat" panose="00000500000000000000" pitchFamily="2" charset="0"/>
                  </a:rPr>
                  <a:t>LSTM MODEL</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sp>
          <p:nvSpPr>
            <p:cNvPr id="21" name="TextBox 20"/>
            <p:cNvSpPr txBox="1"/>
            <p:nvPr/>
          </p:nvSpPr>
          <p:spPr>
            <a:xfrm>
              <a:off x="5446750" y="2025146"/>
              <a:ext cx="6096000" cy="769441"/>
            </a:xfrm>
            <a:prstGeom prst="rect">
              <a:avLst/>
            </a:prstGeom>
            <a:noFill/>
          </p:spPr>
          <p:txBody>
            <a:bodyPr wrap="square">
              <a:spAutoFit/>
            </a:bodyPr>
            <a:lstStyle/>
            <a:p>
              <a:pPr algn="ct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WORKING ON??</a:t>
              </a:r>
              <a:endPar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22" name="TextBox 21"/>
            <p:cNvSpPr txBox="1"/>
            <p:nvPr/>
          </p:nvSpPr>
          <p:spPr>
            <a:xfrm>
              <a:off x="187197" y="1939378"/>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READ </a:t>
              </a:r>
              <a:endParaRPr lang="en-US" sz="2400" b="1" dirty="0">
                <a:effectLst>
                  <a:outerShdw blurRad="38100" dist="38100" dir="2700000" algn="tl">
                    <a:srgbClr val="000000">
                      <a:alpha val="43137"/>
                    </a:srgbClr>
                  </a:outerShdw>
                </a:effectLst>
                <a:latin typeface="Montserrat" panose="00000500000000000000" pitchFamily="2" charset="0"/>
              </a:endParaRPr>
            </a:p>
            <a:p>
              <a:pPr algn="ctr"/>
              <a:r>
                <a:rPr lang="en-US" sz="2400" b="1" dirty="0">
                  <a:effectLst>
                    <a:outerShdw blurRad="38100" dist="38100" dir="2700000" algn="tl">
                      <a:srgbClr val="000000">
                        <a:alpha val="43137"/>
                      </a:srgbClr>
                    </a:outerShdw>
                  </a:effectLst>
                  <a:latin typeface="Montserrat" panose="00000500000000000000" pitchFamily="2" charset="0"/>
                </a:rPr>
                <a:t>THE DATA</a:t>
              </a:r>
              <a:endParaRPr lang="en-IN" sz="2400" b="1" dirty="0">
                <a:effectLst>
                  <a:outerShdw blurRad="38100" dist="38100" dir="2700000" algn="tl">
                    <a:srgbClr val="000000">
                      <a:alpha val="43137"/>
                    </a:srgbClr>
                  </a:outerShdw>
                </a:effectLst>
                <a:latin typeface="Montserrat" panose="00000500000000000000" pitchFamily="2" charset="0"/>
              </a:endParaRPr>
            </a:p>
          </p:txBody>
        </p:sp>
        <p:sp>
          <p:nvSpPr>
            <p:cNvPr id="23" name="TextBox 22"/>
            <p:cNvSpPr txBox="1"/>
            <p:nvPr/>
          </p:nvSpPr>
          <p:spPr>
            <a:xfrm>
              <a:off x="4650653" y="3810831"/>
              <a:ext cx="2684207"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Montserrat" panose="00000500000000000000" pitchFamily="2" charset="0"/>
                </a:rPr>
                <a:t>DISTANCE</a:t>
              </a:r>
              <a:endParaRPr lang="en-US" sz="2400" b="1" dirty="0">
                <a:effectLst>
                  <a:outerShdw blurRad="38100" dist="38100" dir="2700000" algn="tl">
                    <a:srgbClr val="000000">
                      <a:alpha val="43137"/>
                    </a:srgbClr>
                  </a:outerShdw>
                </a:effectLst>
                <a:latin typeface="Montserrat" panose="00000500000000000000" pitchFamily="2" charset="0"/>
              </a:endParaRPr>
            </a:p>
            <a:p>
              <a:pPr algn="ctr"/>
              <a:r>
                <a:rPr lang="en-US" sz="2400" b="1" dirty="0">
                  <a:effectLst>
                    <a:outerShdw blurRad="38100" dist="38100" dir="2700000" algn="tl">
                      <a:srgbClr val="000000">
                        <a:alpha val="43137"/>
                      </a:srgbClr>
                    </a:outerShdw>
                  </a:effectLst>
                  <a:latin typeface="Montserrat" panose="00000500000000000000" pitchFamily="2" charset="0"/>
                </a:rPr>
                <a:t>CALCULATION</a:t>
              </a:r>
              <a:endParaRPr lang="en-IN" sz="2400" b="1" dirty="0">
                <a:effectLst>
                  <a:outerShdw blurRad="38100" dist="38100" dir="2700000" algn="tl">
                    <a:srgbClr val="000000">
                      <a:alpha val="43137"/>
                    </a:srgbClr>
                  </a:outerShdw>
                </a:effectLst>
                <a:latin typeface="Montserrat" panose="00000500000000000000" pitchFamily="2" charset="0"/>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0" y="-1952018"/>
            <a:ext cx="12290169" cy="6971294"/>
            <a:chOff x="0" y="-1952018"/>
            <a:chExt cx="12290169" cy="6971294"/>
          </a:xfrm>
        </p:grpSpPr>
        <p:grpSp>
          <p:nvGrpSpPr>
            <p:cNvPr id="41" name="Group 40"/>
            <p:cNvGrpSpPr/>
            <p:nvPr/>
          </p:nvGrpSpPr>
          <p:grpSpPr>
            <a:xfrm>
              <a:off x="0" y="2511706"/>
              <a:ext cx="6350400" cy="2507570"/>
              <a:chOff x="914400" y="2453832"/>
              <a:chExt cx="6350400" cy="2507570"/>
            </a:xfrm>
          </p:grpSpPr>
          <p:sp>
            <p:nvSpPr>
              <p:cNvPr id="37" name="TextBox 36"/>
              <p:cNvSpPr txBox="1"/>
              <p:nvPr/>
            </p:nvSpPr>
            <p:spPr>
              <a:xfrm>
                <a:off x="914400" y="2453832"/>
                <a:ext cx="1655180" cy="1862048"/>
              </a:xfrm>
              <a:prstGeom prst="rect">
                <a:avLst/>
              </a:prstGeom>
              <a:noFill/>
            </p:spPr>
            <p:txBody>
              <a:bodyPr wrap="square" rtlCol="0">
                <a:spAutoFit/>
              </a:bodyPr>
              <a:lstStyle/>
              <a:p>
                <a:r>
                  <a:rPr lang="en-IN" sz="11500" b="1" dirty="0">
                    <a:solidFill>
                      <a:srgbClr val="960032"/>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T</a:t>
                </a:r>
                <a:endParaRPr lang="en-IN" sz="11500" b="1" dirty="0">
                  <a:solidFill>
                    <a:srgbClr val="960032"/>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38" name="TextBox 37"/>
              <p:cNvSpPr txBox="1"/>
              <p:nvPr/>
            </p:nvSpPr>
            <p:spPr>
              <a:xfrm>
                <a:off x="2397889" y="2988196"/>
                <a:ext cx="1655180" cy="1862048"/>
              </a:xfrm>
              <a:prstGeom prst="rect">
                <a:avLst/>
              </a:prstGeom>
              <a:noFill/>
            </p:spPr>
            <p:txBody>
              <a:bodyPr wrap="square" rtlCol="0">
                <a:spAutoFit/>
              </a:bodyPr>
              <a:lstStyle/>
              <a:p>
                <a:r>
                  <a:rPr lang="en-IN" sz="11500" b="1" dirty="0">
                    <a:solidFill>
                      <a:srgbClr val="FF00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H</a:t>
                </a:r>
                <a:endParaRPr lang="en-IN" sz="11500" b="1" dirty="0">
                  <a:solidFill>
                    <a:srgbClr val="FF00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39" name="TextBox 38"/>
              <p:cNvSpPr txBox="1"/>
              <p:nvPr/>
            </p:nvSpPr>
            <p:spPr>
              <a:xfrm>
                <a:off x="4053069" y="2453832"/>
                <a:ext cx="1655180" cy="1862048"/>
              </a:xfrm>
              <a:prstGeom prst="rect">
                <a:avLst/>
              </a:prstGeom>
              <a:noFill/>
            </p:spPr>
            <p:txBody>
              <a:bodyPr wrap="square" rtlCol="0">
                <a:spAutoFit/>
              </a:bodyPr>
              <a:lstStyle/>
              <a:p>
                <a:r>
                  <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A</a:t>
                </a:r>
                <a:endPar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40" name="TextBox 39"/>
              <p:cNvSpPr txBox="1"/>
              <p:nvPr/>
            </p:nvSpPr>
            <p:spPr>
              <a:xfrm rot="505266">
                <a:off x="5609620" y="3099354"/>
                <a:ext cx="1655180" cy="1862048"/>
              </a:xfrm>
              <a:prstGeom prst="rect">
                <a:avLst/>
              </a:prstGeom>
              <a:noFill/>
            </p:spPr>
            <p:txBody>
              <a:bodyPr wrap="square" rtlCol="0">
                <a:spAutoFit/>
              </a:bodyPr>
              <a:lstStyle/>
              <a:p>
                <a:r>
                  <a:rPr lang="en-IN" sz="11500" b="1" dirty="0">
                    <a:solidFill>
                      <a:srgbClr val="6BA42C"/>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N</a:t>
                </a:r>
                <a:endParaRPr lang="en-IN" sz="11500" b="1" dirty="0">
                  <a:solidFill>
                    <a:srgbClr val="6BA42C"/>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grpSp>
        <p:grpSp>
          <p:nvGrpSpPr>
            <p:cNvPr id="57" name="Group 56"/>
            <p:cNvGrpSpPr/>
            <p:nvPr/>
          </p:nvGrpSpPr>
          <p:grpSpPr>
            <a:xfrm>
              <a:off x="6066069" y="2244524"/>
              <a:ext cx="6224100" cy="2463618"/>
              <a:chOff x="884469" y="2453832"/>
              <a:chExt cx="6224100" cy="2463618"/>
            </a:xfrm>
          </p:grpSpPr>
          <p:sp>
            <p:nvSpPr>
              <p:cNvPr id="58" name="TextBox 57"/>
              <p:cNvSpPr txBox="1"/>
              <p:nvPr/>
            </p:nvSpPr>
            <p:spPr>
              <a:xfrm rot="630328">
                <a:off x="884469" y="2812586"/>
                <a:ext cx="1655180" cy="1862048"/>
              </a:xfrm>
              <a:prstGeom prst="rect">
                <a:avLst/>
              </a:prstGeom>
              <a:noFill/>
            </p:spPr>
            <p:txBody>
              <a:bodyPr wrap="square" rtlCol="0">
                <a:spAutoFit/>
              </a:bodyPr>
              <a:lstStyle/>
              <a:p>
                <a:r>
                  <a:rPr lang="en-IN" sz="11500" b="1" dirty="0">
                    <a:solidFill>
                      <a:srgbClr val="00206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K</a:t>
                </a:r>
                <a:endParaRPr lang="en-IN" sz="11500" b="1" dirty="0">
                  <a:solidFill>
                    <a:srgbClr val="00206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59" name="TextBox 58"/>
              <p:cNvSpPr txBox="1"/>
              <p:nvPr/>
            </p:nvSpPr>
            <p:spPr>
              <a:xfrm>
                <a:off x="2397889" y="2988196"/>
                <a:ext cx="1655180" cy="1862048"/>
              </a:xfrm>
              <a:prstGeom prst="rect">
                <a:avLst/>
              </a:prstGeom>
              <a:noFill/>
            </p:spPr>
            <p:txBody>
              <a:bodyPr wrap="square" rtlCol="0">
                <a:spAutoFit/>
              </a:bodyPr>
              <a:lstStyle/>
              <a:p>
                <a:r>
                  <a:rPr lang="en-IN" sz="11500" b="1" dirty="0">
                    <a:solidFill>
                      <a:srgbClr val="00B05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Y</a:t>
                </a:r>
                <a:endParaRPr lang="en-IN" sz="11500" b="1" dirty="0">
                  <a:solidFill>
                    <a:srgbClr val="00B05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60" name="TextBox 59"/>
              <p:cNvSpPr txBox="1"/>
              <p:nvPr/>
            </p:nvSpPr>
            <p:spPr>
              <a:xfrm>
                <a:off x="3881378" y="2453832"/>
                <a:ext cx="1655180" cy="1862048"/>
              </a:xfrm>
              <a:prstGeom prst="rect">
                <a:avLst/>
              </a:prstGeom>
              <a:noFill/>
            </p:spPr>
            <p:txBody>
              <a:bodyPr wrap="square" rtlCol="0">
                <a:spAutoFit/>
              </a:bodyPr>
              <a:lstStyle/>
              <a:p>
                <a:r>
                  <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O</a:t>
                </a:r>
                <a:endParaRPr lang="en-IN" sz="11500" b="1" dirty="0">
                  <a:solidFill>
                    <a:srgbClr val="FFFF00"/>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sp>
            <p:nvSpPr>
              <p:cNvPr id="61" name="TextBox 60"/>
              <p:cNvSpPr txBox="1"/>
              <p:nvPr/>
            </p:nvSpPr>
            <p:spPr>
              <a:xfrm rot="21107290">
                <a:off x="5453389" y="3055402"/>
                <a:ext cx="1655180" cy="1862048"/>
              </a:xfrm>
              <a:prstGeom prst="rect">
                <a:avLst/>
              </a:prstGeom>
              <a:noFill/>
            </p:spPr>
            <p:txBody>
              <a:bodyPr wrap="square" rtlCol="0">
                <a:spAutoFit/>
              </a:bodyPr>
              <a:lstStyle/>
              <a:p>
                <a:r>
                  <a:rPr lang="en-IN" sz="11500" b="1" dirty="0">
                    <a:solidFill>
                      <a:srgbClr val="B8003D"/>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rPr>
                  <a:t>U</a:t>
                </a:r>
                <a:endParaRPr lang="en-IN" sz="11500" b="1" dirty="0">
                  <a:solidFill>
                    <a:srgbClr val="B8003D"/>
                  </a:solidFill>
                  <a:effectLst>
                    <a:outerShdw blurRad="38100" dist="38100" dir="2700000" algn="tl">
                      <a:srgbClr val="000000">
                        <a:alpha val="43137"/>
                      </a:srgbClr>
                    </a:outerShdw>
                  </a:effectLst>
                  <a:latin typeface="Arial Black" panose="020B0A04020102020204" pitchFamily="34" charset="0"/>
                  <a:cs typeface="Times New Roman" panose="02020603050405020304" pitchFamily="18" charset="0"/>
                </a:endParaRPr>
              </a:p>
            </p:txBody>
          </p:sp>
        </p:grpSp>
        <p:sp>
          <p:nvSpPr>
            <p:cNvPr id="62" name="Oval 61"/>
            <p:cNvSpPr/>
            <p:nvPr/>
          </p:nvSpPr>
          <p:spPr>
            <a:xfrm rot="19816583">
              <a:off x="517002" y="2963120"/>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Oval 62"/>
            <p:cNvSpPr/>
            <p:nvPr/>
          </p:nvSpPr>
          <p:spPr>
            <a:xfrm rot="19816583">
              <a:off x="2103916" y="3833345"/>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Oval 63"/>
            <p:cNvSpPr/>
            <p:nvPr/>
          </p:nvSpPr>
          <p:spPr>
            <a:xfrm rot="19816583">
              <a:off x="3724155" y="2982408"/>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Oval 64"/>
            <p:cNvSpPr/>
            <p:nvPr/>
          </p:nvSpPr>
          <p:spPr>
            <a:xfrm rot="19816583">
              <a:off x="5059318" y="3558447"/>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Oval 65"/>
            <p:cNvSpPr/>
            <p:nvPr/>
          </p:nvSpPr>
          <p:spPr>
            <a:xfrm rot="19816583">
              <a:off x="6413127" y="2963119"/>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Oval 66"/>
            <p:cNvSpPr/>
            <p:nvPr/>
          </p:nvSpPr>
          <p:spPr>
            <a:xfrm rot="19816583">
              <a:off x="8164443" y="3536682"/>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Oval 67"/>
            <p:cNvSpPr/>
            <p:nvPr/>
          </p:nvSpPr>
          <p:spPr>
            <a:xfrm rot="19816583">
              <a:off x="9647930" y="2651702"/>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Oval 68"/>
            <p:cNvSpPr/>
            <p:nvPr/>
          </p:nvSpPr>
          <p:spPr>
            <a:xfrm rot="19816583">
              <a:off x="11531813" y="3231657"/>
              <a:ext cx="131179" cy="12732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0" name="Group 69"/>
            <p:cNvGrpSpPr/>
            <p:nvPr/>
          </p:nvGrpSpPr>
          <p:grpSpPr>
            <a:xfrm>
              <a:off x="579695" y="-1621014"/>
              <a:ext cx="166612" cy="4599239"/>
              <a:chOff x="6295148" y="625033"/>
              <a:chExt cx="166612" cy="4599239"/>
            </a:xfrm>
          </p:grpSpPr>
          <p:cxnSp>
            <p:nvCxnSpPr>
              <p:cNvPr id="71" name="Straight Connector 70"/>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2" name="Freeform: Shape 71"/>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3" name="Group 72"/>
            <p:cNvGrpSpPr/>
            <p:nvPr/>
          </p:nvGrpSpPr>
          <p:grpSpPr>
            <a:xfrm>
              <a:off x="2153557" y="-770375"/>
              <a:ext cx="166612" cy="4599239"/>
              <a:chOff x="6295148" y="625033"/>
              <a:chExt cx="166612" cy="4599239"/>
            </a:xfrm>
          </p:grpSpPr>
          <p:cxnSp>
            <p:nvCxnSpPr>
              <p:cNvPr id="74" name="Straight Connector 73"/>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5" name="Freeform: Shape 74"/>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6" name="Group 75"/>
            <p:cNvGrpSpPr/>
            <p:nvPr/>
          </p:nvGrpSpPr>
          <p:grpSpPr>
            <a:xfrm>
              <a:off x="3784430" y="-1612470"/>
              <a:ext cx="166612" cy="4599239"/>
              <a:chOff x="6295148" y="625033"/>
              <a:chExt cx="166612" cy="4599239"/>
            </a:xfrm>
          </p:grpSpPr>
          <p:cxnSp>
            <p:nvCxnSpPr>
              <p:cNvPr id="77" name="Straight Connector 76"/>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78" name="Freeform: Shape 77"/>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79" name="Group 78"/>
            <p:cNvGrpSpPr/>
            <p:nvPr/>
          </p:nvGrpSpPr>
          <p:grpSpPr>
            <a:xfrm>
              <a:off x="5108727" y="-1028393"/>
              <a:ext cx="166612" cy="4599239"/>
              <a:chOff x="6295148" y="625033"/>
              <a:chExt cx="166612" cy="4599239"/>
            </a:xfrm>
          </p:grpSpPr>
          <p:cxnSp>
            <p:nvCxnSpPr>
              <p:cNvPr id="80" name="Straight Connector 79"/>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1" name="Freeform: Shape 80"/>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2" name="Group 81"/>
            <p:cNvGrpSpPr/>
            <p:nvPr/>
          </p:nvGrpSpPr>
          <p:grpSpPr>
            <a:xfrm>
              <a:off x="6467414" y="-1632134"/>
              <a:ext cx="166612" cy="4599239"/>
              <a:chOff x="6295148" y="625033"/>
              <a:chExt cx="166612" cy="4599239"/>
            </a:xfrm>
          </p:grpSpPr>
          <p:cxnSp>
            <p:nvCxnSpPr>
              <p:cNvPr id="83" name="Straight Connector 82"/>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4" name="Freeform: Shape 83"/>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5" name="Group 84"/>
            <p:cNvGrpSpPr/>
            <p:nvPr/>
          </p:nvGrpSpPr>
          <p:grpSpPr>
            <a:xfrm>
              <a:off x="8218591" y="-1048739"/>
              <a:ext cx="166612" cy="4599239"/>
              <a:chOff x="6295148" y="625033"/>
              <a:chExt cx="166612" cy="4599239"/>
            </a:xfrm>
          </p:grpSpPr>
          <p:cxnSp>
            <p:nvCxnSpPr>
              <p:cNvPr id="86" name="Straight Connector 85"/>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87" name="Freeform: Shape 86"/>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88" name="Group 87"/>
            <p:cNvGrpSpPr/>
            <p:nvPr/>
          </p:nvGrpSpPr>
          <p:grpSpPr>
            <a:xfrm>
              <a:off x="9704292" y="-1952018"/>
              <a:ext cx="166612" cy="4599239"/>
              <a:chOff x="6295148" y="625033"/>
              <a:chExt cx="166612" cy="4599239"/>
            </a:xfrm>
          </p:grpSpPr>
          <p:cxnSp>
            <p:nvCxnSpPr>
              <p:cNvPr id="89" name="Straight Connector 88"/>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90" name="Freeform: Shape 89"/>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nvGrpSpPr>
            <p:cNvPr id="91" name="Group 90"/>
            <p:cNvGrpSpPr/>
            <p:nvPr/>
          </p:nvGrpSpPr>
          <p:grpSpPr>
            <a:xfrm>
              <a:off x="11578985" y="-1353082"/>
              <a:ext cx="166612" cy="4599239"/>
              <a:chOff x="6295148" y="625033"/>
              <a:chExt cx="166612" cy="4599239"/>
            </a:xfrm>
          </p:grpSpPr>
          <p:cxnSp>
            <p:nvCxnSpPr>
              <p:cNvPr id="92" name="Straight Connector 91"/>
              <p:cNvCxnSpPr/>
              <p:nvPr/>
            </p:nvCxnSpPr>
            <p:spPr>
              <a:xfrm>
                <a:off x="6308203" y="625033"/>
                <a:ext cx="0" cy="4583575"/>
              </a:xfrm>
              <a:prstGeom prst="line">
                <a:avLst/>
              </a:prstGeom>
              <a:ln w="19050"/>
            </p:spPr>
            <p:style>
              <a:lnRef idx="1">
                <a:schemeClr val="dk1"/>
              </a:lnRef>
              <a:fillRef idx="0">
                <a:schemeClr val="dk1"/>
              </a:fillRef>
              <a:effectRef idx="0">
                <a:schemeClr val="dk1"/>
              </a:effectRef>
              <a:fontRef idx="minor">
                <a:schemeClr val="tx1"/>
              </a:fontRef>
            </p:style>
          </p:cxnSp>
          <p:sp>
            <p:nvSpPr>
              <p:cNvPr id="93" name="Freeform: Shape 92"/>
              <p:cNvSpPr/>
              <p:nvPr/>
            </p:nvSpPr>
            <p:spPr>
              <a:xfrm>
                <a:off x="6295148" y="4742688"/>
                <a:ext cx="166612" cy="481584"/>
              </a:xfrm>
              <a:custGeom>
                <a:avLst/>
                <a:gdLst>
                  <a:gd name="connsiteX0" fmla="*/ 8116 w 166612"/>
                  <a:gd name="connsiteY0" fmla="*/ 481584 h 481584"/>
                  <a:gd name="connsiteX1" fmla="*/ 26404 w 166612"/>
                  <a:gd name="connsiteY1" fmla="*/ 219456 h 481584"/>
                  <a:gd name="connsiteX2" fmla="*/ 44692 w 166612"/>
                  <a:gd name="connsiteY2" fmla="*/ 195072 h 481584"/>
                  <a:gd name="connsiteX3" fmla="*/ 50788 w 166612"/>
                  <a:gd name="connsiteY3" fmla="*/ 176784 h 481584"/>
                  <a:gd name="connsiteX4" fmla="*/ 93460 w 166612"/>
                  <a:gd name="connsiteY4" fmla="*/ 115824 h 481584"/>
                  <a:gd name="connsiteX5" fmla="*/ 117844 w 166612"/>
                  <a:gd name="connsiteY5" fmla="*/ 85344 h 481584"/>
                  <a:gd name="connsiteX6" fmla="*/ 142228 w 166612"/>
                  <a:gd name="connsiteY6" fmla="*/ 42672 h 481584"/>
                  <a:gd name="connsiteX7" fmla="*/ 160516 w 166612"/>
                  <a:gd name="connsiteY7" fmla="*/ 24384 h 481584"/>
                  <a:gd name="connsiteX8" fmla="*/ 166612 w 166612"/>
                  <a:gd name="connsiteY8" fmla="*/ 0 h 48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612" h="481584">
                    <a:moveTo>
                      <a:pt x="8116" y="481584"/>
                    </a:moveTo>
                    <a:cubicBezTo>
                      <a:pt x="10000" y="408119"/>
                      <a:pt x="-20731" y="294872"/>
                      <a:pt x="26404" y="219456"/>
                    </a:cubicBezTo>
                    <a:cubicBezTo>
                      <a:pt x="31789" y="210840"/>
                      <a:pt x="38596" y="203200"/>
                      <a:pt x="44692" y="195072"/>
                    </a:cubicBezTo>
                    <a:cubicBezTo>
                      <a:pt x="46724" y="188976"/>
                      <a:pt x="47667" y="182401"/>
                      <a:pt x="50788" y="176784"/>
                    </a:cubicBezTo>
                    <a:cubicBezTo>
                      <a:pt x="61509" y="157486"/>
                      <a:pt x="79761" y="134089"/>
                      <a:pt x="93460" y="115824"/>
                    </a:cubicBezTo>
                    <a:cubicBezTo>
                      <a:pt x="105328" y="80221"/>
                      <a:pt x="90270" y="112918"/>
                      <a:pt x="117844" y="85344"/>
                    </a:cubicBezTo>
                    <a:cubicBezTo>
                      <a:pt x="132242" y="70946"/>
                      <a:pt x="130275" y="59406"/>
                      <a:pt x="142228" y="42672"/>
                    </a:cubicBezTo>
                    <a:cubicBezTo>
                      <a:pt x="147239" y="35657"/>
                      <a:pt x="154420" y="30480"/>
                      <a:pt x="160516" y="24384"/>
                    </a:cubicBezTo>
                    <a:lnTo>
                      <a:pt x="166612" y="0"/>
                    </a:lnTo>
                  </a:path>
                </a:pathLst>
              </a:cu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8349" y="9831"/>
            <a:ext cx="12043651" cy="6858000"/>
            <a:chOff x="1" y="0"/>
            <a:chExt cx="12191999" cy="6858000"/>
          </a:xfrm>
        </p:grpSpPr>
        <p:grpSp>
          <p:nvGrpSpPr>
            <p:cNvPr id="7" name="Group 6"/>
            <p:cNvGrpSpPr/>
            <p:nvPr/>
          </p:nvGrpSpPr>
          <p:grpSpPr>
            <a:xfrm>
              <a:off x="1" y="0"/>
              <a:ext cx="12191999" cy="6858000"/>
              <a:chOff x="1129427" y="0"/>
              <a:chExt cx="10835148" cy="6858000"/>
            </a:xfrm>
          </p:grpSpPr>
          <p:sp>
            <p:nvSpPr>
              <p:cNvPr id="2" name="Rectangle 1"/>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endParaRPr lang="en-IN" b="1" dirty="0">
                <a:latin typeface="Montserrat" panose="00000500000000000000" pitchFamily="2" charset="0"/>
              </a:endParaRPr>
            </a:p>
          </p:txBody>
        </p:sp>
        <p:pic>
          <p:nvPicPr>
            <p:cNvPr id="9" name="Graphic 8" descr="Brain in hea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6200000">
              <a:off x="11286890" y="3288931"/>
              <a:ext cx="535776" cy="535776"/>
            </a:xfrm>
            <a:prstGeom prst="rect">
              <a:avLst/>
            </a:prstGeom>
          </p:spPr>
        </p:pic>
      </p:grpSp>
      <p:grpSp>
        <p:nvGrpSpPr>
          <p:cNvPr id="11" name="Group 10"/>
          <p:cNvGrpSpPr/>
          <p:nvPr/>
        </p:nvGrpSpPr>
        <p:grpSpPr>
          <a:xfrm>
            <a:off x="-9814675" y="24530"/>
            <a:ext cx="12191999" cy="6858000"/>
            <a:chOff x="1" y="0"/>
            <a:chExt cx="12191999" cy="6858000"/>
          </a:xfrm>
        </p:grpSpPr>
        <p:grpSp>
          <p:nvGrpSpPr>
            <p:cNvPr id="12" name="Group 11"/>
            <p:cNvGrpSpPr/>
            <p:nvPr/>
          </p:nvGrpSpPr>
          <p:grpSpPr>
            <a:xfrm>
              <a:off x="1" y="0"/>
              <a:ext cx="12191999" cy="6858000"/>
              <a:chOff x="1" y="0"/>
              <a:chExt cx="12191999" cy="6858000"/>
            </a:xfrm>
          </p:grpSpPr>
          <p:grpSp>
            <p:nvGrpSpPr>
              <p:cNvPr id="14" name="Group 13"/>
              <p:cNvGrpSpPr/>
              <p:nvPr/>
            </p:nvGrpSpPr>
            <p:grpSpPr>
              <a:xfrm>
                <a:off x="1" y="0"/>
                <a:ext cx="12191999" cy="6858000"/>
                <a:chOff x="1129427" y="0"/>
                <a:chExt cx="10835148" cy="6858000"/>
              </a:xfrm>
            </p:grpSpPr>
            <p:sp>
              <p:nvSpPr>
                <p:cNvPr id="16" name="Rectangle 15"/>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endParaRPr lang="en-IN" sz="1600" b="1" dirty="0">
                  <a:latin typeface="Montserrat" panose="00000500000000000000" pitchFamily="2" charset="0"/>
                </a:endParaRPr>
              </a:p>
            </p:txBody>
          </p:sp>
        </p:grpSp>
        <p:pic>
          <p:nvPicPr>
            <p:cNvPr id="13" name="Graphic 12" descr="Firework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178085" y="3229895"/>
              <a:ext cx="653845" cy="653845"/>
            </a:xfrm>
            <a:prstGeom prst="rect">
              <a:avLst/>
            </a:prstGeom>
          </p:spPr>
        </p:pic>
      </p:grpSp>
      <p:grpSp>
        <p:nvGrpSpPr>
          <p:cNvPr id="18" name="Group 17"/>
          <p:cNvGrpSpPr/>
          <p:nvPr/>
        </p:nvGrpSpPr>
        <p:grpSpPr>
          <a:xfrm>
            <a:off x="-10412105" y="24530"/>
            <a:ext cx="12191999" cy="6858000"/>
            <a:chOff x="1" y="0"/>
            <a:chExt cx="12191999" cy="6858000"/>
          </a:xfrm>
        </p:grpSpPr>
        <p:grpSp>
          <p:nvGrpSpPr>
            <p:cNvPr id="19" name="Group 18"/>
            <p:cNvGrpSpPr/>
            <p:nvPr/>
          </p:nvGrpSpPr>
          <p:grpSpPr>
            <a:xfrm>
              <a:off x="1" y="0"/>
              <a:ext cx="12191999" cy="6858000"/>
              <a:chOff x="1" y="0"/>
              <a:chExt cx="12191999" cy="6858000"/>
            </a:xfrm>
          </p:grpSpPr>
          <p:grpSp>
            <p:nvGrpSpPr>
              <p:cNvPr id="21" name="Group 20"/>
              <p:cNvGrpSpPr/>
              <p:nvPr/>
            </p:nvGrpSpPr>
            <p:grpSpPr>
              <a:xfrm>
                <a:off x="1" y="0"/>
                <a:ext cx="12191999" cy="6858000"/>
                <a:chOff x="1129427" y="0"/>
                <a:chExt cx="10835148" cy="6858000"/>
              </a:xfrm>
            </p:grpSpPr>
            <p:sp>
              <p:nvSpPr>
                <p:cNvPr id="23" name="Rectangle 22"/>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endParaRPr lang="en-IN" b="1" dirty="0">
                  <a:latin typeface="Montserrat" panose="00000500000000000000" pitchFamily="2" charset="0"/>
                </a:endParaRPr>
              </a:p>
            </p:txBody>
          </p:sp>
        </p:grpSp>
        <p:pic>
          <p:nvPicPr>
            <p:cNvPr id="20" name="Graphic 19"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299034" y="3261283"/>
              <a:ext cx="591072" cy="591072"/>
            </a:xfrm>
            <a:prstGeom prst="rect">
              <a:avLst/>
            </a:prstGeom>
          </p:spPr>
        </p:pic>
      </p:grpSp>
      <p:grpSp>
        <p:nvGrpSpPr>
          <p:cNvPr id="25" name="Group 24"/>
          <p:cNvGrpSpPr/>
          <p:nvPr/>
        </p:nvGrpSpPr>
        <p:grpSpPr>
          <a:xfrm>
            <a:off x="-10947270" y="32205"/>
            <a:ext cx="12191999" cy="6858000"/>
            <a:chOff x="1" y="0"/>
            <a:chExt cx="12191999" cy="6858000"/>
          </a:xfrm>
        </p:grpSpPr>
        <p:grpSp>
          <p:nvGrpSpPr>
            <p:cNvPr id="26" name="Group 25"/>
            <p:cNvGrpSpPr/>
            <p:nvPr/>
          </p:nvGrpSpPr>
          <p:grpSpPr>
            <a:xfrm>
              <a:off x="1" y="0"/>
              <a:ext cx="12191999" cy="6858000"/>
              <a:chOff x="1" y="0"/>
              <a:chExt cx="12191999" cy="6858000"/>
            </a:xfrm>
          </p:grpSpPr>
          <p:grpSp>
            <p:nvGrpSpPr>
              <p:cNvPr id="28" name="Group 27"/>
              <p:cNvGrpSpPr/>
              <p:nvPr/>
            </p:nvGrpSpPr>
            <p:grpSpPr>
              <a:xfrm>
                <a:off x="1" y="0"/>
                <a:ext cx="12191999" cy="6858000"/>
                <a:chOff x="1129427" y="0"/>
                <a:chExt cx="10835148" cy="6858000"/>
              </a:xfrm>
            </p:grpSpPr>
            <p:sp>
              <p:nvSpPr>
                <p:cNvPr id="30" name="Rectangle 29"/>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endParaRPr lang="en-IN" b="1" dirty="0">
                  <a:latin typeface="Montserrat" panose="00000500000000000000" pitchFamily="2" charset="0"/>
                </a:endParaRPr>
              </a:p>
            </p:txBody>
          </p:sp>
        </p:grpSp>
        <p:pic>
          <p:nvPicPr>
            <p:cNvPr id="27" name="Graphic 26" descr="Open boo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1058208" y="3174590"/>
              <a:ext cx="764458" cy="764458"/>
            </a:xfrm>
            <a:prstGeom prst="rect">
              <a:avLst/>
            </a:prstGeom>
          </p:spPr>
        </p:pic>
      </p:grpSp>
      <p:sp>
        <p:nvSpPr>
          <p:cNvPr id="3" name="TextBox 2"/>
          <p:cNvSpPr txBox="1"/>
          <p:nvPr/>
        </p:nvSpPr>
        <p:spPr>
          <a:xfrm>
            <a:off x="3181336" y="693432"/>
            <a:ext cx="7472516" cy="6555641"/>
          </a:xfrm>
          <a:prstGeom prst="rect">
            <a:avLst/>
          </a:prstGeom>
          <a:noFill/>
        </p:spPr>
        <p:txBody>
          <a:bodyPr wrap="square" rtlCol="0">
            <a:spAutoFit/>
          </a:bodyPr>
          <a:lstStyle/>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Make an accurate estimate of when the food will arrive, thus increasing customer satisfaction.</a:t>
            </a: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Plan delivery routes and driver schedules more efficiently by predicting how many orders will arrive so that delivery providers can use their resources better.</a:t>
            </a: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Make deliveries faster by looking at past delivery data and determining the attributes that affect them.</a:t>
            </a: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Grow business because of buyer satisfaction with the speed of delivery.</a:t>
            </a: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Based on these goals, we will use the LSTM Neural Network to develop a model that can estimate the delivery time of orders accurately based on the age of the delivery partner, the partner’s rating, and the distance between the restaurant and the buyer’s place.</a:t>
            </a:r>
            <a:endParaRPr lang="en-IN" sz="2000" dirty="0">
              <a:latin typeface="Times New Roman" panose="02020603050405020304" pitchFamily="18" charset="0"/>
              <a:cs typeface="Times New Roman" panose="02020603050405020304" pitchFamily="18" charset="0"/>
            </a:endParaRPr>
          </a:p>
          <a:p>
            <a:pPr marL="482600" indent="-342900"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91823" y="24530"/>
            <a:ext cx="1101854" cy="17404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8349" y="9831"/>
            <a:ext cx="12191999" cy="6858000"/>
            <a:chOff x="1" y="0"/>
            <a:chExt cx="12191999" cy="6858000"/>
          </a:xfrm>
        </p:grpSpPr>
        <p:grpSp>
          <p:nvGrpSpPr>
            <p:cNvPr id="7" name="Group 6"/>
            <p:cNvGrpSpPr/>
            <p:nvPr/>
          </p:nvGrpSpPr>
          <p:grpSpPr>
            <a:xfrm>
              <a:off x="1" y="0"/>
              <a:ext cx="12191999" cy="6858000"/>
              <a:chOff x="1129427" y="0"/>
              <a:chExt cx="10835148" cy="6858000"/>
            </a:xfrm>
          </p:grpSpPr>
          <p:sp>
            <p:nvSpPr>
              <p:cNvPr id="2" name="Rectangle 1"/>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endParaRPr lang="en-IN" b="1" dirty="0">
                <a:latin typeface="Montserrat" panose="00000500000000000000" pitchFamily="2" charset="0"/>
              </a:endParaRPr>
            </a:p>
          </p:txBody>
        </p:sp>
        <p:pic>
          <p:nvPicPr>
            <p:cNvPr id="9" name="Graphic 8" descr="Brain in hea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6200000">
              <a:off x="11286890" y="3288931"/>
              <a:ext cx="535776" cy="535776"/>
            </a:xfrm>
            <a:prstGeom prst="rect">
              <a:avLst/>
            </a:prstGeom>
          </p:spPr>
        </p:pic>
      </p:grpSp>
      <p:grpSp>
        <p:nvGrpSpPr>
          <p:cNvPr id="11" name="Group 10"/>
          <p:cNvGrpSpPr/>
          <p:nvPr/>
        </p:nvGrpSpPr>
        <p:grpSpPr>
          <a:xfrm>
            <a:off x="-220984" y="16818"/>
            <a:ext cx="12026168" cy="6858000"/>
            <a:chOff x="1" y="0"/>
            <a:chExt cx="12191999" cy="6858000"/>
          </a:xfrm>
        </p:grpSpPr>
        <p:grpSp>
          <p:nvGrpSpPr>
            <p:cNvPr id="12" name="Group 11"/>
            <p:cNvGrpSpPr/>
            <p:nvPr/>
          </p:nvGrpSpPr>
          <p:grpSpPr>
            <a:xfrm>
              <a:off x="1" y="0"/>
              <a:ext cx="12191999" cy="6858000"/>
              <a:chOff x="1" y="0"/>
              <a:chExt cx="12191999" cy="6858000"/>
            </a:xfrm>
          </p:grpSpPr>
          <p:grpSp>
            <p:nvGrpSpPr>
              <p:cNvPr id="14" name="Group 13"/>
              <p:cNvGrpSpPr/>
              <p:nvPr/>
            </p:nvGrpSpPr>
            <p:grpSpPr>
              <a:xfrm>
                <a:off x="1" y="0"/>
                <a:ext cx="12191999" cy="6858000"/>
                <a:chOff x="1129427" y="0"/>
                <a:chExt cx="10835148" cy="6858000"/>
              </a:xfrm>
            </p:grpSpPr>
            <p:sp>
              <p:nvSpPr>
                <p:cNvPr id="16" name="Rectangle 15"/>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endParaRPr lang="en-IN" sz="1600" b="1" dirty="0">
                  <a:latin typeface="Montserrat" panose="00000500000000000000" pitchFamily="2" charset="0"/>
                </a:endParaRPr>
              </a:p>
            </p:txBody>
          </p:sp>
        </p:grpSp>
        <p:pic>
          <p:nvPicPr>
            <p:cNvPr id="13" name="Graphic 12" descr="Firework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178085" y="3229895"/>
              <a:ext cx="653845" cy="653845"/>
            </a:xfrm>
            <a:prstGeom prst="rect">
              <a:avLst/>
            </a:prstGeom>
          </p:spPr>
        </p:pic>
      </p:grpSp>
      <p:grpSp>
        <p:nvGrpSpPr>
          <p:cNvPr id="18" name="Group 17"/>
          <p:cNvGrpSpPr/>
          <p:nvPr/>
        </p:nvGrpSpPr>
        <p:grpSpPr>
          <a:xfrm>
            <a:off x="-10663542" y="-17506"/>
            <a:ext cx="12191999" cy="6858000"/>
            <a:chOff x="1" y="0"/>
            <a:chExt cx="12191999" cy="6858000"/>
          </a:xfrm>
        </p:grpSpPr>
        <p:grpSp>
          <p:nvGrpSpPr>
            <p:cNvPr id="19" name="Group 18"/>
            <p:cNvGrpSpPr/>
            <p:nvPr/>
          </p:nvGrpSpPr>
          <p:grpSpPr>
            <a:xfrm>
              <a:off x="1" y="0"/>
              <a:ext cx="12191999" cy="6858000"/>
              <a:chOff x="1" y="0"/>
              <a:chExt cx="12191999" cy="6858000"/>
            </a:xfrm>
          </p:grpSpPr>
          <p:grpSp>
            <p:nvGrpSpPr>
              <p:cNvPr id="21" name="Group 20"/>
              <p:cNvGrpSpPr/>
              <p:nvPr/>
            </p:nvGrpSpPr>
            <p:grpSpPr>
              <a:xfrm>
                <a:off x="1" y="0"/>
                <a:ext cx="12191999" cy="6858000"/>
                <a:chOff x="1129427" y="0"/>
                <a:chExt cx="10835148" cy="6858000"/>
              </a:xfrm>
            </p:grpSpPr>
            <p:sp>
              <p:nvSpPr>
                <p:cNvPr id="23" name="Rectangle 22"/>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endParaRPr lang="en-IN" b="1" dirty="0">
                  <a:latin typeface="Montserrat" panose="00000500000000000000" pitchFamily="2" charset="0"/>
                </a:endParaRPr>
              </a:p>
            </p:txBody>
          </p:sp>
        </p:grpSp>
        <p:pic>
          <p:nvPicPr>
            <p:cNvPr id="20" name="Graphic 19"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299034" y="3261283"/>
              <a:ext cx="591072" cy="591072"/>
            </a:xfrm>
            <a:prstGeom prst="rect">
              <a:avLst/>
            </a:prstGeom>
          </p:spPr>
        </p:pic>
      </p:grpSp>
      <p:grpSp>
        <p:nvGrpSpPr>
          <p:cNvPr id="25" name="Group 24"/>
          <p:cNvGrpSpPr/>
          <p:nvPr/>
        </p:nvGrpSpPr>
        <p:grpSpPr>
          <a:xfrm>
            <a:off x="-11198707" y="-9831"/>
            <a:ext cx="12191999" cy="6858000"/>
            <a:chOff x="1" y="0"/>
            <a:chExt cx="12191999" cy="6858000"/>
          </a:xfrm>
        </p:grpSpPr>
        <p:grpSp>
          <p:nvGrpSpPr>
            <p:cNvPr id="26" name="Group 25"/>
            <p:cNvGrpSpPr/>
            <p:nvPr/>
          </p:nvGrpSpPr>
          <p:grpSpPr>
            <a:xfrm>
              <a:off x="1" y="0"/>
              <a:ext cx="12191999" cy="6858000"/>
              <a:chOff x="1" y="0"/>
              <a:chExt cx="12191999" cy="6858000"/>
            </a:xfrm>
          </p:grpSpPr>
          <p:grpSp>
            <p:nvGrpSpPr>
              <p:cNvPr id="28" name="Group 27"/>
              <p:cNvGrpSpPr/>
              <p:nvPr/>
            </p:nvGrpSpPr>
            <p:grpSpPr>
              <a:xfrm>
                <a:off x="1" y="0"/>
                <a:ext cx="12191999" cy="6858000"/>
                <a:chOff x="1129427" y="0"/>
                <a:chExt cx="10835148" cy="6858000"/>
              </a:xfrm>
            </p:grpSpPr>
            <p:sp>
              <p:nvSpPr>
                <p:cNvPr id="30" name="Rectangle 29"/>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endParaRPr lang="en-IN" b="1" dirty="0">
                  <a:latin typeface="Montserrat" panose="00000500000000000000" pitchFamily="2" charset="0"/>
                </a:endParaRPr>
              </a:p>
            </p:txBody>
          </p:sp>
        </p:grpSp>
        <p:pic>
          <p:nvPicPr>
            <p:cNvPr id="27" name="Graphic 26" descr="Open boo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1058208" y="3174590"/>
              <a:ext cx="764458" cy="764458"/>
            </a:xfrm>
            <a:prstGeom prst="rect">
              <a:avLst/>
            </a:prstGeom>
          </p:spPr>
        </p:pic>
      </p:grpSp>
      <p:sp>
        <p:nvSpPr>
          <p:cNvPr id="5" name="TextBox 4"/>
          <p:cNvSpPr txBox="1"/>
          <p:nvPr/>
        </p:nvSpPr>
        <p:spPr>
          <a:xfrm>
            <a:off x="2329481" y="1941712"/>
            <a:ext cx="7496071" cy="3785652"/>
          </a:xfrm>
          <a:prstGeom prst="rect">
            <a:avLst/>
          </a:prstGeom>
          <a:noFill/>
        </p:spPr>
        <p:txBody>
          <a:bodyPr wrap="square" rtlCol="0">
            <a:spAutoFit/>
          </a:bodyPr>
          <a:lstStyle/>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More businesses are moving online these days, and consumers are ordering online instead of traveling to the store to buy. </a:t>
            </a:r>
            <a:endParaRPr lang="en-US"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Zomato and </a:t>
            </a:r>
            <a:r>
              <a:rPr lang="en-US" sz="2000" i="0" dirty="0" err="1">
                <a:effectLst/>
                <a:latin typeface="Times New Roman" panose="02020603050405020304" pitchFamily="18" charset="0"/>
                <a:cs typeface="Times New Roman" panose="02020603050405020304" pitchFamily="18" charset="0"/>
              </a:rPr>
              <a:t>Swiggy</a:t>
            </a:r>
            <a:r>
              <a:rPr lang="en-US" sz="2000" i="0" dirty="0">
                <a:effectLst/>
                <a:latin typeface="Times New Roman" panose="02020603050405020304" pitchFamily="18" charset="0"/>
                <a:cs typeface="Times New Roman" panose="02020603050405020304" pitchFamily="18" charset="0"/>
              </a:rPr>
              <a:t> are popular online platforms for ordering food products. </a:t>
            </a:r>
            <a:endParaRPr lang="en-US"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In online food-ordering businesses, delivery time is critical. </a:t>
            </a:r>
            <a:endParaRPr lang="en-US"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As a result, estimated food delivery time prediction to reach the buyer’s location is critical.</a:t>
            </a:r>
            <a:endParaRPr lang="en-US" sz="200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68477" y="16818"/>
            <a:ext cx="1101854" cy="17404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8349" y="9831"/>
            <a:ext cx="12191999" cy="6858000"/>
            <a:chOff x="1" y="0"/>
            <a:chExt cx="12191999" cy="6858000"/>
          </a:xfrm>
        </p:grpSpPr>
        <p:grpSp>
          <p:nvGrpSpPr>
            <p:cNvPr id="7" name="Group 6"/>
            <p:cNvGrpSpPr/>
            <p:nvPr/>
          </p:nvGrpSpPr>
          <p:grpSpPr>
            <a:xfrm>
              <a:off x="1" y="0"/>
              <a:ext cx="12191999" cy="6858000"/>
              <a:chOff x="1129427" y="0"/>
              <a:chExt cx="10835148" cy="6858000"/>
            </a:xfrm>
          </p:grpSpPr>
          <p:sp>
            <p:nvSpPr>
              <p:cNvPr id="2" name="Rectangle 1"/>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endParaRPr lang="en-IN" b="1" dirty="0">
                <a:latin typeface="Montserrat" panose="00000500000000000000" pitchFamily="2" charset="0"/>
              </a:endParaRPr>
            </a:p>
          </p:txBody>
        </p:sp>
        <p:pic>
          <p:nvPicPr>
            <p:cNvPr id="9" name="Graphic 8" descr="Brain in hea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6200000">
              <a:off x="11286890" y="3288931"/>
              <a:ext cx="535776" cy="535776"/>
            </a:xfrm>
            <a:prstGeom prst="rect">
              <a:avLst/>
            </a:prstGeom>
          </p:spPr>
        </p:pic>
      </p:grpSp>
      <p:grpSp>
        <p:nvGrpSpPr>
          <p:cNvPr id="11" name="Group 10"/>
          <p:cNvGrpSpPr/>
          <p:nvPr/>
        </p:nvGrpSpPr>
        <p:grpSpPr>
          <a:xfrm>
            <a:off x="-220985" y="16818"/>
            <a:ext cx="12191999" cy="6858000"/>
            <a:chOff x="1" y="0"/>
            <a:chExt cx="12191999" cy="6858000"/>
          </a:xfrm>
        </p:grpSpPr>
        <p:grpSp>
          <p:nvGrpSpPr>
            <p:cNvPr id="12" name="Group 11"/>
            <p:cNvGrpSpPr/>
            <p:nvPr/>
          </p:nvGrpSpPr>
          <p:grpSpPr>
            <a:xfrm>
              <a:off x="1" y="0"/>
              <a:ext cx="12191999" cy="6858000"/>
              <a:chOff x="1" y="0"/>
              <a:chExt cx="12191999" cy="6858000"/>
            </a:xfrm>
          </p:grpSpPr>
          <p:grpSp>
            <p:nvGrpSpPr>
              <p:cNvPr id="14" name="Group 13"/>
              <p:cNvGrpSpPr/>
              <p:nvPr/>
            </p:nvGrpSpPr>
            <p:grpSpPr>
              <a:xfrm>
                <a:off x="1" y="0"/>
                <a:ext cx="12191999" cy="6858000"/>
                <a:chOff x="1129427" y="0"/>
                <a:chExt cx="10835148" cy="6858000"/>
              </a:xfrm>
            </p:grpSpPr>
            <p:sp>
              <p:nvSpPr>
                <p:cNvPr id="16" name="Rectangle 15"/>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endParaRPr lang="en-IN" sz="1600" b="1" dirty="0">
                  <a:latin typeface="Montserrat" panose="00000500000000000000" pitchFamily="2" charset="0"/>
                </a:endParaRPr>
              </a:p>
            </p:txBody>
          </p:sp>
        </p:grpSp>
        <p:pic>
          <p:nvPicPr>
            <p:cNvPr id="13" name="Graphic 12" descr="Firework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178085" y="3229895"/>
              <a:ext cx="653845" cy="653845"/>
            </a:xfrm>
            <a:prstGeom prst="rect">
              <a:avLst/>
            </a:prstGeom>
          </p:spPr>
        </p:pic>
      </p:grpSp>
      <p:grpSp>
        <p:nvGrpSpPr>
          <p:cNvPr id="18" name="Group 17"/>
          <p:cNvGrpSpPr/>
          <p:nvPr/>
        </p:nvGrpSpPr>
        <p:grpSpPr>
          <a:xfrm>
            <a:off x="-734717" y="33419"/>
            <a:ext cx="12191999" cy="6858000"/>
            <a:chOff x="1" y="0"/>
            <a:chExt cx="12191999" cy="6858000"/>
          </a:xfrm>
        </p:grpSpPr>
        <p:grpSp>
          <p:nvGrpSpPr>
            <p:cNvPr id="19" name="Group 18"/>
            <p:cNvGrpSpPr/>
            <p:nvPr/>
          </p:nvGrpSpPr>
          <p:grpSpPr>
            <a:xfrm>
              <a:off x="1" y="0"/>
              <a:ext cx="12191999" cy="6858000"/>
              <a:chOff x="1" y="0"/>
              <a:chExt cx="12191999" cy="6858000"/>
            </a:xfrm>
          </p:grpSpPr>
          <p:grpSp>
            <p:nvGrpSpPr>
              <p:cNvPr id="21" name="Group 20"/>
              <p:cNvGrpSpPr/>
              <p:nvPr/>
            </p:nvGrpSpPr>
            <p:grpSpPr>
              <a:xfrm>
                <a:off x="1" y="0"/>
                <a:ext cx="12191999" cy="6858000"/>
                <a:chOff x="1129427" y="0"/>
                <a:chExt cx="10835148" cy="6858000"/>
              </a:xfrm>
            </p:grpSpPr>
            <p:sp>
              <p:nvSpPr>
                <p:cNvPr id="23" name="Rectangle 22"/>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endParaRPr lang="en-IN" b="1" dirty="0">
                  <a:latin typeface="Montserrat" panose="00000500000000000000" pitchFamily="2" charset="0"/>
                </a:endParaRPr>
              </a:p>
            </p:txBody>
          </p:sp>
        </p:grpSp>
        <p:pic>
          <p:nvPicPr>
            <p:cNvPr id="20" name="Graphic 19"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299034" y="3261283"/>
              <a:ext cx="591072" cy="591072"/>
            </a:xfrm>
            <a:prstGeom prst="rect">
              <a:avLst/>
            </a:prstGeom>
          </p:spPr>
        </p:pic>
      </p:grpSp>
      <p:grpSp>
        <p:nvGrpSpPr>
          <p:cNvPr id="25" name="Group 24"/>
          <p:cNvGrpSpPr/>
          <p:nvPr/>
        </p:nvGrpSpPr>
        <p:grpSpPr>
          <a:xfrm>
            <a:off x="-11087947" y="217"/>
            <a:ext cx="12191999" cy="6858000"/>
            <a:chOff x="1" y="0"/>
            <a:chExt cx="12191999" cy="6858000"/>
          </a:xfrm>
        </p:grpSpPr>
        <p:grpSp>
          <p:nvGrpSpPr>
            <p:cNvPr id="26" name="Group 25"/>
            <p:cNvGrpSpPr/>
            <p:nvPr/>
          </p:nvGrpSpPr>
          <p:grpSpPr>
            <a:xfrm>
              <a:off x="1" y="0"/>
              <a:ext cx="12191999" cy="6858000"/>
              <a:chOff x="1" y="0"/>
              <a:chExt cx="12191999" cy="6858000"/>
            </a:xfrm>
          </p:grpSpPr>
          <p:grpSp>
            <p:nvGrpSpPr>
              <p:cNvPr id="28" name="Group 27"/>
              <p:cNvGrpSpPr/>
              <p:nvPr/>
            </p:nvGrpSpPr>
            <p:grpSpPr>
              <a:xfrm>
                <a:off x="1" y="0"/>
                <a:ext cx="12191999" cy="6858000"/>
                <a:chOff x="1129427" y="0"/>
                <a:chExt cx="10835148" cy="6858000"/>
              </a:xfrm>
            </p:grpSpPr>
            <p:sp>
              <p:nvSpPr>
                <p:cNvPr id="30" name="Rectangle 29"/>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31" name="Freeform: Shape 30"/>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endParaRPr lang="en-IN" b="1" dirty="0">
                  <a:latin typeface="Montserrat" panose="00000500000000000000" pitchFamily="2" charset="0"/>
                </a:endParaRPr>
              </a:p>
            </p:txBody>
          </p:sp>
        </p:grpSp>
        <p:pic>
          <p:nvPicPr>
            <p:cNvPr id="27" name="Graphic 26" descr="Open boo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1058208" y="3174590"/>
              <a:ext cx="764458" cy="764458"/>
            </a:xfrm>
            <a:prstGeom prst="rect">
              <a:avLst/>
            </a:prstGeom>
          </p:spPr>
        </p:pic>
      </p:grpSp>
      <p:sp>
        <p:nvSpPr>
          <p:cNvPr id="5" name="TextBox 4"/>
          <p:cNvSpPr txBox="1"/>
          <p:nvPr/>
        </p:nvSpPr>
        <p:spPr>
          <a:xfrm>
            <a:off x="2321169" y="1366576"/>
            <a:ext cx="745587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the project "Online Food Delivery Time Prediction using Machine Learning" is to create a predictive model that predicts how long it will take to deliver food using an online ordering system.</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on the delivery time, including the distance between the restaurant and the delivery site, traffic conditions, and order preparation time, would need to be gathered and processed for the project.</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Platforms for ordering food online, location-based services, and traffic monitoring systems all have APIs that can be used to acquire the data.</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08925" y="114370"/>
            <a:ext cx="1101854" cy="17404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48349" y="9831"/>
            <a:ext cx="12191999" cy="6858000"/>
            <a:chOff x="1" y="0"/>
            <a:chExt cx="12191999" cy="6858000"/>
          </a:xfrm>
        </p:grpSpPr>
        <p:grpSp>
          <p:nvGrpSpPr>
            <p:cNvPr id="7" name="Group 6"/>
            <p:cNvGrpSpPr/>
            <p:nvPr/>
          </p:nvGrpSpPr>
          <p:grpSpPr>
            <a:xfrm>
              <a:off x="1" y="0"/>
              <a:ext cx="12191999" cy="6858000"/>
              <a:chOff x="1129427" y="0"/>
              <a:chExt cx="10835148" cy="6858000"/>
            </a:xfrm>
          </p:grpSpPr>
          <p:sp>
            <p:nvSpPr>
              <p:cNvPr id="2" name="Rectangle 1"/>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Freeform: Shape 5"/>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DA004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8" name="TextBox 7"/>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OBJECTIVE</a:t>
              </a:r>
              <a:endParaRPr lang="en-IN" b="1" dirty="0">
                <a:latin typeface="Montserrat" panose="00000500000000000000" pitchFamily="2" charset="0"/>
              </a:endParaRPr>
            </a:p>
          </p:txBody>
        </p:sp>
        <p:pic>
          <p:nvPicPr>
            <p:cNvPr id="9" name="Graphic 8" descr="Brain in head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rot="16200000">
              <a:off x="11286890" y="3288931"/>
              <a:ext cx="535776" cy="535776"/>
            </a:xfrm>
            <a:prstGeom prst="rect">
              <a:avLst/>
            </a:prstGeom>
          </p:spPr>
        </p:pic>
      </p:grpSp>
      <p:grpSp>
        <p:nvGrpSpPr>
          <p:cNvPr id="11" name="Group 10"/>
          <p:cNvGrpSpPr/>
          <p:nvPr/>
        </p:nvGrpSpPr>
        <p:grpSpPr>
          <a:xfrm>
            <a:off x="-220985" y="16818"/>
            <a:ext cx="12191999" cy="6858000"/>
            <a:chOff x="1" y="0"/>
            <a:chExt cx="12191999" cy="6858000"/>
          </a:xfrm>
        </p:grpSpPr>
        <p:grpSp>
          <p:nvGrpSpPr>
            <p:cNvPr id="12" name="Group 11"/>
            <p:cNvGrpSpPr/>
            <p:nvPr/>
          </p:nvGrpSpPr>
          <p:grpSpPr>
            <a:xfrm>
              <a:off x="1" y="0"/>
              <a:ext cx="12191999" cy="6858000"/>
              <a:chOff x="1" y="0"/>
              <a:chExt cx="12191999" cy="6858000"/>
            </a:xfrm>
          </p:grpSpPr>
          <p:grpSp>
            <p:nvGrpSpPr>
              <p:cNvPr id="14" name="Group 13"/>
              <p:cNvGrpSpPr/>
              <p:nvPr/>
            </p:nvGrpSpPr>
            <p:grpSpPr>
              <a:xfrm>
                <a:off x="1" y="0"/>
                <a:ext cx="12191999" cy="6858000"/>
                <a:chOff x="1129427" y="0"/>
                <a:chExt cx="10835148" cy="6858000"/>
              </a:xfrm>
            </p:grpSpPr>
            <p:sp>
              <p:nvSpPr>
                <p:cNvPr id="16" name="Rectangle 15"/>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7" name="Freeform: Shape 16"/>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15" name="TextBox 14"/>
              <p:cNvSpPr txBox="1"/>
              <p:nvPr/>
            </p:nvSpPr>
            <p:spPr>
              <a:xfrm rot="16200000">
                <a:off x="10917738" y="3387541"/>
                <a:ext cx="2166939" cy="338554"/>
              </a:xfrm>
              <a:prstGeom prst="rect">
                <a:avLst/>
              </a:prstGeom>
              <a:noFill/>
            </p:spPr>
            <p:txBody>
              <a:bodyPr wrap="square" rtlCol="0">
                <a:spAutoFit/>
              </a:bodyPr>
              <a:lstStyle/>
              <a:p>
                <a:pPr algn="ctr"/>
                <a:r>
                  <a:rPr lang="en-IN" sz="1600" b="1" dirty="0">
                    <a:latin typeface="Montserrat" panose="00000500000000000000" pitchFamily="2" charset="0"/>
                  </a:rPr>
                  <a:t>INTRODUCTION</a:t>
                </a:r>
                <a:endParaRPr lang="en-IN" sz="1600" b="1" dirty="0">
                  <a:latin typeface="Montserrat" panose="00000500000000000000" pitchFamily="2" charset="0"/>
                </a:endParaRPr>
              </a:p>
            </p:txBody>
          </p:sp>
        </p:grpSp>
        <p:pic>
          <p:nvPicPr>
            <p:cNvPr id="13" name="Graphic 12" descr="Fireworks with solid fill"/>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1178085" y="3229895"/>
              <a:ext cx="653845" cy="653845"/>
            </a:xfrm>
            <a:prstGeom prst="rect">
              <a:avLst/>
            </a:prstGeom>
          </p:spPr>
        </p:pic>
      </p:grpSp>
      <p:grpSp>
        <p:nvGrpSpPr>
          <p:cNvPr id="18" name="Group 17"/>
          <p:cNvGrpSpPr/>
          <p:nvPr/>
        </p:nvGrpSpPr>
        <p:grpSpPr>
          <a:xfrm>
            <a:off x="-590319" y="24059"/>
            <a:ext cx="12191999" cy="6858000"/>
            <a:chOff x="1" y="0"/>
            <a:chExt cx="12191999" cy="6858000"/>
          </a:xfrm>
        </p:grpSpPr>
        <p:grpSp>
          <p:nvGrpSpPr>
            <p:cNvPr id="19" name="Group 18"/>
            <p:cNvGrpSpPr/>
            <p:nvPr/>
          </p:nvGrpSpPr>
          <p:grpSpPr>
            <a:xfrm>
              <a:off x="1" y="0"/>
              <a:ext cx="12191999" cy="6858000"/>
              <a:chOff x="1" y="0"/>
              <a:chExt cx="12191999" cy="6858000"/>
            </a:xfrm>
          </p:grpSpPr>
          <p:grpSp>
            <p:nvGrpSpPr>
              <p:cNvPr id="21" name="Group 20"/>
              <p:cNvGrpSpPr/>
              <p:nvPr/>
            </p:nvGrpSpPr>
            <p:grpSpPr>
              <a:xfrm>
                <a:off x="1" y="0"/>
                <a:ext cx="12191999" cy="6858000"/>
                <a:chOff x="1129427" y="0"/>
                <a:chExt cx="10835148" cy="6858000"/>
              </a:xfrm>
            </p:grpSpPr>
            <p:sp>
              <p:nvSpPr>
                <p:cNvPr id="23" name="Rectangle 22"/>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4" name="Freeform: Shape 23"/>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2" name="TextBox 21"/>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SCOPE</a:t>
                </a:r>
                <a:endParaRPr lang="en-IN" b="1" dirty="0">
                  <a:latin typeface="Montserrat" panose="00000500000000000000" pitchFamily="2" charset="0"/>
                </a:endParaRPr>
              </a:p>
            </p:txBody>
          </p:sp>
        </p:grpSp>
        <p:pic>
          <p:nvPicPr>
            <p:cNvPr id="20" name="Graphic 19" descr="Bullseye with solid fill"/>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11299034" y="3261283"/>
              <a:ext cx="591072" cy="591072"/>
            </a:xfrm>
            <a:prstGeom prst="rect">
              <a:avLst/>
            </a:prstGeom>
          </p:spPr>
        </p:pic>
      </p:grpSp>
      <p:grpSp>
        <p:nvGrpSpPr>
          <p:cNvPr id="25" name="Group 24"/>
          <p:cNvGrpSpPr/>
          <p:nvPr/>
        </p:nvGrpSpPr>
        <p:grpSpPr>
          <a:xfrm>
            <a:off x="-928874" y="21254"/>
            <a:ext cx="12191999" cy="6858000"/>
            <a:chOff x="1" y="0"/>
            <a:chExt cx="12191999" cy="6858000"/>
          </a:xfrm>
        </p:grpSpPr>
        <p:grpSp>
          <p:nvGrpSpPr>
            <p:cNvPr id="26" name="Group 25"/>
            <p:cNvGrpSpPr/>
            <p:nvPr/>
          </p:nvGrpSpPr>
          <p:grpSpPr>
            <a:xfrm>
              <a:off x="1" y="0"/>
              <a:ext cx="12191999" cy="6858000"/>
              <a:chOff x="1" y="0"/>
              <a:chExt cx="12191999" cy="6858000"/>
            </a:xfrm>
          </p:grpSpPr>
          <p:grpSp>
            <p:nvGrpSpPr>
              <p:cNvPr id="28" name="Group 27"/>
              <p:cNvGrpSpPr/>
              <p:nvPr/>
            </p:nvGrpSpPr>
            <p:grpSpPr>
              <a:xfrm>
                <a:off x="1" y="0"/>
                <a:ext cx="12191999" cy="6858000"/>
                <a:chOff x="1129427" y="0"/>
                <a:chExt cx="10835148" cy="6858000"/>
              </a:xfrm>
            </p:grpSpPr>
            <p:sp>
              <p:nvSpPr>
                <p:cNvPr id="30" name="Rectangle 29"/>
                <p:cNvSpPr/>
                <p:nvPr/>
              </p:nvSpPr>
              <p:spPr>
                <a:xfrm>
                  <a:off x="1129427" y="0"/>
                  <a:ext cx="10835148" cy="6858000"/>
                </a:xfrm>
                <a:prstGeom prst="rect">
                  <a:avLst/>
                </a:prstGeom>
                <a:solidFill>
                  <a:schemeClr val="bg1">
                    <a:lumMod val="95000"/>
                  </a:schemeClr>
                </a:solidFill>
                <a:ln>
                  <a:noFill/>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1" name="Freeform: Shape 30"/>
                <p:cNvSpPr/>
                <p:nvPr/>
              </p:nvSpPr>
              <p:spPr>
                <a:xfrm>
                  <a:off x="10902691" y="2564221"/>
                  <a:ext cx="1061884" cy="1985196"/>
                </a:xfrm>
                <a:custGeom>
                  <a:avLst/>
                  <a:gdLst>
                    <a:gd name="connsiteX0" fmla="*/ 1061884 w 1061884"/>
                    <a:gd name="connsiteY0" fmla="*/ 0 h 1985196"/>
                    <a:gd name="connsiteX1" fmla="*/ 1061884 w 1061884"/>
                    <a:gd name="connsiteY1" fmla="*/ 1985196 h 1985196"/>
                    <a:gd name="connsiteX2" fmla="*/ 962140 w 1061884"/>
                    <a:gd name="connsiteY2" fmla="*/ 1980529 h 1985196"/>
                    <a:gd name="connsiteX3" fmla="*/ 0 w 1061884"/>
                    <a:gd name="connsiteY3" fmla="*/ 992598 h 1985196"/>
                    <a:gd name="connsiteX4" fmla="*/ 962140 w 1061884"/>
                    <a:gd name="connsiteY4" fmla="*/ 4667 h 198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884" h="1985196">
                      <a:moveTo>
                        <a:pt x="1061884" y="0"/>
                      </a:moveTo>
                      <a:lnTo>
                        <a:pt x="1061884" y="1985196"/>
                      </a:lnTo>
                      <a:lnTo>
                        <a:pt x="962140" y="1980529"/>
                      </a:lnTo>
                      <a:cubicBezTo>
                        <a:pt x="421721" y="1929675"/>
                        <a:pt x="0" y="1506771"/>
                        <a:pt x="0" y="992598"/>
                      </a:cubicBezTo>
                      <a:cubicBezTo>
                        <a:pt x="0" y="478425"/>
                        <a:pt x="421721" y="55522"/>
                        <a:pt x="962140" y="4667"/>
                      </a:cubicBezTo>
                      <a:close/>
                    </a:path>
                  </a:pathLst>
                </a:cu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grpSp>
          <p:sp>
            <p:nvSpPr>
              <p:cNvPr id="29" name="TextBox 28"/>
              <p:cNvSpPr txBox="1"/>
              <p:nvPr/>
            </p:nvSpPr>
            <p:spPr>
              <a:xfrm rot="16200000">
                <a:off x="11091548" y="3372153"/>
                <a:ext cx="1831570" cy="369332"/>
              </a:xfrm>
              <a:prstGeom prst="rect">
                <a:avLst/>
              </a:prstGeom>
              <a:noFill/>
            </p:spPr>
            <p:txBody>
              <a:bodyPr wrap="square" rtlCol="0">
                <a:spAutoFit/>
              </a:bodyPr>
              <a:lstStyle/>
              <a:p>
                <a:pPr algn="ctr"/>
                <a:r>
                  <a:rPr lang="en-IN" b="1" dirty="0">
                    <a:latin typeface="Montserrat" panose="00000500000000000000" pitchFamily="2" charset="0"/>
                  </a:rPr>
                  <a:t>LIBRARIES</a:t>
                </a:r>
                <a:endParaRPr lang="en-IN" b="1" dirty="0">
                  <a:latin typeface="Montserrat" panose="00000500000000000000" pitchFamily="2" charset="0"/>
                </a:endParaRPr>
              </a:p>
            </p:txBody>
          </p:sp>
        </p:grpSp>
        <p:pic>
          <p:nvPicPr>
            <p:cNvPr id="27" name="Graphic 26" descr="Open book with solid fill"/>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5400000">
              <a:off x="11058208" y="3174590"/>
              <a:ext cx="764458" cy="764458"/>
            </a:xfrm>
            <a:prstGeom prst="rect">
              <a:avLst/>
            </a:prstGeom>
          </p:spPr>
        </p:pic>
      </p:grpSp>
      <p:sp>
        <p:nvSpPr>
          <p:cNvPr id="4" name="TextBox 3"/>
          <p:cNvSpPr txBox="1"/>
          <p:nvPr/>
        </p:nvSpPr>
        <p:spPr>
          <a:xfrm>
            <a:off x="1607358" y="1072499"/>
            <a:ext cx="8034068" cy="4093428"/>
          </a:xfrm>
          <a:prstGeom prst="rect">
            <a:avLst/>
          </a:prstGeom>
          <a:noFill/>
        </p:spPr>
        <p:txBody>
          <a:bodyPr wrap="square" rtlCol="0">
            <a:spAutoFit/>
          </a:bodyPr>
          <a:lstStyle/>
          <a:p>
            <a:pPr marL="285750" indent="-285750">
              <a:buFont typeface="Arial" panose="020B0604020202020204" pitchFamily="34" charset="0"/>
              <a:buChar char="•"/>
            </a:pPr>
            <a:r>
              <a:rPr lang="en-US" sz="2000" i="0" u="sng" dirty="0">
                <a:effectLst/>
                <a:latin typeface="Times New Roman" panose="02020603050405020304" pitchFamily="18" charset="0"/>
                <a:cs typeface="Times New Roman" panose="02020603050405020304" pitchFamily="18" charset="0"/>
              </a:rPr>
              <a:t>NumPy</a:t>
            </a:r>
            <a:r>
              <a:rPr lang="en-US" sz="2000" i="0" dirty="0">
                <a:effectLst/>
                <a:latin typeface="Times New Roman" panose="02020603050405020304" pitchFamily="18" charset="0"/>
                <a:cs typeface="Times New Roman" panose="02020603050405020304" pitchFamily="18" charset="0"/>
              </a:rPr>
              <a:t> provides fast mathematical functions for multidimensional arrays, while </a:t>
            </a:r>
            <a:r>
              <a:rPr lang="en-US" sz="2000" i="0" u="sng" dirty="0">
                <a:effectLst/>
                <a:latin typeface="Times New Roman" panose="02020603050405020304" pitchFamily="18" charset="0"/>
                <a:cs typeface="Times New Roman" panose="02020603050405020304" pitchFamily="18" charset="0"/>
              </a:rPr>
              <a:t>Pandas</a:t>
            </a:r>
            <a:r>
              <a:rPr lang="en-US" sz="2000" i="0" dirty="0">
                <a:effectLst/>
                <a:latin typeface="Times New Roman" panose="02020603050405020304" pitchFamily="18" charset="0"/>
                <a:cs typeface="Times New Roman" panose="02020603050405020304" pitchFamily="18" charset="0"/>
              </a:rPr>
              <a:t> makes it easier to analyze and manipulate data with more complex data structures like Data Frames and Series.</a:t>
            </a:r>
            <a:endParaRPr lang="en-US"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Meanwhile, the </a:t>
            </a:r>
            <a:r>
              <a:rPr lang="en-US" sz="2000" i="0" u="none" strike="noStrike" dirty="0" err="1">
                <a:effectLst/>
                <a:latin typeface="Times New Roman" panose="02020603050405020304" pitchFamily="18" charset="0"/>
                <a:cs typeface="Times New Roman" panose="02020603050405020304" pitchFamily="18" charset="0"/>
                <a:hlinkClick r:id="rId9"/>
              </a:rPr>
              <a:t>Plotly</a:t>
            </a:r>
            <a:r>
              <a:rPr lang="en-US" sz="2000" i="0" dirty="0">
                <a:effectLst/>
                <a:latin typeface="Times New Roman" panose="02020603050405020304" pitchFamily="18" charset="0"/>
                <a:cs typeface="Times New Roman" panose="02020603050405020304" pitchFamily="18" charset="0"/>
              </a:rPr>
              <a:t> Express library makes it easy for users to create interactive visualizations in Python. It can use minimal code to create various charts, such as scatter plots, line charts, bar charts, and maps. </a:t>
            </a:r>
            <a:endParaRPr lang="en-US"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 Sequential class is a type of model in </a:t>
            </a:r>
            <a:r>
              <a:rPr lang="en-US" sz="2000" i="0" u="none" strike="noStrike" dirty="0" err="1">
                <a:effectLst/>
                <a:latin typeface="Times New Roman" panose="02020603050405020304" pitchFamily="18" charset="0"/>
                <a:cs typeface="Times New Roman" panose="02020603050405020304" pitchFamily="18" charset="0"/>
                <a:hlinkClick r:id="rId10"/>
              </a:rPr>
              <a:t>Keras</a:t>
            </a:r>
            <a:r>
              <a:rPr lang="en-US" sz="2000" i="0" dirty="0">
                <a:effectLst/>
                <a:latin typeface="Times New Roman" panose="02020603050405020304" pitchFamily="18" charset="0"/>
                <a:cs typeface="Times New Roman" panose="02020603050405020304" pitchFamily="18" charset="0"/>
              </a:rPr>
              <a:t> that allows users to create a neural network by adding layers to it in sequential order. </a:t>
            </a:r>
            <a:endParaRPr lang="en-US" sz="200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i="0" dirty="0">
                <a:effectLst/>
                <a:latin typeface="Times New Roman" panose="02020603050405020304" pitchFamily="18" charset="0"/>
                <a:cs typeface="Times New Roman" panose="02020603050405020304" pitchFamily="18" charset="0"/>
              </a:rPr>
              <a:t>Then, Dense and </a:t>
            </a:r>
            <a:r>
              <a:rPr lang="en-US" sz="2000" i="0" u="none" strike="noStrike" dirty="0">
                <a:effectLst/>
                <a:latin typeface="Times New Roman" panose="02020603050405020304" pitchFamily="18" charset="0"/>
                <a:cs typeface="Times New Roman" panose="02020603050405020304" pitchFamily="18" charset="0"/>
                <a:hlinkClick r:id="rId11"/>
              </a:rPr>
              <a:t>LSTM</a:t>
            </a:r>
            <a:r>
              <a:rPr lang="en-US" sz="2000" i="0" dirty="0">
                <a:effectLst/>
                <a:latin typeface="Times New Roman" panose="02020603050405020304" pitchFamily="18" charset="0"/>
                <a:cs typeface="Times New Roman" panose="02020603050405020304" pitchFamily="18" charset="0"/>
              </a:rPr>
              <a:t> are to create layers in the </a:t>
            </a:r>
            <a:r>
              <a:rPr lang="en-US" sz="2000" i="0" dirty="0" err="1">
                <a:effectLst/>
                <a:latin typeface="Times New Roman" panose="02020603050405020304" pitchFamily="18" charset="0"/>
                <a:cs typeface="Times New Roman" panose="02020603050405020304" pitchFamily="18" charset="0"/>
              </a:rPr>
              <a:t>Keras</a:t>
            </a:r>
            <a:r>
              <a:rPr lang="en-US" sz="2000" i="0" dirty="0">
                <a:effectLst/>
                <a:latin typeface="Times New Roman" panose="02020603050405020304" pitchFamily="18" charset="0"/>
                <a:cs typeface="Times New Roman" panose="02020603050405020304" pitchFamily="18" charset="0"/>
              </a:rPr>
              <a:t> model and also customize their configurations.</a:t>
            </a:r>
            <a:endParaRPr lang="en-IN"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18176" y="14666"/>
            <a:ext cx="1101854" cy="174041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8184" y="-34464"/>
            <a:ext cx="12075493" cy="6527441"/>
            <a:chOff x="18184" y="-34464"/>
            <a:chExt cx="12075493" cy="6527441"/>
          </a:xfrm>
        </p:grpSpPr>
        <p:grpSp>
          <p:nvGrpSpPr>
            <p:cNvPr id="5" name="Group 4"/>
            <p:cNvGrpSpPr/>
            <p:nvPr/>
          </p:nvGrpSpPr>
          <p:grpSpPr>
            <a:xfrm>
              <a:off x="2464934" y="-34464"/>
              <a:ext cx="9628743" cy="4793279"/>
              <a:chOff x="2464934" y="-34464"/>
              <a:chExt cx="9628743" cy="4793279"/>
            </a:xfrm>
          </p:grpSpPr>
          <p:sp>
            <p:nvSpPr>
              <p:cNvPr id="4" name="Rectangle 3"/>
              <p:cNvSpPr/>
              <p:nvPr/>
            </p:nvSpPr>
            <p:spPr>
              <a:xfrm>
                <a:off x="2533761" y="2045112"/>
                <a:ext cx="5627013" cy="2713703"/>
              </a:xfrm>
              <a:prstGeom prst="rect">
                <a:avLst/>
              </a:prstGeom>
              <a:solidFill>
                <a:schemeClr val="bg1">
                  <a:lumMod val="95000"/>
                </a:schemeClr>
              </a:solidFill>
              <a:ln>
                <a:noFill/>
              </a:ln>
              <a:effectLst>
                <a:outerShdw blurRad="50800" dist="38100" dir="16200000" rotWithShape="0">
                  <a:prstClr val="black">
                    <a:alpha val="40000"/>
                  </a:prstClr>
                </a:outerShdw>
                <a:reflection blurRad="6350" stA="50000" endA="300" endPos="55500" dist="508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91823" y="-34464"/>
                <a:ext cx="1101854" cy="1740412"/>
              </a:xfrm>
              <a:prstGeom prst="rect">
                <a:avLst/>
              </a:prstGeom>
            </p:spPr>
          </p:pic>
          <p:sp>
            <p:nvSpPr>
              <p:cNvPr id="3" name="Rectangle 2"/>
              <p:cNvSpPr/>
              <p:nvPr/>
            </p:nvSpPr>
            <p:spPr>
              <a:xfrm>
                <a:off x="2464934" y="2274838"/>
                <a:ext cx="5764666" cy="2308324"/>
              </a:xfrm>
              <a:prstGeom prst="rect">
                <a:avLst/>
              </a:prstGeom>
              <a:noFill/>
            </p:spPr>
            <p:txBody>
              <a:bodyPr wrap="square" lIns="91440" tIns="45720" rIns="91440" bIns="45720">
                <a:spAutoFit/>
              </a:bodyPr>
              <a:lstStyle/>
              <a:p>
                <a:pPr algn="ctr"/>
                <a:r>
                  <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ALGORITHMS</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USED</a:t>
                </a:r>
                <a:endParaRPr lang="en-US" sz="7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pic>
          <p:nvPicPr>
            <p:cNvPr id="6" name="Slide Zoom 6">
              <a:hlinkClick r:id="rId2" action="ppaction://hlinksldjump"/>
            </p:cNvPr>
            <p:cNvPicPr>
              <a:picLocks noGrp="1" noRot="1" noChangeAspect="1" noMove="1" noResize="1" noEditPoints="1" noAdjustHandles="1" noChangeArrowheads="1" noChangeShapeType="1"/>
            </p:cNvPicPr>
            <p:nvPr/>
          </p:nvPicPr>
          <p:blipFill>
            <a:blip r:embed="rId3"/>
            <a:stretch>
              <a:fillRect/>
            </a:stretch>
          </p:blipFill>
          <p:spPr>
            <a:xfrm>
              <a:off x="98323" y="350274"/>
              <a:ext cx="3048000" cy="1714500"/>
            </a:xfrm>
            <a:prstGeom prst="rect">
              <a:avLst/>
            </a:prstGeom>
            <a:ln w="3175">
              <a:solidFill>
                <a:prstClr val="lightGray"/>
              </a:solidFill>
            </a:ln>
          </p:spPr>
        </p:pic>
        <p:pic>
          <p:nvPicPr>
            <p:cNvPr id="8" name="Slide Zoom 8">
              <a:hlinkClick r:id="rId4" action="ppaction://hlinksldjump"/>
            </p:cNvPr>
            <p:cNvPicPr>
              <a:picLocks noGrp="1" noRot="1" noChangeAspect="1" noMove="1" noResize="1" noEditPoints="1" noAdjustHandles="1" noChangeArrowheads="1" noChangeShapeType="1"/>
            </p:cNvPicPr>
            <p:nvPr/>
          </p:nvPicPr>
          <p:blipFill>
            <a:blip r:embed="rId5"/>
            <a:stretch>
              <a:fillRect/>
            </a:stretch>
          </p:blipFill>
          <p:spPr>
            <a:xfrm>
              <a:off x="18184" y="4778477"/>
              <a:ext cx="3048000" cy="1714500"/>
            </a:xfrm>
            <a:prstGeom prst="rect">
              <a:avLst/>
            </a:prstGeom>
            <a:ln w="3175">
              <a:solidFill>
                <a:prstClr val="lightGray"/>
              </a:solidFill>
            </a:ln>
          </p:spPr>
        </p:pic>
        <p:pic>
          <p:nvPicPr>
            <p:cNvPr id="10" name="Slide Zoom 10">
              <a:hlinkClick r:id="rId6" action="ppaction://hlinksldjump"/>
            </p:cNvPr>
            <p:cNvPicPr>
              <a:picLocks noGrp="1" noRot="1" noChangeAspect="1" noMove="1" noResize="1" noEditPoints="1" noAdjustHandles="1" noChangeArrowheads="1" noChangeShapeType="1"/>
            </p:cNvPicPr>
            <p:nvPr/>
          </p:nvPicPr>
          <p:blipFill>
            <a:blip r:embed="rId7"/>
            <a:stretch>
              <a:fillRect/>
            </a:stretch>
          </p:blipFill>
          <p:spPr>
            <a:xfrm>
              <a:off x="7777316" y="310950"/>
              <a:ext cx="3048000" cy="1714500"/>
            </a:xfrm>
            <a:prstGeom prst="rect">
              <a:avLst/>
            </a:prstGeom>
            <a:ln w="3175">
              <a:solidFill>
                <a:prstClr val="lightGray"/>
              </a:solidFill>
            </a:ln>
          </p:spPr>
        </p:pic>
        <p:pic>
          <p:nvPicPr>
            <p:cNvPr id="12" name="Slide Zoom 12">
              <a:hlinkClick r:id="rId8" action="ppaction://hlinksldjump"/>
            </p:cNvPr>
            <p:cNvPicPr>
              <a:picLocks noGrp="1" noRot="1" noChangeAspect="1" noMove="1" noResize="1" noEditPoints="1" noAdjustHandles="1" noChangeArrowheads="1" noChangeShapeType="1"/>
            </p:cNvPicPr>
            <p:nvPr/>
          </p:nvPicPr>
          <p:blipFill>
            <a:blip r:embed="rId9"/>
            <a:stretch>
              <a:fillRect/>
            </a:stretch>
          </p:blipFill>
          <p:spPr>
            <a:xfrm>
              <a:off x="7777316" y="4758815"/>
              <a:ext cx="3048000" cy="1714500"/>
            </a:xfrm>
            <a:prstGeom prst="rect">
              <a:avLst/>
            </a:prstGeom>
            <a:ln w="3175">
              <a:solidFill>
                <a:prstClr val="lightGray"/>
              </a:solid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46882" y="53366"/>
            <a:ext cx="1101854" cy="1740412"/>
          </a:xfrm>
          <a:prstGeom prst="rect">
            <a:avLst/>
          </a:prstGeom>
          <a:effectLst>
            <a:reflection blurRad="6350" stA="50000" endA="275" endPos="40000" dist="101600" dir="5400000" sy="-100000" algn="bl" rotWithShape="0"/>
          </a:effectLst>
        </p:spPr>
      </p:pic>
      <p:grpSp>
        <p:nvGrpSpPr>
          <p:cNvPr id="20" name="Group 19"/>
          <p:cNvGrpSpPr/>
          <p:nvPr/>
        </p:nvGrpSpPr>
        <p:grpSpPr>
          <a:xfrm>
            <a:off x="0" y="124132"/>
            <a:ext cx="10841075" cy="6609736"/>
            <a:chOff x="-90941" y="248264"/>
            <a:chExt cx="3495371" cy="4060724"/>
          </a:xfrm>
        </p:grpSpPr>
        <p:grpSp>
          <p:nvGrpSpPr>
            <p:cNvPr id="5" name="Group 4"/>
            <p:cNvGrpSpPr/>
            <p:nvPr/>
          </p:nvGrpSpPr>
          <p:grpSpPr>
            <a:xfrm>
              <a:off x="-90941" y="248264"/>
              <a:ext cx="3202859" cy="4060724"/>
              <a:chOff x="1192159" y="1258527"/>
              <a:chExt cx="3202859" cy="4060724"/>
            </a:xfrm>
          </p:grpSpPr>
          <p:sp>
            <p:nvSpPr>
              <p:cNvPr id="4" name="Rectangle 3"/>
              <p:cNvSpPr/>
              <p:nvPr/>
            </p:nvSpPr>
            <p:spPr>
              <a:xfrm>
                <a:off x="1192159" y="1258527"/>
                <a:ext cx="3202859" cy="4060724"/>
              </a:xfrm>
              <a:prstGeom prst="rect">
                <a:avLst/>
              </a:prstGeom>
              <a:solidFill>
                <a:schemeClr val="tx1">
                  <a:lumMod val="50000"/>
                  <a:lumOff val="50000"/>
                </a:schemeClr>
              </a:solidFill>
              <a:ln>
                <a:noFill/>
              </a:ln>
              <a:effectLst>
                <a:softEdge rad="1397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 name="Rectangle 2"/>
              <p:cNvSpPr/>
              <p:nvPr/>
            </p:nvSpPr>
            <p:spPr>
              <a:xfrm>
                <a:off x="1484671" y="1612489"/>
                <a:ext cx="2625213" cy="3323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Rectangle 14"/>
            <p:cNvSpPr/>
            <p:nvPr/>
          </p:nvSpPr>
          <p:spPr>
            <a:xfrm>
              <a:off x="560439" y="752168"/>
              <a:ext cx="2843991" cy="467032"/>
            </a:xfrm>
            <a:prstGeom prst="rect">
              <a:avLst/>
            </a:prstGeom>
            <a:solidFill>
              <a:srgbClr val="D09E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ight Triangle 15"/>
            <p:cNvSpPr/>
            <p:nvPr/>
          </p:nvSpPr>
          <p:spPr>
            <a:xfrm flipV="1">
              <a:off x="2826784" y="1219200"/>
              <a:ext cx="577646" cy="467032"/>
            </a:xfrm>
            <a:prstGeom prst="rtTriangle">
              <a:avLst/>
            </a:prstGeom>
            <a:solidFill>
              <a:srgbClr val="B48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810484" y="847346"/>
              <a:ext cx="1989569" cy="35925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LINEAR REGRESSION</a:t>
              </a:r>
              <a:endParaRPr lang="en-IN" sz="3200" b="1"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335205" y="1557121"/>
              <a:ext cx="2418735" cy="187193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These models use historical data to predict delivery time based on various factors such as the distance between the restaurant and the delivery address, traffic conditions, order volume, and so on. </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Linear regression, decision trees, random forests, and neural networks are some of the regression models that can be used.</a:t>
              </a:r>
              <a:endParaRPr lang="en-IN" sz="2400" dirty="0">
                <a:latin typeface="Times New Roman" panose="02020603050405020304" pitchFamily="18" charset="0"/>
                <a:cs typeface="Times New Roman" panose="02020603050405020304" pitchFamily="18" charset="0"/>
              </a:endParaRPr>
            </a:p>
          </p:txBody>
        </p:sp>
      </p:grpSp>
      <p:sp>
        <p:nvSpPr>
          <p:cNvPr id="6" name="Rectangle 5"/>
          <p:cNvSpPr/>
          <p:nvPr/>
        </p:nvSpPr>
        <p:spPr>
          <a:xfrm>
            <a:off x="2020289" y="870448"/>
            <a:ext cx="886781"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01</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10179</Words>
  <Application>WPS Presentation</Application>
  <PresentationFormat>Widescreen</PresentationFormat>
  <Paragraphs>344</Paragraphs>
  <Slides>32</Slides>
  <Notes>13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SimSun</vt:lpstr>
      <vt:lpstr>Wingdings</vt:lpstr>
      <vt:lpstr>Montserrat Black</vt:lpstr>
      <vt:lpstr>Segoe Print</vt:lpstr>
      <vt:lpstr>Montserrat</vt:lpstr>
      <vt:lpstr>Times New Roman</vt:lpstr>
      <vt:lpstr>Montserrat</vt:lpstr>
      <vt:lpstr>Microsoft YaHei</vt:lpstr>
      <vt:lpstr>Arial Unicode MS</vt:lpstr>
      <vt:lpstr>Calibri Light</vt:lpstr>
      <vt:lpstr>Calibri</vt:lpstr>
      <vt:lpstr>Cambria Math</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Himansu Bansal</dc:creator>
  <cp:lastModifiedBy>Subhalaxmi Nayak</cp:lastModifiedBy>
  <cp:revision>22</cp:revision>
  <dcterms:created xsi:type="dcterms:W3CDTF">2023-05-08T09:11:00Z</dcterms:created>
  <dcterms:modified xsi:type="dcterms:W3CDTF">2025-02-15T15:25:17Z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49B0EE9AE44D4AE09FF9FCFE665E1129_12</vt:lpwstr>
  </property>
  <property fmtid="{D5CDD505-2E9C-101B-9397-08002B2CF9AE}" pid="3" name="KSOProductBuildVer">
    <vt:lpwstr>1033-12.2.0.19805</vt:lpwstr>
  </property>
</Properties>
</file>