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18"/>
  </p:notesMasterIdLst>
  <p:sldIdLst>
    <p:sldId id="272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992EB-75B3-2941-9A01-C5491A1684C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1245-5F7E-4448-B28B-C3BE60C0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C1245-5F7E-4448-B28B-C3BE60C039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9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6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elementary-statistics/probability-distributions/binomial-distribution" TargetMode="External"/><Relationship Id="rId2" Type="http://schemas.openxmlformats.org/officeDocument/2006/relationships/hyperlink" Target="https://www.math.unl.edu/~sdunbar1/ProbabilityTheory/Lessons/BernoulliTrials/BinomialDistribution/binomialdistribution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ages.stat.wisc.edu/~larget/R/prob-R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396198-C01D-FE47-9E2B-D17741C3D333}"/>
              </a:ext>
            </a:extLst>
          </p:cNvPr>
          <p:cNvSpPr/>
          <p:nvPr/>
        </p:nvSpPr>
        <p:spPr>
          <a:xfrm>
            <a:off x="1900840" y="1359037"/>
            <a:ext cx="8791711" cy="1420427"/>
          </a:xfrm>
          <a:prstGeom prst="roundRect">
            <a:avLst/>
          </a:prstGeom>
          <a:ln w="539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BIONOMIAL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5D641D-88E6-3D4B-97A2-25C8661FA313}"/>
              </a:ext>
            </a:extLst>
          </p:cNvPr>
          <p:cNvSpPr/>
          <p:nvPr/>
        </p:nvSpPr>
        <p:spPr>
          <a:xfrm>
            <a:off x="1938069" y="3458727"/>
            <a:ext cx="4628445" cy="2363050"/>
          </a:xfrm>
          <a:prstGeom prst="roundRect">
            <a:avLst/>
          </a:prstGeom>
          <a:ln w="539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Subhalaxmi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Rout</a:t>
            </a:r>
            <a:b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03/11/2020</a:t>
            </a: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28622E-6F55-8D40-99AB-0B2FC9BF4AE6}"/>
              </a:ext>
            </a:extLst>
          </p:cNvPr>
          <p:cNvSpPr/>
          <p:nvPr/>
        </p:nvSpPr>
        <p:spPr>
          <a:xfrm>
            <a:off x="6743733" y="3429001"/>
            <a:ext cx="3996267" cy="2463800"/>
          </a:xfrm>
          <a:prstGeom prst="roundRect">
            <a:avLst/>
          </a:prstGeom>
          <a:ln w="539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953EB-3011-4244-8116-23AB4DE9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82" y="3529751"/>
            <a:ext cx="3556000" cy="22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4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8520908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451230" y="1086329"/>
            <a:ext cx="5854977" cy="52156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 x = 8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F5CA2-09AF-5749-8570-465152AE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3" y="1971386"/>
            <a:ext cx="5381717" cy="395795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3B9001-AF6B-BD49-9AC2-6EB5DA4923F2}"/>
              </a:ext>
            </a:extLst>
          </p:cNvPr>
          <p:cNvSpPr/>
          <p:nvPr/>
        </p:nvSpPr>
        <p:spPr>
          <a:xfrm>
            <a:off x="6359053" y="1086327"/>
            <a:ext cx="5381717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 x = 6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A2F43-ADCB-7846-9420-7EC1FB52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62" y="2014923"/>
            <a:ext cx="5139560" cy="3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9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9595946" cy="53249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distribution graph for Jack: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D4AF3-FC52-B44D-9BA3-46972258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53" y="2112579"/>
            <a:ext cx="9070426" cy="40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9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9595946" cy="56350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distribution graph for Nancy: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0E4BA-B964-6C46-A509-F4C908E3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90" y="2088293"/>
            <a:ext cx="9238593" cy="41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1292773" y="987970"/>
            <a:ext cx="10815144" cy="5570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distribution graph comparison: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B5D89F-CCE8-F443-81D9-63513F29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33" y="1996965"/>
            <a:ext cx="5454869" cy="4139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CEE65-B1E0-B843-A583-7E91E31EB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180" y="1933905"/>
            <a:ext cx="4550980" cy="41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5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8" y="1191361"/>
            <a:ext cx="7693573" cy="4631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endParaRPr lang="en-US" sz="24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though Nancy has a lower success rate in terms of making a sales calls per day overcomes the lower success rate.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 the greater probability of making 6 sales per day belongs to Nancy, even though Jack’s success rate is higher.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any given outcomes a combination of both the number of trails and the success rate.</a:t>
            </a:r>
          </a:p>
          <a:p>
            <a:pPr algn="ctr"/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114819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49214" y="1113315"/>
            <a:ext cx="7420304" cy="4631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</a:p>
          <a:p>
            <a:endParaRPr lang="en-US" sz="24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https://www.math.unl.edu/~sdunbar1/ProbabilityTheory/Lessons/BernoulliTrials/BinomialDistribution/binomialdistribution.pdf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http://www.r-tutor.com/elementary-statistics/probability-distributions/binomial-distribution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http://pages.stat.wisc.edu/~larget/R/prob-R.pdf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61939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88AFD32-6929-9347-8D16-F8E643F97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22" y="609600"/>
            <a:ext cx="7755467" cy="59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8" y="1191362"/>
            <a:ext cx="7378263" cy="2367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binomial distribution?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binomial distribution is used to describe the number of successes/failure in a fixed number of trials. </a:t>
            </a: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0C67BF-A510-F146-9DD9-D1D0375AD8DB}"/>
              </a:ext>
            </a:extLst>
          </p:cNvPr>
          <p:cNvSpPr/>
          <p:nvPr/>
        </p:nvSpPr>
        <p:spPr>
          <a:xfrm>
            <a:off x="2406867" y="3909279"/>
            <a:ext cx="7378263" cy="2070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 example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coin </a:t>
            </a:r>
            <a:r>
              <a:rPr lang="en-US" dirty="0">
                <a:ln w="6350">
                  <a:noFill/>
                </a:ln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only two possible outcomes: heads or tails and taking a test could have two possible outcomes: pass or fail.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8599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7" y="1061615"/>
            <a:ext cx="7378263" cy="4673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experiment has following characteristics:</a:t>
            </a:r>
          </a:p>
          <a:p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process consist of a sequence of n trails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2 exclusive outcomes are possible in one trial. One outcome is called “success” and other is called “failure”.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probability of success is denoted by “p” and doesn’t change from trail to trail. The probability of failure is donated by “1 - p” and this is also fixed from trail to trail.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trails are independent; the outcomes of previous trails to not influence future trails.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69356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CFD7E0-5E25-7644-B543-A3A566ED59D4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24AE51-5E41-844F-AAC8-E043886BFE22}"/>
              </a:ext>
            </a:extLst>
          </p:cNvPr>
          <p:cNvSpPr/>
          <p:nvPr/>
        </p:nvSpPr>
        <p:spPr>
          <a:xfrm>
            <a:off x="2406868" y="1130110"/>
            <a:ext cx="7378263" cy="45977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Formula for Binomial Distribution:</a:t>
            </a:r>
          </a:p>
          <a:p>
            <a:endParaRPr lang="en-US" sz="20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C(n, x) p</a:t>
            </a:r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 p)</a:t>
            </a:r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– x)</a:t>
            </a: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number of trails                   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C(n, x) = n! / (n-x)! * (x)!</a:t>
            </a:r>
            <a:endParaRPr lang="en-US" sz="20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number of successes</a:t>
            </a: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probability of success in any trail</a:t>
            </a:r>
          </a:p>
          <a:p>
            <a:endParaRPr lang="en-US" sz="2800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p = probability of failure in any trail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C363A-6B45-0042-B2E7-41DED662EA5D}"/>
              </a:ext>
            </a:extLst>
          </p:cNvPr>
          <p:cNvSpPr/>
          <p:nvPr/>
        </p:nvSpPr>
        <p:spPr>
          <a:xfrm>
            <a:off x="3719384" y="2052175"/>
            <a:ext cx="3645244" cy="932936"/>
          </a:xfrm>
          <a:prstGeom prst="rect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406868" y="1315462"/>
            <a:ext cx="7378263" cy="4227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sales manager you analyze the sales record for all salesperson under your guidance.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has a success rate of 75% and averages 10 sales calls per day. Nancy has a success rate of 45% and averages 16 calls per day.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probability that each salesperson makes 6 sales on any given day?</a:t>
            </a: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pattFill prst="pct10">
                <a:fgClr>
                  <a:schemeClr val="dk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93776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7378263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talk about Jack.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 10  ; x = 6  ; p = 0.75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C(n, x) p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 p)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– x)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C(10, 6)  * (0.75)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(1 – 0.75)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 – 6)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C(10, 6)  * (0.75)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(0.25)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(210) * (0.1779785) * (0.00390625)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0.145998 ~ 14.6 %</a:t>
            </a:r>
          </a:p>
        </p:txBody>
      </p:sp>
    </p:spTree>
    <p:extLst>
      <p:ext uri="{BB962C8B-B14F-4D97-AF65-F5344CB8AC3E}">
        <p14:creationId xmlns:p14="http://schemas.microsoft.com/office/powerpoint/2010/main" val="125720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7378263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 for  Nancy.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 16  ; x = 6  ; p = 0.45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C(n, x) p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(1- p)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– x)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C(16, 6)  * (0.45)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(1 – 0.45)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 – 6)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C(16, 6)  * (0.45)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(0.55) </a:t>
            </a:r>
            <a:r>
              <a:rPr lang="en-US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(10)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(8008) * (0.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008303766) * (0. 002532952)</a:t>
            </a: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1684326 ~ 16.8 %</a:t>
            </a:r>
          </a:p>
        </p:txBody>
      </p:sp>
    </p:spTree>
    <p:extLst>
      <p:ext uri="{BB962C8B-B14F-4D97-AF65-F5344CB8AC3E}">
        <p14:creationId xmlns:p14="http://schemas.microsoft.com/office/powerpoint/2010/main" val="37809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22711" y="1086328"/>
            <a:ext cx="7378263" cy="52156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6ED399-0C13-B448-9B75-28AB37E0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026" y="1899302"/>
            <a:ext cx="6742159" cy="38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E92BA-1F63-C842-8780-7B7B46FEE4DB}"/>
              </a:ext>
            </a:extLst>
          </p:cNvPr>
          <p:cNvSpPr/>
          <p:nvPr/>
        </p:nvSpPr>
        <p:spPr>
          <a:xfrm>
            <a:off x="2291254" y="136635"/>
            <a:ext cx="7378263" cy="7041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6E101B-BEBA-9F4A-97E3-1C9DE4F4AEF7}"/>
              </a:ext>
            </a:extLst>
          </p:cNvPr>
          <p:cNvSpPr/>
          <p:nvPr/>
        </p:nvSpPr>
        <p:spPr>
          <a:xfrm>
            <a:off x="2291254" y="1086328"/>
            <a:ext cx="7378263" cy="5429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R: Let x = 8 (each person make 8 sales on any given day)</a:t>
            </a: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0F5CA2-09AF-5749-8570-465152AE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34" y="2266254"/>
            <a:ext cx="6393112" cy="39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69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43F41"/>
      </a:dk2>
      <a:lt2>
        <a:srgbClr val="EBE9EE"/>
      </a:lt2>
      <a:accent1>
        <a:srgbClr val="82AF44"/>
      </a:accent1>
      <a:accent2>
        <a:srgbClr val="4EB23A"/>
      </a:accent2>
      <a:accent3>
        <a:srgbClr val="47B662"/>
      </a:accent3>
      <a:accent4>
        <a:srgbClr val="3AB28A"/>
      </a:accent4>
      <a:accent5>
        <a:srgbClr val="47AEB7"/>
      </a:accent5>
      <a:accent6>
        <a:srgbClr val="3A76B2"/>
      </a:accent6>
      <a:hlink>
        <a:srgbClr val="9973D0"/>
      </a:hlink>
      <a:folHlink>
        <a:srgbClr val="848484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28199</TotalTime>
  <Words>690</Words>
  <Application>Microsoft Macintosh PowerPoint</Application>
  <PresentationFormat>Widescreen</PresentationFormat>
  <Paragraphs>202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The Hand Bold</vt:lpstr>
      <vt:lpstr>The Serif Hand Black</vt:lpstr>
      <vt:lpstr>Wingdings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Samal, Chandan</dc:creator>
  <cp:lastModifiedBy>Samal, Chandan</cp:lastModifiedBy>
  <cp:revision>27</cp:revision>
  <dcterms:created xsi:type="dcterms:W3CDTF">2020-02-21T10:13:56Z</dcterms:created>
  <dcterms:modified xsi:type="dcterms:W3CDTF">2020-03-12T00:13:46Z</dcterms:modified>
</cp:coreProperties>
</file>