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11" autoAdjust="0"/>
    <p:restoredTop sz="94660"/>
  </p:normalViewPr>
  <p:slideViewPr>
    <p:cSldViewPr>
      <p:cViewPr>
        <p:scale>
          <a:sx n="75" d="100"/>
          <a:sy n="75" d="100"/>
        </p:scale>
        <p:origin x="-1950" y="-82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4/29/2024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mohesh15b/accident-detection-using-cnn" TargetMode="Externa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github.com/Mohesh-B/Accident-Detection/tree/m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0172" y="45376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53159" y="114854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81647" y="192006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4097110" y="969382"/>
            <a:ext cx="5715000" cy="2835392"/>
          </a:xfrm>
          <a:prstGeom prst="rect">
            <a:avLst/>
          </a:prstGeom>
        </p:spPr>
        <p:txBody>
          <a:bodyPr vert="horz" wrap="square" lIns="0" tIns="16510" rIns="0" bIns="0" rtlCol="0">
            <a:spAutoFit/>
          </a:bodyPr>
          <a:lstStyle/>
          <a:p>
            <a:pPr marL="12700">
              <a:lnSpc>
                <a:spcPct val="100000"/>
              </a:lnSpc>
              <a:spcBef>
                <a:spcPts val="130"/>
              </a:spcBef>
            </a:pPr>
            <a:r>
              <a:rPr lang="en-IN" sz="3200" spc="-20" dirty="0" smtClean="0">
                <a:latin typeface="Trebuchet MS"/>
                <a:cs typeface="Trebuchet MS"/>
              </a:rPr>
              <a:t>SUBHALESHWAR M</a:t>
            </a:r>
          </a:p>
          <a:p>
            <a:pPr marL="12700">
              <a:lnSpc>
                <a:spcPct val="100000"/>
              </a:lnSpc>
              <a:spcBef>
                <a:spcPts val="130"/>
              </a:spcBef>
            </a:pPr>
            <a:r>
              <a:rPr lang="en-IN" sz="3200" spc="-20" dirty="0" smtClean="0">
                <a:latin typeface="Trebuchet MS"/>
                <a:cs typeface="Trebuchet MS"/>
              </a:rPr>
              <a:t>2021503718</a:t>
            </a:r>
            <a:endParaRPr lang="en-IN" sz="3200" spc="-20" dirty="0">
              <a:latin typeface="Trebuchet MS"/>
              <a:cs typeface="Trebuchet MS"/>
            </a:endParaRPr>
          </a:p>
          <a:p>
            <a:pPr marL="12700">
              <a:lnSpc>
                <a:spcPct val="100000"/>
              </a:lnSpc>
              <a:spcBef>
                <a:spcPts val="130"/>
              </a:spcBef>
            </a:pPr>
            <a:endParaRPr lang="en-IN" sz="2000" spc="-20" dirty="0">
              <a:latin typeface="Trebuchet MS"/>
              <a:cs typeface="Trebuchet MS"/>
            </a:endParaRPr>
          </a:p>
          <a:p>
            <a:pPr marL="12700">
              <a:lnSpc>
                <a:spcPct val="100000"/>
              </a:lnSpc>
              <a:spcBef>
                <a:spcPts val="130"/>
              </a:spcBef>
            </a:pPr>
            <a:endParaRPr lang="en-IN" sz="2000" spc="-20" dirty="0">
              <a:latin typeface="Trebuchet MS"/>
              <a:cs typeface="Trebuchet MS"/>
            </a:endParaRPr>
          </a:p>
          <a:p>
            <a:pPr marL="12700">
              <a:lnSpc>
                <a:spcPct val="100000"/>
              </a:lnSpc>
              <a:spcBef>
                <a:spcPts val="130"/>
              </a:spcBef>
            </a:pPr>
            <a:r>
              <a:rPr lang="en-IN" sz="2500" spc="-20" dirty="0">
                <a:latin typeface="Trebuchet MS"/>
                <a:cs typeface="Trebuchet MS"/>
              </a:rPr>
              <a:t>Madras Institute of Technology campus, Anna </a:t>
            </a:r>
            <a:r>
              <a:rPr lang="en-IN" sz="2500" spc="-20" dirty="0" smtClean="0">
                <a:latin typeface="Trebuchet MS"/>
                <a:cs typeface="Trebuchet MS"/>
              </a:rPr>
              <a:t>University</a:t>
            </a:r>
          </a:p>
          <a:p>
            <a:pPr marL="12700">
              <a:lnSpc>
                <a:spcPct val="100000"/>
              </a:lnSpc>
              <a:spcBef>
                <a:spcPts val="130"/>
              </a:spcBef>
            </a:pPr>
            <a:r>
              <a:rPr lang="en-IN" sz="2500" spc="-20" dirty="0" smtClean="0">
                <a:latin typeface="Trebuchet MS"/>
                <a:cs typeface="Trebuchet MS"/>
              </a:rPr>
              <a:t>CT dept</a:t>
            </a:r>
            <a:endParaRPr sz="2500" dirty="0">
              <a:latin typeface="Trebuchet MS"/>
              <a:cs typeface="Trebuchet MS"/>
            </a:endParaRPr>
          </a:p>
        </p:txBody>
      </p:sp>
      <p:sp>
        <p:nvSpPr>
          <p:cNvPr id="8" name="object 8"/>
          <p:cNvSpPr txBox="1"/>
          <p:nvPr/>
        </p:nvSpPr>
        <p:spPr>
          <a:xfrm>
            <a:off x="4097110" y="3810000"/>
            <a:ext cx="4361090" cy="1133644"/>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lang="en-IN" sz="2400" b="1" spc="-10" dirty="0">
              <a:solidFill>
                <a:srgbClr val="2D936B"/>
              </a:solidFill>
              <a:latin typeface="Trebuchet MS"/>
              <a:cs typeface="Trebuchet MS"/>
            </a:endParaRPr>
          </a:p>
          <a:p>
            <a:pPr marL="12700">
              <a:lnSpc>
                <a:spcPct val="100000"/>
              </a:lnSpc>
              <a:spcBef>
                <a:spcPts val="100"/>
              </a:spcBef>
            </a:pPr>
            <a:r>
              <a:rPr lang="en-IN" sz="2400" b="1" spc="-10" dirty="0">
                <a:solidFill>
                  <a:srgbClr val="2D936B"/>
                </a:solidFill>
                <a:latin typeface="Trebuchet MS"/>
                <a:cs typeface="Trebuchet MS"/>
              </a:rPr>
              <a:t>CNN based classifier for Accident Detection</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grpSp>
        <p:nvGrpSpPr>
          <p:cNvPr id="12" name="object 2">
            <a:extLst>
              <a:ext uri="{FF2B5EF4-FFF2-40B4-BE49-F238E27FC236}">
                <a16:creationId xmlns:a16="http://schemas.microsoft.com/office/drawing/2014/main" xmlns="" id="{41C367EB-097A-8B7F-5121-242BB7E2C1D3}"/>
              </a:ext>
            </a:extLst>
          </p:cNvPr>
          <p:cNvGrpSpPr/>
          <p:nvPr/>
        </p:nvGrpSpPr>
        <p:grpSpPr>
          <a:xfrm flipV="1">
            <a:off x="1243597" y="2720443"/>
            <a:ext cx="1861186" cy="1438274"/>
            <a:chOff x="742950" y="1104900"/>
            <a:chExt cx="1743075" cy="1333500"/>
          </a:xfrm>
        </p:grpSpPr>
        <p:sp>
          <p:nvSpPr>
            <p:cNvPr id="13" name="object 3">
              <a:extLst>
                <a:ext uri="{FF2B5EF4-FFF2-40B4-BE49-F238E27FC236}">
                  <a16:creationId xmlns:a16="http://schemas.microsoft.com/office/drawing/2014/main" xmlns="" id="{EC1A27D5-79FE-663E-0350-3DAC51B10B4B}"/>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4" name="object 4">
              <a:extLst>
                <a:ext uri="{FF2B5EF4-FFF2-40B4-BE49-F238E27FC236}">
                  <a16:creationId xmlns:a16="http://schemas.microsoft.com/office/drawing/2014/main" xmlns="" id="{F3DD8276-B4C6-36C0-E9AD-75E52E1AF640}"/>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5" name="object 6">
            <a:extLst>
              <a:ext uri="{FF2B5EF4-FFF2-40B4-BE49-F238E27FC236}">
                <a16:creationId xmlns:a16="http://schemas.microsoft.com/office/drawing/2014/main" xmlns="" id="{7E7EAE13-A8F9-9CF9-A23E-C4D0C597F378}"/>
              </a:ext>
            </a:extLst>
          </p:cNvPr>
          <p:cNvSpPr/>
          <p:nvPr/>
        </p:nvSpPr>
        <p:spPr>
          <a:xfrm>
            <a:off x="1728011" y="3974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6" name="object 5">
            <a:extLst>
              <a:ext uri="{FF2B5EF4-FFF2-40B4-BE49-F238E27FC236}">
                <a16:creationId xmlns:a16="http://schemas.microsoft.com/office/drawing/2014/main" xmlns="" id="{A264DB83-202C-6FF9-1F88-722B6F94F850}"/>
              </a:ext>
            </a:extLst>
          </p:cNvPr>
          <p:cNvSpPr/>
          <p:nvPr/>
        </p:nvSpPr>
        <p:spPr>
          <a:xfrm rot="10800000">
            <a:off x="481597" y="3407229"/>
            <a:ext cx="875657" cy="75148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5">
              <a:lumMod val="40000"/>
              <a:lumOff val="60000"/>
            </a:schemeClr>
          </a:solidFill>
        </p:spPr>
        <p:txBody>
          <a:bodyPr wrap="square" lIns="0" tIns="0" rIns="0" bIns="0" rtlCol="0"/>
          <a:lstStyle/>
          <a:p>
            <a:endParaRPr/>
          </a:p>
        </p:txBody>
      </p:sp>
      <p:sp>
        <p:nvSpPr>
          <p:cNvPr id="17" name="object 6">
            <a:extLst>
              <a:ext uri="{FF2B5EF4-FFF2-40B4-BE49-F238E27FC236}">
                <a16:creationId xmlns:a16="http://schemas.microsoft.com/office/drawing/2014/main" xmlns="" id="{B020DAF0-6BF0-A792-376E-FA421C129854}"/>
              </a:ext>
            </a:extLst>
          </p:cNvPr>
          <p:cNvSpPr/>
          <p:nvPr/>
        </p:nvSpPr>
        <p:spPr>
          <a:xfrm>
            <a:off x="915054" y="4728827"/>
            <a:ext cx="1662298" cy="1328909"/>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lumMod val="60000"/>
              <a:lumOff val="40000"/>
            </a:scheme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0CCAA95-0BCC-5DF5-9043-B942D56C4593}"/>
              </a:ext>
            </a:extLst>
          </p:cNvPr>
          <p:cNvPicPr>
            <a:picLocks noChangeAspect="1"/>
          </p:cNvPicPr>
          <p:nvPr/>
        </p:nvPicPr>
        <p:blipFill>
          <a:blip r:embed="rId2"/>
          <a:stretch>
            <a:fillRect/>
          </a:stretch>
        </p:blipFill>
        <p:spPr>
          <a:xfrm>
            <a:off x="838200" y="0"/>
            <a:ext cx="3294303" cy="6858000"/>
          </a:xfrm>
          <a:prstGeom prst="rect">
            <a:avLst/>
          </a:prstGeom>
        </p:spPr>
      </p:pic>
      <p:pic>
        <p:nvPicPr>
          <p:cNvPr id="5" name="Picture 4">
            <a:extLst>
              <a:ext uri="{FF2B5EF4-FFF2-40B4-BE49-F238E27FC236}">
                <a16:creationId xmlns:a16="http://schemas.microsoft.com/office/drawing/2014/main" xmlns="" id="{2D4F7FC5-4F38-8931-1495-0AF3226514C1}"/>
              </a:ext>
            </a:extLst>
          </p:cNvPr>
          <p:cNvPicPr>
            <a:picLocks noChangeAspect="1"/>
          </p:cNvPicPr>
          <p:nvPr/>
        </p:nvPicPr>
        <p:blipFill>
          <a:blip r:embed="rId3"/>
          <a:stretch>
            <a:fillRect/>
          </a:stretch>
        </p:blipFill>
        <p:spPr>
          <a:xfrm>
            <a:off x="4094403" y="1981200"/>
            <a:ext cx="7563906" cy="2629267"/>
          </a:xfrm>
          <a:prstGeom prst="rect">
            <a:avLst/>
          </a:prstGeom>
        </p:spPr>
      </p:pic>
    </p:spTree>
    <p:extLst>
      <p:ext uri="{BB962C8B-B14F-4D97-AF65-F5344CB8AC3E}">
        <p14:creationId xmlns:p14="http://schemas.microsoft.com/office/powerpoint/2010/main" xmlns="" val="424746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12" name="TextBox 11">
            <a:extLst>
              <a:ext uri="{FF2B5EF4-FFF2-40B4-BE49-F238E27FC236}">
                <a16:creationId xmlns:a16="http://schemas.microsoft.com/office/drawing/2014/main" xmlns="" id="{84ACAFBD-12F2-F984-9D5E-7C6CCD87F015}"/>
              </a:ext>
            </a:extLst>
          </p:cNvPr>
          <p:cNvSpPr txBox="1"/>
          <p:nvPr/>
        </p:nvSpPr>
        <p:spPr>
          <a:xfrm>
            <a:off x="676591" y="1233980"/>
            <a:ext cx="8232321" cy="584775"/>
          </a:xfrm>
          <a:prstGeom prst="rect">
            <a:avLst/>
          </a:prstGeom>
          <a:noFill/>
        </p:spPr>
        <p:txBody>
          <a:bodyPr wrap="square">
            <a:spAutoFit/>
          </a:bodyPr>
          <a:lstStyle/>
          <a:p>
            <a:pPr algn="l"/>
            <a:r>
              <a:rPr lang="en-IN" sz="3200" b="1" dirty="0">
                <a:solidFill>
                  <a:srgbClr val="0D0D0D"/>
                </a:solidFill>
                <a:latin typeface="Söhne"/>
              </a:rPr>
              <a:t>Demo link</a:t>
            </a:r>
            <a:endParaRPr lang="en-US" sz="3200" b="1" dirty="0">
              <a:solidFill>
                <a:srgbClr val="0D0D0D"/>
              </a:solidFill>
              <a:latin typeface="Söhne"/>
            </a:endParaRPr>
          </a:p>
        </p:txBody>
      </p:sp>
      <p:sp>
        <p:nvSpPr>
          <p:cNvPr id="13" name="TextBox 12">
            <a:extLst>
              <a:ext uri="{FF2B5EF4-FFF2-40B4-BE49-F238E27FC236}">
                <a16:creationId xmlns:a16="http://schemas.microsoft.com/office/drawing/2014/main" xmlns="" id="{9B40F5F7-8010-ED3D-6C15-E75E10B6CC1E}"/>
              </a:ext>
            </a:extLst>
          </p:cNvPr>
          <p:cNvSpPr txBox="1"/>
          <p:nvPr/>
        </p:nvSpPr>
        <p:spPr>
          <a:xfrm>
            <a:off x="4911177" y="408016"/>
            <a:ext cx="8232321" cy="1077218"/>
          </a:xfrm>
          <a:prstGeom prst="rect">
            <a:avLst/>
          </a:prstGeom>
          <a:noFill/>
        </p:spPr>
        <p:txBody>
          <a:bodyPr wrap="square">
            <a:spAutoFit/>
          </a:bodyPr>
          <a:lstStyle/>
          <a:p>
            <a:pPr algn="l"/>
            <a:r>
              <a:rPr lang="en-US" sz="3200" b="1" dirty="0">
                <a:solidFill>
                  <a:srgbClr val="FF0000"/>
                </a:solidFill>
                <a:latin typeface="Söhne"/>
              </a:rPr>
              <a:t>Obtained Model Accuracy: </a:t>
            </a:r>
          </a:p>
          <a:p>
            <a:pPr algn="l"/>
            <a:r>
              <a:rPr lang="en-IN" sz="3200" b="1" dirty="0">
                <a:solidFill>
                  <a:srgbClr val="FF0000"/>
                </a:solidFill>
                <a:latin typeface="Söhne"/>
              </a:rPr>
              <a:t>0.86</a:t>
            </a:r>
            <a:endParaRPr lang="en-US" sz="3200" b="1" dirty="0">
              <a:solidFill>
                <a:srgbClr val="FF0000"/>
              </a:solidFill>
              <a:latin typeface="Söhne"/>
            </a:endParaRPr>
          </a:p>
        </p:txBody>
      </p:sp>
      <p:sp>
        <p:nvSpPr>
          <p:cNvPr id="8" name="TextBox 7">
            <a:extLst>
              <a:ext uri="{FF2B5EF4-FFF2-40B4-BE49-F238E27FC236}">
                <a16:creationId xmlns:a16="http://schemas.microsoft.com/office/drawing/2014/main" xmlns="" id="{A53C8AC2-5052-0C8B-B48F-96843472FC6B}"/>
              </a:ext>
            </a:extLst>
          </p:cNvPr>
          <p:cNvSpPr txBox="1"/>
          <p:nvPr/>
        </p:nvSpPr>
        <p:spPr>
          <a:xfrm>
            <a:off x="850392" y="1664867"/>
            <a:ext cx="8522208" cy="923330"/>
          </a:xfrm>
          <a:prstGeom prst="rect">
            <a:avLst/>
          </a:prstGeom>
          <a:noFill/>
        </p:spPr>
        <p:txBody>
          <a:bodyPr wrap="square">
            <a:spAutoFit/>
          </a:bodyPr>
          <a:lstStyle/>
          <a:p>
            <a:r>
              <a:rPr lang="en-IN" b="0" i="0" dirty="0">
                <a:solidFill>
                  <a:srgbClr val="000000"/>
                </a:solidFill>
                <a:effectLst/>
                <a:highlight>
                  <a:srgbClr val="FFFFFF"/>
                </a:highlight>
                <a:latin typeface="Inter"/>
                <a:hlinkClick r:id="rId3"/>
              </a:rPr>
              <a:t>https://www.kaggle.com/code/mohesh15b/accident-detection-using-cnn</a:t>
            </a:r>
            <a:endParaRPr lang="en-IN" b="0" i="0" dirty="0">
              <a:solidFill>
                <a:srgbClr val="000000"/>
              </a:solidFill>
              <a:effectLst/>
              <a:highlight>
                <a:srgbClr val="FFFFFF"/>
              </a:highlight>
              <a:latin typeface="Inter"/>
            </a:endParaRPr>
          </a:p>
          <a:p>
            <a:r>
              <a:rPr lang="en-IN" dirty="0">
                <a:hlinkClick r:id="rId4"/>
              </a:rPr>
              <a:t>Mohesh-B/Accident-Detection (github.com)</a:t>
            </a:r>
            <a:endParaRPr lang="en-IN" b="0" i="0" dirty="0">
              <a:solidFill>
                <a:srgbClr val="000000"/>
              </a:solidFill>
              <a:effectLst/>
              <a:highlight>
                <a:srgbClr val="FFFFFF"/>
              </a:highlight>
              <a:latin typeface="Inter"/>
            </a:endParaRPr>
          </a:p>
          <a:p>
            <a:endParaRPr lang="en-IN" dirty="0"/>
          </a:p>
        </p:txBody>
      </p:sp>
      <p:pic>
        <p:nvPicPr>
          <p:cNvPr id="14" name="Picture 13">
            <a:extLst>
              <a:ext uri="{FF2B5EF4-FFF2-40B4-BE49-F238E27FC236}">
                <a16:creationId xmlns:a16="http://schemas.microsoft.com/office/drawing/2014/main" xmlns="" id="{B3743D0C-7EE6-5D4A-49F4-479D093462A2}"/>
              </a:ext>
            </a:extLst>
          </p:cNvPr>
          <p:cNvPicPr>
            <a:picLocks noChangeAspect="1"/>
          </p:cNvPicPr>
          <p:nvPr/>
        </p:nvPicPr>
        <p:blipFill>
          <a:blip r:embed="rId5"/>
          <a:stretch>
            <a:fillRect/>
          </a:stretch>
        </p:blipFill>
        <p:spPr>
          <a:xfrm>
            <a:off x="673482" y="2363686"/>
            <a:ext cx="9966960" cy="44689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105DB-0D7E-42AA-2FB4-A004DFCE664C}"/>
              </a:ext>
            </a:extLst>
          </p:cNvPr>
          <p:cNvSpPr>
            <a:spLocks noGrp="1"/>
          </p:cNvSpPr>
          <p:nvPr>
            <p:ph type="title"/>
          </p:nvPr>
        </p:nvSpPr>
        <p:spPr>
          <a:xfrm>
            <a:off x="558165" y="385444"/>
            <a:ext cx="9764395" cy="738664"/>
          </a:xfrm>
        </p:spPr>
        <p:txBody>
          <a:bodyPr/>
          <a:lstStyle/>
          <a:p>
            <a:r>
              <a:rPr lang="en-IN" dirty="0"/>
              <a:t>Accuracy of the model</a:t>
            </a:r>
          </a:p>
        </p:txBody>
      </p:sp>
      <p:pic>
        <p:nvPicPr>
          <p:cNvPr id="5" name="Picture 4">
            <a:extLst>
              <a:ext uri="{FF2B5EF4-FFF2-40B4-BE49-F238E27FC236}">
                <a16:creationId xmlns:a16="http://schemas.microsoft.com/office/drawing/2014/main" xmlns="" id="{142B6887-02ED-1EE5-DA18-0CCB7F3F40B5}"/>
              </a:ext>
            </a:extLst>
          </p:cNvPr>
          <p:cNvPicPr>
            <a:picLocks noChangeAspect="1"/>
          </p:cNvPicPr>
          <p:nvPr/>
        </p:nvPicPr>
        <p:blipFill>
          <a:blip r:embed="rId2"/>
          <a:stretch>
            <a:fillRect/>
          </a:stretch>
        </p:blipFill>
        <p:spPr>
          <a:xfrm>
            <a:off x="381000" y="1371600"/>
            <a:ext cx="6516009" cy="3686689"/>
          </a:xfrm>
          <a:prstGeom prst="rect">
            <a:avLst/>
          </a:prstGeom>
        </p:spPr>
      </p:pic>
      <p:pic>
        <p:nvPicPr>
          <p:cNvPr id="7" name="Picture 6">
            <a:extLst>
              <a:ext uri="{FF2B5EF4-FFF2-40B4-BE49-F238E27FC236}">
                <a16:creationId xmlns:a16="http://schemas.microsoft.com/office/drawing/2014/main" xmlns="" id="{3ECAE57B-B103-1BAF-4F3C-9C76CCC2D3BA}"/>
              </a:ext>
            </a:extLst>
          </p:cNvPr>
          <p:cNvPicPr>
            <a:picLocks noChangeAspect="1"/>
          </p:cNvPicPr>
          <p:nvPr/>
        </p:nvPicPr>
        <p:blipFill>
          <a:blip r:embed="rId3"/>
          <a:stretch>
            <a:fillRect/>
          </a:stretch>
        </p:blipFill>
        <p:spPr>
          <a:xfrm>
            <a:off x="5638800" y="1352547"/>
            <a:ext cx="5696745" cy="3705742"/>
          </a:xfrm>
          <a:prstGeom prst="rect">
            <a:avLst/>
          </a:prstGeom>
        </p:spPr>
      </p:pic>
      <p:pic>
        <p:nvPicPr>
          <p:cNvPr id="13" name="Picture 12">
            <a:extLst>
              <a:ext uri="{FF2B5EF4-FFF2-40B4-BE49-F238E27FC236}">
                <a16:creationId xmlns:a16="http://schemas.microsoft.com/office/drawing/2014/main" xmlns="" id="{F6AF8708-597E-4BE5-C098-F87B8D980C15}"/>
              </a:ext>
            </a:extLst>
          </p:cNvPr>
          <p:cNvPicPr>
            <a:picLocks noChangeAspect="1"/>
          </p:cNvPicPr>
          <p:nvPr/>
        </p:nvPicPr>
        <p:blipFill>
          <a:blip r:embed="rId4"/>
          <a:stretch>
            <a:fillRect/>
          </a:stretch>
        </p:blipFill>
        <p:spPr>
          <a:xfrm>
            <a:off x="558165" y="4953000"/>
            <a:ext cx="5696745" cy="1638529"/>
          </a:xfrm>
          <a:prstGeom prst="rect">
            <a:avLst/>
          </a:prstGeom>
        </p:spPr>
      </p:pic>
    </p:spTree>
    <p:extLst>
      <p:ext uri="{BB962C8B-B14F-4D97-AF65-F5344CB8AC3E}">
        <p14:creationId xmlns:p14="http://schemas.microsoft.com/office/powerpoint/2010/main" xmlns="" val="40907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a:extLst>
              <a:ext uri="{FF2B5EF4-FFF2-40B4-BE49-F238E27FC236}">
                <a16:creationId xmlns:a16="http://schemas.microsoft.com/office/drawing/2014/main" xmlns="" id="{030C588E-89C9-CAC3-3EAC-4C50720C29D3}"/>
              </a:ext>
            </a:extLst>
          </p:cNvPr>
          <p:cNvSpPr txBox="1"/>
          <p:nvPr/>
        </p:nvSpPr>
        <p:spPr>
          <a:xfrm>
            <a:off x="558165" y="2507294"/>
            <a:ext cx="7534275" cy="1677382"/>
          </a:xfrm>
          <a:prstGeom prst="rect">
            <a:avLst/>
          </a:prstGeom>
          <a:noFill/>
        </p:spPr>
        <p:txBody>
          <a:bodyPr wrap="square" rtlCol="0">
            <a:spAutoFit/>
          </a:bodyPr>
          <a:lstStyle/>
          <a:p>
            <a:r>
              <a:rPr lang="en-IN" sz="4250" b="1" dirty="0">
                <a:solidFill>
                  <a:schemeClr val="tx1"/>
                </a:solidFill>
                <a:latin typeface="Trebuchet MS"/>
                <a:ea typeface="+mj-ea"/>
              </a:rPr>
              <a:t>Accident Detection with CNN based Classifier</a:t>
            </a:r>
          </a:p>
          <a:p>
            <a:endParaRPr lang="en-IN" dirty="0"/>
          </a:p>
        </p:txBody>
      </p:sp>
      <p:grpSp>
        <p:nvGrpSpPr>
          <p:cNvPr id="24" name="object 2">
            <a:extLst>
              <a:ext uri="{FF2B5EF4-FFF2-40B4-BE49-F238E27FC236}">
                <a16:creationId xmlns:a16="http://schemas.microsoft.com/office/drawing/2014/main" xmlns="" id="{A4F72E03-A7AA-7DEF-1A2C-BE8E328F1B1C}"/>
              </a:ext>
            </a:extLst>
          </p:cNvPr>
          <p:cNvGrpSpPr/>
          <p:nvPr/>
        </p:nvGrpSpPr>
        <p:grpSpPr>
          <a:xfrm>
            <a:off x="869859" y="4895851"/>
            <a:ext cx="1743075" cy="1333500"/>
            <a:chOff x="742950" y="1104900"/>
            <a:chExt cx="1743075" cy="1333500"/>
          </a:xfrm>
        </p:grpSpPr>
        <p:sp>
          <p:nvSpPr>
            <p:cNvPr id="25" name="object 3">
              <a:extLst>
                <a:ext uri="{FF2B5EF4-FFF2-40B4-BE49-F238E27FC236}">
                  <a16:creationId xmlns:a16="http://schemas.microsoft.com/office/drawing/2014/main" xmlns="" id="{517C8DC3-49BB-A6F2-3B9E-C786EA06F372}"/>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26" name="object 4">
              <a:extLst>
                <a:ext uri="{FF2B5EF4-FFF2-40B4-BE49-F238E27FC236}">
                  <a16:creationId xmlns:a16="http://schemas.microsoft.com/office/drawing/2014/main" xmlns="" id="{69284BF7-FB9A-B633-09FF-100F3A95CB0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a16="http://schemas.microsoft.com/office/drawing/2014/main" xmlns="" id="{311EAB00-EBA3-103F-6CFD-7480A7509185}"/>
              </a:ext>
            </a:extLst>
          </p:cNvPr>
          <p:cNvSpPr txBox="1"/>
          <p:nvPr/>
        </p:nvSpPr>
        <p:spPr>
          <a:xfrm>
            <a:off x="2362200" y="1600200"/>
            <a:ext cx="7772400" cy="4031873"/>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D0D0D"/>
                </a:solidFill>
                <a:effectLst/>
                <a:latin typeface="Söhne"/>
              </a:rPr>
              <a:t>The agenda of the project is to develop an CNN based </a:t>
            </a:r>
            <a:r>
              <a:rPr lang="en-US" sz="3200" b="1" i="0" dirty="0">
                <a:solidFill>
                  <a:srgbClr val="0D0D0D"/>
                </a:solidFill>
                <a:effectLst/>
                <a:latin typeface="Söhne"/>
              </a:rPr>
              <a:t>classification system for accident detection</a:t>
            </a:r>
            <a:r>
              <a:rPr lang="en-US" sz="3200" dirty="0">
                <a:solidFill>
                  <a:srgbClr val="0D0D0D"/>
                </a:solidFill>
                <a:latin typeface="Söhne"/>
              </a:rPr>
              <a:t>.</a:t>
            </a:r>
            <a:endParaRPr lang="en-US" sz="3200" b="1" i="0" dirty="0">
              <a:solidFill>
                <a:srgbClr val="0D0D0D"/>
              </a:solidFill>
              <a:effectLst/>
              <a:latin typeface="Söhne"/>
            </a:endParaRPr>
          </a:p>
          <a:p>
            <a:pPr marL="457200" indent="-457200">
              <a:buFont typeface="Arial" panose="020B0604020202020204" pitchFamily="34" charset="0"/>
              <a:buChar char="•"/>
            </a:pPr>
            <a:r>
              <a:rPr lang="en-US" sz="3200" b="0" i="0" dirty="0">
                <a:solidFill>
                  <a:srgbClr val="0D0D0D"/>
                </a:solidFill>
                <a:effectLst/>
                <a:latin typeface="Söhne"/>
              </a:rPr>
              <a:t>Preprocessing the dataset, creating and refining a neural network model, testing its functionality, and putting it into use are all part of this process.</a:t>
            </a:r>
          </a:p>
          <a:p>
            <a:pPr marL="457200" indent="-457200">
              <a:buFont typeface="Arial" panose="020B0604020202020204" pitchFamily="34" charset="0"/>
              <a:buChar char="•"/>
            </a:pPr>
            <a:endParaRPr lang="en-US" sz="3200" b="0" i="0" dirty="0">
              <a:solidFill>
                <a:srgbClr val="0D0D0D"/>
              </a:solidFill>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59656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a:extLst>
              <a:ext uri="{FF2B5EF4-FFF2-40B4-BE49-F238E27FC236}">
                <a16:creationId xmlns:a16="http://schemas.microsoft.com/office/drawing/2014/main" xmlns="" id="{EB533ED6-95A1-3DAF-CF1A-F388141389C5}"/>
              </a:ext>
            </a:extLst>
          </p:cNvPr>
          <p:cNvSpPr txBox="1"/>
          <p:nvPr/>
        </p:nvSpPr>
        <p:spPr>
          <a:xfrm>
            <a:off x="381000" y="1588689"/>
            <a:ext cx="5153025" cy="3108543"/>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D0D0D"/>
                </a:solidFill>
                <a:effectLst/>
                <a:latin typeface="Söhne"/>
              </a:rPr>
              <a:t>Developing an accident detection system that automatically </a:t>
            </a:r>
            <a:r>
              <a:rPr lang="en-US" sz="2800" b="0" i="0" dirty="0" err="1">
                <a:solidFill>
                  <a:srgbClr val="0D0D0D"/>
                </a:solidFill>
                <a:effectLst/>
                <a:latin typeface="Söhne"/>
              </a:rPr>
              <a:t>recognises</a:t>
            </a:r>
            <a:r>
              <a:rPr lang="en-US" sz="2800" b="0" i="0" dirty="0">
                <a:solidFill>
                  <a:srgbClr val="0D0D0D"/>
                </a:solidFill>
                <a:effectLst/>
                <a:latin typeface="Söhne"/>
              </a:rPr>
              <a:t> and classifies </a:t>
            </a:r>
            <a:r>
              <a:rPr lang="en-US" sz="2800" dirty="0">
                <a:solidFill>
                  <a:srgbClr val="0D0D0D"/>
                </a:solidFill>
                <a:latin typeface="Söhne"/>
              </a:rPr>
              <a:t>ac</a:t>
            </a:r>
            <a:r>
              <a:rPr lang="en-US" sz="2800" b="0" i="0" dirty="0">
                <a:solidFill>
                  <a:srgbClr val="0D0D0D"/>
                </a:solidFill>
                <a:effectLst/>
                <a:latin typeface="Söhne"/>
              </a:rPr>
              <a:t>cidents from image data by </a:t>
            </a:r>
            <a:r>
              <a:rPr lang="en-US" sz="2800" b="0" i="0" dirty="0" err="1">
                <a:solidFill>
                  <a:srgbClr val="0D0D0D"/>
                </a:solidFill>
                <a:effectLst/>
                <a:latin typeface="Söhne"/>
              </a:rPr>
              <a:t>utilising</a:t>
            </a:r>
            <a:r>
              <a:rPr lang="en-US" sz="2800" b="0" i="0" dirty="0">
                <a:solidFill>
                  <a:srgbClr val="0D0D0D"/>
                </a:solidFill>
                <a:effectLst/>
                <a:latin typeface="Söhne"/>
              </a:rPr>
              <a:t> a Convolutional Neural Network (CNN) classifier. </a:t>
            </a:r>
          </a:p>
        </p:txBody>
      </p:sp>
      <p:sp>
        <p:nvSpPr>
          <p:cNvPr id="13" name="TextBox 12">
            <a:extLst>
              <a:ext uri="{FF2B5EF4-FFF2-40B4-BE49-F238E27FC236}">
                <a16:creationId xmlns:a16="http://schemas.microsoft.com/office/drawing/2014/main" xmlns="" id="{A2953218-CD2E-51A0-8CC3-2891A23B4D86}"/>
              </a:ext>
            </a:extLst>
          </p:cNvPr>
          <p:cNvSpPr txBox="1"/>
          <p:nvPr/>
        </p:nvSpPr>
        <p:spPr>
          <a:xfrm>
            <a:off x="5757862" y="1577820"/>
            <a:ext cx="5153025" cy="4832092"/>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rgbClr val="0D0D0D"/>
                </a:solidFill>
                <a:effectLst/>
                <a:latin typeface="Söhne"/>
              </a:rPr>
              <a:t>Using a CNN classifier to develop an accident detection system has a number of challenges, such as acquiring and annotating a variety of datasets, managing uneven data distributions, guaranteeing processing performance in real time, and </a:t>
            </a:r>
            <a:r>
              <a:rPr lang="en-US" sz="2800" b="0" i="0" dirty="0" err="1">
                <a:solidFill>
                  <a:srgbClr val="0D0D0D"/>
                </a:solidFill>
                <a:effectLst/>
                <a:latin typeface="Söhne"/>
              </a:rPr>
              <a:t>generalising</a:t>
            </a:r>
            <a:r>
              <a:rPr lang="en-US" sz="2800" b="0" i="0" dirty="0">
                <a:solidFill>
                  <a:srgbClr val="0D0D0D"/>
                </a:solidFill>
                <a:effectLst/>
                <a:latin typeface="Söhne"/>
              </a:rPr>
              <a:t> to a variety of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277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a:extLst>
              <a:ext uri="{FF2B5EF4-FFF2-40B4-BE49-F238E27FC236}">
                <a16:creationId xmlns:a16="http://schemas.microsoft.com/office/drawing/2014/main" xmlns="" id="{6300B69E-E265-B85E-16E0-F277AF03A2FF}"/>
              </a:ext>
            </a:extLst>
          </p:cNvPr>
          <p:cNvSpPr txBox="1"/>
          <p:nvPr/>
        </p:nvSpPr>
        <p:spPr>
          <a:xfrm>
            <a:off x="676275" y="1358167"/>
            <a:ext cx="7870825" cy="4832092"/>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0D0D0D"/>
                </a:solidFill>
                <a:latin typeface="Söhne"/>
              </a:rPr>
              <a:t>The project utilizes the dataset, consisting of over hundreds of classified as accident and non- accident</a:t>
            </a:r>
          </a:p>
          <a:p>
            <a:endParaRPr lang="en-US" sz="2800" dirty="0">
              <a:solidFill>
                <a:srgbClr val="0D0D0D"/>
              </a:solidFill>
              <a:latin typeface="Söhne"/>
            </a:endParaRPr>
          </a:p>
          <a:p>
            <a:pPr marL="457200" indent="-457200">
              <a:buFont typeface="Arial" panose="020B0604020202020204" pitchFamily="34" charset="0"/>
              <a:buChar char="•"/>
            </a:pPr>
            <a:r>
              <a:rPr lang="en-US" sz="2800" dirty="0">
                <a:solidFill>
                  <a:srgbClr val="0D0D0D"/>
                </a:solidFill>
                <a:latin typeface="Söhne"/>
              </a:rPr>
              <a:t>The images are collected from </a:t>
            </a:r>
            <a:r>
              <a:rPr lang="en-US" sz="2800" dirty="0" err="1">
                <a:solidFill>
                  <a:srgbClr val="0D0D0D"/>
                </a:solidFill>
                <a:latin typeface="Söhne"/>
              </a:rPr>
              <a:t>cctv</a:t>
            </a:r>
            <a:r>
              <a:rPr lang="en-US" sz="2800" dirty="0">
                <a:solidFill>
                  <a:srgbClr val="0D0D0D"/>
                </a:solidFill>
                <a:latin typeface="Söhne"/>
              </a:rPr>
              <a:t> camera feeds from roads</a:t>
            </a:r>
          </a:p>
          <a:p>
            <a:endParaRPr lang="en-US" sz="2800" b="1" dirty="0">
              <a:solidFill>
                <a:srgbClr val="0D0D0D"/>
              </a:solidFill>
              <a:latin typeface="Söhne"/>
            </a:endParaRPr>
          </a:p>
          <a:p>
            <a:pPr marL="457200" indent="-457200">
              <a:buFont typeface="Arial" panose="020B0604020202020204" pitchFamily="34" charset="0"/>
              <a:buChar char="•"/>
            </a:pPr>
            <a:r>
              <a:rPr lang="en-US" sz="2800" dirty="0">
                <a:solidFill>
                  <a:srgbClr val="0D0D0D"/>
                </a:solidFill>
                <a:latin typeface="Söhne"/>
              </a:rPr>
              <a:t>The goal is to develop a robust neural network model capable of accurately </a:t>
            </a:r>
            <a:r>
              <a:rPr lang="en-US" sz="2800" b="1" dirty="0">
                <a:solidFill>
                  <a:srgbClr val="0D0D0D"/>
                </a:solidFill>
                <a:latin typeface="Söhne"/>
              </a:rPr>
              <a:t>classifying unseen </a:t>
            </a:r>
            <a:r>
              <a:rPr lang="en-US" sz="2800" b="1" dirty="0" err="1">
                <a:solidFill>
                  <a:srgbClr val="0D0D0D"/>
                </a:solidFill>
                <a:latin typeface="Söhne"/>
              </a:rPr>
              <a:t>cctv</a:t>
            </a:r>
            <a:r>
              <a:rPr lang="en-US" sz="2800" b="1" dirty="0">
                <a:solidFill>
                  <a:srgbClr val="0D0D0D"/>
                </a:solidFill>
                <a:latin typeface="Söhne"/>
              </a:rPr>
              <a:t> images with a mixture of both accident and non accident.</a:t>
            </a:r>
            <a:endParaRPr lang="en-IN" sz="2800" b="1" dirty="0">
              <a:solidFill>
                <a:srgbClr val="0D0D0D"/>
              </a:solidFill>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413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 name="TextBox 9">
            <a:extLst>
              <a:ext uri="{FF2B5EF4-FFF2-40B4-BE49-F238E27FC236}">
                <a16:creationId xmlns:a16="http://schemas.microsoft.com/office/drawing/2014/main" xmlns="" id="{623143A0-C356-2658-B32D-9B7C2787EBED}"/>
              </a:ext>
            </a:extLst>
          </p:cNvPr>
          <p:cNvSpPr txBox="1"/>
          <p:nvPr/>
        </p:nvSpPr>
        <p:spPr>
          <a:xfrm>
            <a:off x="457200" y="1271421"/>
            <a:ext cx="9141278" cy="5693866"/>
          </a:xfrm>
          <a:prstGeom prst="rect">
            <a:avLst/>
          </a:prstGeom>
          <a:noFill/>
        </p:spPr>
        <p:txBody>
          <a:bodyPr wrap="square">
            <a:spAutoFit/>
          </a:bodyPr>
          <a:lstStyle/>
          <a:p>
            <a:pPr algn="l">
              <a:buFont typeface="+mj-lt"/>
              <a:buAutoNum type="arabicPeriod"/>
            </a:pPr>
            <a:r>
              <a:rPr lang="en-US" sz="2800" b="1" i="0" dirty="0">
                <a:solidFill>
                  <a:srgbClr val="0D0D0D"/>
                </a:solidFill>
                <a:effectLst/>
                <a:latin typeface="Söhne"/>
              </a:rPr>
              <a:t>Vehicle Manufacturers</a:t>
            </a:r>
            <a:r>
              <a:rPr lang="en-US" sz="2800" b="0" i="0" dirty="0">
                <a:solidFill>
                  <a:srgbClr val="0D0D0D"/>
                </a:solidFill>
                <a:effectLst/>
                <a:latin typeface="Söhne"/>
              </a:rPr>
              <a:t>: </a:t>
            </a:r>
            <a:r>
              <a:rPr lang="en-US" sz="2400" b="0" i="0" dirty="0">
                <a:solidFill>
                  <a:srgbClr val="0D0D0D"/>
                </a:solidFill>
                <a:effectLst/>
                <a:latin typeface="Söhne"/>
              </a:rPr>
              <a:t>Integrating the accident detection system into vehicles to enhance safety features, providing real-time alerts to drivers and triggering automatic emergency response systems.</a:t>
            </a:r>
            <a:endParaRPr lang="en-US" sz="2400" dirty="0">
              <a:solidFill>
                <a:srgbClr val="0D0D0D"/>
              </a:solidFill>
              <a:latin typeface="Söhne"/>
            </a:endParaRPr>
          </a:p>
          <a:p>
            <a:pPr algn="l">
              <a:buFont typeface="+mj-lt"/>
              <a:buAutoNum type="arabicPeriod"/>
            </a:pPr>
            <a:r>
              <a:rPr lang="en-US" sz="2800" b="1" i="0" dirty="0">
                <a:solidFill>
                  <a:srgbClr val="0D0D0D"/>
                </a:solidFill>
                <a:effectLst/>
                <a:latin typeface="Söhne"/>
              </a:rPr>
              <a:t>Insurance Companies</a:t>
            </a:r>
            <a:r>
              <a:rPr lang="en-US" sz="2800" b="0" i="0" dirty="0">
                <a:solidFill>
                  <a:srgbClr val="0D0D0D"/>
                </a:solidFill>
                <a:effectLst/>
                <a:latin typeface="Söhne"/>
              </a:rPr>
              <a:t>: </a:t>
            </a:r>
            <a:r>
              <a:rPr lang="en-US" sz="2400" b="0" i="0" dirty="0">
                <a:solidFill>
                  <a:srgbClr val="0D0D0D"/>
                </a:solidFill>
                <a:effectLst/>
                <a:latin typeface="Söhne"/>
              </a:rPr>
              <a:t>Utilizing the system to assess accident severity and liability more accurately, streamline claims processing, and potentially offer incentives for safer driving behaviors.</a:t>
            </a:r>
            <a:endParaRPr lang="en-US" sz="2400" dirty="0">
              <a:solidFill>
                <a:srgbClr val="0D0D0D"/>
              </a:solidFill>
              <a:latin typeface="Söhne"/>
            </a:endParaRPr>
          </a:p>
          <a:p>
            <a:pPr algn="l">
              <a:buFont typeface="+mj-lt"/>
              <a:buAutoNum type="arabicPeriod"/>
            </a:pPr>
            <a:r>
              <a:rPr lang="en-US" sz="2800" b="1" i="0" dirty="0">
                <a:solidFill>
                  <a:srgbClr val="0D0D0D"/>
                </a:solidFill>
                <a:effectLst/>
                <a:latin typeface="Söhne"/>
              </a:rPr>
              <a:t>City Authorities and Traffic Management Agencies</a:t>
            </a:r>
            <a:r>
              <a:rPr lang="en-US" sz="2800" b="0" i="0" dirty="0">
                <a:solidFill>
                  <a:srgbClr val="0D0D0D"/>
                </a:solidFill>
                <a:effectLst/>
                <a:latin typeface="Söhne"/>
              </a:rPr>
              <a:t>: </a:t>
            </a:r>
            <a:r>
              <a:rPr lang="en-US" sz="2400" b="0" i="0" dirty="0">
                <a:solidFill>
                  <a:srgbClr val="0D0D0D"/>
                </a:solidFill>
                <a:effectLst/>
                <a:latin typeface="Söhne"/>
              </a:rPr>
              <a:t>Implementing the system in urban areas to monitor traffic flow, identify accident hotspots, and improve emergency response times by dispatching assistance more efficiently.</a:t>
            </a:r>
            <a:endParaRPr lang="en-US" sz="2400" dirty="0">
              <a:solidFill>
                <a:srgbClr val="0D0D0D"/>
              </a:solidFill>
              <a:latin typeface="Söhne"/>
            </a:endParaRPr>
          </a:p>
          <a:p>
            <a:pPr algn="l">
              <a:buFont typeface="+mj-lt"/>
              <a:buAutoNum type="arabicPeriod"/>
            </a:pPr>
            <a:r>
              <a:rPr lang="en-US" sz="2800" b="1" i="0" dirty="0">
                <a:solidFill>
                  <a:srgbClr val="0D0D0D"/>
                </a:solidFill>
                <a:effectLst/>
                <a:latin typeface="Söhne"/>
              </a:rPr>
              <a:t>Individual Consumers</a:t>
            </a:r>
            <a:r>
              <a:rPr lang="en-US" sz="2800" b="0" i="0" dirty="0">
                <a:solidFill>
                  <a:srgbClr val="0D0D0D"/>
                </a:solidFill>
                <a:effectLst/>
                <a:latin typeface="Söhne"/>
              </a:rPr>
              <a:t>: </a:t>
            </a:r>
            <a:r>
              <a:rPr lang="en-US" sz="2400" b="0" i="0" dirty="0">
                <a:solidFill>
                  <a:srgbClr val="0D0D0D"/>
                </a:solidFill>
                <a:effectLst/>
                <a:latin typeface="Söhne"/>
              </a:rPr>
              <a:t>Installing the system in personal vehicles or smartphones to enhance personal safety, receive immediate alerts in case of accidents, and potentially notify emergency services or designated contacts automatically.</a:t>
            </a:r>
            <a:endParaRPr lang="en-US" sz="2600" dirty="0">
              <a:solidFill>
                <a:srgbClr val="0D0D0D"/>
              </a:solidFill>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22445" y="-2754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1" name="TextBox 10">
            <a:extLst>
              <a:ext uri="{FF2B5EF4-FFF2-40B4-BE49-F238E27FC236}">
                <a16:creationId xmlns:a16="http://schemas.microsoft.com/office/drawing/2014/main" xmlns="" id="{7529BF55-2015-BE44-38E4-F9E33FDD6399}"/>
              </a:ext>
            </a:extLst>
          </p:cNvPr>
          <p:cNvSpPr txBox="1"/>
          <p:nvPr/>
        </p:nvSpPr>
        <p:spPr>
          <a:xfrm>
            <a:off x="438125" y="1001308"/>
            <a:ext cx="4646478" cy="5386090"/>
          </a:xfrm>
          <a:prstGeom prst="rect">
            <a:avLst/>
          </a:prstGeom>
          <a:noFill/>
        </p:spPr>
        <p:txBody>
          <a:bodyPr wrap="square">
            <a:spAutoFit/>
          </a:bodyPr>
          <a:lstStyle/>
          <a:p>
            <a:pPr algn="l"/>
            <a:r>
              <a:rPr lang="en-US" sz="2400" dirty="0"/>
              <a:t/>
            </a:r>
            <a:br>
              <a:rPr lang="en-US" sz="2400" dirty="0"/>
            </a:br>
            <a:r>
              <a:rPr lang="en-US" sz="2400" b="0" i="0" dirty="0">
                <a:solidFill>
                  <a:srgbClr val="0D0D0D"/>
                </a:solidFill>
                <a:effectLst/>
                <a:latin typeface="Söhne"/>
              </a:rPr>
              <a:t>The solution and value proposition of an accident detection system using a CNN classifier lie in its ability to enhance safety, streamline emergency response, and mitigate the impact of accidents.</a:t>
            </a:r>
          </a:p>
          <a:p>
            <a:pPr algn="l"/>
            <a:endParaRPr lang="en-US" sz="2400" b="0" i="0" dirty="0">
              <a:solidFill>
                <a:srgbClr val="0D0D0D"/>
              </a:solidFill>
              <a:effectLst/>
              <a:latin typeface="Söhne"/>
            </a:endParaRPr>
          </a:p>
          <a:p>
            <a:pPr algn="l"/>
            <a:r>
              <a:rPr lang="en-US" sz="2400" dirty="0">
                <a:solidFill>
                  <a:srgbClr val="0D0D0D"/>
                </a:solidFill>
                <a:latin typeface="Söhne"/>
              </a:rPr>
              <a:t>Model Accuracy</a:t>
            </a:r>
            <a:r>
              <a:rPr lang="en-US" sz="2400">
                <a:solidFill>
                  <a:srgbClr val="0D0D0D"/>
                </a:solidFill>
                <a:latin typeface="Söhne"/>
              </a:rPr>
              <a:t>: 86%</a:t>
            </a:r>
            <a:endParaRPr lang="en-US" sz="2400" b="0" i="0" dirty="0">
              <a:solidFill>
                <a:srgbClr val="0D0D0D"/>
              </a:solidFill>
              <a:effectLst/>
              <a:latin typeface="Söhne"/>
            </a:endParaRPr>
          </a:p>
          <a:p>
            <a:pPr algn="l"/>
            <a:r>
              <a:rPr lang="en-US" sz="2400" b="1" i="0" dirty="0">
                <a:solidFill>
                  <a:srgbClr val="0D0D0D"/>
                </a:solidFill>
                <a:effectLst/>
                <a:latin typeface="Söhne"/>
              </a:rPr>
              <a:t>Improved Safety:</a:t>
            </a:r>
            <a:r>
              <a:rPr lang="en-US" sz="2400" b="0" i="0" dirty="0">
                <a:solidFill>
                  <a:srgbClr val="0D0D0D"/>
                </a:solidFill>
                <a:effectLst/>
                <a:latin typeface="Söhne"/>
              </a:rPr>
              <a:t> </a:t>
            </a:r>
            <a:r>
              <a:rPr lang="en-US" sz="2000" b="0" i="0" dirty="0">
                <a:solidFill>
                  <a:srgbClr val="0D0D0D"/>
                </a:solidFill>
                <a:effectLst/>
                <a:latin typeface="Söhne"/>
              </a:rPr>
              <a:t>By detecting accidents promptly, the system can alert relevant authorities or individuals, reducing response times and potentially saving lives</a:t>
            </a:r>
            <a:endParaRPr lang="en-US" sz="2400" dirty="0">
              <a:solidFill>
                <a:srgbClr val="0D0D0D"/>
              </a:solidFill>
              <a:latin typeface="Söhne"/>
            </a:endParaRPr>
          </a:p>
        </p:txBody>
      </p:sp>
      <p:sp>
        <p:nvSpPr>
          <p:cNvPr id="14" name="TextBox 13">
            <a:extLst>
              <a:ext uri="{FF2B5EF4-FFF2-40B4-BE49-F238E27FC236}">
                <a16:creationId xmlns:a16="http://schemas.microsoft.com/office/drawing/2014/main" xmlns="" id="{0515EC72-F86F-A8B4-0FBC-ECC27B020A2A}"/>
              </a:ext>
            </a:extLst>
          </p:cNvPr>
          <p:cNvSpPr txBox="1"/>
          <p:nvPr/>
        </p:nvSpPr>
        <p:spPr>
          <a:xfrm>
            <a:off x="5562600" y="1370640"/>
            <a:ext cx="6096000" cy="5324535"/>
          </a:xfrm>
          <a:prstGeom prst="rect">
            <a:avLst/>
          </a:prstGeom>
          <a:noFill/>
        </p:spPr>
        <p:txBody>
          <a:bodyPr wrap="square">
            <a:spAutoFit/>
          </a:bodyPr>
          <a:lstStyle/>
          <a:p>
            <a:pPr algn="l"/>
            <a:r>
              <a:rPr lang="en-US" sz="2400" b="1" i="0" dirty="0">
                <a:solidFill>
                  <a:srgbClr val="0D0D0D"/>
                </a:solidFill>
                <a:effectLst/>
                <a:latin typeface="Söhne"/>
              </a:rPr>
              <a:t>Enhanced Traffic Management:</a:t>
            </a:r>
            <a:r>
              <a:rPr lang="en-US" sz="2400" b="0" i="0" dirty="0">
                <a:solidFill>
                  <a:srgbClr val="0D0D0D"/>
                </a:solidFill>
                <a:effectLst/>
                <a:latin typeface="Söhne"/>
              </a:rPr>
              <a:t> </a:t>
            </a:r>
            <a:r>
              <a:rPr lang="en-US" sz="2000" b="0" i="0" dirty="0">
                <a:solidFill>
                  <a:srgbClr val="0D0D0D"/>
                </a:solidFill>
                <a:effectLst/>
                <a:latin typeface="Söhne"/>
              </a:rPr>
              <a:t>City authorities can leverage the system to monitor traffic flow, identify accident-prone areas, and implement targeted interventions to improve overall road </a:t>
            </a:r>
            <a:r>
              <a:rPr lang="en-US" sz="2000" b="0" i="0">
                <a:solidFill>
                  <a:srgbClr val="0D0D0D"/>
                </a:solidFill>
                <a:effectLst/>
                <a:latin typeface="Söhne"/>
              </a:rPr>
              <a:t>safety.</a:t>
            </a:r>
          </a:p>
          <a:p>
            <a:pPr algn="l"/>
            <a:endParaRPr lang="en-US" sz="2000" dirty="0">
              <a:solidFill>
                <a:srgbClr val="0D0D0D"/>
              </a:solidFill>
              <a:latin typeface="Söhne"/>
            </a:endParaRPr>
          </a:p>
          <a:p>
            <a:pPr algn="l"/>
            <a:r>
              <a:rPr lang="en-US" sz="2400" b="1" i="0" dirty="0">
                <a:solidFill>
                  <a:srgbClr val="0D0D0D"/>
                </a:solidFill>
                <a:effectLst/>
                <a:latin typeface="Söhne"/>
              </a:rPr>
              <a:t>Efficient Emergency Response:</a:t>
            </a:r>
            <a:r>
              <a:rPr lang="en-US" sz="2400" b="0" i="0" dirty="0">
                <a:solidFill>
                  <a:srgbClr val="0D0D0D"/>
                </a:solidFill>
                <a:effectLst/>
                <a:latin typeface="Söhne"/>
              </a:rPr>
              <a:t> </a:t>
            </a:r>
            <a:r>
              <a:rPr lang="en-US" sz="2000" b="0" i="0" dirty="0">
                <a:solidFill>
                  <a:srgbClr val="0D0D0D"/>
                </a:solidFill>
                <a:effectLst/>
                <a:latin typeface="Söhne"/>
              </a:rPr>
              <a:t>Quick identification of accidents allows for swifter dispatch of emergency services to the scene, minimizing the impact of accidents and facilitating timely medical assistance.</a:t>
            </a:r>
          </a:p>
          <a:p>
            <a:pPr algn="l"/>
            <a:endParaRPr lang="en-US" sz="2400" dirty="0">
              <a:solidFill>
                <a:srgbClr val="0D0D0D"/>
              </a:solidFill>
              <a:latin typeface="Söhne"/>
            </a:endParaRPr>
          </a:p>
          <a:p>
            <a:pPr algn="l"/>
            <a:r>
              <a:rPr lang="en-US" sz="2400" b="1" i="0" dirty="0">
                <a:solidFill>
                  <a:srgbClr val="0D0D0D"/>
                </a:solidFill>
                <a:effectLst/>
                <a:latin typeface="Söhne"/>
              </a:rPr>
              <a:t>Reduced Liability and Costs</a:t>
            </a:r>
            <a:r>
              <a:rPr lang="en-US" sz="2000" b="1" i="0" dirty="0">
                <a:solidFill>
                  <a:srgbClr val="0D0D0D"/>
                </a:solidFill>
                <a:effectLst/>
                <a:latin typeface="Söhne"/>
              </a:rPr>
              <a:t>:</a:t>
            </a:r>
            <a:r>
              <a:rPr lang="en-US" sz="2000" b="0" i="0" dirty="0">
                <a:solidFill>
                  <a:srgbClr val="0D0D0D"/>
                </a:solidFill>
                <a:effectLst/>
                <a:latin typeface="Söhne"/>
              </a:rPr>
              <a:t> Insurance companies can benefit from more accurate assessment of accident severity, enabling them to adjust premiums more fairly and efficiently process claims, ultimately reducing costs for both insurers and insured parties.</a:t>
            </a:r>
          </a:p>
          <a:p>
            <a:pPr algn="l"/>
            <a:endParaRPr lang="en-US" sz="2400" dirty="0">
              <a:solidFill>
                <a:srgbClr val="0D0D0D"/>
              </a:solidFill>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10" name="TextBox 9">
            <a:extLst>
              <a:ext uri="{FF2B5EF4-FFF2-40B4-BE49-F238E27FC236}">
                <a16:creationId xmlns:a16="http://schemas.microsoft.com/office/drawing/2014/main" xmlns="" id="{0E7C4E62-EBBB-46C5-AE74-EBA8B4C28B29}"/>
              </a:ext>
            </a:extLst>
          </p:cNvPr>
          <p:cNvSpPr txBox="1"/>
          <p:nvPr/>
        </p:nvSpPr>
        <p:spPr>
          <a:xfrm>
            <a:off x="752475" y="1552635"/>
            <a:ext cx="8923563" cy="4708981"/>
          </a:xfrm>
          <a:prstGeom prst="rect">
            <a:avLst/>
          </a:prstGeom>
          <a:noFill/>
        </p:spPr>
        <p:txBody>
          <a:bodyPr wrap="square">
            <a:spAutoFit/>
          </a:bodyPr>
          <a:lstStyle/>
          <a:p>
            <a:pPr marL="457200" indent="-457200" algn="l">
              <a:buFont typeface="+mj-lt"/>
              <a:buAutoNum type="arabicPeriod"/>
            </a:pPr>
            <a:r>
              <a:rPr lang="en-IN" sz="2400" b="1" i="0" dirty="0">
                <a:solidFill>
                  <a:srgbClr val="0D0D0D"/>
                </a:solidFill>
                <a:effectLst/>
                <a:highlight>
                  <a:srgbClr val="FFFFFF"/>
                </a:highlight>
                <a:latin typeface="Söhne"/>
              </a:rPr>
              <a:t>Real-time Detection</a:t>
            </a:r>
            <a:r>
              <a:rPr lang="en-IN" sz="2400" b="0" i="0" dirty="0">
                <a:solidFill>
                  <a:srgbClr val="0D0D0D"/>
                </a:solidFill>
                <a:effectLst/>
                <a:highlight>
                  <a:srgbClr val="FFFFFF"/>
                </a:highlight>
                <a:latin typeface="Söhne"/>
              </a:rPr>
              <a:t>:</a:t>
            </a:r>
            <a:r>
              <a:rPr lang="en-US" sz="2000" b="0" i="0" dirty="0">
                <a:solidFill>
                  <a:srgbClr val="0D0D0D"/>
                </a:solidFill>
                <a:effectLst/>
                <a:highlight>
                  <a:srgbClr val="FFFFFF"/>
                </a:highlight>
                <a:latin typeface="Söhne"/>
              </a:rPr>
              <a:t>Implementing real-time accident detection from images can be a significant achievement. Detecting accidents as they happen can lead to immediate response and potentially save lives.</a:t>
            </a:r>
          </a:p>
          <a:p>
            <a:pPr marL="457200" indent="-457200" algn="l">
              <a:buFont typeface="+mj-lt"/>
              <a:buAutoNum type="arabicPeriod"/>
            </a:pPr>
            <a:r>
              <a:rPr lang="en-US" sz="2400" b="1" i="0" dirty="0">
                <a:solidFill>
                  <a:srgbClr val="0D0D0D"/>
                </a:solidFill>
                <a:effectLst/>
                <a:highlight>
                  <a:srgbClr val="FFFFFF"/>
                </a:highlight>
                <a:latin typeface="Söhne"/>
              </a:rPr>
              <a:t>High Accuracy</a:t>
            </a:r>
            <a:r>
              <a:rPr lang="en-US" sz="24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Achieving high accuracy in accident detection is crucial for practical applications. The model’s near-perfect accuracy rates, ensuring reliable performance in real-world scenarios</a:t>
            </a:r>
            <a:r>
              <a:rPr lang="en-US" sz="2400" b="0" i="0" dirty="0">
                <a:solidFill>
                  <a:srgbClr val="0D0D0D"/>
                </a:solidFill>
                <a:effectLst/>
                <a:highlight>
                  <a:srgbClr val="FFFFFF"/>
                </a:highlight>
                <a:latin typeface="Söhne"/>
              </a:rPr>
              <a:t>.</a:t>
            </a:r>
          </a:p>
          <a:p>
            <a:pPr marL="457200" indent="-457200" algn="l">
              <a:buFont typeface="+mj-lt"/>
              <a:buAutoNum type="arabicPeriod"/>
            </a:pPr>
            <a:r>
              <a:rPr lang="en-US" sz="2400" b="1" i="0" dirty="0">
                <a:solidFill>
                  <a:srgbClr val="0D0D0D"/>
                </a:solidFill>
                <a:effectLst/>
                <a:highlight>
                  <a:srgbClr val="FFFFFF"/>
                </a:highlight>
                <a:latin typeface="Söhne"/>
              </a:rPr>
              <a:t>Robustness to Varied Conditions</a:t>
            </a:r>
            <a:r>
              <a:rPr lang="en-US" sz="2400" b="0" i="0" dirty="0">
                <a:solidFill>
                  <a:srgbClr val="0D0D0D"/>
                </a:solidFill>
                <a:effectLst/>
                <a:highlight>
                  <a:srgbClr val="FFFFFF"/>
                </a:highlight>
                <a:latin typeface="Söhne"/>
              </a:rPr>
              <a:t>: </a:t>
            </a:r>
            <a:r>
              <a:rPr lang="en-US" sz="2000" dirty="0">
                <a:solidFill>
                  <a:srgbClr val="0D0D0D"/>
                </a:solidFill>
                <a:highlight>
                  <a:srgbClr val="FFFFFF"/>
                </a:highlight>
                <a:latin typeface="Söhne"/>
              </a:rPr>
              <a:t>T</a:t>
            </a:r>
            <a:r>
              <a:rPr lang="en-US" sz="2000" b="0" i="0" dirty="0">
                <a:solidFill>
                  <a:srgbClr val="0D0D0D"/>
                </a:solidFill>
                <a:effectLst/>
                <a:highlight>
                  <a:srgbClr val="FFFFFF"/>
                </a:highlight>
                <a:latin typeface="Söhne"/>
              </a:rPr>
              <a:t>he system would be robust to various environmental conditions such as different lighting, weather, road conditions, and camera angles. A system that can detect accidents reliably under diverse circumstances is highly valuable.</a:t>
            </a:r>
            <a:endParaRPr lang="en-US" sz="2400" dirty="0">
              <a:solidFill>
                <a:srgbClr val="0D0D0D"/>
              </a:solidFill>
              <a:latin typeface="Söhne"/>
            </a:endParaRPr>
          </a:p>
          <a:p>
            <a:pPr marL="457200" indent="-457200" algn="l">
              <a:buFont typeface="+mj-lt"/>
              <a:buAutoNum type="arabicPeriod"/>
            </a:pPr>
            <a:r>
              <a:rPr lang="en-US" sz="2400" b="1" i="0" dirty="0">
                <a:solidFill>
                  <a:srgbClr val="0D0D0D"/>
                </a:solidFill>
                <a:effectLst/>
                <a:highlight>
                  <a:srgbClr val="FFFFFF"/>
                </a:highlight>
                <a:latin typeface="Söhne"/>
              </a:rPr>
              <a:t>Low False Positive Rate</a:t>
            </a:r>
            <a:r>
              <a:rPr lang="en-US" sz="2400" b="0" i="0" dirty="0">
                <a:solidFill>
                  <a:srgbClr val="0D0D0D"/>
                </a:solidFill>
                <a:effectLst/>
                <a:highlight>
                  <a:srgbClr val="FFFFFF"/>
                </a:highlight>
                <a:latin typeface="Söhne"/>
              </a:rPr>
              <a:t>: </a:t>
            </a:r>
            <a:r>
              <a:rPr lang="en-US" sz="2000" b="0" i="0" dirty="0">
                <a:solidFill>
                  <a:srgbClr val="0D0D0D"/>
                </a:solidFill>
                <a:effectLst/>
                <a:highlight>
                  <a:srgbClr val="FFFFFF"/>
                </a:highlight>
                <a:latin typeface="Söhne"/>
              </a:rPr>
              <a:t>Minimizing false positives is crucial in any detection system. Achieving a low false positive rate while maintaining high sensitivity can be impressive and is essential for the practical deployment of the system.</a:t>
            </a:r>
            <a:endParaRPr lang="en-US" sz="2400" dirty="0">
              <a:solidFill>
                <a:srgbClr val="0D0D0D"/>
              </a:solidFill>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xmlns="" id="{9D39A63C-E1E2-35FE-06A5-13290CFECFBC}"/>
              </a:ext>
            </a:extLst>
          </p:cNvPr>
          <p:cNvSpPr txBox="1"/>
          <p:nvPr/>
        </p:nvSpPr>
        <p:spPr>
          <a:xfrm>
            <a:off x="642257" y="1067899"/>
            <a:ext cx="8232321" cy="1077218"/>
          </a:xfrm>
          <a:prstGeom prst="rect">
            <a:avLst/>
          </a:prstGeom>
          <a:noFill/>
        </p:spPr>
        <p:txBody>
          <a:bodyPr wrap="square">
            <a:spAutoFit/>
          </a:bodyPr>
          <a:lstStyle/>
          <a:p>
            <a:pPr algn="l"/>
            <a:r>
              <a:rPr lang="en-IN" sz="3200" b="1" dirty="0">
                <a:solidFill>
                  <a:srgbClr val="0D0D0D"/>
                </a:solidFill>
                <a:latin typeface="Söhne"/>
              </a:rPr>
              <a:t>Building the neural network model:</a:t>
            </a:r>
          </a:p>
          <a:p>
            <a:pPr algn="l"/>
            <a:r>
              <a:rPr lang="en-IN" sz="3200" b="1" dirty="0">
                <a:solidFill>
                  <a:srgbClr val="0D0D0D"/>
                </a:solidFill>
                <a:latin typeface="Söhne"/>
              </a:rPr>
              <a:t>Using </a:t>
            </a:r>
            <a:r>
              <a:rPr lang="en-IN" sz="3200" b="1" dirty="0" err="1">
                <a:solidFill>
                  <a:srgbClr val="0D0D0D"/>
                </a:solidFill>
                <a:latin typeface="Söhne"/>
              </a:rPr>
              <a:t>Tensorflow</a:t>
            </a:r>
            <a:r>
              <a:rPr lang="en-IN" sz="3200" b="1" dirty="0">
                <a:solidFill>
                  <a:srgbClr val="0D0D0D"/>
                </a:solidFill>
                <a:latin typeface="Söhne"/>
              </a:rPr>
              <a:t> and </a:t>
            </a:r>
            <a:r>
              <a:rPr lang="en-IN" sz="3200" b="1" dirty="0" err="1">
                <a:solidFill>
                  <a:srgbClr val="0D0D0D"/>
                </a:solidFill>
                <a:latin typeface="Söhne"/>
              </a:rPr>
              <a:t>keras</a:t>
            </a:r>
            <a:endParaRPr lang="en-US" sz="3200" b="1" dirty="0">
              <a:solidFill>
                <a:srgbClr val="0D0D0D"/>
              </a:solidFill>
              <a:latin typeface="Söhne"/>
            </a:endParaRPr>
          </a:p>
        </p:txBody>
      </p:sp>
      <p:pic>
        <p:nvPicPr>
          <p:cNvPr id="10" name="Picture 9">
            <a:extLst>
              <a:ext uri="{FF2B5EF4-FFF2-40B4-BE49-F238E27FC236}">
                <a16:creationId xmlns:a16="http://schemas.microsoft.com/office/drawing/2014/main" xmlns="" id="{98F28CD8-7008-4FF1-BBF3-CFF932263E98}"/>
              </a:ext>
            </a:extLst>
          </p:cNvPr>
          <p:cNvPicPr>
            <a:picLocks noChangeAspect="1"/>
          </p:cNvPicPr>
          <p:nvPr/>
        </p:nvPicPr>
        <p:blipFill>
          <a:blip r:embed="rId3"/>
          <a:stretch>
            <a:fillRect/>
          </a:stretch>
        </p:blipFill>
        <p:spPr>
          <a:xfrm>
            <a:off x="369825" y="2135643"/>
            <a:ext cx="10907393" cy="425826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644</Words>
  <Application>Microsoft Office PowerPoint</Application>
  <PresentationFormat>Custom</PresentationFormat>
  <Paragraphs>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Slide 10</vt:lpstr>
      <vt:lpstr>RESULTS</vt:lpstr>
      <vt:lpstr>Accuracy of the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Saravanakumar V</dc:creator>
  <cp:lastModifiedBy>2021503718</cp:lastModifiedBy>
  <cp:revision>4</cp:revision>
  <dcterms:created xsi:type="dcterms:W3CDTF">2024-04-02T15:31:25Z</dcterms:created>
  <dcterms:modified xsi:type="dcterms:W3CDTF">2024-04-29T05:40:14Z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