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0" r:id="rId4"/>
    <p:sldMasterId id="2147483813" r:id="rId5"/>
  </p:sldMasterIdLst>
  <p:notesMasterIdLst>
    <p:notesMasterId r:id="rId18"/>
  </p:notesMasterIdLst>
  <p:handoutMasterIdLst>
    <p:handoutMasterId r:id="rId19"/>
  </p:handoutMasterIdLst>
  <p:sldIdLst>
    <p:sldId id="774" r:id="rId6"/>
    <p:sldId id="802" r:id="rId7"/>
    <p:sldId id="803" r:id="rId8"/>
    <p:sldId id="861" r:id="rId9"/>
    <p:sldId id="826" r:id="rId10"/>
    <p:sldId id="827" r:id="rId11"/>
    <p:sldId id="831" r:id="rId12"/>
    <p:sldId id="862" r:id="rId13"/>
    <p:sldId id="863" r:id="rId14"/>
    <p:sldId id="829" r:id="rId15"/>
    <p:sldId id="832" r:id="rId16"/>
    <p:sldId id="83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1032" autoAdjust="0"/>
  </p:normalViewPr>
  <p:slideViewPr>
    <p:cSldViewPr snapToGrid="0">
      <p:cViewPr varScale="1">
        <p:scale>
          <a:sx n="77" d="100"/>
          <a:sy n="77" d="100"/>
        </p:scale>
        <p:origin x="811" y="72"/>
      </p:cViewPr>
      <p:guideLst>
        <p:guide orient="horz" pos="300"/>
        <p:guide pos="7680"/>
      </p:guideLst>
    </p:cSldViewPr>
  </p:slideViewPr>
  <p:outlineViewPr>
    <p:cViewPr>
      <p:scale>
        <a:sx n="33" d="100"/>
        <a:sy n="33" d="100"/>
      </p:scale>
      <p:origin x="0" y="-1865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6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21AIE304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Thesis Defense of Manju Venugopalan@ ASE Bangalore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21AIE304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ultimothymooney/chest-xray-pneumon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724209"/>
            <a:ext cx="12192000" cy="787763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4" y="5118727"/>
            <a:ext cx="4590899" cy="1510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5344160" y="5593335"/>
            <a:ext cx="668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presentation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21AIE312-Deep Learning for Signal &amp; Image Processing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5230643" y="511872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81280" y="1007556"/>
            <a:ext cx="12029440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4400" dirty="0">
                <a:solidFill>
                  <a:prstClr val="white"/>
                </a:solidFill>
                <a:latin typeface="Georgia" panose="02040502050405020303" pitchFamily="18" charset="0"/>
              </a:rPr>
              <a:t>Comparative Analysis of Deep Convolutional Neural Networks for Pneumonia Detection in Chest X-ray Images</a:t>
            </a:r>
            <a:endParaRPr lang="en-US" sz="4400" dirty="0">
              <a:solidFill>
                <a:schemeClr val="bg1"/>
              </a:solidFill>
              <a:latin typeface="Georgia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8D2EB6-35A7-4D96-B70B-6E157925A8A0}"/>
              </a:ext>
            </a:extLst>
          </p:cNvPr>
          <p:cNvSpPr txBox="1">
            <a:spLocks/>
          </p:cNvSpPr>
          <p:nvPr/>
        </p:nvSpPr>
        <p:spPr>
          <a:xfrm>
            <a:off x="2965673" y="3245123"/>
            <a:ext cx="6377150" cy="1257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Group D3</a:t>
            </a:r>
          </a:p>
          <a:p>
            <a:r>
              <a:rPr lang="en-IN" sz="1800" dirty="0"/>
              <a:t>Akhilesh P– BL.EN.U4AIE21006  </a:t>
            </a:r>
          </a:p>
          <a:p>
            <a:r>
              <a:rPr lang="en-IN" sz="1800" dirty="0"/>
              <a:t>Amal Krishna – BL.EN.U4AIE21008 </a:t>
            </a:r>
          </a:p>
          <a:p>
            <a:r>
              <a:rPr lang="en-IN" sz="1800" dirty="0"/>
              <a:t>D Subham– BL.EN.U4AIE21046</a:t>
            </a:r>
          </a:p>
          <a:p>
            <a:r>
              <a:rPr lang="en-IN" sz="1800" dirty="0"/>
              <a:t>Karthick Bharadwaj- BL.EN.U$AIE21112 </a:t>
            </a:r>
            <a:endParaRPr lang="en-US" sz="18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7C2A6-36DC-D050-F7EC-52DD6A9E4FED}"/>
              </a:ext>
            </a:extLst>
          </p:cNvPr>
          <p:cNvSpPr txBox="1"/>
          <p:nvPr/>
        </p:nvSpPr>
        <p:spPr>
          <a:xfrm>
            <a:off x="1533819" y="3046405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Inception v3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2549A-6DAC-D6EE-ED76-89440BE794C0}"/>
              </a:ext>
            </a:extLst>
          </p:cNvPr>
          <p:cNvSpPr txBox="1"/>
          <p:nvPr/>
        </p:nvSpPr>
        <p:spPr>
          <a:xfrm>
            <a:off x="5325099" y="3130014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977C2-CDFA-0C1A-9263-D9AEBCAA3202}"/>
              </a:ext>
            </a:extLst>
          </p:cNvPr>
          <p:cNvSpPr txBox="1"/>
          <p:nvPr/>
        </p:nvSpPr>
        <p:spPr>
          <a:xfrm>
            <a:off x="9002407" y="3075192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Densenet</a:t>
            </a:r>
            <a:r>
              <a:rPr lang="en-US" dirty="0"/>
              <a:t> 201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83C29-80EF-E3C8-8431-832F2F8ABBDD}"/>
              </a:ext>
            </a:extLst>
          </p:cNvPr>
          <p:cNvSpPr txBox="1"/>
          <p:nvPr/>
        </p:nvSpPr>
        <p:spPr>
          <a:xfrm>
            <a:off x="3480491" y="5960521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Resnet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D57E0-2928-AB3E-677D-71917A56FCC2}"/>
              </a:ext>
            </a:extLst>
          </p:cNvPr>
          <p:cNvSpPr txBox="1"/>
          <p:nvPr/>
        </p:nvSpPr>
        <p:spPr>
          <a:xfrm>
            <a:off x="7881316" y="5884288"/>
            <a:ext cx="1458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Xception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C2DEBC-5281-8274-7584-94351F1D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7" y="786830"/>
            <a:ext cx="3264666" cy="2274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FB268-1F1E-30F3-7A6D-0813629E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19" y="786830"/>
            <a:ext cx="3470439" cy="2279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EBFC0-4BDF-299F-7AA8-2F885A6E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29" y="729000"/>
            <a:ext cx="3712956" cy="2450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7F0E4-814B-9395-B779-C074C8057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99" y="3525843"/>
            <a:ext cx="3670736" cy="2465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9301A6-FB9E-536C-5DA0-22E77F888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329" y="3411785"/>
            <a:ext cx="3670735" cy="25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18" y="295788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31BF52-936F-83D3-3B3C-D44A4B77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83687"/>
              </p:ext>
            </p:extLst>
          </p:nvPr>
        </p:nvGraphicFramePr>
        <p:xfrm>
          <a:off x="1903185" y="3963727"/>
          <a:ext cx="83856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41">
                  <a:extLst>
                    <a:ext uri="{9D8B030D-6E8A-4147-A177-3AD203B41FA5}">
                      <a16:colId xmlns:a16="http://schemas.microsoft.com/office/drawing/2014/main" val="3793366991"/>
                    </a:ext>
                  </a:extLst>
                </a:gridCol>
                <a:gridCol w="1185468">
                  <a:extLst>
                    <a:ext uri="{9D8B030D-6E8A-4147-A177-3AD203B41FA5}">
                      <a16:colId xmlns:a16="http://schemas.microsoft.com/office/drawing/2014/main" val="2148283128"/>
                    </a:ext>
                  </a:extLst>
                </a:gridCol>
                <a:gridCol w="1397605">
                  <a:extLst>
                    <a:ext uri="{9D8B030D-6E8A-4147-A177-3AD203B41FA5}">
                      <a16:colId xmlns:a16="http://schemas.microsoft.com/office/drawing/2014/main" val="969885432"/>
                    </a:ext>
                  </a:extLst>
                </a:gridCol>
                <a:gridCol w="1397605">
                  <a:extLst>
                    <a:ext uri="{9D8B030D-6E8A-4147-A177-3AD203B41FA5}">
                      <a16:colId xmlns:a16="http://schemas.microsoft.com/office/drawing/2014/main" val="742212753"/>
                    </a:ext>
                  </a:extLst>
                </a:gridCol>
                <a:gridCol w="1397605">
                  <a:extLst>
                    <a:ext uri="{9D8B030D-6E8A-4147-A177-3AD203B41FA5}">
                      <a16:colId xmlns:a16="http://schemas.microsoft.com/office/drawing/2014/main" val="2047573215"/>
                    </a:ext>
                  </a:extLst>
                </a:gridCol>
                <a:gridCol w="1397605">
                  <a:extLst>
                    <a:ext uri="{9D8B030D-6E8A-4147-A177-3AD203B41FA5}">
                      <a16:colId xmlns:a16="http://schemas.microsoft.com/office/drawing/2014/main" val="247251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Model/Metric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0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93.088737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83.819629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94.047619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88.639551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92.703349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5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94.027304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84.635417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96.726190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90.277778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92.942584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6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94.795222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87.878788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94.940476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91.273247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94.736842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40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DENSENET201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96.331058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89.276139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99.107143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93.935120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95.215311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0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92.576792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81.518987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95.833333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88.098495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91.267943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0034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5072BEF-A84F-3D99-1C3F-A506F8FB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40" y="548538"/>
            <a:ext cx="3927034" cy="3234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08C3B-9451-CE38-5991-1B53C68A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53" y="548538"/>
            <a:ext cx="3734176" cy="32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D34DE-D2C7-ADE2-1366-2B34706D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55" y="981750"/>
            <a:ext cx="11436823" cy="45841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models successfully detected pneumonia with varying accuracy.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Densenet201 showed the highest accuracy and generalization.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implementation in clinical settings.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assist radiologists in early pneumonia detection.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of hyperparameters.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more advanced architectures.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 &amp; Future Scope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0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Training config and eval metrics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Custom layers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/>
              </a:rPr>
              <a:t>Contents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46A97E-EEBA-07D2-014F-FC4649A6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3" y="1340356"/>
            <a:ext cx="11436823" cy="41772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is an infection that inflames the air sacs in one or both lungs.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include bacteria, viruses, and fungi.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significant health issue, especially in children and the elderly.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accurate detection is crucial for effective treatment.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pneumonia diagnosis relied on physical examination, medical history, and chest X-ray interpretation by radiologists.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methods offer the potential for faster and more consistent diagnosis, but they also require large datasets and careful validation to ensure accuracy.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B36B5-FEF8-7D9E-3B2B-7C67601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3" y="476250"/>
            <a:ext cx="11436823" cy="421441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7691E-39C7-EB2F-BA93-A4035D1D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E5B3-22B6-85CE-3933-2BBA72A2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>
            <a:spLocks/>
          </p:cNvSpPr>
          <p:nvPr/>
        </p:nvSpPr>
        <p:spPr>
          <a:xfrm>
            <a:off x="342026" y="-36512"/>
            <a:ext cx="82677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A4123F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Problem Statement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A4123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project Presentation, 21AIE314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CE83C-AE7C-FDEB-F0F0-65C24E1D0D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1136650"/>
            <a:ext cx="12192000" cy="410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of chest radiograph images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methods, particularly deep convolutional neural networks, have emerged as powerful tools for automating pneumonia diagnosis from chest X-ray images.</a:t>
            </a:r>
          </a:p>
          <a:p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detect pneumonia from chest X-ray images.</a:t>
            </a:r>
          </a:p>
          <a:p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and evaluate multiple deep learning models.</a:t>
            </a:r>
          </a:p>
          <a:p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Customize models to improve their performance for this specific task.</a:t>
            </a:r>
          </a:p>
          <a:p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effectiveness of RESNET50, VGG16, INCEPTION V3, DENSENET201,</a:t>
            </a:r>
            <a:r>
              <a:rPr lang="en-US" sz="2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D34DE-D2C7-ADE2-1366-2B34706D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33" y="1540565"/>
            <a:ext cx="11436823" cy="43135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https://www.kaggle.com/datasets/paultimothymooney/chest-xray-pneumonia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5863 jpg images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categories (Pneumonia/Normal)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X-ray images (anterior-posterior) were selected from retrospective cohorts of pediatric patients of one to five years old from Guangzhou Women and Children’s Medical Center, Guangzhou.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images initially screened for quality control by removing all low quality or unreadable scans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diagnoses for the images were then graded by two expert physicians before being cleared for training AI models.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Dataset Description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D34DE-D2C7-ADE2-1366-2B34706D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89" y="1202635"/>
            <a:ext cx="11436823" cy="42539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resized to 224x224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train, test and val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images and labels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data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(random rotations, zoom, shift and flips)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early stopping and learning rate reductions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6BE15-29BF-78D2-F0BC-28EEA351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33" y="3891493"/>
            <a:ext cx="2955239" cy="220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A70A1-4120-B717-6983-3221EC93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27" y="3734151"/>
            <a:ext cx="3116867" cy="2363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F3F3D-2EFD-FFFF-E45A-4D716748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09" y="3669057"/>
            <a:ext cx="3049102" cy="23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A27C77-10FD-34FB-6116-330D38BF2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1741"/>
            <a:ext cx="2040390" cy="42529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 Architectures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FDF3F-3918-F779-841B-B093BF86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323" y="911924"/>
            <a:ext cx="2459144" cy="4754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29FDF-27D4-97A9-FA1B-8B723962B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01" y="856168"/>
            <a:ext cx="2351714" cy="4822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CCEED6-9D32-A122-AA8C-CF0190BB8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722" y="911923"/>
            <a:ext cx="2613567" cy="47109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063C0D-4C6D-88AE-0C19-24AE4C7CA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4550" y="856168"/>
            <a:ext cx="2468880" cy="42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Training Config &amp; Evaluation metrics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8C203-54CC-D462-62A5-C5A3026C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Learning Rate: default for Adam optimizer 0.001.</a:t>
            </a:r>
          </a:p>
          <a:p>
            <a:r>
              <a:rPr lang="en-US" dirty="0"/>
              <a:t>Batch Size: 32</a:t>
            </a:r>
          </a:p>
          <a:p>
            <a:r>
              <a:rPr lang="en-US" dirty="0"/>
              <a:t>Epochs: 50</a:t>
            </a:r>
          </a:p>
          <a:p>
            <a:r>
              <a:rPr lang="en-US" dirty="0"/>
              <a:t>Optimizer: Adam optimizer for adaptive learning.</a:t>
            </a:r>
          </a:p>
          <a:p>
            <a:r>
              <a:rPr lang="en-US" dirty="0"/>
              <a:t>Loss Function: Binary cross-entropy.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Accuracy: Overall correctness of the model.</a:t>
            </a:r>
          </a:p>
          <a:p>
            <a:r>
              <a:rPr lang="en-US" dirty="0"/>
              <a:t>Precision: Correct positive predictions out of total positive predictions.</a:t>
            </a:r>
          </a:p>
          <a:p>
            <a:r>
              <a:rPr lang="en-US" dirty="0"/>
              <a:t>Recall: Correct positive predictions out of actual positives.</a:t>
            </a:r>
          </a:p>
          <a:p>
            <a:r>
              <a:rPr lang="en-US" dirty="0"/>
              <a:t>F1 Score: Harmonic mean of precision and recall.</a:t>
            </a:r>
          </a:p>
          <a:p>
            <a:r>
              <a:rPr lang="en-US" dirty="0"/>
              <a:t>AUC-ROC: Area under the ROC curve, measures the ability to distinguish between classes.</a:t>
            </a:r>
          </a:p>
        </p:txBody>
      </p:sp>
    </p:spTree>
    <p:extLst>
      <p:ext uri="{BB962C8B-B14F-4D97-AF65-F5344CB8AC3E}">
        <p14:creationId xmlns:p14="http://schemas.microsoft.com/office/powerpoint/2010/main" val="147587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EB363-152F-5282-81F6-F42D02C9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88" y="476250"/>
            <a:ext cx="11436823" cy="5055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Custom Layers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484D-34DD-FAD2-B4F9-A117BA07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21AIE314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DE9-B423-4593-9D4C-6810AD8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8C203-54CC-D462-62A5-C5A3026C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Average Pooling:</a:t>
            </a:r>
          </a:p>
          <a:p>
            <a:pPr lvl="1"/>
            <a:r>
              <a:rPr lang="en-US"/>
              <a:t>Reduces dimensions, prevents overfitting.</a:t>
            </a:r>
            <a:endParaRPr lang="en-US" dirty="0"/>
          </a:p>
          <a:p>
            <a:r>
              <a:rPr lang="en-US" dirty="0"/>
              <a:t>Flatten Layer: Converts 2D matrix data to a 1D vector.</a:t>
            </a:r>
          </a:p>
          <a:p>
            <a:pPr lvl="1"/>
            <a:r>
              <a:rPr lang="en-US" dirty="0"/>
              <a:t>Essential for transitioning from convolutional layers to fully connected layers.</a:t>
            </a:r>
          </a:p>
          <a:p>
            <a:r>
              <a:rPr lang="en-US" dirty="0"/>
              <a:t>Dense Layers:</a:t>
            </a:r>
          </a:p>
          <a:p>
            <a:pPr lvl="1"/>
            <a:r>
              <a:rPr lang="en-US" dirty="0"/>
              <a:t>Fully connected layers with 1024, 512 and 256 neurons.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r>
              <a:rPr lang="en-US" dirty="0"/>
              <a:t>Dropout Layers:</a:t>
            </a:r>
          </a:p>
          <a:p>
            <a:pPr lvl="1"/>
            <a:r>
              <a:rPr lang="en-US" dirty="0"/>
              <a:t>Dropout rate of 0.5 to prevent overfitting.</a:t>
            </a:r>
          </a:p>
          <a:p>
            <a:r>
              <a:rPr lang="en-US" dirty="0"/>
              <a:t>Output Layer:</a:t>
            </a:r>
          </a:p>
          <a:p>
            <a:pPr lvl="1"/>
            <a:r>
              <a:rPr lang="en-US" dirty="0"/>
              <a:t>Sigmoid activation for binary classification (Pneumonia or Normal).</a:t>
            </a:r>
          </a:p>
        </p:txBody>
      </p:sp>
    </p:spTree>
    <p:extLst>
      <p:ext uri="{BB962C8B-B14F-4D97-AF65-F5344CB8AC3E}">
        <p14:creationId xmlns:p14="http://schemas.microsoft.com/office/powerpoint/2010/main" val="1823688197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1_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7" ma:contentTypeDescription="Create a new document." ma:contentTypeScope="" ma:versionID="6aaf3339c1cee7db7de9add63cde7fd7">
  <xsd:schema xmlns:xsd="http://www.w3.org/2001/XMLSchema" xmlns:xs="http://www.w3.org/2001/XMLSchema" xmlns:p="http://schemas.microsoft.com/office/2006/metadata/properties" xmlns:ns2="72316fd4-f550-4442-b53d-c3f520c90673" xmlns:ns3="0871b904-98c6-4e86-9e88-11239d2b074e" targetNamespace="http://schemas.microsoft.com/office/2006/metadata/properties" ma:root="true" ma:fieldsID="bf40f5f5c8465fe7c1683ca7025a1652" ns2:_="" ns3:_="">
    <xsd:import namespace="72316fd4-f550-4442-b53d-c3f520c90673"/>
    <xsd:import namespace="0871b904-98c6-4e86-9e88-11239d2b0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1b904-98c6-4e86-9e88-11239d2b0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9027C6-EF04-46C1-8410-E55332E29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16fd4-f550-4442-b53d-c3f520c90673"/>
    <ds:schemaRef ds:uri="0871b904-98c6-4e86-9e88-11239d2b0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FEAA8-0548-4F62-9011-BF5A8ACE7B87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2316fd4-f550-4442-b53d-c3f520c90673"/>
    <ds:schemaRef ds:uri="http://www.w3.org/XML/1998/namespace"/>
    <ds:schemaRef ds:uri="0871b904-98c6-4e86-9e88-11239d2b074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11765</TotalTime>
  <Words>677</Words>
  <Application>Microsoft Office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Wingdings</vt:lpstr>
      <vt:lpstr>NAAC PRT Template</vt:lpstr>
      <vt:lpstr>1_NAAC PRT Template</vt:lpstr>
      <vt:lpstr>PowerPoint Presentation</vt:lpstr>
      <vt:lpstr>Contents</vt:lpstr>
      <vt:lpstr>Introduction</vt:lpstr>
      <vt:lpstr>PowerPoint Presentation</vt:lpstr>
      <vt:lpstr>Dataset Description </vt:lpstr>
      <vt:lpstr>Methodology </vt:lpstr>
      <vt:lpstr>Model Architectures </vt:lpstr>
      <vt:lpstr>Training Config &amp; Evaluation metrics </vt:lpstr>
      <vt:lpstr>Custom Layers</vt:lpstr>
      <vt:lpstr>Results </vt:lpstr>
      <vt:lpstr>Results </vt:lpstr>
      <vt:lpstr>Conclusion &amp; 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Dwarapu Subham</cp:lastModifiedBy>
  <cp:revision>1532</cp:revision>
  <dcterms:created xsi:type="dcterms:W3CDTF">2021-03-08T16:55:55Z</dcterms:created>
  <dcterms:modified xsi:type="dcterms:W3CDTF">2024-05-26T17:25:12Z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