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0" roundtripDataSignature="AMtx7miCZKe+3zsEIN2C1Bzhmc6y71Tm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55ba2cd69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g155ba2cd69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11"/>
          <p:cNvSpPr txBox="1"/>
          <p:nvPr>
            <p:ph type="ctrTitle"/>
          </p:nvPr>
        </p:nvSpPr>
        <p:spPr>
          <a:xfrm>
            <a:off x="448965" y="1655520"/>
            <a:ext cx="8246070" cy="1374345"/>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lvl1pPr lvl="0" algn="r">
              <a:spcBef>
                <a:spcPts val="0"/>
              </a:spcBef>
              <a:spcAft>
                <a:spcPts val="0"/>
              </a:spcAft>
              <a:buClr>
                <a:srgbClr val="1100EA"/>
              </a:buClr>
              <a:buSzPts val="3600"/>
              <a:buFont typeface="Calibri"/>
              <a:buNone/>
              <a:defRPr sz="3600">
                <a:solidFill>
                  <a:srgbClr val="1100EA"/>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1"/>
          <p:cNvSpPr txBox="1"/>
          <p:nvPr>
            <p:ph idx="1" type="subTitle"/>
          </p:nvPr>
        </p:nvSpPr>
        <p:spPr>
          <a:xfrm>
            <a:off x="448965" y="3487980"/>
            <a:ext cx="8231372" cy="763525"/>
          </a:xfrm>
          <a:prstGeom prst="rect">
            <a:avLst/>
          </a:prstGeom>
          <a:noFill/>
          <a:ln>
            <a:noFill/>
          </a:ln>
        </p:spPr>
        <p:txBody>
          <a:bodyPr anchorCtr="0" anchor="t" bIns="45700" lIns="91425" spcFirstLastPara="1" rIns="91425" wrap="square" tIns="45700">
            <a:normAutofit/>
          </a:bodyPr>
          <a:lstStyle>
            <a:lvl1pPr lvl="0" algn="r">
              <a:spcBef>
                <a:spcPts val="560"/>
              </a:spcBef>
              <a:spcAft>
                <a:spcPts val="0"/>
              </a:spcAft>
              <a:buClr>
                <a:schemeClr val="dk1"/>
              </a:buClr>
              <a:buSzPts val="2800"/>
              <a:buNone/>
              <a:defRPr b="0" i="0" sz="2800">
                <a:solidFill>
                  <a:schemeClr val="dk1"/>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9" name="Google Shape;19;p1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20"/>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0"/>
          <p:cNvSpPr/>
          <p:nvPr>
            <p:ph idx="2" type="pic"/>
          </p:nvPr>
        </p:nvSpPr>
        <p:spPr>
          <a:xfrm>
            <a:off x="1792288" y="459581"/>
            <a:ext cx="5486400" cy="3086100"/>
          </a:xfrm>
          <a:prstGeom prst="rect">
            <a:avLst/>
          </a:prstGeom>
          <a:noFill/>
          <a:ln>
            <a:noFill/>
          </a:ln>
        </p:spPr>
      </p:sp>
      <p:sp>
        <p:nvSpPr>
          <p:cNvPr id="75" name="Google Shape;75;p20"/>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6" name="Google Shape;76;p2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2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1"/>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 name="Google Shape;82;p2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22"/>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22"/>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8" name="Google Shape;88;p2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pic>
        <p:nvPicPr>
          <p:cNvPr descr="E:\websites\free-power-point-templates\2012\logos.png" id="91" name="Google Shape;91;p22"/>
          <p:cNvPicPr preferRelativeResize="0"/>
          <p:nvPr/>
        </p:nvPicPr>
        <p:blipFill rotWithShape="1">
          <a:blip r:embed="rId2">
            <a:alphaModFix/>
          </a:blip>
          <a:srcRect b="0" l="0" r="0" t="0"/>
          <a:stretch/>
        </p:blipFill>
        <p:spPr>
          <a:xfrm>
            <a:off x="3808475" y="2326213"/>
            <a:ext cx="1463784" cy="5269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12"/>
          <p:cNvSpPr txBox="1"/>
          <p:nvPr>
            <p:ph type="title"/>
          </p:nvPr>
        </p:nvSpPr>
        <p:spPr>
          <a:xfrm>
            <a:off x="448965" y="281175"/>
            <a:ext cx="8246070" cy="763526"/>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rgbClr val="1100EA"/>
              </a:buClr>
              <a:buSzPts val="3600"/>
              <a:buFont typeface="Calibri"/>
              <a:buNone/>
              <a:defRPr sz="3600">
                <a:solidFill>
                  <a:srgbClr val="1100EA"/>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2"/>
          <p:cNvSpPr txBox="1"/>
          <p:nvPr>
            <p:ph idx="1" type="body"/>
          </p:nvPr>
        </p:nvSpPr>
        <p:spPr>
          <a:xfrm>
            <a:off x="448966" y="1350111"/>
            <a:ext cx="8246070" cy="351221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solidFill>
                  <a:schemeClr val="dk1"/>
                </a:solidFill>
              </a:defRPr>
            </a:lvl1pPr>
            <a:lvl2pPr indent="-406400" lvl="1" marL="914400" algn="l">
              <a:spcBef>
                <a:spcPts val="560"/>
              </a:spcBef>
              <a:spcAft>
                <a:spcPts val="0"/>
              </a:spcAft>
              <a:buClr>
                <a:schemeClr val="dk1"/>
              </a:buClr>
              <a:buSzPts val="2800"/>
              <a:buChar char="–"/>
              <a:defRPr>
                <a:solidFill>
                  <a:schemeClr val="dk1"/>
                </a:solidFill>
              </a:defRPr>
            </a:lvl2pPr>
            <a:lvl3pPr indent="-381000" lvl="2" marL="1371600" algn="l">
              <a:spcBef>
                <a:spcPts val="480"/>
              </a:spcBef>
              <a:spcAft>
                <a:spcPts val="0"/>
              </a:spcAft>
              <a:buClr>
                <a:schemeClr val="dk1"/>
              </a:buClr>
              <a:buSzPts val="2400"/>
              <a:buChar char="•"/>
              <a:defRPr>
                <a:solidFill>
                  <a:schemeClr val="dk1"/>
                </a:solidFill>
              </a:defRPr>
            </a:lvl3pPr>
            <a:lvl4pPr indent="-355600" lvl="3" marL="1828800" algn="l">
              <a:spcBef>
                <a:spcPts val="400"/>
              </a:spcBef>
              <a:spcAft>
                <a:spcPts val="0"/>
              </a:spcAft>
              <a:buClr>
                <a:schemeClr val="dk1"/>
              </a:buClr>
              <a:buSzPts val="2000"/>
              <a:buChar char="–"/>
              <a:defRPr>
                <a:solidFill>
                  <a:schemeClr val="dk1"/>
                </a:solidFill>
              </a:defRPr>
            </a:lvl4pPr>
            <a:lvl5pPr indent="-355600" lvl="4" marL="2286000" algn="l">
              <a:spcBef>
                <a:spcPts val="400"/>
              </a:spcBef>
              <a:spcAft>
                <a:spcPts val="0"/>
              </a:spcAft>
              <a:buClr>
                <a:schemeClr val="dk1"/>
              </a:buClr>
              <a:buSzPts val="2000"/>
              <a:buChar char="»"/>
              <a:defRPr>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1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blipFill>
          <a:blip r:embed="rId2">
            <a:alphaModFix/>
          </a:blip>
          <a:stretch>
            <a:fillRect/>
          </a:stretch>
        </a:blipFill>
      </p:bgPr>
    </p:bg>
    <p:spTree>
      <p:nvGrpSpPr>
        <p:cNvPr id="28" name="Shape 28"/>
        <p:cNvGrpSpPr/>
        <p:nvPr/>
      </p:nvGrpSpPr>
      <p:grpSpPr>
        <a:xfrm>
          <a:off x="0" y="0"/>
          <a:ext cx="0" cy="0"/>
          <a:chOff x="0" y="0"/>
          <a:chExt cx="0" cy="0"/>
        </a:xfrm>
      </p:grpSpPr>
      <p:sp>
        <p:nvSpPr>
          <p:cNvPr id="29" name="Google Shape;29;p13"/>
          <p:cNvSpPr txBox="1"/>
          <p:nvPr>
            <p:ph type="title"/>
          </p:nvPr>
        </p:nvSpPr>
        <p:spPr>
          <a:xfrm>
            <a:off x="2434130" y="128470"/>
            <a:ext cx="6260905" cy="72534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100EA"/>
              </a:buClr>
              <a:buSzPts val="3600"/>
              <a:buFont typeface="Calibri"/>
              <a:buNone/>
              <a:defRPr sz="3600">
                <a:solidFill>
                  <a:srgbClr val="1100EA"/>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3"/>
          <p:cNvSpPr txBox="1"/>
          <p:nvPr>
            <p:ph idx="1" type="body"/>
          </p:nvPr>
        </p:nvSpPr>
        <p:spPr>
          <a:xfrm>
            <a:off x="2434129" y="1044700"/>
            <a:ext cx="6260905" cy="3511061"/>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solidFill>
                  <a:schemeClr val="dk1"/>
                </a:solidFill>
              </a:defRPr>
            </a:lvl1pPr>
            <a:lvl2pPr indent="-406400" lvl="1" marL="914400" algn="l">
              <a:spcBef>
                <a:spcPts val="560"/>
              </a:spcBef>
              <a:spcAft>
                <a:spcPts val="0"/>
              </a:spcAft>
              <a:buClr>
                <a:schemeClr val="dk1"/>
              </a:buClr>
              <a:buSzPts val="2800"/>
              <a:buChar char="–"/>
              <a:defRPr>
                <a:solidFill>
                  <a:schemeClr val="dk1"/>
                </a:solidFill>
              </a:defRPr>
            </a:lvl2pPr>
            <a:lvl3pPr indent="-381000" lvl="2" marL="1371600" algn="l">
              <a:spcBef>
                <a:spcPts val="480"/>
              </a:spcBef>
              <a:spcAft>
                <a:spcPts val="0"/>
              </a:spcAft>
              <a:buClr>
                <a:schemeClr val="dk1"/>
              </a:buClr>
              <a:buSzPts val="2400"/>
              <a:buChar char="•"/>
              <a:defRPr>
                <a:solidFill>
                  <a:schemeClr val="dk1"/>
                </a:solidFill>
              </a:defRPr>
            </a:lvl3pPr>
            <a:lvl4pPr indent="-355600" lvl="3" marL="1828800" algn="l">
              <a:spcBef>
                <a:spcPts val="400"/>
              </a:spcBef>
              <a:spcAft>
                <a:spcPts val="0"/>
              </a:spcAft>
              <a:buClr>
                <a:schemeClr val="dk1"/>
              </a:buClr>
              <a:buSzPts val="2000"/>
              <a:buChar char="–"/>
              <a:defRPr>
                <a:solidFill>
                  <a:schemeClr val="dk1"/>
                </a:solidFill>
              </a:defRPr>
            </a:lvl4pPr>
            <a:lvl5pPr indent="-355600" lvl="4" marL="2286000" algn="l">
              <a:spcBef>
                <a:spcPts val="400"/>
              </a:spcBef>
              <a:spcAft>
                <a:spcPts val="0"/>
              </a:spcAft>
              <a:buClr>
                <a:schemeClr val="dk1"/>
              </a:buClr>
              <a:buSzPts val="2000"/>
              <a:buChar char="»"/>
              <a:defRPr>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4"/>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4"/>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7" name="Google Shape;37;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15"/>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5"/>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3" name="Google Shape;43;p15"/>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4" name="Google Shape;44;p1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16"/>
          <p:cNvSpPr txBox="1"/>
          <p:nvPr>
            <p:ph type="title"/>
          </p:nvPr>
        </p:nvSpPr>
        <p:spPr>
          <a:xfrm>
            <a:off x="525317" y="281175"/>
            <a:ext cx="8093365" cy="7635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rgbClr val="1100EA"/>
              </a:buClr>
              <a:buSzPts val="3600"/>
              <a:buFont typeface="Calibri"/>
              <a:buNone/>
              <a:defRPr sz="3600">
                <a:solidFill>
                  <a:srgbClr val="1100EA"/>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6"/>
          <p:cNvSpPr txBox="1"/>
          <p:nvPr>
            <p:ph idx="1" type="body"/>
          </p:nvPr>
        </p:nvSpPr>
        <p:spPr>
          <a:xfrm>
            <a:off x="536879" y="1502815"/>
            <a:ext cx="4040188" cy="479822"/>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chemeClr val="dk1"/>
              </a:buClr>
              <a:buSzPts val="2400"/>
              <a:buNone/>
              <a:defRPr b="1" sz="2400">
                <a:solidFill>
                  <a:schemeClr val="dk1"/>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0" name="Google Shape;50;p16"/>
          <p:cNvSpPr txBox="1"/>
          <p:nvPr>
            <p:ph idx="2" type="body"/>
          </p:nvPr>
        </p:nvSpPr>
        <p:spPr>
          <a:xfrm>
            <a:off x="536879" y="1975212"/>
            <a:ext cx="4040188" cy="2276294"/>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chemeClr val="dk1"/>
              </a:buClr>
              <a:buSzPts val="2400"/>
              <a:buChar char="•"/>
              <a:defRPr sz="2400">
                <a:solidFill>
                  <a:schemeClr val="dk1"/>
                </a:solidFill>
              </a:defRPr>
            </a:lvl1pPr>
            <a:lvl2pPr indent="-355600" lvl="1" marL="914400" algn="ctr">
              <a:spcBef>
                <a:spcPts val="400"/>
              </a:spcBef>
              <a:spcAft>
                <a:spcPts val="0"/>
              </a:spcAft>
              <a:buClr>
                <a:schemeClr val="dk1"/>
              </a:buClr>
              <a:buSzPts val="2000"/>
              <a:buChar char="–"/>
              <a:defRPr sz="2000">
                <a:solidFill>
                  <a:schemeClr val="dk1"/>
                </a:solidFill>
              </a:defRPr>
            </a:lvl2pPr>
            <a:lvl3pPr indent="-342900" lvl="2" marL="1371600" algn="ctr">
              <a:spcBef>
                <a:spcPts val="360"/>
              </a:spcBef>
              <a:spcAft>
                <a:spcPts val="0"/>
              </a:spcAft>
              <a:buClr>
                <a:schemeClr val="dk1"/>
              </a:buClr>
              <a:buSzPts val="1800"/>
              <a:buChar char="•"/>
              <a:defRPr sz="1800">
                <a:solidFill>
                  <a:schemeClr val="dk1"/>
                </a:solidFill>
              </a:defRPr>
            </a:lvl3pPr>
            <a:lvl4pPr indent="-330200" lvl="3" marL="1828800" algn="ctr">
              <a:spcBef>
                <a:spcPts val="320"/>
              </a:spcBef>
              <a:spcAft>
                <a:spcPts val="0"/>
              </a:spcAft>
              <a:buClr>
                <a:schemeClr val="dk1"/>
              </a:buClr>
              <a:buSzPts val="1600"/>
              <a:buChar char="–"/>
              <a:defRPr sz="1600">
                <a:solidFill>
                  <a:schemeClr val="dk1"/>
                </a:solidFill>
              </a:defRPr>
            </a:lvl4pPr>
            <a:lvl5pPr indent="-330200" lvl="4" marL="2286000" algn="ctr">
              <a:spcBef>
                <a:spcPts val="320"/>
              </a:spcBef>
              <a:spcAft>
                <a:spcPts val="0"/>
              </a:spcAft>
              <a:buClr>
                <a:schemeClr val="dk1"/>
              </a:buClr>
              <a:buSzPts val="1600"/>
              <a:buChar char="»"/>
              <a:defRPr sz="1600">
                <a:solidFill>
                  <a:schemeClr val="dk1"/>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1" name="Google Shape;51;p16"/>
          <p:cNvSpPr txBox="1"/>
          <p:nvPr>
            <p:ph idx="3" type="body"/>
          </p:nvPr>
        </p:nvSpPr>
        <p:spPr>
          <a:xfrm>
            <a:off x="4572000" y="1502815"/>
            <a:ext cx="4041775" cy="479822"/>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chemeClr val="dk1"/>
              </a:buClr>
              <a:buSzPts val="2400"/>
              <a:buNone/>
              <a:defRPr b="1" sz="2400">
                <a:solidFill>
                  <a:schemeClr val="dk1"/>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2" name="Google Shape;52;p16"/>
          <p:cNvSpPr txBox="1"/>
          <p:nvPr>
            <p:ph idx="4" type="body"/>
          </p:nvPr>
        </p:nvSpPr>
        <p:spPr>
          <a:xfrm>
            <a:off x="4572000" y="1975212"/>
            <a:ext cx="4041775" cy="2276294"/>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chemeClr val="dk1"/>
              </a:buClr>
              <a:buSzPts val="2400"/>
              <a:buChar char="•"/>
              <a:defRPr sz="2400">
                <a:solidFill>
                  <a:schemeClr val="dk1"/>
                </a:solidFill>
              </a:defRPr>
            </a:lvl1pPr>
            <a:lvl2pPr indent="-355600" lvl="1" marL="914400" algn="ctr">
              <a:spcBef>
                <a:spcPts val="400"/>
              </a:spcBef>
              <a:spcAft>
                <a:spcPts val="0"/>
              </a:spcAft>
              <a:buClr>
                <a:schemeClr val="dk1"/>
              </a:buClr>
              <a:buSzPts val="2000"/>
              <a:buChar char="–"/>
              <a:defRPr sz="2000">
                <a:solidFill>
                  <a:schemeClr val="dk1"/>
                </a:solidFill>
              </a:defRPr>
            </a:lvl2pPr>
            <a:lvl3pPr indent="-342900" lvl="2" marL="1371600" algn="ctr">
              <a:spcBef>
                <a:spcPts val="360"/>
              </a:spcBef>
              <a:spcAft>
                <a:spcPts val="0"/>
              </a:spcAft>
              <a:buClr>
                <a:schemeClr val="dk1"/>
              </a:buClr>
              <a:buSzPts val="1800"/>
              <a:buChar char="•"/>
              <a:defRPr sz="1800">
                <a:solidFill>
                  <a:schemeClr val="dk1"/>
                </a:solidFill>
              </a:defRPr>
            </a:lvl3pPr>
            <a:lvl4pPr indent="-330200" lvl="3" marL="1828800" algn="ctr">
              <a:spcBef>
                <a:spcPts val="320"/>
              </a:spcBef>
              <a:spcAft>
                <a:spcPts val="0"/>
              </a:spcAft>
              <a:buClr>
                <a:schemeClr val="dk1"/>
              </a:buClr>
              <a:buSzPts val="1600"/>
              <a:buChar char="–"/>
              <a:defRPr sz="1600">
                <a:solidFill>
                  <a:schemeClr val="dk1"/>
                </a:solidFill>
              </a:defRPr>
            </a:lvl4pPr>
            <a:lvl5pPr indent="-330200" lvl="4" marL="2286000" algn="ctr">
              <a:spcBef>
                <a:spcPts val="320"/>
              </a:spcBef>
              <a:spcAft>
                <a:spcPts val="0"/>
              </a:spcAft>
              <a:buClr>
                <a:schemeClr val="dk1"/>
              </a:buClr>
              <a:buSzPts val="1600"/>
              <a:buChar char="»"/>
              <a:defRPr sz="1600">
                <a:solidFill>
                  <a:schemeClr val="dk1"/>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3" name="Google Shape;53;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1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19"/>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9"/>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8" name="Google Shape;68;p19"/>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0"/>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
        <p:nvSpPr>
          <p:cNvPr id="15" name="Google Shape;15;p10"/>
          <p:cNvSpPr txBox="1"/>
          <p:nvPr/>
        </p:nvSpPr>
        <p:spPr>
          <a:xfrm>
            <a:off x="-9150" y="5213747"/>
            <a:ext cx="838962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1400" u="none" cap="none" strike="noStrike">
                <a:solidFill>
                  <a:srgbClr val="A5A5A5"/>
                </a:solidFill>
                <a:latin typeface="Calibri"/>
                <a:ea typeface="Calibri"/>
                <a:cs typeface="Calibri"/>
                <a:sym typeface="Calibri"/>
              </a:rPr>
              <a:t>This presentation uses a free template provided by FPPT.com</a:t>
            </a:r>
            <a:endParaRPr/>
          </a:p>
          <a:p>
            <a:pPr indent="0" lvl="0" marL="0" marR="0" rtl="0" algn="l">
              <a:spcBef>
                <a:spcPts val="0"/>
              </a:spcBef>
              <a:spcAft>
                <a:spcPts val="0"/>
              </a:spcAft>
              <a:buNone/>
            </a:pPr>
            <a:r>
              <a:rPr lang="en-GB" sz="1400">
                <a:solidFill>
                  <a:srgbClr val="A5A5A5"/>
                </a:solidFill>
                <a:latin typeface="Calibri"/>
                <a:ea typeface="Calibri"/>
                <a:cs typeface="Calibri"/>
                <a:sym typeface="Calibri"/>
              </a:rPr>
              <a:t>www.free-power-point-templates.com</a:t>
            </a:r>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754375" y="1502815"/>
            <a:ext cx="8246070" cy="1374345"/>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p>
            <a:pPr indent="0" lvl="0" marL="0" rtl="0" algn="r">
              <a:spcBef>
                <a:spcPts val="0"/>
              </a:spcBef>
              <a:spcAft>
                <a:spcPts val="0"/>
              </a:spcAft>
              <a:buClr>
                <a:srgbClr val="1100EA"/>
              </a:buClr>
              <a:buSzPts val="3600"/>
              <a:buFont typeface="Calibri"/>
              <a:buNone/>
            </a:pPr>
            <a:r>
              <a:rPr lang="en-GB"/>
              <a:t>Crypto Decentralize </a:t>
            </a:r>
            <a:br>
              <a:rPr lang="en-GB"/>
            </a:br>
            <a:r>
              <a:rPr lang="en-GB"/>
              <a:t>Application</a:t>
            </a:r>
            <a:endParaRPr/>
          </a:p>
        </p:txBody>
      </p:sp>
      <p:sp>
        <p:nvSpPr>
          <p:cNvPr id="97" name="Google Shape;97;p1"/>
          <p:cNvSpPr txBox="1"/>
          <p:nvPr>
            <p:ph idx="1" type="subTitle"/>
          </p:nvPr>
        </p:nvSpPr>
        <p:spPr>
          <a:xfrm>
            <a:off x="4572000" y="3487980"/>
            <a:ext cx="4261042" cy="15270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200"/>
              <a:buNone/>
            </a:pPr>
            <a:r>
              <a:rPr lang="en-GB" sz="1200"/>
              <a:t>    Subham Maity                                     Subhasish Negel</a:t>
            </a:r>
            <a:endParaRPr sz="1200"/>
          </a:p>
          <a:p>
            <a:pPr indent="0" lvl="0" marL="0" rtl="0" algn="ctr">
              <a:spcBef>
                <a:spcPts val="240"/>
              </a:spcBef>
              <a:spcAft>
                <a:spcPts val="0"/>
              </a:spcAft>
              <a:buClr>
                <a:schemeClr val="dk1"/>
              </a:buClr>
              <a:buSzPts val="1200"/>
              <a:buNone/>
            </a:pPr>
            <a:r>
              <a:rPr lang="en-GB" sz="1200"/>
              <a:t>14400119043                                       14400119044</a:t>
            </a:r>
            <a:endParaRPr/>
          </a:p>
          <a:p>
            <a:pPr indent="0" lvl="0" marL="0" rtl="0" algn="ctr">
              <a:spcBef>
                <a:spcPts val="240"/>
              </a:spcBef>
              <a:spcAft>
                <a:spcPts val="0"/>
              </a:spcAft>
              <a:buClr>
                <a:schemeClr val="dk1"/>
              </a:buClr>
              <a:buSzPts val="1200"/>
              <a:buNone/>
            </a:pPr>
            <a:r>
              <a:rPr lang="en-GB" sz="1200"/>
              <a:t>maitysubham4041@gmail.com                 negelsubho@gmail.com</a:t>
            </a:r>
            <a:endParaRPr/>
          </a:p>
          <a:p>
            <a:pPr indent="0" lvl="0" marL="0" rtl="0" algn="ctr">
              <a:spcBef>
                <a:spcPts val="240"/>
              </a:spcBef>
              <a:spcAft>
                <a:spcPts val="0"/>
              </a:spcAft>
              <a:buClr>
                <a:schemeClr val="dk1"/>
              </a:buClr>
              <a:buSzPts val="1200"/>
              <a:buNone/>
            </a:pPr>
            <a:r>
              <a:t/>
            </a:r>
            <a:endParaRPr sz="1200"/>
          </a:p>
          <a:p>
            <a:pPr indent="0" lvl="0" marL="0" rtl="0" algn="ctr">
              <a:spcBef>
                <a:spcPts val="240"/>
              </a:spcBef>
              <a:spcAft>
                <a:spcPts val="0"/>
              </a:spcAft>
              <a:buClr>
                <a:schemeClr val="dk1"/>
              </a:buClr>
              <a:buSzPts val="1200"/>
              <a:buNone/>
            </a:pPr>
            <a:r>
              <a:rPr lang="en-GB" sz="1200"/>
              <a:t>Bikram Debnath</a:t>
            </a:r>
            <a:endParaRPr/>
          </a:p>
          <a:p>
            <a:pPr indent="0" lvl="0" marL="0" rtl="0" algn="ctr">
              <a:spcBef>
                <a:spcPts val="240"/>
              </a:spcBef>
              <a:spcAft>
                <a:spcPts val="0"/>
              </a:spcAft>
              <a:buClr>
                <a:schemeClr val="dk1"/>
              </a:buClr>
              <a:buSzPts val="1200"/>
              <a:buNone/>
            </a:pPr>
            <a:r>
              <a:rPr lang="en-GB" sz="1200"/>
              <a:t>14400119018</a:t>
            </a:r>
            <a:endParaRPr/>
          </a:p>
          <a:p>
            <a:pPr indent="0" lvl="0" marL="0" rtl="0" algn="ctr">
              <a:spcBef>
                <a:spcPts val="240"/>
              </a:spcBef>
              <a:spcAft>
                <a:spcPts val="0"/>
              </a:spcAft>
              <a:buClr>
                <a:schemeClr val="dk1"/>
              </a:buClr>
              <a:buSzPts val="1200"/>
              <a:buNone/>
            </a:pPr>
            <a:r>
              <a:rPr lang="en-GB" sz="1200"/>
              <a:t>bikramdebnath706@gmail.com</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9"/>
          <p:cNvSpPr txBox="1"/>
          <p:nvPr>
            <p:ph type="title"/>
          </p:nvPr>
        </p:nvSpPr>
        <p:spPr>
          <a:xfrm>
            <a:off x="448965" y="867762"/>
            <a:ext cx="8246070" cy="76352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191"/>
              </a:buClr>
              <a:buSzPts val="3600"/>
              <a:buFont typeface="Times New Roman"/>
              <a:buNone/>
            </a:pPr>
            <a:r>
              <a:rPr b="1" i="1" lang="en-GB" u="none" strike="noStrike">
                <a:solidFill>
                  <a:srgbClr val="000191"/>
                </a:solidFill>
                <a:latin typeface="Times New Roman"/>
                <a:ea typeface="Times New Roman"/>
                <a:cs typeface="Times New Roman"/>
                <a:sym typeface="Times New Roman"/>
              </a:rPr>
              <a:t>CONCLUSION</a:t>
            </a:r>
            <a:endParaRPr>
              <a:solidFill>
                <a:srgbClr val="000191"/>
              </a:solidFill>
            </a:endParaRPr>
          </a:p>
        </p:txBody>
      </p:sp>
      <p:sp>
        <p:nvSpPr>
          <p:cNvPr id="152" name="Google Shape;152;p9"/>
          <p:cNvSpPr txBox="1"/>
          <p:nvPr>
            <p:ph idx="1" type="body"/>
          </p:nvPr>
        </p:nvSpPr>
        <p:spPr>
          <a:xfrm>
            <a:off x="448965" y="1631288"/>
            <a:ext cx="8246070" cy="351221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0000"/>
              </a:buClr>
              <a:buSzPts val="1800"/>
              <a:buNone/>
            </a:pPr>
            <a:r>
              <a:rPr b="0" i="0" lang="en-GB" sz="1800" u="none" strike="noStrike">
                <a:solidFill>
                  <a:srgbClr val="000000"/>
                </a:solidFill>
                <a:latin typeface="Times New Roman"/>
                <a:ea typeface="Times New Roman"/>
                <a:cs typeface="Times New Roman"/>
                <a:sym typeface="Times New Roman"/>
              </a:rPr>
              <a:t>The adoption of technology depends on the requirements of the business here in the case is for the payment system. The no of profits margin derives from the adoption of technology. Most Banks around the globe have adopted blockchain as they value customers’ privacy in the first place. There are always pros and</a:t>
            </a:r>
            <a:endParaRPr/>
          </a:p>
          <a:p>
            <a:pPr indent="0" lvl="0" marL="0" rtl="0" algn="l">
              <a:spcBef>
                <a:spcPts val="360"/>
              </a:spcBef>
              <a:spcAft>
                <a:spcPts val="0"/>
              </a:spcAft>
              <a:buClr>
                <a:srgbClr val="000000"/>
              </a:buClr>
              <a:buSzPts val="1800"/>
              <a:buNone/>
            </a:pPr>
            <a:r>
              <a:rPr b="0" i="0" lang="en-GB" sz="1800" u="none" strike="noStrike">
                <a:solidFill>
                  <a:srgbClr val="000000"/>
                </a:solidFill>
                <a:latin typeface="Times New Roman"/>
                <a:ea typeface="Times New Roman"/>
                <a:cs typeface="Times New Roman"/>
                <a:sym typeface="Times New Roman"/>
              </a:rPr>
              <a:t>cons related to each technology which goes the same in the case of blockchain too. They only problem with technology is the cost. The cost drives the business day to day operations, so this is where the banks have to think carefully before adoption this technology. The blockchain-based payment system becomes more</a:t>
            </a:r>
            <a:endParaRPr/>
          </a:p>
          <a:p>
            <a:pPr indent="0" lvl="0" marL="0" rtl="0" algn="l">
              <a:spcBef>
                <a:spcPts val="360"/>
              </a:spcBef>
              <a:spcAft>
                <a:spcPts val="0"/>
              </a:spcAft>
              <a:buClr>
                <a:srgbClr val="000000"/>
              </a:buClr>
              <a:buSzPts val="1800"/>
              <a:buNone/>
            </a:pPr>
            <a:r>
              <a:rPr b="0" i="0" lang="en-GB" sz="1800" u="none" strike="noStrike">
                <a:solidFill>
                  <a:srgbClr val="000000"/>
                </a:solidFill>
                <a:latin typeface="Times New Roman"/>
                <a:ea typeface="Times New Roman"/>
                <a:cs typeface="Times New Roman"/>
                <a:sym typeface="Times New Roman"/>
              </a:rPr>
              <a:t>temp</a:t>
            </a:r>
            <a:r>
              <a:rPr lang="en-GB" sz="1800">
                <a:solidFill>
                  <a:srgbClr val="000000"/>
                </a:solidFill>
                <a:latin typeface="Times New Roman"/>
                <a:ea typeface="Times New Roman"/>
                <a:cs typeface="Times New Roman"/>
                <a:sym typeface="Times New Roman"/>
              </a:rPr>
              <a:t>e</a:t>
            </a:r>
            <a:r>
              <a:rPr b="0" i="0" lang="en-GB" sz="1800" u="none" strike="noStrike">
                <a:solidFill>
                  <a:srgbClr val="000000"/>
                </a:solidFill>
                <a:latin typeface="Times New Roman"/>
                <a:ea typeface="Times New Roman"/>
                <a:cs typeface="Times New Roman"/>
                <a:sym typeface="Times New Roman"/>
              </a:rPr>
              <a:t>r proof when it is powered by blockchain.</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type="title"/>
          </p:nvPr>
        </p:nvSpPr>
        <p:spPr>
          <a:xfrm>
            <a:off x="448965" y="867762"/>
            <a:ext cx="8246070" cy="76352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191"/>
              </a:buClr>
              <a:buSzPts val="3600"/>
              <a:buFont typeface="Times New Roman"/>
              <a:buNone/>
            </a:pPr>
            <a:r>
              <a:rPr b="1" i="1" lang="en-GB" u="none" strike="noStrike">
                <a:solidFill>
                  <a:srgbClr val="000191"/>
                </a:solidFill>
                <a:latin typeface="Times New Roman"/>
                <a:ea typeface="Times New Roman"/>
                <a:cs typeface="Times New Roman"/>
                <a:sym typeface="Times New Roman"/>
              </a:rPr>
              <a:t>Abstract </a:t>
            </a:r>
            <a:endParaRPr>
              <a:solidFill>
                <a:srgbClr val="000191"/>
              </a:solidFill>
            </a:endParaRPr>
          </a:p>
        </p:txBody>
      </p:sp>
      <p:sp>
        <p:nvSpPr>
          <p:cNvPr id="103" name="Google Shape;103;p2"/>
          <p:cNvSpPr txBox="1"/>
          <p:nvPr>
            <p:ph idx="1" type="body"/>
          </p:nvPr>
        </p:nvSpPr>
        <p:spPr>
          <a:xfrm>
            <a:off x="448965" y="1631288"/>
            <a:ext cx="8246070" cy="351221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0000"/>
              </a:buClr>
              <a:buSzPts val="1600"/>
              <a:buNone/>
            </a:pPr>
            <a:r>
              <a:rPr b="0" i="0" lang="en-GB" sz="1600" u="none" strike="noStrike">
                <a:solidFill>
                  <a:srgbClr val="000000"/>
                </a:solidFill>
                <a:latin typeface="Times New Roman"/>
                <a:ea typeface="Times New Roman"/>
                <a:cs typeface="Times New Roman"/>
                <a:sym typeface="Times New Roman"/>
              </a:rPr>
              <a:t>A Bank is a financial institution which receives deposits and grant loans to its stakeholders. Finance is a stream of banking that involves settlement and controls the withdrawal and deposits. When a currency in the form of cash is deposited into a bank, it is taken care of by the finance process. E-wallets become a traditional method of banking these days since we have entered the age of digital banking, with which we can see a number of security loopholes specific to payment gateways, where the hackers steal the money from credit or debit cards by diverting the OTP to themselves. It all starts with a minimum amount, but the impact is bigger when the per transaction amount is increased, by every attempt. The SIM clone is another problem area, which needs to get fixed these days. Using SIM clone, anyone can steal money from a user’s account, if or not you are using online banking. This research paper touches on how effectively the banking system can handle frauds related to transactions by ensuring authenticity with the implementation of the system powered by blockchain. Keywords: Banking, Finance, UPI, Crypto, Blockchain, Crypto wallets, E-wallets</a:t>
            </a:r>
            <a:r>
              <a:rPr b="1" i="0" lang="en-GB" sz="1600" u="none" strike="noStrike">
                <a:solidFill>
                  <a:srgbClr val="000000"/>
                </a:solidFill>
                <a:latin typeface="Times New Roman"/>
                <a:ea typeface="Times New Roman"/>
                <a:cs typeface="Times New Roman"/>
                <a:sym typeface="Times New Roman"/>
              </a:rPr>
              <a:t>.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type="title"/>
          </p:nvPr>
        </p:nvSpPr>
        <p:spPr>
          <a:xfrm>
            <a:off x="448965" y="867762"/>
            <a:ext cx="8246070" cy="76352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191"/>
              </a:buClr>
              <a:buSzPts val="3600"/>
              <a:buFont typeface="Times New Roman"/>
              <a:buNone/>
            </a:pPr>
            <a:r>
              <a:rPr b="1" i="1" lang="en-GB" u="none" strike="noStrike">
                <a:solidFill>
                  <a:srgbClr val="000191"/>
                </a:solidFill>
                <a:latin typeface="Times New Roman"/>
                <a:ea typeface="Times New Roman"/>
                <a:cs typeface="Times New Roman"/>
                <a:sym typeface="Times New Roman"/>
              </a:rPr>
              <a:t>INTRODUCTION</a:t>
            </a:r>
            <a:endParaRPr>
              <a:solidFill>
                <a:srgbClr val="000191"/>
              </a:solidFill>
            </a:endParaRPr>
          </a:p>
        </p:txBody>
      </p:sp>
      <p:sp>
        <p:nvSpPr>
          <p:cNvPr id="109" name="Google Shape;109;p3"/>
          <p:cNvSpPr txBox="1"/>
          <p:nvPr>
            <p:ph idx="1" type="body"/>
          </p:nvPr>
        </p:nvSpPr>
        <p:spPr>
          <a:xfrm>
            <a:off x="448965" y="1631288"/>
            <a:ext cx="8246070" cy="3512212"/>
          </a:xfrm>
          <a:prstGeom prst="rect">
            <a:avLst/>
          </a:prstGeom>
          <a:noFill/>
          <a:ln>
            <a:noFill/>
          </a:ln>
        </p:spPr>
        <p:txBody>
          <a:bodyPr anchorCtr="0" anchor="t" bIns="45700" lIns="91425" spcFirstLastPara="1" rIns="91425" wrap="square" tIns="45700">
            <a:normAutofit/>
          </a:bodyPr>
          <a:lstStyle/>
          <a:p>
            <a:pPr indent="0" lvl="0" marL="342900" rtl="0" algn="l">
              <a:spcBef>
                <a:spcPts val="0"/>
              </a:spcBef>
              <a:spcAft>
                <a:spcPts val="0"/>
              </a:spcAft>
              <a:buNone/>
            </a:pPr>
            <a:r>
              <a:rPr b="0" i="0" lang="en-GB" sz="1600" u="none" strike="noStrike">
                <a:solidFill>
                  <a:srgbClr val="000000"/>
                </a:solidFill>
                <a:latin typeface="Times New Roman"/>
                <a:ea typeface="Times New Roman"/>
                <a:cs typeface="Times New Roman"/>
                <a:sym typeface="Times New Roman"/>
              </a:rPr>
              <a:t>A blockchain is a growing list of records, called blocks, that are linked using cryptography. Blockchain private and public keys are stored in a cryptocurrency wallet, but not the actual currency values. Wallets provide customers with the ability to send and receive virtual currency / tokens and tune their balance through interaction with blockchains. Multi-currency wallets may be broken down into 3 categories: software, hardware, and paper. Software wallets are web, mobile and desktop. Growing penetration of blockchain in many industries makes one to understand wallets in detail. There are a variety of wallet kinds to pick out from. This paper focuses on multi-currency wallets review exploring on features like supported currencies, anonymity, cost, platform support, key management, wallet recovery methods and fiat currencies supported.</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type="title"/>
          </p:nvPr>
        </p:nvSpPr>
        <p:spPr>
          <a:xfrm>
            <a:off x="448965" y="867762"/>
            <a:ext cx="8246070" cy="76352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191"/>
              </a:buClr>
              <a:buSzPts val="3600"/>
              <a:buFont typeface="Times New Roman"/>
              <a:buNone/>
            </a:pPr>
            <a:r>
              <a:rPr b="1" i="1" lang="en-GB" u="none" strike="noStrike">
                <a:solidFill>
                  <a:srgbClr val="000191"/>
                </a:solidFill>
                <a:latin typeface="Times New Roman"/>
                <a:ea typeface="Times New Roman"/>
                <a:cs typeface="Times New Roman"/>
                <a:sym typeface="Times New Roman"/>
              </a:rPr>
              <a:t>OBJECTIVE</a:t>
            </a:r>
            <a:endParaRPr>
              <a:solidFill>
                <a:srgbClr val="000191"/>
              </a:solidFill>
            </a:endParaRPr>
          </a:p>
        </p:txBody>
      </p:sp>
      <p:sp>
        <p:nvSpPr>
          <p:cNvPr id="115" name="Google Shape;115;p4"/>
          <p:cNvSpPr txBox="1"/>
          <p:nvPr>
            <p:ph idx="1" type="body"/>
          </p:nvPr>
        </p:nvSpPr>
        <p:spPr>
          <a:xfrm>
            <a:off x="448965" y="1631288"/>
            <a:ext cx="8246070" cy="351221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600"/>
              <a:buNone/>
            </a:pPr>
            <a:r>
              <a:rPr lang="en-GB" sz="1600"/>
              <a:t>Our main objective is to create dApp designed for</a:t>
            </a:r>
            <a:endParaRPr/>
          </a:p>
          <a:p>
            <a:pPr indent="0" lvl="0" marL="0" rtl="0" algn="l">
              <a:spcBef>
                <a:spcPts val="320"/>
              </a:spcBef>
              <a:spcAft>
                <a:spcPts val="0"/>
              </a:spcAft>
              <a:buClr>
                <a:schemeClr val="dk1"/>
              </a:buClr>
              <a:buSzPts val="1600"/>
              <a:buNone/>
            </a:pPr>
            <a:r>
              <a:rPr lang="en-GB" sz="1600"/>
              <a:t>normal users who want to send cryptocurrency to each other through an app, and the process will be extremely</a:t>
            </a:r>
            <a:endParaRPr/>
          </a:p>
          <a:p>
            <a:pPr indent="0" lvl="0" marL="0" rtl="0" algn="l">
              <a:spcBef>
                <a:spcPts val="320"/>
              </a:spcBef>
              <a:spcAft>
                <a:spcPts val="0"/>
              </a:spcAft>
              <a:buClr>
                <a:schemeClr val="dk1"/>
              </a:buClr>
              <a:buSzPts val="1600"/>
              <a:buNone/>
            </a:pPr>
            <a:r>
              <a:rPr lang="en-GB" sz="1600"/>
              <a:t>straightforward. Normal people can also perform a large number of tasks</a:t>
            </a:r>
            <a:endParaRPr/>
          </a:p>
          <a:p>
            <a:pPr indent="0" lvl="0" marL="0" rtl="0" algn="l">
              <a:spcBef>
                <a:spcPts val="320"/>
              </a:spcBef>
              <a:spcAft>
                <a:spcPts val="0"/>
              </a:spcAft>
              <a:buClr>
                <a:schemeClr val="dk1"/>
              </a:buClr>
              <a:buSzPts val="1600"/>
              <a:buNone/>
            </a:pPr>
            <a:r>
              <a:rPr lang="en-GB" sz="1600"/>
              <a:t>on our web3 platform, which will assist them with</a:t>
            </a:r>
            <a:endParaRPr/>
          </a:p>
          <a:p>
            <a:pPr indent="0" lvl="0" marL="0" rtl="0" algn="l">
              <a:spcBef>
                <a:spcPts val="320"/>
              </a:spcBef>
              <a:spcAft>
                <a:spcPts val="0"/>
              </a:spcAft>
              <a:buClr>
                <a:schemeClr val="dk1"/>
              </a:buClr>
              <a:buSzPts val="1600"/>
              <a:buNone/>
            </a:pPr>
            <a:r>
              <a:rPr lang="en-GB" sz="1600"/>
              <a:t>investment tips, help them make investments more</a:t>
            </a:r>
            <a:endParaRPr/>
          </a:p>
          <a:p>
            <a:pPr indent="0" lvl="0" marL="0" rtl="0" algn="l">
              <a:spcBef>
                <a:spcPts val="320"/>
              </a:spcBef>
              <a:spcAft>
                <a:spcPts val="0"/>
              </a:spcAft>
              <a:buClr>
                <a:schemeClr val="dk1"/>
              </a:buClr>
              <a:buSzPts val="1600"/>
              <a:buNone/>
            </a:pPr>
            <a:r>
              <a:rPr lang="en-GB" sz="1600"/>
              <a:t>profitable with our artificial intelligence, and offer them</a:t>
            </a:r>
            <a:endParaRPr/>
          </a:p>
          <a:p>
            <a:pPr indent="0" lvl="0" marL="0" rtl="0" algn="l">
              <a:spcBef>
                <a:spcPts val="320"/>
              </a:spcBef>
              <a:spcAft>
                <a:spcPts val="0"/>
              </a:spcAft>
              <a:buClr>
                <a:schemeClr val="dk1"/>
              </a:buClr>
              <a:buSzPts val="1600"/>
              <a:buNone/>
            </a:pPr>
            <a:r>
              <a:rPr lang="en-GB" sz="1600"/>
              <a:t>a variety of features.</a:t>
            </a:r>
            <a:endParaRPr/>
          </a:p>
          <a:p>
            <a:pPr indent="0" lvl="0" marL="0" rtl="0" algn="l">
              <a:spcBef>
                <a:spcPts val="320"/>
              </a:spcBef>
              <a:spcAft>
                <a:spcPts val="0"/>
              </a:spcAft>
              <a:buClr>
                <a:schemeClr val="dk1"/>
              </a:buClr>
              <a:buSzPts val="1600"/>
              <a:buNone/>
            </a:pPr>
            <a:r>
              <a:rPr lang="en-GB" sz="1600"/>
              <a:t>Using Machine Learning, predict future crypto prices</a:t>
            </a:r>
            <a:endParaRPr/>
          </a:p>
          <a:p>
            <a:pPr indent="0" lvl="0" marL="0" rtl="0" algn="l">
              <a:spcBef>
                <a:spcPts val="320"/>
              </a:spcBef>
              <a:spcAft>
                <a:spcPts val="0"/>
              </a:spcAft>
              <a:buClr>
                <a:schemeClr val="dk1"/>
              </a:buClr>
              <a:buSzPts val="1600"/>
              <a:buNone/>
            </a:pPr>
            <a:r>
              <a:rPr lang="en-GB" sz="1600"/>
              <a:t>and know when to sell, reducing the risk for traders.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ph type="title"/>
          </p:nvPr>
        </p:nvSpPr>
        <p:spPr>
          <a:xfrm>
            <a:off x="448965" y="867762"/>
            <a:ext cx="8246070" cy="76352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191"/>
              </a:buClr>
              <a:buSzPts val="3600"/>
              <a:buFont typeface="Times New Roman"/>
              <a:buNone/>
            </a:pPr>
            <a:r>
              <a:rPr b="1" i="1" lang="en-GB" u="none" strike="noStrike">
                <a:solidFill>
                  <a:srgbClr val="000191"/>
                </a:solidFill>
                <a:latin typeface="Times New Roman"/>
                <a:ea typeface="Times New Roman"/>
                <a:cs typeface="Times New Roman"/>
                <a:sym typeface="Times New Roman"/>
              </a:rPr>
              <a:t>MOTIVATION</a:t>
            </a:r>
            <a:endParaRPr>
              <a:solidFill>
                <a:srgbClr val="000191"/>
              </a:solidFill>
            </a:endParaRPr>
          </a:p>
        </p:txBody>
      </p:sp>
      <p:sp>
        <p:nvSpPr>
          <p:cNvPr id="121" name="Google Shape;121;p5"/>
          <p:cNvSpPr txBox="1"/>
          <p:nvPr>
            <p:ph idx="1" type="body"/>
          </p:nvPr>
        </p:nvSpPr>
        <p:spPr>
          <a:xfrm>
            <a:off x="448965" y="1631288"/>
            <a:ext cx="8246070" cy="3512212"/>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1600"/>
              <a:buNone/>
            </a:pPr>
            <a:r>
              <a:rPr lang="en-GB" sz="1600"/>
              <a:t>A distributed ledger is a more transparent way of</a:t>
            </a:r>
            <a:endParaRPr/>
          </a:p>
          <a:p>
            <a:pPr indent="0" lvl="0" marL="0" rtl="0" algn="l">
              <a:spcBef>
                <a:spcPts val="320"/>
              </a:spcBef>
              <a:spcAft>
                <a:spcPts val="0"/>
              </a:spcAft>
              <a:buClr>
                <a:schemeClr val="dk1"/>
              </a:buClr>
              <a:buSzPts val="1600"/>
              <a:buNone/>
            </a:pPr>
            <a:r>
              <a:rPr lang="en-GB" sz="1600"/>
              <a:t>handling records and transactions due to its shared, immutable nature. Since every record is synced across</a:t>
            </a:r>
            <a:endParaRPr/>
          </a:p>
          <a:p>
            <a:pPr indent="0" lvl="0" marL="0" rtl="0" algn="l">
              <a:spcBef>
                <a:spcPts val="320"/>
              </a:spcBef>
              <a:spcAft>
                <a:spcPts val="0"/>
              </a:spcAft>
              <a:buClr>
                <a:schemeClr val="dk1"/>
              </a:buClr>
              <a:buSzPts val="1600"/>
              <a:buNone/>
            </a:pPr>
            <a:r>
              <a:rPr lang="en-GB" sz="1600"/>
              <a:t>the network, a successful cyber-attack is highly unlikely. The Ethereum Blockchain, as a distributed ledger, should be seen as a technology with the potential to</a:t>
            </a:r>
            <a:endParaRPr/>
          </a:p>
          <a:p>
            <a:pPr indent="0" lvl="0" marL="0" rtl="0" algn="l">
              <a:spcBef>
                <a:spcPts val="320"/>
              </a:spcBef>
              <a:spcAft>
                <a:spcPts val="0"/>
              </a:spcAft>
              <a:buClr>
                <a:schemeClr val="dk1"/>
              </a:buClr>
              <a:buSzPts val="1600"/>
              <a:buNone/>
            </a:pPr>
            <a:r>
              <a:rPr lang="en-GB" sz="1600"/>
              <a:t>touch and revolutionize every sector of today’s society: from governments to financial institutions. Individuals</a:t>
            </a:r>
            <a:endParaRPr/>
          </a:p>
          <a:p>
            <a:pPr indent="0" lvl="0" marL="0" rtl="0" algn="l">
              <a:spcBef>
                <a:spcPts val="320"/>
              </a:spcBef>
              <a:spcAft>
                <a:spcPts val="0"/>
              </a:spcAft>
              <a:buClr>
                <a:schemeClr val="dk1"/>
              </a:buClr>
              <a:buSzPts val="1600"/>
              <a:buNone/>
            </a:pPr>
            <a:r>
              <a:rPr lang="en-GB" sz="1600"/>
              <a:t>could hold and better control their personal information and share these only when they decide to. Governments,</a:t>
            </a:r>
            <a:endParaRPr/>
          </a:p>
          <a:p>
            <a:pPr indent="0" lvl="0" marL="0" rtl="0" algn="l">
              <a:spcBef>
                <a:spcPts val="320"/>
              </a:spcBef>
              <a:spcAft>
                <a:spcPts val="0"/>
              </a:spcAft>
              <a:buClr>
                <a:schemeClr val="dk1"/>
              </a:buClr>
              <a:buSzPts val="1600"/>
              <a:buNone/>
            </a:pPr>
            <a:r>
              <a:rPr lang="en-GB" sz="1600"/>
              <a:t>for example, could better track digital property in a</a:t>
            </a:r>
            <a:endParaRPr/>
          </a:p>
          <a:p>
            <a:pPr indent="0" lvl="0" marL="0" rtl="0" algn="l">
              <a:spcBef>
                <a:spcPts val="320"/>
              </a:spcBef>
              <a:spcAft>
                <a:spcPts val="0"/>
              </a:spcAft>
              <a:buClr>
                <a:schemeClr val="dk1"/>
              </a:buClr>
              <a:buSzPts val="1600"/>
              <a:buNone/>
            </a:pPr>
            <a:r>
              <a:rPr lang="en-GB" sz="1600"/>
              <a:t>better and efficient way in addition to ensuring no third</a:t>
            </a:r>
            <a:endParaRPr/>
          </a:p>
          <a:p>
            <a:pPr indent="0" lvl="0" marL="0" rtl="0" algn="l">
              <a:spcBef>
                <a:spcPts val="320"/>
              </a:spcBef>
              <a:spcAft>
                <a:spcPts val="0"/>
              </a:spcAft>
              <a:buClr>
                <a:schemeClr val="dk1"/>
              </a:buClr>
              <a:buSzPts val="1600"/>
              <a:buNone/>
            </a:pPr>
            <a:r>
              <a:rPr lang="en-GB" sz="1600"/>
              <a:t>party can ever change a record because of censorship or</a:t>
            </a:r>
            <a:endParaRPr/>
          </a:p>
          <a:p>
            <a:pPr indent="0" lvl="0" marL="0" rtl="0" algn="l">
              <a:spcBef>
                <a:spcPts val="320"/>
              </a:spcBef>
              <a:spcAft>
                <a:spcPts val="0"/>
              </a:spcAft>
              <a:buClr>
                <a:schemeClr val="dk1"/>
              </a:buClr>
              <a:buSzPts val="1600"/>
              <a:buNone/>
            </a:pPr>
            <a:r>
              <a:rPr lang="en-GB" sz="1600"/>
              <a:t>oppression.</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type="title"/>
          </p:nvPr>
        </p:nvSpPr>
        <p:spPr>
          <a:xfrm>
            <a:off x="448965" y="867762"/>
            <a:ext cx="8246070" cy="76352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191"/>
              </a:buClr>
              <a:buSzPts val="3600"/>
              <a:buFont typeface="Times New Roman"/>
              <a:buNone/>
            </a:pPr>
            <a:r>
              <a:rPr b="1" i="1" lang="en-GB" u="none" strike="noStrike">
                <a:solidFill>
                  <a:srgbClr val="000191"/>
                </a:solidFill>
                <a:latin typeface="Times New Roman"/>
                <a:ea typeface="Times New Roman"/>
                <a:cs typeface="Times New Roman"/>
                <a:sym typeface="Times New Roman"/>
              </a:rPr>
              <a:t>IMPLEMENTATION</a:t>
            </a:r>
            <a:endParaRPr>
              <a:solidFill>
                <a:srgbClr val="000191"/>
              </a:solidFill>
            </a:endParaRPr>
          </a:p>
        </p:txBody>
      </p:sp>
      <p:sp>
        <p:nvSpPr>
          <p:cNvPr id="127" name="Google Shape;127;p6"/>
          <p:cNvSpPr txBox="1"/>
          <p:nvPr>
            <p:ph idx="1" type="body"/>
          </p:nvPr>
        </p:nvSpPr>
        <p:spPr>
          <a:xfrm>
            <a:off x="448965" y="1631288"/>
            <a:ext cx="8246070" cy="351221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600"/>
              <a:buNone/>
            </a:pPr>
            <a:r>
              <a:rPr lang="en-GB" sz="1600"/>
              <a:t>Our Crypto dApp is made up of software which contains private and public key and uses blockchain to send and receive currency. The currency in these wallets is added in the form of coins, such as test eath</a:t>
            </a:r>
            <a:endParaRPr sz="1600"/>
          </a:p>
          <a:p>
            <a:pPr indent="0" lvl="0" marL="0" rtl="0" algn="l">
              <a:spcBef>
                <a:spcPts val="320"/>
              </a:spcBef>
              <a:spcAft>
                <a:spcPts val="0"/>
              </a:spcAft>
              <a:buClr>
                <a:schemeClr val="dk1"/>
              </a:buClr>
              <a:buSzPts val="1600"/>
              <a:buNone/>
            </a:pPr>
            <a:r>
              <a:rPr lang="en-GB" sz="1600"/>
              <a:t>etc. To trade or send or receive crypto coins or currency, one requires the crypto wallet gets created.</a:t>
            </a:r>
            <a:endParaRPr/>
          </a:p>
          <a:p>
            <a:pPr indent="0" lvl="0" marL="0" rtl="0" algn="l">
              <a:spcBef>
                <a:spcPts val="320"/>
              </a:spcBef>
              <a:spcAft>
                <a:spcPts val="0"/>
              </a:spcAft>
              <a:buClr>
                <a:schemeClr val="dk1"/>
              </a:buClr>
              <a:buSzPts val="1600"/>
              <a:buNone/>
            </a:pPr>
            <a:r>
              <a:rPr lang="en-GB" sz="1600"/>
              <a:t>The currency is not stored at one location instead they all exist in the form of transaction records on the blockchain. As these wallets store private and public keys, a user is facilitated with various operations such as to send or receive coins, monitor coin balance, trade the coins on portfolio using the wallet. This also ensures the privacy of the user by using a hexadecimal address of the wallet. However, the address of currency to be exchanged differs from one service provider to</a:t>
            </a:r>
            <a:endParaRPr/>
          </a:p>
          <a:p>
            <a:pPr indent="0" lvl="0" marL="0" rtl="0" algn="l">
              <a:spcBef>
                <a:spcPts val="320"/>
              </a:spcBef>
              <a:spcAft>
                <a:spcPts val="0"/>
              </a:spcAft>
              <a:buClr>
                <a:schemeClr val="dk1"/>
              </a:buClr>
              <a:buSzPts val="1600"/>
              <a:buNone/>
            </a:pPr>
            <a:r>
              <a:rPr lang="en-GB" sz="1600"/>
              <a:t>another.</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155ba2cd691_0_0"/>
          <p:cNvSpPr txBox="1"/>
          <p:nvPr>
            <p:ph type="title"/>
          </p:nvPr>
        </p:nvSpPr>
        <p:spPr>
          <a:xfrm>
            <a:off x="448965" y="867762"/>
            <a:ext cx="8246100" cy="7635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191"/>
              </a:buClr>
              <a:buSzPts val="3600"/>
              <a:buFont typeface="Times New Roman"/>
              <a:buNone/>
            </a:pPr>
            <a:r>
              <a:rPr b="1" i="1" lang="en-GB">
                <a:solidFill>
                  <a:srgbClr val="000191"/>
                </a:solidFill>
                <a:latin typeface="Times New Roman"/>
                <a:ea typeface="Times New Roman"/>
                <a:cs typeface="Times New Roman"/>
                <a:sym typeface="Times New Roman"/>
              </a:rPr>
              <a:t>TOOLS</a:t>
            </a:r>
            <a:endParaRPr>
              <a:solidFill>
                <a:srgbClr val="000191"/>
              </a:solidFill>
            </a:endParaRPr>
          </a:p>
        </p:txBody>
      </p:sp>
      <p:sp>
        <p:nvSpPr>
          <p:cNvPr id="133" name="Google Shape;133;g155ba2cd691_0_0"/>
          <p:cNvSpPr txBox="1"/>
          <p:nvPr>
            <p:ph idx="1" type="body"/>
          </p:nvPr>
        </p:nvSpPr>
        <p:spPr>
          <a:xfrm>
            <a:off x="448965" y="1631288"/>
            <a:ext cx="8246100" cy="35121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320"/>
              </a:spcBef>
              <a:spcAft>
                <a:spcPts val="0"/>
              </a:spcAft>
              <a:buClr>
                <a:schemeClr val="dk1"/>
              </a:buClr>
              <a:buSzPts val="1600"/>
              <a:buNone/>
            </a:pPr>
            <a:r>
              <a:rPr b="1" lang="en-GB" sz="1300">
                <a:latin typeface="Roboto"/>
                <a:ea typeface="Roboto"/>
                <a:cs typeface="Roboto"/>
                <a:sym typeface="Roboto"/>
              </a:rPr>
              <a:t>BLOCKCHAIN</a:t>
            </a:r>
            <a:endParaRPr b="1" sz="1300">
              <a:latin typeface="Roboto"/>
              <a:ea typeface="Roboto"/>
              <a:cs typeface="Roboto"/>
              <a:sym typeface="Roboto"/>
            </a:endParaRPr>
          </a:p>
          <a:p>
            <a:pPr indent="0" lvl="0" marL="0" rtl="0" algn="l">
              <a:spcBef>
                <a:spcPts val="320"/>
              </a:spcBef>
              <a:spcAft>
                <a:spcPts val="0"/>
              </a:spcAft>
              <a:buClr>
                <a:schemeClr val="dk1"/>
              </a:buClr>
              <a:buSzPts val="1100"/>
              <a:buFont typeface="Arial"/>
              <a:buNone/>
            </a:pPr>
            <a:r>
              <a:rPr lang="en-GB" sz="1100">
                <a:latin typeface="Roboto"/>
                <a:ea typeface="Roboto"/>
                <a:cs typeface="Roboto"/>
                <a:sym typeface="Roboto"/>
              </a:rPr>
              <a:t>• Using Rapid API</a:t>
            </a:r>
            <a:endParaRPr sz="1100">
              <a:latin typeface="Roboto"/>
              <a:ea typeface="Roboto"/>
              <a:cs typeface="Roboto"/>
              <a:sym typeface="Roboto"/>
            </a:endParaRPr>
          </a:p>
          <a:p>
            <a:pPr indent="0" lvl="0" marL="0" rtl="0" algn="l">
              <a:spcBef>
                <a:spcPts val="320"/>
              </a:spcBef>
              <a:spcAft>
                <a:spcPts val="0"/>
              </a:spcAft>
              <a:buClr>
                <a:schemeClr val="dk1"/>
              </a:buClr>
              <a:buSzPts val="1100"/>
              <a:buFont typeface="Arial"/>
              <a:buNone/>
            </a:pPr>
            <a:r>
              <a:rPr lang="en-GB" sz="1100">
                <a:latin typeface="Roboto"/>
                <a:ea typeface="Roboto"/>
                <a:cs typeface="Roboto"/>
                <a:sym typeface="Roboto"/>
              </a:rPr>
              <a:t>• ReactJS</a:t>
            </a:r>
            <a:endParaRPr sz="1100">
              <a:latin typeface="Roboto"/>
              <a:ea typeface="Roboto"/>
              <a:cs typeface="Roboto"/>
              <a:sym typeface="Roboto"/>
            </a:endParaRPr>
          </a:p>
          <a:p>
            <a:pPr indent="0" lvl="0" marL="0" rtl="0" algn="l">
              <a:spcBef>
                <a:spcPts val="320"/>
              </a:spcBef>
              <a:spcAft>
                <a:spcPts val="0"/>
              </a:spcAft>
              <a:buClr>
                <a:schemeClr val="dk1"/>
              </a:buClr>
              <a:buSzPts val="1100"/>
              <a:buFont typeface="Arial"/>
              <a:buNone/>
            </a:pPr>
            <a:r>
              <a:rPr lang="en-GB" sz="1100">
                <a:latin typeface="Roboto"/>
                <a:ea typeface="Roboto"/>
                <a:cs typeface="Roboto"/>
                <a:sym typeface="Roboto"/>
              </a:rPr>
              <a:t>• HTML</a:t>
            </a:r>
            <a:endParaRPr sz="1100">
              <a:latin typeface="Roboto"/>
              <a:ea typeface="Roboto"/>
              <a:cs typeface="Roboto"/>
              <a:sym typeface="Roboto"/>
            </a:endParaRPr>
          </a:p>
          <a:p>
            <a:pPr indent="0" lvl="0" marL="0" rtl="0" algn="l">
              <a:spcBef>
                <a:spcPts val="320"/>
              </a:spcBef>
              <a:spcAft>
                <a:spcPts val="0"/>
              </a:spcAft>
              <a:buClr>
                <a:schemeClr val="dk1"/>
              </a:buClr>
              <a:buSzPts val="1100"/>
              <a:buFont typeface="Arial"/>
              <a:buNone/>
            </a:pPr>
            <a:r>
              <a:rPr lang="en-GB" sz="1100">
                <a:latin typeface="Roboto"/>
                <a:ea typeface="Roboto"/>
                <a:cs typeface="Roboto"/>
                <a:sym typeface="Roboto"/>
              </a:rPr>
              <a:t>• CSS /Tailwind/Bootstrap</a:t>
            </a:r>
            <a:endParaRPr sz="1100">
              <a:latin typeface="Roboto"/>
              <a:ea typeface="Roboto"/>
              <a:cs typeface="Roboto"/>
              <a:sym typeface="Roboto"/>
            </a:endParaRPr>
          </a:p>
          <a:p>
            <a:pPr indent="0" lvl="0" marL="0" rtl="0" algn="l">
              <a:spcBef>
                <a:spcPts val="320"/>
              </a:spcBef>
              <a:spcAft>
                <a:spcPts val="0"/>
              </a:spcAft>
              <a:buClr>
                <a:schemeClr val="dk1"/>
              </a:buClr>
              <a:buSzPts val="1100"/>
              <a:buFont typeface="Arial"/>
              <a:buNone/>
            </a:pPr>
            <a:r>
              <a:rPr lang="en-GB" sz="1100">
                <a:latin typeface="Roboto"/>
                <a:ea typeface="Roboto"/>
                <a:cs typeface="Roboto"/>
                <a:sym typeface="Roboto"/>
              </a:rPr>
              <a:t>• Backend Layer in Web3.0: Solidity Rust Python</a:t>
            </a:r>
            <a:endParaRPr sz="1100">
              <a:latin typeface="Roboto"/>
              <a:ea typeface="Roboto"/>
              <a:cs typeface="Roboto"/>
              <a:sym typeface="Roboto"/>
            </a:endParaRPr>
          </a:p>
          <a:p>
            <a:pPr indent="0" lvl="0" marL="0" rtl="0" algn="l">
              <a:spcBef>
                <a:spcPts val="320"/>
              </a:spcBef>
              <a:spcAft>
                <a:spcPts val="0"/>
              </a:spcAft>
              <a:buClr>
                <a:schemeClr val="dk1"/>
              </a:buClr>
              <a:buSzPts val="1100"/>
              <a:buFont typeface="Arial"/>
              <a:buNone/>
            </a:pPr>
            <a:r>
              <a:rPr lang="en-GB" sz="1100">
                <a:latin typeface="Roboto"/>
                <a:ea typeface="Roboto"/>
                <a:cs typeface="Roboto"/>
                <a:sym typeface="Roboto"/>
              </a:rPr>
              <a:t>Ethereum Blockchain</a:t>
            </a:r>
            <a:endParaRPr sz="1100">
              <a:latin typeface="Roboto"/>
              <a:ea typeface="Roboto"/>
              <a:cs typeface="Roboto"/>
              <a:sym typeface="Roboto"/>
            </a:endParaRPr>
          </a:p>
          <a:p>
            <a:pPr indent="0" lvl="0" marL="0" rtl="0" algn="l">
              <a:spcBef>
                <a:spcPts val="320"/>
              </a:spcBef>
              <a:spcAft>
                <a:spcPts val="0"/>
              </a:spcAft>
              <a:buClr>
                <a:schemeClr val="dk1"/>
              </a:buClr>
              <a:buSzPts val="1100"/>
              <a:buNone/>
            </a:pPr>
            <a:r>
              <a:rPr lang="en-GB" sz="1100">
                <a:latin typeface="Roboto"/>
                <a:ea typeface="Roboto"/>
                <a:cs typeface="Roboto"/>
                <a:sym typeface="Roboto"/>
              </a:rPr>
              <a:t>• Truffle Web3.js JSON-RPC</a:t>
            </a:r>
            <a:endParaRPr sz="1100">
              <a:latin typeface="Roboto"/>
              <a:ea typeface="Roboto"/>
              <a:cs typeface="Roboto"/>
              <a:sym typeface="Roboto"/>
            </a:endParaRPr>
          </a:p>
          <a:p>
            <a:pPr indent="0" lvl="0" marL="0" rtl="0" algn="l">
              <a:spcBef>
                <a:spcPts val="320"/>
              </a:spcBef>
              <a:spcAft>
                <a:spcPts val="0"/>
              </a:spcAft>
              <a:buClr>
                <a:schemeClr val="dk1"/>
              </a:buClr>
              <a:buSzPts val="1100"/>
              <a:buFont typeface="Arial"/>
              <a:buNone/>
            </a:pPr>
            <a:r>
              <a:t/>
            </a:r>
            <a:endParaRPr sz="1100">
              <a:latin typeface="Roboto"/>
              <a:ea typeface="Roboto"/>
              <a:cs typeface="Roboto"/>
              <a:sym typeface="Roboto"/>
            </a:endParaRPr>
          </a:p>
          <a:p>
            <a:pPr indent="0" lvl="0" marL="0" rtl="0" algn="l">
              <a:spcBef>
                <a:spcPts val="320"/>
              </a:spcBef>
              <a:spcAft>
                <a:spcPts val="0"/>
              </a:spcAft>
              <a:buClr>
                <a:schemeClr val="dk1"/>
              </a:buClr>
              <a:buSzPts val="1600"/>
              <a:buNone/>
            </a:pPr>
            <a:r>
              <a:rPr b="1" lang="en-GB" sz="1300">
                <a:latin typeface="Roboto"/>
                <a:ea typeface="Roboto"/>
                <a:cs typeface="Roboto"/>
                <a:sym typeface="Roboto"/>
              </a:rPr>
              <a:t>MACHINE LEARNING</a:t>
            </a:r>
            <a:endParaRPr b="1" sz="1300">
              <a:latin typeface="Roboto"/>
              <a:ea typeface="Roboto"/>
              <a:cs typeface="Roboto"/>
              <a:sym typeface="Roboto"/>
            </a:endParaRPr>
          </a:p>
          <a:p>
            <a:pPr indent="0" lvl="0" marL="0" rtl="0" algn="l">
              <a:spcBef>
                <a:spcPts val="320"/>
              </a:spcBef>
              <a:spcAft>
                <a:spcPts val="0"/>
              </a:spcAft>
              <a:buClr>
                <a:schemeClr val="dk1"/>
              </a:buClr>
              <a:buSzPts val="1100"/>
              <a:buFont typeface="Arial"/>
              <a:buNone/>
            </a:pPr>
            <a:r>
              <a:rPr lang="en-GB" sz="1100">
                <a:latin typeface="Roboto"/>
                <a:ea typeface="Roboto"/>
                <a:cs typeface="Roboto"/>
                <a:sym typeface="Roboto"/>
              </a:rPr>
              <a:t>• Pandas</a:t>
            </a:r>
            <a:endParaRPr sz="1100">
              <a:latin typeface="Roboto"/>
              <a:ea typeface="Roboto"/>
              <a:cs typeface="Roboto"/>
              <a:sym typeface="Roboto"/>
            </a:endParaRPr>
          </a:p>
          <a:p>
            <a:pPr indent="0" lvl="0" marL="0" rtl="0" algn="l">
              <a:spcBef>
                <a:spcPts val="320"/>
              </a:spcBef>
              <a:spcAft>
                <a:spcPts val="0"/>
              </a:spcAft>
              <a:buClr>
                <a:schemeClr val="dk1"/>
              </a:buClr>
              <a:buSzPts val="1100"/>
              <a:buFont typeface="Arial"/>
              <a:buNone/>
            </a:pPr>
            <a:r>
              <a:rPr lang="en-GB" sz="1100">
                <a:latin typeface="Roboto"/>
                <a:ea typeface="Roboto"/>
                <a:cs typeface="Roboto"/>
                <a:sym typeface="Roboto"/>
              </a:rPr>
              <a:t>• Pandas Datareader</a:t>
            </a:r>
            <a:endParaRPr sz="1100">
              <a:latin typeface="Roboto"/>
              <a:ea typeface="Roboto"/>
              <a:cs typeface="Roboto"/>
              <a:sym typeface="Roboto"/>
            </a:endParaRPr>
          </a:p>
          <a:p>
            <a:pPr indent="0" lvl="0" marL="0" rtl="0" algn="l">
              <a:spcBef>
                <a:spcPts val="320"/>
              </a:spcBef>
              <a:spcAft>
                <a:spcPts val="0"/>
              </a:spcAft>
              <a:buClr>
                <a:schemeClr val="dk1"/>
              </a:buClr>
              <a:buSzPts val="1100"/>
              <a:buFont typeface="Arial"/>
              <a:buNone/>
            </a:pPr>
            <a:r>
              <a:rPr lang="en-GB" sz="1100">
                <a:latin typeface="Roboto"/>
                <a:ea typeface="Roboto"/>
                <a:cs typeface="Roboto"/>
                <a:sym typeface="Roboto"/>
              </a:rPr>
              <a:t>• Yahoo Finance</a:t>
            </a:r>
            <a:endParaRPr sz="1100">
              <a:latin typeface="Roboto"/>
              <a:ea typeface="Roboto"/>
              <a:cs typeface="Roboto"/>
              <a:sym typeface="Roboto"/>
            </a:endParaRPr>
          </a:p>
          <a:p>
            <a:pPr indent="0" lvl="0" marL="0" rtl="0" algn="l">
              <a:spcBef>
                <a:spcPts val="320"/>
              </a:spcBef>
              <a:spcAft>
                <a:spcPts val="0"/>
              </a:spcAft>
              <a:buClr>
                <a:schemeClr val="dk1"/>
              </a:buClr>
              <a:buSzPts val="1100"/>
              <a:buFont typeface="Arial"/>
              <a:buNone/>
            </a:pPr>
            <a:r>
              <a:rPr lang="en-GB" sz="1100">
                <a:latin typeface="Roboto"/>
                <a:ea typeface="Roboto"/>
                <a:cs typeface="Roboto"/>
                <a:sym typeface="Roboto"/>
              </a:rPr>
              <a:t>• Facebook Prophet</a:t>
            </a:r>
            <a:endParaRPr sz="1100">
              <a:latin typeface="Roboto"/>
              <a:ea typeface="Roboto"/>
              <a:cs typeface="Roboto"/>
              <a:sym typeface="Roboto"/>
            </a:endParaRPr>
          </a:p>
          <a:p>
            <a:pPr indent="0" lvl="0" marL="0" rtl="0" algn="l">
              <a:spcBef>
                <a:spcPts val="320"/>
              </a:spcBef>
              <a:spcAft>
                <a:spcPts val="0"/>
              </a:spcAft>
              <a:buClr>
                <a:schemeClr val="dk1"/>
              </a:buClr>
              <a:buSzPts val="1100"/>
              <a:buFont typeface="Arial"/>
              <a:buNone/>
            </a:pPr>
            <a:r>
              <a:rPr lang="en-GB" sz="1100">
                <a:latin typeface="Roboto"/>
                <a:ea typeface="Roboto"/>
                <a:cs typeface="Roboto"/>
                <a:sym typeface="Roboto"/>
              </a:rPr>
              <a:t>• Plotly</a:t>
            </a:r>
            <a:endParaRPr sz="1100">
              <a:latin typeface="Roboto"/>
              <a:ea typeface="Roboto"/>
              <a:cs typeface="Roboto"/>
              <a:sym typeface="Roboto"/>
            </a:endParaRPr>
          </a:p>
          <a:p>
            <a:pPr indent="0" lvl="0" marL="0" rtl="0" algn="l">
              <a:spcBef>
                <a:spcPts val="320"/>
              </a:spcBef>
              <a:spcAft>
                <a:spcPts val="0"/>
              </a:spcAft>
              <a:buClr>
                <a:schemeClr val="dk1"/>
              </a:buClr>
              <a:buSzPts val="1100"/>
              <a:buFont typeface="Arial"/>
              <a:buNone/>
            </a:pPr>
            <a:r>
              <a:rPr lang="en-GB" sz="1100">
                <a:latin typeface="Roboto"/>
                <a:ea typeface="Roboto"/>
                <a:cs typeface="Roboto"/>
                <a:sym typeface="Roboto"/>
              </a:rPr>
              <a:t>• Steamlit</a:t>
            </a:r>
            <a:endParaRPr sz="1100">
              <a:latin typeface="Roboto"/>
              <a:ea typeface="Roboto"/>
              <a:cs typeface="Roboto"/>
              <a:sym typeface="Roboto"/>
            </a:endParaRPr>
          </a:p>
          <a:p>
            <a:pPr indent="0" lvl="0" marL="0" rtl="0" algn="l">
              <a:spcBef>
                <a:spcPts val="320"/>
              </a:spcBef>
              <a:spcAft>
                <a:spcPts val="0"/>
              </a:spcAft>
              <a:buClr>
                <a:schemeClr val="dk1"/>
              </a:buClr>
              <a:buSzPts val="1600"/>
              <a:buNone/>
            </a:pPr>
            <a:r>
              <a:t/>
            </a:r>
            <a:endParaRPr b="1" sz="11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8"/>
          <p:cNvSpPr txBox="1"/>
          <p:nvPr>
            <p:ph type="title"/>
          </p:nvPr>
        </p:nvSpPr>
        <p:spPr>
          <a:xfrm>
            <a:off x="448965" y="867762"/>
            <a:ext cx="8246070" cy="76352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191"/>
              </a:buClr>
              <a:buSzPts val="3600"/>
              <a:buFont typeface="Times New Roman"/>
              <a:buNone/>
            </a:pPr>
            <a:r>
              <a:rPr b="1" i="1" lang="en-GB" u="none" strike="noStrike">
                <a:solidFill>
                  <a:srgbClr val="000191"/>
                </a:solidFill>
                <a:latin typeface="Times New Roman"/>
                <a:ea typeface="Times New Roman"/>
                <a:cs typeface="Times New Roman"/>
                <a:sym typeface="Times New Roman"/>
              </a:rPr>
              <a:t>FLOWCHART</a:t>
            </a:r>
            <a:endParaRPr>
              <a:solidFill>
                <a:srgbClr val="000191"/>
              </a:solidFill>
            </a:endParaRPr>
          </a:p>
        </p:txBody>
      </p:sp>
      <p:sp>
        <p:nvSpPr>
          <p:cNvPr id="139" name="Google Shape;139;p8"/>
          <p:cNvSpPr txBox="1"/>
          <p:nvPr>
            <p:ph idx="1" type="body"/>
          </p:nvPr>
        </p:nvSpPr>
        <p:spPr>
          <a:xfrm>
            <a:off x="448965" y="1631288"/>
            <a:ext cx="8246070" cy="351221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0000"/>
              </a:buClr>
              <a:buSzPts val="1800"/>
              <a:buNone/>
            </a:pPr>
            <a:r>
              <a:rPr b="0" i="0" lang="en-GB" sz="1800" u="none" strike="noStrike">
                <a:solidFill>
                  <a:srgbClr val="000000"/>
                </a:solidFill>
                <a:latin typeface="Times New Roman"/>
                <a:ea typeface="Times New Roman"/>
                <a:cs typeface="Times New Roman"/>
                <a:sym typeface="Times New Roman"/>
              </a:rPr>
              <a:t>Frontend Using : RapidAPI, ReactJS, JS, HTML, CSS/Tailwind </a:t>
            </a:r>
            <a:endParaRPr/>
          </a:p>
          <a:p>
            <a:pPr indent="0" lvl="0" marL="0" rtl="0" algn="l">
              <a:spcBef>
                <a:spcPts val="360"/>
              </a:spcBef>
              <a:spcAft>
                <a:spcPts val="0"/>
              </a:spcAft>
              <a:buClr>
                <a:schemeClr val="dk1"/>
              </a:buClr>
              <a:buSzPts val="1800"/>
              <a:buNone/>
            </a:pPr>
            <a:r>
              <a:t/>
            </a:r>
            <a:endParaRPr sz="1800">
              <a:solidFill>
                <a:srgbClr val="000000"/>
              </a:solidFill>
              <a:latin typeface="Times New Roman"/>
              <a:ea typeface="Times New Roman"/>
              <a:cs typeface="Times New Roman"/>
              <a:sym typeface="Times New Roman"/>
            </a:endParaRPr>
          </a:p>
          <a:p>
            <a:pPr indent="0" lvl="0" marL="0" rtl="0" algn="l">
              <a:spcBef>
                <a:spcPts val="360"/>
              </a:spcBef>
              <a:spcAft>
                <a:spcPts val="0"/>
              </a:spcAft>
              <a:buClr>
                <a:srgbClr val="000000"/>
              </a:buClr>
              <a:buSzPts val="1800"/>
              <a:buNone/>
            </a:pPr>
            <a:r>
              <a:rPr b="0" i="0" lang="en-GB" sz="1800" u="none" strike="noStrike">
                <a:solidFill>
                  <a:srgbClr val="000000"/>
                </a:solidFill>
                <a:latin typeface="Times New Roman"/>
                <a:ea typeface="Times New Roman"/>
                <a:cs typeface="Times New Roman"/>
                <a:sym typeface="Times New Roman"/>
              </a:rPr>
              <a:t>Backend Using : Solidity, </a:t>
            </a:r>
            <a:br>
              <a:rPr b="0" i="0" lang="en-GB" sz="1800" u="none" strike="noStrike">
                <a:solidFill>
                  <a:srgbClr val="000000"/>
                </a:solidFill>
                <a:latin typeface="Times New Roman"/>
                <a:ea typeface="Times New Roman"/>
                <a:cs typeface="Times New Roman"/>
                <a:sym typeface="Times New Roman"/>
              </a:rPr>
            </a:br>
            <a:r>
              <a:rPr b="0" i="0" lang="en-GB" sz="1800" u="none" strike="noStrike">
                <a:solidFill>
                  <a:srgbClr val="000000"/>
                </a:solidFill>
                <a:latin typeface="Times New Roman"/>
                <a:ea typeface="Times New Roman"/>
                <a:cs typeface="Times New Roman"/>
                <a:sym typeface="Times New Roman"/>
              </a:rPr>
              <a:t>JS: Api call using Coin Ranking Api, Paw </a:t>
            </a:r>
            <a:br>
              <a:rPr b="0" i="0" lang="en-GB" sz="1800" u="none" strike="noStrike">
                <a:solidFill>
                  <a:srgbClr val="000000"/>
                </a:solidFill>
                <a:latin typeface="Times New Roman"/>
                <a:ea typeface="Times New Roman"/>
                <a:cs typeface="Times New Roman"/>
                <a:sym typeface="Times New Roman"/>
              </a:rPr>
            </a:br>
            <a:r>
              <a:rPr b="0" i="0" lang="en-GB" sz="1800" u="none" strike="noStrike">
                <a:solidFill>
                  <a:srgbClr val="000000"/>
                </a:solidFill>
                <a:latin typeface="Times New Roman"/>
                <a:ea typeface="Times New Roman"/>
                <a:cs typeface="Times New Roman"/>
                <a:sym typeface="Times New Roman"/>
              </a:rPr>
              <a:t>Deployed on:  GitHub Pages, Netlify, </a:t>
            </a:r>
            <a:endParaRPr/>
          </a:p>
          <a:p>
            <a:pPr indent="0" lvl="0" marL="0" rtl="0" algn="l">
              <a:spcBef>
                <a:spcPts val="360"/>
              </a:spcBef>
              <a:spcAft>
                <a:spcPts val="0"/>
              </a:spcAft>
              <a:buClr>
                <a:srgbClr val="000000"/>
              </a:buClr>
              <a:buSzPts val="1800"/>
              <a:buNone/>
            </a:pPr>
            <a:r>
              <a:rPr b="0" i="0" lang="en-GB" sz="1800" u="none" strike="noStrike">
                <a:solidFill>
                  <a:srgbClr val="000000"/>
                </a:solidFill>
                <a:latin typeface="Times New Roman"/>
                <a:ea typeface="Times New Roman"/>
                <a:cs typeface="Times New Roman"/>
                <a:sym typeface="Times New Roman"/>
              </a:rPr>
              <a:t>Heroku</a:t>
            </a:r>
            <a:endParaRPr b="0" i="0" sz="1800" u="none" strike="noStrike">
              <a:solidFill>
                <a:srgbClr val="000000"/>
              </a:solidFill>
              <a:latin typeface="Times New Roman"/>
              <a:ea typeface="Times New Roman"/>
              <a:cs typeface="Times New Roman"/>
              <a:sym typeface="Times New Roman"/>
            </a:endParaRPr>
          </a:p>
          <a:p>
            <a:pPr indent="0" lvl="0" marL="0" rtl="0" algn="l">
              <a:spcBef>
                <a:spcPts val="360"/>
              </a:spcBef>
              <a:spcAft>
                <a:spcPts val="0"/>
              </a:spcAft>
              <a:buClr>
                <a:srgbClr val="000000"/>
              </a:buClr>
              <a:buSzPts val="1800"/>
              <a:buNone/>
            </a:pPr>
            <a:r>
              <a:t/>
            </a:r>
            <a:endParaRPr sz="1800">
              <a:solidFill>
                <a:srgbClr val="000000"/>
              </a:solidFill>
              <a:latin typeface="Times New Roman"/>
              <a:ea typeface="Times New Roman"/>
              <a:cs typeface="Times New Roman"/>
              <a:sym typeface="Times New Roman"/>
            </a:endParaRPr>
          </a:p>
          <a:p>
            <a:pPr indent="0" lvl="0" marL="0" rtl="0" algn="l">
              <a:spcBef>
                <a:spcPts val="360"/>
              </a:spcBef>
              <a:spcAft>
                <a:spcPts val="0"/>
              </a:spcAft>
              <a:buClr>
                <a:srgbClr val="000000"/>
              </a:buClr>
              <a:buSzPts val="1800"/>
              <a:buNone/>
            </a:pPr>
            <a:r>
              <a:rPr b="0" i="0" lang="en-GB" sz="1800" u="none" strike="noStrike">
                <a:solidFill>
                  <a:srgbClr val="000000"/>
                </a:solidFill>
                <a:latin typeface="Times New Roman"/>
                <a:ea typeface="Times New Roman"/>
                <a:cs typeface="Times New Roman"/>
                <a:sym typeface="Times New Roman"/>
              </a:rPr>
              <a:t>Prediction Using Loading the packages</a:t>
            </a:r>
            <a:endParaRPr/>
          </a:p>
          <a:p>
            <a:pPr indent="0" lvl="0" marL="0" rtl="0" algn="l">
              <a:spcBef>
                <a:spcPts val="360"/>
              </a:spcBef>
              <a:spcAft>
                <a:spcPts val="0"/>
              </a:spcAft>
              <a:buClr>
                <a:srgbClr val="000000"/>
              </a:buClr>
              <a:buSzPts val="1800"/>
              <a:buNone/>
            </a:pPr>
            <a:r>
              <a:rPr b="0" i="0" lang="en-GB" sz="1800" u="none" strike="noStrike">
                <a:solidFill>
                  <a:srgbClr val="000000"/>
                </a:solidFill>
                <a:latin typeface="Times New Roman"/>
                <a:ea typeface="Times New Roman"/>
                <a:cs typeface="Times New Roman"/>
                <a:sym typeface="Times New Roman"/>
              </a:rPr>
              <a:t> &amp; dependencies </a:t>
            </a:r>
            <a:endParaRPr/>
          </a:p>
          <a:p>
            <a:pPr indent="0" lvl="0" marL="0" rtl="0" algn="l">
              <a:spcBef>
                <a:spcPts val="360"/>
              </a:spcBef>
              <a:spcAft>
                <a:spcPts val="0"/>
              </a:spcAft>
              <a:buClr>
                <a:srgbClr val="000000"/>
              </a:buClr>
              <a:buSzPts val="1800"/>
              <a:buNone/>
            </a:pPr>
            <a:r>
              <a:rPr b="0" i="0" lang="en-GB" sz="1800" u="none" strike="noStrike">
                <a:solidFill>
                  <a:srgbClr val="000000"/>
                </a:solidFill>
                <a:latin typeface="Times New Roman"/>
                <a:ea typeface="Times New Roman"/>
                <a:cs typeface="Times New Roman"/>
                <a:sym typeface="Times New Roman"/>
              </a:rPr>
              <a:t>Dataset analysis: Model creation </a:t>
            </a:r>
            <a:endParaRPr sz="1800">
              <a:solidFill>
                <a:srgbClr val="000000"/>
              </a:solidFill>
              <a:latin typeface="Noto Sans Symbols"/>
              <a:ea typeface="Noto Sans Symbols"/>
              <a:cs typeface="Noto Sans Symbols"/>
              <a:sym typeface="Noto Sans Symbols"/>
            </a:endParaRPr>
          </a:p>
          <a:p>
            <a:pPr indent="0" lvl="0" marL="0" rtl="0" algn="l">
              <a:spcBef>
                <a:spcPts val="360"/>
              </a:spcBef>
              <a:spcAft>
                <a:spcPts val="0"/>
              </a:spcAft>
              <a:buClr>
                <a:srgbClr val="000000"/>
              </a:buClr>
              <a:buSzPts val="1800"/>
              <a:buNone/>
            </a:pPr>
            <a:r>
              <a:rPr b="0" i="0" lang="en-GB" sz="1800" u="none" strike="noStrike">
                <a:solidFill>
                  <a:srgbClr val="000000"/>
                </a:solidFill>
                <a:latin typeface="Times New Roman"/>
                <a:ea typeface="Times New Roman"/>
                <a:cs typeface="Times New Roman"/>
                <a:sym typeface="Times New Roman"/>
              </a:rPr>
              <a:t>Visualization Predicted Data :Deploy on StreamLit</a:t>
            </a:r>
            <a:endParaRPr sz="1600"/>
          </a:p>
        </p:txBody>
      </p:sp>
      <p:pic>
        <p:nvPicPr>
          <p:cNvPr id="140" name="Google Shape;140;p8"/>
          <p:cNvPicPr preferRelativeResize="0"/>
          <p:nvPr/>
        </p:nvPicPr>
        <p:blipFill rotWithShape="1">
          <a:blip r:embed="rId3">
            <a:alphaModFix/>
          </a:blip>
          <a:srcRect b="0" l="0" r="0" t="0"/>
          <a:stretch/>
        </p:blipFill>
        <p:spPr>
          <a:xfrm>
            <a:off x="4877410" y="2127660"/>
            <a:ext cx="4113885" cy="214807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7"/>
          <p:cNvSpPr txBox="1"/>
          <p:nvPr>
            <p:ph type="title"/>
          </p:nvPr>
        </p:nvSpPr>
        <p:spPr>
          <a:xfrm>
            <a:off x="448965" y="867762"/>
            <a:ext cx="8246070" cy="76352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191"/>
              </a:buClr>
              <a:buSzPts val="3600"/>
              <a:buFont typeface="Times New Roman"/>
              <a:buNone/>
            </a:pPr>
            <a:r>
              <a:rPr b="1" i="1" lang="en-GB" u="none" strike="noStrike">
                <a:solidFill>
                  <a:srgbClr val="000191"/>
                </a:solidFill>
                <a:latin typeface="Times New Roman"/>
                <a:ea typeface="Times New Roman"/>
                <a:cs typeface="Times New Roman"/>
                <a:sym typeface="Times New Roman"/>
              </a:rPr>
              <a:t>METHODOLOGY</a:t>
            </a:r>
            <a:endParaRPr>
              <a:solidFill>
                <a:srgbClr val="000191"/>
              </a:solidFill>
            </a:endParaRPr>
          </a:p>
        </p:txBody>
      </p:sp>
      <p:sp>
        <p:nvSpPr>
          <p:cNvPr id="146" name="Google Shape;146;p7"/>
          <p:cNvSpPr txBox="1"/>
          <p:nvPr>
            <p:ph idx="1" type="body"/>
          </p:nvPr>
        </p:nvSpPr>
        <p:spPr>
          <a:xfrm>
            <a:off x="448965" y="1631288"/>
            <a:ext cx="8246070" cy="351221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600"/>
              <a:buNone/>
            </a:pPr>
            <a:r>
              <a:rPr lang="en-GB" sz="1600"/>
              <a:t>The development process of dApp is different from the centralized ones.</a:t>
            </a:r>
            <a:endParaRPr/>
          </a:p>
          <a:p>
            <a:pPr indent="0" lvl="0" marL="0" rtl="0" algn="l">
              <a:spcBef>
                <a:spcPts val="320"/>
              </a:spcBef>
              <a:spcAft>
                <a:spcPts val="0"/>
              </a:spcAft>
              <a:buClr>
                <a:schemeClr val="dk1"/>
              </a:buClr>
              <a:buSzPts val="1600"/>
              <a:buNone/>
            </a:pPr>
            <a:r>
              <a:rPr lang="en-GB" sz="1600"/>
              <a:t>1. List the app requirements and check them for their feasibility.</a:t>
            </a:r>
            <a:endParaRPr/>
          </a:p>
          <a:p>
            <a:pPr indent="0" lvl="0" marL="0" rtl="0" algn="l">
              <a:spcBef>
                <a:spcPts val="320"/>
              </a:spcBef>
              <a:spcAft>
                <a:spcPts val="0"/>
              </a:spcAft>
              <a:buClr>
                <a:schemeClr val="dk1"/>
              </a:buClr>
              <a:buSzPts val="1600"/>
              <a:buNone/>
            </a:pPr>
            <a:r>
              <a:rPr lang="en-GB" sz="1600"/>
              <a:t>2. Install the Node Package Manager.</a:t>
            </a:r>
            <a:endParaRPr/>
          </a:p>
          <a:p>
            <a:pPr indent="0" lvl="0" marL="0" rtl="0" algn="l">
              <a:spcBef>
                <a:spcPts val="320"/>
              </a:spcBef>
              <a:spcAft>
                <a:spcPts val="0"/>
              </a:spcAft>
              <a:buClr>
                <a:schemeClr val="dk1"/>
              </a:buClr>
              <a:buSzPts val="1600"/>
              <a:buNone/>
            </a:pPr>
            <a:r>
              <a:rPr lang="en-GB" sz="1600"/>
              <a:t>3. Choose your tech stack, including database, frameworks, hosting, frontend, its contracts, programming language, APIs, and development server. You can use Ethereum for the same.</a:t>
            </a:r>
            <a:endParaRPr/>
          </a:p>
          <a:p>
            <a:pPr indent="0" lvl="0" marL="0" rtl="0" algn="l">
              <a:spcBef>
                <a:spcPts val="320"/>
              </a:spcBef>
              <a:spcAft>
                <a:spcPts val="0"/>
              </a:spcAft>
              <a:buClr>
                <a:schemeClr val="dk1"/>
              </a:buClr>
              <a:buSzPts val="1600"/>
              <a:buNone/>
            </a:pPr>
            <a:r>
              <a:rPr lang="en-GB" sz="1600"/>
              <a:t>4. Launch an Initial Coin Offering to raise the funds that you will need to develop your project.</a:t>
            </a:r>
            <a:endParaRPr/>
          </a:p>
          <a:p>
            <a:pPr indent="0" lvl="0" marL="0" rtl="0" algn="l">
              <a:spcBef>
                <a:spcPts val="320"/>
              </a:spcBef>
              <a:spcAft>
                <a:spcPts val="0"/>
              </a:spcAft>
              <a:buClr>
                <a:schemeClr val="dk1"/>
              </a:buClr>
              <a:buSzPts val="1600"/>
              <a:buNone/>
            </a:pPr>
            <a:r>
              <a:rPr lang="en-GB" sz="1600"/>
              <a:t>5. Build your dApp using the platforms like truffle.</a:t>
            </a:r>
            <a:endParaRPr/>
          </a:p>
          <a:p>
            <a:pPr indent="0" lvl="0" marL="0" rtl="0" algn="l">
              <a:spcBef>
                <a:spcPts val="320"/>
              </a:spcBef>
              <a:spcAft>
                <a:spcPts val="0"/>
              </a:spcAft>
              <a:buClr>
                <a:schemeClr val="dk1"/>
              </a:buClr>
              <a:buSzPts val="1600"/>
              <a:buNone/>
            </a:pPr>
            <a:r>
              <a:rPr lang="en-GB" sz="1600"/>
              <a:t>6. Test your dApp and smart contract for its functionality.</a:t>
            </a:r>
            <a:endParaRPr/>
          </a:p>
          <a:p>
            <a:pPr indent="0" lvl="0" marL="0" rtl="0" algn="l">
              <a:spcBef>
                <a:spcPts val="320"/>
              </a:spcBef>
              <a:spcAft>
                <a:spcPts val="0"/>
              </a:spcAft>
              <a:buClr>
                <a:schemeClr val="dk1"/>
              </a:buClr>
              <a:buSzPts val="1600"/>
              <a:buNone/>
            </a:pPr>
            <a:r>
              <a:rPr lang="en-GB" sz="1600"/>
              <a:t>7. Once tested successfully, you can launch the dApp</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2017-08-01T15:40:51Z</dcterms:created>
</cp:coreProperties>
</file>