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58" r:id="rId5"/>
    <p:sldId id="259" r:id="rId6"/>
    <p:sldId id="260" r:id="rId7"/>
    <p:sldId id="266" r:id="rId8"/>
    <p:sldId id="265" r:id="rId9"/>
    <p:sldId id="267" r:id="rId10"/>
    <p:sldId id="262" r:id="rId11"/>
    <p:sldId id="263"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p:cViewPr>
        <p:scale>
          <a:sx n="100" d="100"/>
          <a:sy n="100" d="100"/>
        </p:scale>
        <p:origin x="74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200150"/>
            <a:ext cx="6858000" cy="2783454"/>
          </a:xfrm>
          <a:prstGeom prst="rect">
            <a:avLst/>
          </a:prstGeom>
        </p:spPr>
        <p:txBody>
          <a:bodyPr vert="horz" wrap="square" lIns="0" tIns="13335" rIns="0" bIns="0" rtlCol="0">
            <a:spAutoFit/>
          </a:bodyPr>
          <a:lstStyle/>
          <a:p>
            <a:pPr marL="12700">
              <a:lnSpc>
                <a:spcPct val="100000"/>
              </a:lnSpc>
              <a:spcBef>
                <a:spcPts val="105"/>
              </a:spcBef>
            </a:pPr>
            <a:r>
              <a:rPr lang="en-US" sz="3200" dirty="0">
                <a:latin typeface="Amasis MT Pro" panose="02040504050005020304" pitchFamily="18" charset="0"/>
              </a:rPr>
              <a:t>Innovative Monitoring System for </a:t>
            </a:r>
            <a:r>
              <a:rPr lang="en-US" sz="3200" dirty="0" err="1">
                <a:latin typeface="Amasis MT Pro" panose="02040504050005020304" pitchFamily="18" charset="0"/>
              </a:rPr>
              <a:t>TeleICU</a:t>
            </a:r>
            <a:r>
              <a:rPr lang="en-US" sz="3200" dirty="0">
                <a:latin typeface="Amasis MT Pro" panose="02040504050005020304" pitchFamily="18" charset="0"/>
              </a:rPr>
              <a:t> Patient Using </a:t>
            </a:r>
            <a:br>
              <a:rPr lang="en-US" sz="3200" dirty="0">
                <a:latin typeface="Amasis MT Pro" panose="02040504050005020304" pitchFamily="18" charset="0"/>
              </a:rPr>
            </a:br>
            <a:r>
              <a:rPr lang="en-US" sz="3200" dirty="0">
                <a:latin typeface="Amasis MT Pro" panose="02040504050005020304" pitchFamily="18" charset="0"/>
              </a:rPr>
              <a:t>Video Processing &amp; Deep Learning</a:t>
            </a:r>
            <a:br>
              <a:rPr lang="en-US" sz="3200" dirty="0">
                <a:latin typeface="Amasis MT Pro" panose="02040504050005020304" pitchFamily="18" charset="0"/>
              </a:rPr>
            </a:br>
            <a:br>
              <a:rPr lang="en-US" sz="3200" dirty="0">
                <a:latin typeface="Amasis MT Pro" panose="02040504050005020304" pitchFamily="18" charset="0"/>
              </a:rPr>
            </a:br>
            <a:r>
              <a:rPr lang="en-US" sz="3200" dirty="0">
                <a:latin typeface="Amasis MT Pro" panose="02040504050005020304" pitchFamily="18" charset="0"/>
              </a:rPr>
              <a:t>                                </a:t>
            </a:r>
            <a:r>
              <a:rPr lang="en-US" sz="2400" b="0" dirty="0">
                <a:latin typeface="Amasis MT Pro" panose="02040504050005020304" pitchFamily="18" charset="0"/>
              </a:rPr>
              <a:t>-</a:t>
            </a:r>
            <a:r>
              <a:rPr lang="en-US" sz="2000" b="0" dirty="0">
                <a:latin typeface="Amasis MT Pro" panose="02040504050005020304" pitchFamily="18" charset="0"/>
              </a:rPr>
              <a:t>SUBHAM SRIVASTAVA</a:t>
            </a:r>
            <a:br>
              <a:rPr lang="en-US" sz="2000" b="0" dirty="0">
                <a:latin typeface="Amasis MT Pro" panose="02040504050005020304" pitchFamily="18" charset="0"/>
              </a:rPr>
            </a:br>
            <a:r>
              <a:rPr lang="en-US" sz="2000" b="0" dirty="0">
                <a:latin typeface="Amasis MT Pro" panose="02040504050005020304" pitchFamily="18" charset="0"/>
              </a:rPr>
              <a:t>                                                        (</a:t>
            </a:r>
            <a:r>
              <a:rPr lang="en-US" sz="1600" b="0" dirty="0">
                <a:latin typeface="Amasis MT Pro" panose="02040504050005020304" pitchFamily="18" charset="0"/>
              </a:rPr>
              <a:t>Manipal Institute Of Technology)</a:t>
            </a:r>
            <a:endParaRPr lang="en-US" sz="2000" dirty="0">
              <a:latin typeface="Amasis MT Pro" panose="020405040500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22275"/>
          </a:xfrm>
        </p:spPr>
        <p:txBody>
          <a:bodyPr vert="horz" wrap="square" lIns="0" tIns="13335" rIns="0" bIns="0" rtlCol="0">
            <a:normAutofit/>
          </a:bodyPr>
          <a:lstStyle/>
          <a:p>
            <a:pPr marL="12700">
              <a:spcBef>
                <a:spcPts val="105"/>
              </a:spcBef>
            </a:pPr>
            <a:r>
              <a:rPr dirty="0"/>
              <a:t>Team</a:t>
            </a:r>
            <a:r>
              <a:rPr spc="-20" dirty="0"/>
              <a:t> </a:t>
            </a:r>
            <a:r>
              <a:rPr dirty="0"/>
              <a:t>members</a:t>
            </a:r>
            <a:r>
              <a:rPr spc="-20" dirty="0"/>
              <a:t> </a:t>
            </a:r>
            <a:r>
              <a:rPr dirty="0"/>
              <a:t>and</a:t>
            </a:r>
            <a:r>
              <a:rPr spc="-15" dirty="0"/>
              <a:t> </a:t>
            </a:r>
            <a:r>
              <a:rPr dirty="0"/>
              <a:t>contribution:</a:t>
            </a:r>
            <a:endParaRPr lang="en-IN"/>
          </a:p>
        </p:txBody>
      </p:sp>
      <p:sp>
        <p:nvSpPr>
          <p:cNvPr id="3" name="Text Placeholder 2">
            <a:extLst>
              <a:ext uri="{FF2B5EF4-FFF2-40B4-BE49-F238E27FC236}">
                <a16:creationId xmlns:a16="http://schemas.microsoft.com/office/drawing/2014/main" id="{3DFCA487-0244-E981-F814-6A291B67DAB8}"/>
              </a:ext>
            </a:extLst>
          </p:cNvPr>
          <p:cNvSpPr>
            <a:spLocks noGrp="1"/>
          </p:cNvSpPr>
          <p:nvPr>
            <p:ph sz="half" idx="2"/>
          </p:nvPr>
        </p:nvSpPr>
        <p:spPr>
          <a:xfrm>
            <a:off x="457200" y="1183005"/>
            <a:ext cx="5638800" cy="3394710"/>
          </a:xfrm>
        </p:spPr>
        <p:txBody>
          <a:bodyPr wrap="square">
            <a:normAutofit/>
          </a:bodyPr>
          <a:lstStyle/>
          <a:p>
            <a:pPr>
              <a:spcAft>
                <a:spcPts val="600"/>
              </a:spcAft>
            </a:pPr>
            <a:r>
              <a:rPr lang="en-IN" b="1" u="sng" dirty="0"/>
              <a:t>SUBHAM SRIVASTAVA</a:t>
            </a:r>
            <a:r>
              <a:rPr lang="en-IN" b="1" dirty="0"/>
              <a:t>: </a:t>
            </a:r>
          </a:p>
          <a:p>
            <a:pPr marL="285750" indent="-285750">
              <a:spcAft>
                <a:spcPts val="600"/>
              </a:spcAft>
              <a:buFont typeface="Arial" panose="020B0604020202020204" pitchFamily="34" charset="0"/>
              <a:buChar char="•"/>
            </a:pPr>
            <a:r>
              <a:rPr lang="en-IN" dirty="0"/>
              <a:t>Data Collection, Labelling and Preprocessing</a:t>
            </a:r>
          </a:p>
          <a:p>
            <a:pPr marL="285750" indent="-285750">
              <a:spcAft>
                <a:spcPts val="600"/>
              </a:spcAft>
              <a:buFont typeface="Arial" panose="020B0604020202020204" pitchFamily="34" charset="0"/>
              <a:buChar char="•"/>
            </a:pPr>
            <a:r>
              <a:rPr lang="en-IN" dirty="0"/>
              <a:t>Coding ( training  model, motion detection )</a:t>
            </a:r>
          </a:p>
          <a:p>
            <a:pPr marL="285750" indent="-285750">
              <a:spcAft>
                <a:spcPts val="600"/>
              </a:spcAft>
              <a:buFont typeface="Arial" panose="020B0604020202020204" pitchFamily="34" charset="0"/>
              <a:buChar char="•"/>
            </a:pPr>
            <a:r>
              <a:rPr lang="en-IN" dirty="0"/>
              <a:t>API Interfacing</a:t>
            </a:r>
          </a:p>
          <a:p>
            <a:pPr marL="285750" indent="-285750">
              <a:spcAft>
                <a:spcPts val="600"/>
              </a:spcAft>
              <a:buFont typeface="Arial" panose="020B0604020202020204" pitchFamily="34" charset="0"/>
              <a:buChar char="•"/>
            </a:pPr>
            <a:r>
              <a:rPr lang="en-IN" dirty="0"/>
              <a:t>Report</a:t>
            </a:r>
          </a:p>
          <a:p>
            <a:pPr marL="285750" indent="-285750">
              <a:spcAft>
                <a:spcPts val="600"/>
              </a:spcAft>
              <a:buFont typeface="Arial" panose="020B0604020202020204" pitchFamily="34" charset="0"/>
              <a:buChar char="•"/>
            </a:pPr>
            <a:r>
              <a:rPr lang="en-IN" dirty="0"/>
              <a:t>PPT</a:t>
            </a:r>
            <a:endParaRPr lang="en-IN" b="1" dirty="0"/>
          </a:p>
          <a:p>
            <a:pPr>
              <a:spcAft>
                <a:spcPts val="600"/>
              </a:spcAft>
            </a:pPr>
            <a:r>
              <a:rPr lang="en-IN"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22275"/>
          </a:xfrm>
        </p:spPr>
        <p:txBody>
          <a:bodyPr vert="horz" wrap="square" lIns="0" tIns="13335" rIns="0" bIns="0" rtlCol="0">
            <a:normAutofit/>
          </a:bodyPr>
          <a:lstStyle/>
          <a:p>
            <a:pPr marL="12700">
              <a:spcBef>
                <a:spcPts val="105"/>
              </a:spcBef>
            </a:pPr>
            <a:r>
              <a:rPr dirty="0"/>
              <a:t>Conclusion</a:t>
            </a:r>
            <a:endParaRPr lang="en-IN" dirty="0"/>
          </a:p>
        </p:txBody>
      </p:sp>
      <p:sp>
        <p:nvSpPr>
          <p:cNvPr id="7" name="Text Placeholder 2">
            <a:extLst>
              <a:ext uri="{FF2B5EF4-FFF2-40B4-BE49-F238E27FC236}">
                <a16:creationId xmlns:a16="http://schemas.microsoft.com/office/drawing/2014/main" id="{F8B09341-D63E-41B3-5CB4-E4B93872B46E}"/>
              </a:ext>
            </a:extLst>
          </p:cNvPr>
          <p:cNvSpPr>
            <a:spLocks noGrp="1"/>
          </p:cNvSpPr>
          <p:nvPr>
            <p:ph type="body" idx="1"/>
          </p:nvPr>
        </p:nvSpPr>
        <p:spPr>
          <a:xfrm>
            <a:off x="457200" y="1183005"/>
            <a:ext cx="8229600" cy="2492990"/>
          </a:xfrm>
        </p:spPr>
        <p:txBody>
          <a:bodyPr/>
          <a:lstStyle/>
          <a:p>
            <a:r>
              <a:rPr lang="en-US" dirty="0"/>
              <a:t>In conclusion, the YOLOv8-embedded Tele-ICU project is really an advanced version toward remote patient monitoring in critical care. In that, the project will have the ability to generate real-time object detection added to monitor patient's behavior, providing the opportunity for healthcare workers to monitor more accurately and meet the developing needs of the patients. It will lead to better outcomes and time-efficient collaboration will also be realized through the leveling of technological advancement between onsite workers and outside specialists. As telemedicine is revolutionized, the </a:t>
            </a:r>
            <a:r>
              <a:rPr lang="en-US" dirty="0" err="1"/>
              <a:t>TeleICU</a:t>
            </a:r>
            <a:r>
              <a:rPr lang="en-US" dirty="0"/>
              <a:t> Project opens the door to the next generation of answers for solving modern health care dilemmas, creating access to timely, efficient, quality care.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1FEA-8ADF-C7C4-22A1-89B1AA218732}"/>
              </a:ext>
            </a:extLst>
          </p:cNvPr>
          <p:cNvSpPr>
            <a:spLocks noGrp="1"/>
          </p:cNvSpPr>
          <p:nvPr>
            <p:ph type="title"/>
          </p:nvPr>
        </p:nvSpPr>
        <p:spPr/>
        <p:txBody>
          <a:bodyPr/>
          <a:lstStyle/>
          <a:p>
            <a:r>
              <a:rPr lang="en-IN" dirty="0"/>
              <a:t>UNIQUE IDEA:</a:t>
            </a:r>
          </a:p>
        </p:txBody>
      </p:sp>
      <p:sp>
        <p:nvSpPr>
          <p:cNvPr id="3" name="Text Placeholder 2">
            <a:extLst>
              <a:ext uri="{FF2B5EF4-FFF2-40B4-BE49-F238E27FC236}">
                <a16:creationId xmlns:a16="http://schemas.microsoft.com/office/drawing/2014/main" id="{E4152ABC-7DF1-E11A-C96E-F71E813BBD09}"/>
              </a:ext>
            </a:extLst>
          </p:cNvPr>
          <p:cNvSpPr>
            <a:spLocks noGrp="1"/>
          </p:cNvSpPr>
          <p:nvPr>
            <p:ph type="body" idx="1"/>
          </p:nvPr>
        </p:nvSpPr>
        <p:spPr>
          <a:xfrm>
            <a:off x="457200" y="1183005"/>
            <a:ext cx="8229600" cy="1938992"/>
          </a:xfrm>
        </p:spPr>
        <p:txBody>
          <a:bodyPr/>
          <a:lstStyle/>
          <a:p>
            <a:r>
              <a:rPr lang="en-US" dirty="0"/>
              <a:t>Under the </a:t>
            </a:r>
            <a:r>
              <a:rPr lang="en-US" dirty="0" err="1"/>
              <a:t>TeleICU</a:t>
            </a:r>
            <a:r>
              <a:rPr lang="en-US" dirty="0"/>
              <a:t> project, it primarily focuses on improving remote patient monitoring in ICUs with cutting-edge computer vision. In the wake of this, YOLOv8 is deployed to automatically identify and track patients' behavioral activities through an efficient real-time object detection model for improved remote monitoring by health experts. This goes a long way to ensuring better response times and outcome for patients at the same time. </a:t>
            </a:r>
            <a:r>
              <a:rPr lang="en-US" dirty="0" err="1"/>
              <a:t>TeleICU</a:t>
            </a:r>
            <a:r>
              <a:rPr lang="en-US" dirty="0"/>
              <a:t> by YOLOv8, this brings along better efficiency and effectiveness of critical care being delivered remotely.</a:t>
            </a:r>
            <a:endParaRPr lang="en-IN" dirty="0"/>
          </a:p>
        </p:txBody>
      </p:sp>
    </p:spTree>
    <p:extLst>
      <p:ext uri="{BB962C8B-B14F-4D97-AF65-F5344CB8AC3E}">
        <p14:creationId xmlns:p14="http://schemas.microsoft.com/office/powerpoint/2010/main" val="427895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99669"/>
            <a:ext cx="2362200" cy="752129"/>
          </a:xfrm>
          <a:prstGeom prst="rect">
            <a:avLst/>
          </a:prstGeom>
        </p:spPr>
        <p:txBody>
          <a:bodyPr vert="horz" wrap="square" lIns="0" tIns="13335" rIns="0" bIns="0" rtlCol="0">
            <a:spAutoFit/>
          </a:bodyPr>
          <a:lstStyle/>
          <a:p>
            <a:pPr marL="12700">
              <a:lnSpc>
                <a:spcPct val="100000"/>
              </a:lnSpc>
              <a:spcBef>
                <a:spcPts val="105"/>
              </a:spcBef>
            </a:pPr>
            <a:r>
              <a:rPr lang="en-IN" sz="2400" dirty="0">
                <a:latin typeface="Amasis MT Pro" panose="02040504050005020304" pitchFamily="18" charset="0"/>
              </a:rPr>
              <a:t>PROCESS FLOW:</a:t>
            </a:r>
            <a:endParaRPr sz="2400" dirty="0">
              <a:latin typeface="Amasis MT Pro" panose="02040504050005020304" pitchFamily="18" charset="0"/>
            </a:endParaRPr>
          </a:p>
        </p:txBody>
      </p:sp>
      <p:sp>
        <p:nvSpPr>
          <p:cNvPr id="3" name="Rectangle: Rounded Corners 2">
            <a:extLst>
              <a:ext uri="{FF2B5EF4-FFF2-40B4-BE49-F238E27FC236}">
                <a16:creationId xmlns:a16="http://schemas.microsoft.com/office/drawing/2014/main" id="{3F9369B1-A4D6-EE79-0254-3037DC896851}"/>
              </a:ext>
            </a:extLst>
          </p:cNvPr>
          <p:cNvSpPr/>
          <p:nvPr/>
        </p:nvSpPr>
        <p:spPr>
          <a:xfrm>
            <a:off x="2362200" y="322539"/>
            <a:ext cx="4899961" cy="52925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masis MT Pro" panose="02040504050005020304" pitchFamily="18" charset="0"/>
              </a:rPr>
              <a:t>DATASET COLLECTION AND PREPROCESSING</a:t>
            </a:r>
          </a:p>
        </p:txBody>
      </p:sp>
      <p:cxnSp>
        <p:nvCxnSpPr>
          <p:cNvPr id="5" name="Straight Arrow Connector 4">
            <a:extLst>
              <a:ext uri="{FF2B5EF4-FFF2-40B4-BE49-F238E27FC236}">
                <a16:creationId xmlns:a16="http://schemas.microsoft.com/office/drawing/2014/main" id="{AEDE088D-0217-002B-2EDC-62BA7EE71856}"/>
              </a:ext>
            </a:extLst>
          </p:cNvPr>
          <p:cNvCxnSpPr/>
          <p:nvPr/>
        </p:nvCxnSpPr>
        <p:spPr>
          <a:xfrm>
            <a:off x="4828480" y="852262"/>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47528239-E046-695C-45C6-8C71D1E42704}"/>
              </a:ext>
            </a:extLst>
          </p:cNvPr>
          <p:cNvSpPr/>
          <p:nvPr/>
        </p:nvSpPr>
        <p:spPr>
          <a:xfrm>
            <a:off x="2362200" y="1232797"/>
            <a:ext cx="4899961" cy="52925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masis MT Pro" panose="02040504050005020304" pitchFamily="18" charset="0"/>
              </a:rPr>
              <a:t>OBJECT DETECTION USING YOLOV8</a:t>
            </a:r>
          </a:p>
        </p:txBody>
      </p:sp>
      <p:cxnSp>
        <p:nvCxnSpPr>
          <p:cNvPr id="7" name="Straight Arrow Connector 6">
            <a:extLst>
              <a:ext uri="{FF2B5EF4-FFF2-40B4-BE49-F238E27FC236}">
                <a16:creationId xmlns:a16="http://schemas.microsoft.com/office/drawing/2014/main" id="{BA5D0BA1-15A0-59B0-14B5-185D11B33410}"/>
              </a:ext>
            </a:extLst>
          </p:cNvPr>
          <p:cNvCxnSpPr/>
          <p:nvPr/>
        </p:nvCxnSpPr>
        <p:spPr>
          <a:xfrm>
            <a:off x="4848477" y="1762521"/>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5DB1E7B-E016-B95C-2F44-6ABF49210E10}"/>
              </a:ext>
            </a:extLst>
          </p:cNvPr>
          <p:cNvSpPr/>
          <p:nvPr/>
        </p:nvSpPr>
        <p:spPr>
          <a:xfrm>
            <a:off x="2366893" y="2143055"/>
            <a:ext cx="4899961" cy="52925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masis MT Pro" panose="02040504050005020304" pitchFamily="18" charset="0"/>
              </a:rPr>
              <a:t>BUILDING A MOTION DETECTION ALGORITHM</a:t>
            </a:r>
          </a:p>
        </p:txBody>
      </p:sp>
      <p:cxnSp>
        <p:nvCxnSpPr>
          <p:cNvPr id="9" name="Straight Arrow Connector 8">
            <a:extLst>
              <a:ext uri="{FF2B5EF4-FFF2-40B4-BE49-F238E27FC236}">
                <a16:creationId xmlns:a16="http://schemas.microsoft.com/office/drawing/2014/main" id="{E030F1DF-EE98-FC1D-C9A9-550D1C6C9121}"/>
              </a:ext>
            </a:extLst>
          </p:cNvPr>
          <p:cNvCxnSpPr/>
          <p:nvPr/>
        </p:nvCxnSpPr>
        <p:spPr>
          <a:xfrm>
            <a:off x="4856881" y="2672314"/>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2ECA8B4-1E1E-311A-6B38-C111C5AD746B}"/>
              </a:ext>
            </a:extLst>
          </p:cNvPr>
          <p:cNvSpPr/>
          <p:nvPr/>
        </p:nvSpPr>
        <p:spPr>
          <a:xfrm>
            <a:off x="2362203" y="3053313"/>
            <a:ext cx="4899961" cy="52926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masis MT Pro" panose="02040504050005020304" pitchFamily="18" charset="0"/>
              </a:rPr>
              <a:t>OPTIMIZING MODEL BY EXPORTING IT TO </a:t>
            </a:r>
          </a:p>
          <a:p>
            <a:pPr algn="ctr"/>
            <a:r>
              <a:rPr lang="en-IN" dirty="0">
                <a:solidFill>
                  <a:schemeClr val="tx1"/>
                </a:solidFill>
                <a:latin typeface="Amasis MT Pro" panose="02040504050005020304" pitchFamily="18" charset="0"/>
              </a:rPr>
              <a:t>(.engine) MODEL USING TENSORRT</a:t>
            </a:r>
          </a:p>
        </p:txBody>
      </p:sp>
      <p:cxnSp>
        <p:nvCxnSpPr>
          <p:cNvPr id="11" name="Straight Arrow Connector 10">
            <a:extLst>
              <a:ext uri="{FF2B5EF4-FFF2-40B4-BE49-F238E27FC236}">
                <a16:creationId xmlns:a16="http://schemas.microsoft.com/office/drawing/2014/main" id="{288F8C0E-8E3C-8131-D7D0-7188F0E293D8}"/>
              </a:ext>
            </a:extLst>
          </p:cNvPr>
          <p:cNvCxnSpPr/>
          <p:nvPr/>
        </p:nvCxnSpPr>
        <p:spPr>
          <a:xfrm>
            <a:off x="4856881" y="3582573"/>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95D94B1-D44F-8530-BC59-3DA94865B8B0}"/>
              </a:ext>
            </a:extLst>
          </p:cNvPr>
          <p:cNvSpPr/>
          <p:nvPr/>
        </p:nvSpPr>
        <p:spPr>
          <a:xfrm>
            <a:off x="2362200" y="3963572"/>
            <a:ext cx="4895268" cy="52926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masis MT Pro" panose="02040504050005020304" pitchFamily="18" charset="0"/>
              </a:rPr>
              <a:t>API INTERFACING USING FLASK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44352"/>
          </a:xfrm>
          <a:prstGeom prst="rect">
            <a:avLst/>
          </a:prstGeom>
        </p:spPr>
        <p:txBody>
          <a:bodyPr vert="horz" wrap="square" lIns="0" tIns="13335" rIns="0" bIns="0" rtlCol="0">
            <a:spAutoFit/>
          </a:bodyPr>
          <a:lstStyle/>
          <a:p>
            <a:pPr marL="12700">
              <a:lnSpc>
                <a:spcPct val="100000"/>
              </a:lnSpc>
              <a:spcBef>
                <a:spcPts val="105"/>
              </a:spcBef>
            </a:pPr>
            <a:r>
              <a:rPr lang="en-IN" sz="2800"/>
              <a:t>WORKING:</a:t>
            </a:r>
            <a:endParaRPr lang="en-IN" sz="2800" dirty="0"/>
          </a:p>
        </p:txBody>
      </p:sp>
      <p:sp>
        <p:nvSpPr>
          <p:cNvPr id="3" name="Text Placeholder 2">
            <a:extLst>
              <a:ext uri="{FF2B5EF4-FFF2-40B4-BE49-F238E27FC236}">
                <a16:creationId xmlns:a16="http://schemas.microsoft.com/office/drawing/2014/main" id="{01DB006A-E1E1-9CA4-B2E4-A5943CEE5385}"/>
              </a:ext>
            </a:extLst>
          </p:cNvPr>
          <p:cNvSpPr>
            <a:spLocks noGrp="1"/>
          </p:cNvSpPr>
          <p:nvPr>
            <p:ph type="body" idx="1"/>
          </p:nvPr>
        </p:nvSpPr>
        <p:spPr>
          <a:xfrm>
            <a:off x="381000" y="895350"/>
            <a:ext cx="8229600" cy="2954655"/>
          </a:xfrm>
        </p:spPr>
        <p:txBody>
          <a:bodyPr/>
          <a:lstStyle/>
          <a:p>
            <a:pPr marL="285750" indent="-285750">
              <a:buFont typeface="Arial" panose="020B0604020202020204" pitchFamily="34" charset="0"/>
              <a:buChar char="•"/>
            </a:pPr>
            <a:r>
              <a:rPr lang="en-IN" sz="1600" u="sng" dirty="0">
                <a:latin typeface="Amasis MT Pro" panose="02040504050005020304" pitchFamily="18" charset="0"/>
              </a:rPr>
              <a:t>OBJECT DETETCTION</a:t>
            </a:r>
            <a:r>
              <a:rPr lang="en-IN" sz="1600" dirty="0">
                <a:latin typeface="Amasis MT Pro" panose="02040504050005020304" pitchFamily="18" charset="0"/>
              </a:rPr>
              <a:t>:</a:t>
            </a:r>
            <a:r>
              <a:rPr lang="en-US" sz="1600" dirty="0"/>
              <a:t> For real-time applications within the </a:t>
            </a:r>
            <a:r>
              <a:rPr lang="en-US" sz="1600" dirty="0" err="1"/>
              <a:t>TeleICU</a:t>
            </a:r>
            <a:r>
              <a:rPr lang="en-US" sz="1600" dirty="0"/>
              <a:t> project, fast and accurate detection methods are needed, which can be provided by YOLOv8 in the case of object detection.</a:t>
            </a:r>
            <a:r>
              <a:rPr lang="en-IN" sz="1600" dirty="0">
                <a:latin typeface="Amasis MT Pro" panose="02040504050005020304" pitchFamily="18" charset="0"/>
              </a:rPr>
              <a:t>So we trained  an object detection model using YOLOv8 for detecting three classes (patient, medical </a:t>
            </a:r>
            <a:r>
              <a:rPr lang="en-IN" sz="1600" dirty="0" err="1">
                <a:latin typeface="Amasis MT Pro" panose="02040504050005020304" pitchFamily="18" charset="0"/>
              </a:rPr>
              <a:t>staff,family</a:t>
            </a:r>
            <a:r>
              <a:rPr lang="en-IN" sz="1600" dirty="0">
                <a:latin typeface="Amasis MT Pro" panose="02040504050005020304" pitchFamily="18" charset="0"/>
              </a:rPr>
              <a:t>) present in any video frame or an image or real time.</a:t>
            </a:r>
          </a:p>
          <a:p>
            <a:pPr marL="285750" indent="-285750">
              <a:buFont typeface="Arial" panose="020B0604020202020204" pitchFamily="34" charset="0"/>
              <a:buChar char="•"/>
            </a:pPr>
            <a:endParaRPr lang="en-IN" sz="1600" dirty="0">
              <a:latin typeface="Amasis MT Pro" panose="02040504050005020304" pitchFamily="18" charset="0"/>
            </a:endParaRPr>
          </a:p>
          <a:p>
            <a:pPr marL="285750" indent="-285750">
              <a:buFont typeface="Arial" panose="020B0604020202020204" pitchFamily="34" charset="0"/>
              <a:buChar char="•"/>
            </a:pPr>
            <a:r>
              <a:rPr lang="en-IN" sz="1600" u="sng" dirty="0">
                <a:latin typeface="Amasis MT Pro" panose="02040504050005020304" pitchFamily="18" charset="0"/>
              </a:rPr>
              <a:t>MOTION DETECTION SYSTEM</a:t>
            </a:r>
            <a:r>
              <a:rPr lang="en-IN" sz="1600" dirty="0">
                <a:latin typeface="Amasis MT Pro" panose="02040504050005020304" pitchFamily="18" charset="0"/>
              </a:rPr>
              <a:t>: The Motion Detection System automatically turns on when the patient is alone. At this stage, whenever there is a motion detected in the frame above the threshold value, “UNUSUAL MOVEMENT” is displayed on the frame itself.</a:t>
            </a:r>
          </a:p>
          <a:p>
            <a:pPr marL="285750" indent="-285750">
              <a:buFont typeface="Arial" panose="020B0604020202020204" pitchFamily="34" charset="0"/>
              <a:buChar char="•"/>
            </a:pPr>
            <a:endParaRPr lang="en-IN" sz="1600" dirty="0">
              <a:latin typeface="Amasis MT Pro" panose="02040504050005020304" pitchFamily="18" charset="0"/>
            </a:endParaRPr>
          </a:p>
          <a:p>
            <a:pPr marL="285750" indent="-285750">
              <a:buFont typeface="Arial" panose="020B0604020202020204" pitchFamily="34" charset="0"/>
              <a:buChar char="•"/>
            </a:pPr>
            <a:r>
              <a:rPr lang="en-IN" sz="1600" u="sng" dirty="0">
                <a:latin typeface="Amasis MT Pro" panose="02040504050005020304" pitchFamily="18" charset="0"/>
              </a:rPr>
              <a:t>API INTERFACING</a:t>
            </a:r>
            <a:r>
              <a:rPr lang="en-IN" sz="1600" dirty="0">
                <a:latin typeface="Amasis MT Pro" panose="02040504050005020304" pitchFamily="18" charset="0"/>
              </a:rPr>
              <a:t>: </a:t>
            </a:r>
            <a:r>
              <a:rPr lang="en-US" sz="1600" dirty="0">
                <a:latin typeface="Amasis MT Pro" panose="02040504050005020304" pitchFamily="18" charset="0"/>
              </a:rPr>
              <a:t>Flask is a very lightweight Python web framework that allows the creation of APIs with minimum hassle. It quickly allows us to set up web services in a way that they handle requests and responses structurally.</a:t>
            </a:r>
            <a:endParaRPr lang="en-IN" dirty="0">
              <a:latin typeface="Amasis MT Pro" panose="020405040500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wrap="square" lIns="0" tIns="13335" rIns="0" bIns="0" rtlCol="0">
            <a:normAutofit/>
          </a:bodyPr>
          <a:lstStyle/>
          <a:p>
            <a:pPr marL="12700">
              <a:spcBef>
                <a:spcPts val="105"/>
              </a:spcBef>
            </a:pPr>
            <a:r>
              <a:rPr lang="en-IN" dirty="0"/>
              <a:t>TECHNOLOGIES USED:</a:t>
            </a:r>
          </a:p>
        </p:txBody>
      </p:sp>
      <p:sp>
        <p:nvSpPr>
          <p:cNvPr id="4" name="Text Placeholder 3">
            <a:extLst>
              <a:ext uri="{FF2B5EF4-FFF2-40B4-BE49-F238E27FC236}">
                <a16:creationId xmlns:a16="http://schemas.microsoft.com/office/drawing/2014/main" id="{4FD21C84-5C91-E771-A6E2-7C0C39DC0EC1}"/>
              </a:ext>
            </a:extLst>
          </p:cNvPr>
          <p:cNvSpPr>
            <a:spLocks noGrp="1"/>
          </p:cNvSpPr>
          <p:nvPr>
            <p:ph type="body" idx="1"/>
          </p:nvPr>
        </p:nvSpPr>
        <p:spPr>
          <a:xfrm>
            <a:off x="457199" y="1094422"/>
            <a:ext cx="8229600" cy="2954655"/>
          </a:xfrm>
        </p:spPr>
        <p:txBody>
          <a:bodyPr/>
          <a:lstStyle/>
          <a:p>
            <a:pPr marL="285750" indent="-285750">
              <a:buFont typeface="Arial" panose="020B0604020202020204" pitchFamily="34" charset="0"/>
              <a:buChar char="•"/>
            </a:pPr>
            <a:r>
              <a:rPr lang="en-IN" sz="1600" dirty="0">
                <a:latin typeface="Amasis MT Pro" panose="02040504050005020304" pitchFamily="18" charset="0"/>
              </a:rPr>
              <a:t>ULTRALYTICS ( YOLOv8 )</a:t>
            </a:r>
          </a:p>
          <a:p>
            <a:pPr marL="285750" indent="-285750">
              <a:buFont typeface="Arial" panose="020B0604020202020204" pitchFamily="34" charset="0"/>
              <a:buChar char="•"/>
            </a:pPr>
            <a:r>
              <a:rPr lang="en-IN" sz="1600" dirty="0">
                <a:latin typeface="Amasis MT Pro" panose="02040504050005020304" pitchFamily="18" charset="0"/>
              </a:rPr>
              <a:t>SUPERVISION</a:t>
            </a:r>
          </a:p>
          <a:p>
            <a:pPr marL="285750" indent="-285750">
              <a:buFont typeface="Arial" panose="020B0604020202020204" pitchFamily="34" charset="0"/>
              <a:buChar char="•"/>
            </a:pPr>
            <a:r>
              <a:rPr lang="en-IN" sz="1600" dirty="0">
                <a:latin typeface="Amasis MT Pro" panose="02040504050005020304" pitchFamily="18" charset="0"/>
              </a:rPr>
              <a:t>OPEN CV</a:t>
            </a:r>
          </a:p>
          <a:p>
            <a:pPr marL="285750" indent="-285750">
              <a:buFont typeface="Arial" panose="020B0604020202020204" pitchFamily="34" charset="0"/>
              <a:buChar char="•"/>
            </a:pPr>
            <a:r>
              <a:rPr lang="en-IN" sz="1600" dirty="0">
                <a:latin typeface="Amasis MT Pro" panose="02040504050005020304" pitchFamily="18" charset="0"/>
              </a:rPr>
              <a:t>HTML</a:t>
            </a:r>
          </a:p>
          <a:p>
            <a:pPr marL="285750" indent="-285750">
              <a:buFont typeface="Arial" panose="020B0604020202020204" pitchFamily="34" charset="0"/>
              <a:buChar char="•"/>
            </a:pPr>
            <a:r>
              <a:rPr lang="en-IN" sz="1600" dirty="0">
                <a:latin typeface="Amasis MT Pro" panose="02040504050005020304" pitchFamily="18" charset="0"/>
              </a:rPr>
              <a:t>CSS</a:t>
            </a:r>
          </a:p>
          <a:p>
            <a:pPr marL="285750" indent="-285750">
              <a:buFont typeface="Arial" panose="020B0604020202020204" pitchFamily="34" charset="0"/>
              <a:buChar char="•"/>
            </a:pPr>
            <a:r>
              <a:rPr lang="en-IN" sz="1600" dirty="0">
                <a:latin typeface="Amasis MT Pro" panose="02040504050005020304" pitchFamily="18" charset="0"/>
              </a:rPr>
              <a:t>ROBOFLOW</a:t>
            </a:r>
          </a:p>
          <a:p>
            <a:pPr marL="285750" indent="-285750">
              <a:buFont typeface="Arial" panose="020B0604020202020204" pitchFamily="34" charset="0"/>
              <a:buChar char="•"/>
            </a:pPr>
            <a:r>
              <a:rPr lang="en-IN" sz="1600" dirty="0">
                <a:latin typeface="Amasis MT Pro" panose="02040504050005020304" pitchFamily="18" charset="0"/>
              </a:rPr>
              <a:t>TENSORRT</a:t>
            </a:r>
          </a:p>
          <a:p>
            <a:pPr marL="285750" indent="-285750">
              <a:buFont typeface="Arial" panose="020B0604020202020204" pitchFamily="34" charset="0"/>
              <a:buChar char="•"/>
            </a:pPr>
            <a:r>
              <a:rPr lang="en-IN" sz="1600" dirty="0">
                <a:latin typeface="Amasis MT Pro" panose="02040504050005020304" pitchFamily="18" charset="0"/>
              </a:rPr>
              <a:t>GOOGLE COLAB</a:t>
            </a:r>
          </a:p>
          <a:p>
            <a:pPr marL="285750" indent="-285750">
              <a:buFont typeface="Arial" panose="020B0604020202020204" pitchFamily="34" charset="0"/>
              <a:buChar char="•"/>
            </a:pPr>
            <a:r>
              <a:rPr lang="en-IN" sz="1600" dirty="0">
                <a:latin typeface="Amasis MT Pro" panose="02040504050005020304" pitchFamily="18" charset="0"/>
              </a:rPr>
              <a:t>VS CODE</a:t>
            </a:r>
          </a:p>
          <a:p>
            <a:pPr marL="285750" indent="-285750">
              <a:buFont typeface="Arial" panose="020B0604020202020204" pitchFamily="34" charset="0"/>
              <a:buChar char="•"/>
            </a:pPr>
            <a:r>
              <a:rPr lang="en-IN" sz="1600" dirty="0">
                <a:latin typeface="Amasis MT Pro" panose="02040504050005020304" pitchFamily="18" charset="0"/>
              </a:rPr>
              <a:t>FLASK</a:t>
            </a:r>
          </a:p>
          <a:p>
            <a:pPr marL="285750" indent="-285750">
              <a:buFont typeface="Arial" panose="020B0604020202020204" pitchFamily="34" charset="0"/>
              <a:buChar char="•"/>
            </a:pPr>
            <a:r>
              <a:rPr lang="en-IN" sz="1600" dirty="0">
                <a:latin typeface="Amasis MT Pro" panose="02040504050005020304" pitchFamily="18" charset="0"/>
              </a:rPr>
              <a:t>PYTHON</a:t>
            </a:r>
          </a:p>
          <a:p>
            <a:pPr marL="285750" indent="-285750">
              <a:buFont typeface="Arial" panose="020B0604020202020204" pitchFamily="34" charset="0"/>
              <a:buChar char="•"/>
            </a:pPr>
            <a:r>
              <a:rPr lang="en-IN" sz="1600" dirty="0">
                <a:latin typeface="Amasis MT Pro" panose="02040504050005020304" pitchFamily="18" charset="0"/>
              </a:rPr>
              <a:t>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8661603" cy="422275"/>
          </a:xfrm>
        </p:spPr>
        <p:txBody>
          <a:bodyPr vert="horz" wrap="square" lIns="0" tIns="13335" rIns="0" bIns="0" rtlCol="0">
            <a:normAutofit/>
          </a:bodyPr>
          <a:lstStyle/>
          <a:p>
            <a:pPr marL="12700">
              <a:spcBef>
                <a:spcPts val="105"/>
              </a:spcBef>
            </a:pPr>
            <a:r>
              <a:rPr dirty="0"/>
              <a:t>Architecture</a:t>
            </a:r>
            <a:r>
              <a:rPr spc="-70" dirty="0"/>
              <a:t> </a:t>
            </a:r>
            <a:r>
              <a:rPr dirty="0"/>
              <a:t>Diagram</a:t>
            </a:r>
            <a:r>
              <a:rPr lang="en-IN" dirty="0"/>
              <a:t> </a:t>
            </a:r>
            <a:r>
              <a:rPr lang="en-IN" b="0" dirty="0"/>
              <a:t>(</a:t>
            </a:r>
            <a:r>
              <a:rPr lang="en-IN" dirty="0"/>
              <a:t> </a:t>
            </a:r>
            <a:r>
              <a:rPr lang="en-IN" b="0" dirty="0"/>
              <a:t>YOLOv8 )</a:t>
            </a:r>
            <a:r>
              <a:rPr lang="en-IN" dirty="0"/>
              <a:t> </a:t>
            </a:r>
          </a:p>
        </p:txBody>
      </p:sp>
      <p:sp>
        <p:nvSpPr>
          <p:cNvPr id="8" name="Text Placeholder 2">
            <a:extLst>
              <a:ext uri="{FF2B5EF4-FFF2-40B4-BE49-F238E27FC236}">
                <a16:creationId xmlns:a16="http://schemas.microsoft.com/office/drawing/2014/main" id="{EF7C7104-91A1-BB55-836F-A4AEB1A69408}"/>
              </a:ext>
            </a:extLst>
          </p:cNvPr>
          <p:cNvSpPr>
            <a:spLocks noGrp="1"/>
          </p:cNvSpPr>
          <p:nvPr>
            <p:ph type="body" idx="1"/>
          </p:nvPr>
        </p:nvSpPr>
        <p:spPr>
          <a:xfrm>
            <a:off x="457200" y="1183005"/>
            <a:ext cx="8229600" cy="3394710"/>
          </a:xfrm>
        </p:spPr>
        <p:txBody>
          <a:bodyPr/>
          <a:lstStyle/>
          <a:p>
            <a:endParaRPr lang="en-US" dirty="0"/>
          </a:p>
        </p:txBody>
      </p:sp>
      <p:pic>
        <p:nvPicPr>
          <p:cNvPr id="5" name="Picture 4" descr="A diagram of a computer&#10;&#10;Description automatically generated">
            <a:extLst>
              <a:ext uri="{FF2B5EF4-FFF2-40B4-BE49-F238E27FC236}">
                <a16:creationId xmlns:a16="http://schemas.microsoft.com/office/drawing/2014/main" id="{EEC7A498-2B10-3A13-5E9E-9F3C705E3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47750"/>
            <a:ext cx="8229599" cy="3764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56D6-13B7-DCA5-6DFA-9BD2F4CFAA87}"/>
              </a:ext>
            </a:extLst>
          </p:cNvPr>
          <p:cNvSpPr>
            <a:spLocks noGrp="1"/>
          </p:cNvSpPr>
          <p:nvPr>
            <p:ph type="title"/>
          </p:nvPr>
        </p:nvSpPr>
        <p:spPr>
          <a:xfrm>
            <a:off x="241198" y="330834"/>
            <a:ext cx="8661603" cy="400110"/>
          </a:xfrm>
        </p:spPr>
        <p:txBody>
          <a:bodyPr/>
          <a:lstStyle/>
          <a:p>
            <a:r>
              <a:rPr lang="en-IN" dirty="0"/>
              <a:t>Sample Outputs:</a:t>
            </a:r>
          </a:p>
        </p:txBody>
      </p:sp>
      <p:sp>
        <p:nvSpPr>
          <p:cNvPr id="3" name="Text Placeholder 2">
            <a:extLst>
              <a:ext uri="{FF2B5EF4-FFF2-40B4-BE49-F238E27FC236}">
                <a16:creationId xmlns:a16="http://schemas.microsoft.com/office/drawing/2014/main" id="{DC6CE151-32CB-2854-624E-57EEB82D5984}"/>
              </a:ext>
            </a:extLst>
          </p:cNvPr>
          <p:cNvSpPr>
            <a:spLocks noGrp="1"/>
          </p:cNvSpPr>
          <p:nvPr>
            <p:ph type="body" idx="1"/>
          </p:nvPr>
        </p:nvSpPr>
        <p:spPr>
          <a:xfrm>
            <a:off x="241198" y="895350"/>
            <a:ext cx="7598310" cy="3682365"/>
          </a:xfrm>
        </p:spPr>
        <p:txBody>
          <a:bodyPr/>
          <a:lstStyle/>
          <a:p>
            <a:endParaRPr lang="en-IN" dirty="0"/>
          </a:p>
        </p:txBody>
      </p:sp>
      <p:pic>
        <p:nvPicPr>
          <p:cNvPr id="5" name="Picture 4" descr="A child in a hospital bed&#10;&#10;Description automatically generated">
            <a:extLst>
              <a:ext uri="{FF2B5EF4-FFF2-40B4-BE49-F238E27FC236}">
                <a16:creationId xmlns:a16="http://schemas.microsoft.com/office/drawing/2014/main" id="{488B41E8-A438-AB9A-8768-C482D82D67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8411" y="890082"/>
            <a:ext cx="1818751" cy="1818751"/>
          </a:xfrm>
          <a:prstGeom prst="rect">
            <a:avLst/>
          </a:prstGeom>
        </p:spPr>
      </p:pic>
      <p:pic>
        <p:nvPicPr>
          <p:cNvPr id="7" name="Picture 6" descr="A person lying in a hospital bed with tubes&#10;&#10;Description automatically generated">
            <a:extLst>
              <a:ext uri="{FF2B5EF4-FFF2-40B4-BE49-F238E27FC236}">
                <a16:creationId xmlns:a16="http://schemas.microsoft.com/office/drawing/2014/main" id="{2C2FD1ED-C9C9-E46C-69EC-E685CB521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757" y="881380"/>
            <a:ext cx="1818751" cy="1818751"/>
          </a:xfrm>
          <a:prstGeom prst="rect">
            <a:avLst/>
          </a:prstGeom>
        </p:spPr>
      </p:pic>
      <p:pic>
        <p:nvPicPr>
          <p:cNvPr id="9" name="Picture 8" descr="A person wearing a white lab coat&#10;&#10;Description automatically generated">
            <a:extLst>
              <a:ext uri="{FF2B5EF4-FFF2-40B4-BE49-F238E27FC236}">
                <a16:creationId xmlns:a16="http://schemas.microsoft.com/office/drawing/2014/main" id="{26F26A9C-1587-3EE2-79F7-58879FAAA6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184" y="2768582"/>
            <a:ext cx="1891554" cy="1813483"/>
          </a:xfrm>
          <a:prstGeom prst="rect">
            <a:avLst/>
          </a:prstGeom>
        </p:spPr>
      </p:pic>
      <p:pic>
        <p:nvPicPr>
          <p:cNvPr id="11" name="Picture 10" descr="A person in a hospital bed&#10;&#10;Description automatically generated">
            <a:extLst>
              <a:ext uri="{FF2B5EF4-FFF2-40B4-BE49-F238E27FC236}">
                <a16:creationId xmlns:a16="http://schemas.microsoft.com/office/drawing/2014/main" id="{B8F243E6-70BE-31D1-4759-010B7BAA00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649" y="2772934"/>
            <a:ext cx="1804781" cy="1804781"/>
          </a:xfrm>
          <a:prstGeom prst="rect">
            <a:avLst/>
          </a:prstGeom>
        </p:spPr>
      </p:pic>
      <p:pic>
        <p:nvPicPr>
          <p:cNvPr id="13" name="Picture 12" descr="A person in a white coat with a stethoscope around his neck&#10;&#10;Description automatically generated">
            <a:extLst>
              <a:ext uri="{FF2B5EF4-FFF2-40B4-BE49-F238E27FC236}">
                <a16:creationId xmlns:a16="http://schemas.microsoft.com/office/drawing/2014/main" id="{E177CAF1-A21D-22D7-8BD9-D887D91A12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4184" y="881380"/>
            <a:ext cx="1895738" cy="1818751"/>
          </a:xfrm>
          <a:prstGeom prst="rect">
            <a:avLst/>
          </a:prstGeom>
        </p:spPr>
      </p:pic>
      <p:pic>
        <p:nvPicPr>
          <p:cNvPr id="15" name="Picture 14" descr="A medical staff in a hospital room&#10;&#10;Description automatically generated">
            <a:extLst>
              <a:ext uri="{FF2B5EF4-FFF2-40B4-BE49-F238E27FC236}">
                <a16:creationId xmlns:a16="http://schemas.microsoft.com/office/drawing/2014/main" id="{2DE122B8-26FA-E6D3-8146-F88B2B1309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649" y="895350"/>
            <a:ext cx="1804781" cy="1804781"/>
          </a:xfrm>
          <a:prstGeom prst="rect">
            <a:avLst/>
          </a:prstGeom>
        </p:spPr>
      </p:pic>
      <p:pic>
        <p:nvPicPr>
          <p:cNvPr id="17" name="Picture 16" descr="A group of people working on a patient&#10;&#10;Description automatically generated">
            <a:extLst>
              <a:ext uri="{FF2B5EF4-FFF2-40B4-BE49-F238E27FC236}">
                <a16:creationId xmlns:a16="http://schemas.microsoft.com/office/drawing/2014/main" id="{801F4456-9585-64BF-AA5B-D923C1B18F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7200" y="2755108"/>
            <a:ext cx="1804781" cy="1836577"/>
          </a:xfrm>
          <a:prstGeom prst="rect">
            <a:avLst/>
          </a:prstGeom>
        </p:spPr>
      </p:pic>
      <p:pic>
        <p:nvPicPr>
          <p:cNvPr id="19" name="Picture 18" descr="A person standing next to a person lying on a bed&#10;&#10;Description automatically generated">
            <a:extLst>
              <a:ext uri="{FF2B5EF4-FFF2-40B4-BE49-F238E27FC236}">
                <a16:creationId xmlns:a16="http://schemas.microsoft.com/office/drawing/2014/main" id="{9E98CA89-613C-6473-0DA6-671A21C5620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20757" y="2755108"/>
            <a:ext cx="1818751" cy="1826957"/>
          </a:xfrm>
          <a:prstGeom prst="rect">
            <a:avLst/>
          </a:prstGeom>
        </p:spPr>
      </p:pic>
    </p:spTree>
    <p:extLst>
      <p:ext uri="{BB962C8B-B14F-4D97-AF65-F5344CB8AC3E}">
        <p14:creationId xmlns:p14="http://schemas.microsoft.com/office/powerpoint/2010/main" val="264505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EB29-8BBC-B546-9A58-91339B6785AA}"/>
              </a:ext>
            </a:extLst>
          </p:cNvPr>
          <p:cNvSpPr>
            <a:spLocks noGrp="1"/>
          </p:cNvSpPr>
          <p:nvPr>
            <p:ph type="title"/>
          </p:nvPr>
        </p:nvSpPr>
        <p:spPr>
          <a:xfrm>
            <a:off x="241198" y="330834"/>
            <a:ext cx="8661603" cy="400110"/>
          </a:xfrm>
        </p:spPr>
        <p:txBody>
          <a:bodyPr/>
          <a:lstStyle/>
          <a:p>
            <a:r>
              <a:rPr lang="en-IN" dirty="0"/>
              <a:t>Results Evaluations:</a:t>
            </a:r>
          </a:p>
        </p:txBody>
      </p:sp>
      <p:sp>
        <p:nvSpPr>
          <p:cNvPr id="3" name="Text Placeholder 2">
            <a:extLst>
              <a:ext uri="{FF2B5EF4-FFF2-40B4-BE49-F238E27FC236}">
                <a16:creationId xmlns:a16="http://schemas.microsoft.com/office/drawing/2014/main" id="{0ED961C9-33EF-332C-F617-6104AF54C937}"/>
              </a:ext>
            </a:extLst>
          </p:cNvPr>
          <p:cNvSpPr>
            <a:spLocks noGrp="1"/>
          </p:cNvSpPr>
          <p:nvPr>
            <p:ph type="body" idx="1"/>
          </p:nvPr>
        </p:nvSpPr>
        <p:spPr/>
        <p:txBody>
          <a:bodyPr/>
          <a:lstStyle/>
          <a:p>
            <a:endParaRPr lang="en-IN" dirty="0"/>
          </a:p>
        </p:txBody>
      </p:sp>
      <p:pic>
        <p:nvPicPr>
          <p:cNvPr id="5" name="Picture 4" descr="A blue squares with white text&#10;&#10;Description automatically generated">
            <a:extLst>
              <a:ext uri="{FF2B5EF4-FFF2-40B4-BE49-F238E27FC236}">
                <a16:creationId xmlns:a16="http://schemas.microsoft.com/office/drawing/2014/main" id="{85925B5D-8DDE-3869-399B-CB05B13E2C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6069" y="2880360"/>
            <a:ext cx="2128079" cy="1738232"/>
          </a:xfrm>
          <a:prstGeom prst="rect">
            <a:avLst/>
          </a:prstGeom>
        </p:spPr>
      </p:pic>
      <p:pic>
        <p:nvPicPr>
          <p:cNvPr id="7" name="Picture 6" descr="A graph of a graph showing the difference between a patient and a class&#10;&#10;Description automatically generated with medium confidence">
            <a:extLst>
              <a:ext uri="{FF2B5EF4-FFF2-40B4-BE49-F238E27FC236}">
                <a16:creationId xmlns:a16="http://schemas.microsoft.com/office/drawing/2014/main" id="{B3795D2E-610F-B10E-D3F0-84EBF0034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798325"/>
            <a:ext cx="2705700" cy="1803800"/>
          </a:xfrm>
          <a:prstGeom prst="rect">
            <a:avLst/>
          </a:prstGeom>
        </p:spPr>
      </p:pic>
      <p:pic>
        <p:nvPicPr>
          <p:cNvPr id="9" name="Picture 8" descr="A graph of a graph showing the difference between two people&#10;&#10;Description automatically generated with medium confidence">
            <a:extLst>
              <a:ext uri="{FF2B5EF4-FFF2-40B4-BE49-F238E27FC236}">
                <a16:creationId xmlns:a16="http://schemas.microsoft.com/office/drawing/2014/main" id="{F9FDFA51-EEAA-CED9-6B85-82087211A3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873092"/>
            <a:ext cx="2705700" cy="1803800"/>
          </a:xfrm>
          <a:prstGeom prst="rect">
            <a:avLst/>
          </a:prstGeom>
        </p:spPr>
      </p:pic>
      <p:pic>
        <p:nvPicPr>
          <p:cNvPr id="11" name="Picture 10" descr="A graph of a patient's curve&#10;&#10;Description automatically generated with medium confidence">
            <a:extLst>
              <a:ext uri="{FF2B5EF4-FFF2-40B4-BE49-F238E27FC236}">
                <a16:creationId xmlns:a16="http://schemas.microsoft.com/office/drawing/2014/main" id="{DEEED9C9-F474-912D-A024-2015BD7E9E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8702" y="869820"/>
            <a:ext cx="2960372" cy="1973581"/>
          </a:xfrm>
          <a:prstGeom prst="rect">
            <a:avLst/>
          </a:prstGeom>
        </p:spPr>
      </p:pic>
      <p:pic>
        <p:nvPicPr>
          <p:cNvPr id="13" name="Picture 12" descr="A graph of a curve&#10;&#10;Description automatically generated with medium confidence">
            <a:extLst>
              <a:ext uri="{FF2B5EF4-FFF2-40B4-BE49-F238E27FC236}">
                <a16:creationId xmlns:a16="http://schemas.microsoft.com/office/drawing/2014/main" id="{15245DC4-F82B-2D78-A7E2-5C21A485CB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7440" y="877608"/>
            <a:ext cx="2829640" cy="1886427"/>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FD6F7409-EA6A-C4E5-7DD8-DA2D870426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9666" y="2826078"/>
            <a:ext cx="3772854" cy="1886427"/>
          </a:xfrm>
          <a:prstGeom prst="rect">
            <a:avLst/>
          </a:prstGeom>
        </p:spPr>
      </p:pic>
    </p:spTree>
    <p:extLst>
      <p:ext uri="{BB962C8B-B14F-4D97-AF65-F5344CB8AC3E}">
        <p14:creationId xmlns:p14="http://schemas.microsoft.com/office/powerpoint/2010/main" val="121297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FFC2-3243-8D3B-228D-876F39E5409A}"/>
              </a:ext>
            </a:extLst>
          </p:cNvPr>
          <p:cNvSpPr>
            <a:spLocks noGrp="1"/>
          </p:cNvSpPr>
          <p:nvPr>
            <p:ph type="title"/>
          </p:nvPr>
        </p:nvSpPr>
        <p:spPr>
          <a:xfrm>
            <a:off x="241198" y="330834"/>
            <a:ext cx="8661603" cy="400110"/>
          </a:xfrm>
        </p:spPr>
        <p:txBody>
          <a:bodyPr/>
          <a:lstStyle/>
          <a:p>
            <a:r>
              <a:rPr lang="en-IN" dirty="0"/>
              <a:t>Scope For Improvement:</a:t>
            </a:r>
          </a:p>
        </p:txBody>
      </p:sp>
      <p:sp>
        <p:nvSpPr>
          <p:cNvPr id="3" name="Text Placeholder 2">
            <a:extLst>
              <a:ext uri="{FF2B5EF4-FFF2-40B4-BE49-F238E27FC236}">
                <a16:creationId xmlns:a16="http://schemas.microsoft.com/office/drawing/2014/main" id="{C088F3DF-96A9-A854-E277-2DD519B5A58D}"/>
              </a:ext>
            </a:extLst>
          </p:cNvPr>
          <p:cNvSpPr>
            <a:spLocks noGrp="1"/>
          </p:cNvSpPr>
          <p:nvPr>
            <p:ph type="body" idx="1"/>
          </p:nvPr>
        </p:nvSpPr>
        <p:spPr>
          <a:xfrm>
            <a:off x="381000" y="971550"/>
            <a:ext cx="8229600" cy="3447098"/>
          </a:xfrm>
        </p:spPr>
        <p:txBody>
          <a:bodyPr/>
          <a:lstStyle/>
          <a:p>
            <a:pPr marL="285750" indent="-285750">
              <a:buFont typeface="Arial" panose="020B0604020202020204" pitchFamily="34" charset="0"/>
              <a:buChar char="•"/>
            </a:pPr>
            <a:r>
              <a:rPr lang="en-US" sz="1600" dirty="0"/>
              <a:t>Model optimization: All domain-specific data fine-tune YOLOv8 continuously for better detection accuracy, especially in diverse ICU environments. Quantization and other optimizations from </a:t>
            </a:r>
            <a:r>
              <a:rPr lang="en-US" sz="1600" dirty="0" err="1"/>
              <a:t>TensorRT</a:t>
            </a:r>
            <a:r>
              <a:rPr lang="en-US" sz="1600" dirty="0"/>
              <a:t> can be further applied to reduce latency and memory usage.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Real-time analytics: Advanced analytics with insight into such trends of patients and equipment usage will enable proactive care and better resource allocation.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User Interface </a:t>
            </a:r>
            <a:r>
              <a:rPr lang="en-US" sz="1600" dirty="0" err="1"/>
              <a:t>Optimisation</a:t>
            </a:r>
            <a:r>
              <a:rPr lang="en-US" sz="1600" dirty="0"/>
              <a:t>: The user interface for health professionals can be made more user-friendly so that quicker decisions can be taken. More intuitive dashboards, visual alerts, and access to real-time data on dashboards will help in the usability of the system.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EMR System Integration: Integration should work seamless with EMR systems. It will provide a smooth workflow to the clinicians by opening charts of patient history and other related data side by side with monitoring.</a:t>
            </a:r>
            <a:endParaRPr lang="en-IN" sz="1600" dirty="0"/>
          </a:p>
        </p:txBody>
      </p:sp>
    </p:spTree>
    <p:extLst>
      <p:ext uri="{BB962C8B-B14F-4D97-AF65-F5344CB8AC3E}">
        <p14:creationId xmlns:p14="http://schemas.microsoft.com/office/powerpoint/2010/main" val="224936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633</Words>
  <Application>Microsoft Office PowerPoint</Application>
  <PresentationFormat>On-screen Show (16:9)</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Amasis MT Pro</vt:lpstr>
      <vt:lpstr>Arial</vt:lpstr>
      <vt:lpstr>Calibri</vt:lpstr>
      <vt:lpstr>Office Theme</vt:lpstr>
      <vt:lpstr>Innovative Monitoring System for TeleICU Patient Using  Video Processing &amp; Deep Learning                                  -SUBHAM SRIVASTAVA                                                         (Manipal Institute Of Technology)</vt:lpstr>
      <vt:lpstr>UNIQUE IDEA:</vt:lpstr>
      <vt:lpstr>PROCESS FLOW:</vt:lpstr>
      <vt:lpstr>WORKING:</vt:lpstr>
      <vt:lpstr>TECHNOLOGIES USED:</vt:lpstr>
      <vt:lpstr>Architecture Diagram ( YOLOv8 ) </vt:lpstr>
      <vt:lpstr>Sample Outputs:</vt:lpstr>
      <vt:lpstr>Results Evaluations:</vt:lpstr>
      <vt:lpstr>Scope For Improvement:</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SUBHAM SRIVASTAVA - 210906216</cp:lastModifiedBy>
  <cp:revision>3</cp:revision>
  <dcterms:created xsi:type="dcterms:W3CDTF">2024-07-04T11:14:29Z</dcterms:created>
  <dcterms:modified xsi:type="dcterms:W3CDTF">2024-07-15T15:09:59Z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2024-07-04T00:00:00Z</vt:filetime>
  </property>
</Properties>
</file>