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3"/>
  </p:notesMasterIdLst>
  <p:sldIdLst>
    <p:sldId id="256" r:id="rId2"/>
    <p:sldId id="259" r:id="rId3"/>
    <p:sldId id="258" r:id="rId4"/>
    <p:sldId id="267" r:id="rId5"/>
    <p:sldId id="262" r:id="rId6"/>
    <p:sldId id="263" r:id="rId7"/>
    <p:sldId id="329" r:id="rId8"/>
    <p:sldId id="338" r:id="rId9"/>
    <p:sldId id="342" r:id="rId10"/>
    <p:sldId id="330" r:id="rId11"/>
    <p:sldId id="334" r:id="rId12"/>
    <p:sldId id="343" r:id="rId13"/>
    <p:sldId id="341" r:id="rId14"/>
    <p:sldId id="331" r:id="rId15"/>
    <p:sldId id="337" r:id="rId16"/>
    <p:sldId id="332" r:id="rId17"/>
    <p:sldId id="289" r:id="rId18"/>
    <p:sldId id="276" r:id="rId19"/>
    <p:sldId id="339" r:id="rId20"/>
    <p:sldId id="340" r:id="rId21"/>
    <p:sldId id="344" r:id="rId22"/>
  </p:sldIdLst>
  <p:sldSz cx="9144000" cy="5143500" type="screen16x9"/>
  <p:notesSz cx="6858000" cy="9144000"/>
  <p:embeddedFontLst>
    <p:embeddedFont>
      <p:font typeface="Oxygen" panose="020B0604020202020204" charset="0"/>
      <p:regular r:id="rId24"/>
      <p:bold r:id="rId25"/>
    </p:embeddedFont>
    <p:embeddedFont>
      <p:font typeface="Poor Richard" panose="02080502050505020702" pitchFamily="18" charset="0"/>
      <p:regular r:id="rId26"/>
    </p:embeddedFont>
    <p:embeddedFont>
      <p:font typeface="Oswald Medium" panose="020B0604020202020204" charset="0"/>
      <p:regular r:id="rId27"/>
      <p:bold r:id="rId28"/>
    </p:embeddedFont>
    <p:embeddedFont>
      <p:font typeface="Bahnschrift SemiBold" panose="020B0502040204020203" pitchFamily="34" charset="0"/>
      <p:bold r:id="rId29"/>
    </p:embeddedFont>
    <p:embeddedFont>
      <p:font typeface="Trebuchet MS" panose="020B0603020202020204" pitchFamily="3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Bahnschrift Condensed" panose="020B0502040204020203"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EA4335"/>
          </p15:clr>
        </p15:guide>
        <p15:guide id="2" pos="2880">
          <p15:clr>
            <a:srgbClr val="EA4335"/>
          </p15:clr>
        </p15:guide>
        <p15:guide id="3" pos="340">
          <p15:clr>
            <a:srgbClr val="EA4335"/>
          </p15:clr>
        </p15:guide>
        <p15:guide id="4" pos="5420">
          <p15:clr>
            <a:srgbClr val="EA4335"/>
          </p15:clr>
        </p15:guide>
        <p15:guide id="5" orient="horz" pos="340">
          <p15:clr>
            <a:srgbClr val="EA4335"/>
          </p15:clr>
        </p15:guide>
        <p15:guide id="6" orient="horz" pos="2934">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E7CF9F-2D98-47A2-9522-C4DA41376641}">
  <a:tblStyle styleId="{78E7CF9F-2D98-47A2-9522-C4DA413766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7" d="100"/>
          <a:sy n="97" d="100"/>
        </p:scale>
        <p:origin x="606" y="72"/>
      </p:cViewPr>
      <p:guideLst>
        <p:guide orient="horz" pos="1620"/>
        <p:guide pos="2880"/>
        <p:guide pos="340"/>
        <p:guide pos="5420"/>
        <p:guide orient="horz" pos="340"/>
        <p:guide orient="horz" pos="29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7480c1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7480c1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31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f67480c12f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f67480c12f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67480c12f_0_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f67480c12f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52db8a4c0_1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52db8a4c0_1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b8c1d4cb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b8c1d4c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7480c1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7480c1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67480c12f_0_2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67480c12f_0_2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ad5083a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ad5083a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7480c1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7480c1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82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7480c1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7480c1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82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7480c1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7480c1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308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27400" y="740073"/>
            <a:ext cx="5689200" cy="2535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72750" y="3669550"/>
            <a:ext cx="4947000" cy="420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rotWithShape="1">
          <a:blip r:embed="rId2">
            <a:alphaModFix/>
          </a:blip>
          <a:srcRect l="831" r="83968"/>
          <a:stretch/>
        </p:blipFill>
        <p:spPr>
          <a:xfrm>
            <a:off x="-88950" y="-56000"/>
            <a:ext cx="1198500" cy="5255400"/>
          </a:xfrm>
          <a:prstGeom prst="rect">
            <a:avLst/>
          </a:prstGeom>
          <a:noFill/>
          <a:ln>
            <a:noFill/>
          </a:ln>
        </p:spPr>
      </p:pic>
      <p:pic>
        <p:nvPicPr>
          <p:cNvPr id="12" name="Google Shape;12;p2"/>
          <p:cNvPicPr preferRelativeResize="0"/>
          <p:nvPr/>
        </p:nvPicPr>
        <p:blipFill rotWithShape="1">
          <a:blip r:embed="rId2">
            <a:alphaModFix/>
          </a:blip>
          <a:srcRect l="13398" r="71401"/>
          <a:stretch/>
        </p:blipFill>
        <p:spPr>
          <a:xfrm flipH="1">
            <a:off x="7945500" y="-83950"/>
            <a:ext cx="1198500" cy="5255400"/>
          </a:xfrm>
          <a:prstGeom prst="rect">
            <a:avLst/>
          </a:prstGeom>
          <a:noFill/>
          <a:ln>
            <a:noFill/>
          </a:ln>
        </p:spPr>
      </p:pic>
      <p:sp>
        <p:nvSpPr>
          <p:cNvPr id="13" name="Google Shape;13;p2"/>
          <p:cNvSpPr/>
          <p:nvPr/>
        </p:nvSpPr>
        <p:spPr>
          <a:xfrm>
            <a:off x="-75675" y="-18625"/>
            <a:ext cx="11868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938375" y="-48150"/>
            <a:ext cx="11580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301"/>
        <p:cNvGrpSpPr/>
        <p:nvPr/>
      </p:nvGrpSpPr>
      <p:grpSpPr>
        <a:xfrm>
          <a:off x="0" y="0"/>
          <a:ext cx="0" cy="0"/>
          <a:chOff x="0" y="0"/>
          <a:chExt cx="0" cy="0"/>
        </a:xfrm>
      </p:grpSpPr>
      <p:pic>
        <p:nvPicPr>
          <p:cNvPr id="302" name="Google Shape;302;p42"/>
          <p:cNvPicPr preferRelativeResize="0"/>
          <p:nvPr/>
        </p:nvPicPr>
        <p:blipFill rotWithShape="1">
          <a:blip r:embed="rId2">
            <a:alphaModFix/>
          </a:blip>
          <a:srcRect l="4744" r="81317"/>
          <a:stretch/>
        </p:blipFill>
        <p:spPr>
          <a:xfrm>
            <a:off x="8307100" y="-136475"/>
            <a:ext cx="1137000" cy="5437200"/>
          </a:xfrm>
          <a:prstGeom prst="rect">
            <a:avLst/>
          </a:prstGeom>
          <a:noFill/>
          <a:ln>
            <a:noFill/>
          </a:ln>
        </p:spPr>
      </p:pic>
      <p:sp>
        <p:nvSpPr>
          <p:cNvPr id="303" name="Google Shape;303;p42"/>
          <p:cNvSpPr/>
          <p:nvPr/>
        </p:nvSpPr>
        <p:spPr>
          <a:xfrm flipH="1">
            <a:off x="8307100" y="-48150"/>
            <a:ext cx="11580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155650" y="1506450"/>
            <a:ext cx="4832700" cy="2415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0" name="Google Shape;40;p7"/>
          <p:cNvPicPr preferRelativeResize="0"/>
          <p:nvPr/>
        </p:nvPicPr>
        <p:blipFill rotWithShape="1">
          <a:blip r:embed="rId2">
            <a:alphaModFix/>
          </a:blip>
          <a:srcRect l="53851" r="30122"/>
          <a:stretch/>
        </p:blipFill>
        <p:spPr>
          <a:xfrm rot="5400000">
            <a:off x="3497475" y="-5056773"/>
            <a:ext cx="2238000" cy="9307800"/>
          </a:xfrm>
          <a:prstGeom prst="rect">
            <a:avLst/>
          </a:prstGeom>
          <a:noFill/>
          <a:ln>
            <a:noFill/>
          </a:ln>
        </p:spPr>
      </p:pic>
      <p:sp>
        <p:nvSpPr>
          <p:cNvPr id="41" name="Google Shape;41;p7"/>
          <p:cNvSpPr/>
          <p:nvPr/>
        </p:nvSpPr>
        <p:spPr>
          <a:xfrm rot="5400000">
            <a:off x="3455850" y="-5046875"/>
            <a:ext cx="2232300" cy="9293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7"/>
          <p:cNvPicPr preferRelativeResize="0"/>
          <p:nvPr/>
        </p:nvPicPr>
        <p:blipFill rotWithShape="1">
          <a:blip r:embed="rId2">
            <a:alphaModFix/>
          </a:blip>
          <a:srcRect l="53851" r="30122"/>
          <a:stretch/>
        </p:blipFill>
        <p:spPr>
          <a:xfrm rot="-5400000">
            <a:off x="3434288" y="890802"/>
            <a:ext cx="2238000" cy="9307800"/>
          </a:xfrm>
          <a:prstGeom prst="rect">
            <a:avLst/>
          </a:prstGeom>
          <a:noFill/>
          <a:ln>
            <a:noFill/>
          </a:ln>
        </p:spPr>
      </p:pic>
      <p:sp>
        <p:nvSpPr>
          <p:cNvPr id="43" name="Google Shape;43;p7"/>
          <p:cNvSpPr/>
          <p:nvPr/>
        </p:nvSpPr>
        <p:spPr>
          <a:xfrm rot="-5400000">
            <a:off x="3481613" y="895003"/>
            <a:ext cx="2232300" cy="9293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5295625" y="2677450"/>
            <a:ext cx="2661900" cy="1853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200" b="1">
                <a:solidFill>
                  <a:schemeClr val="dk2"/>
                </a:solidFill>
                <a:latin typeface="Oxygen"/>
                <a:ea typeface="Oxygen"/>
                <a:cs typeface="Oxygen"/>
                <a:sym typeface="Oxygen"/>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spTree>
      <p:nvGrpSpPr>
        <p:cNvPr id="1" name="Shape 73"/>
        <p:cNvGrpSpPr/>
        <p:nvPr/>
      </p:nvGrpSpPr>
      <p:grpSpPr>
        <a:xfrm>
          <a:off x="0" y="0"/>
          <a:ext cx="0" cy="0"/>
          <a:chOff x="0" y="0"/>
          <a:chExt cx="0" cy="0"/>
        </a:xfrm>
      </p:grpSpPr>
      <p:sp>
        <p:nvSpPr>
          <p:cNvPr id="74" name="Google Shape;74;p14"/>
          <p:cNvSpPr txBox="1">
            <a:spLocks noGrp="1"/>
          </p:cNvSpPr>
          <p:nvPr>
            <p:ph type="subTitle" idx="1"/>
          </p:nvPr>
        </p:nvSpPr>
        <p:spPr>
          <a:xfrm>
            <a:off x="1812600" y="1550175"/>
            <a:ext cx="2070900" cy="78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a:spcBef>
                <a:spcPts val="1600"/>
              </a:spcBef>
              <a:spcAft>
                <a:spcPts val="0"/>
              </a:spcAft>
              <a:buSzPts val="1400"/>
              <a:buFont typeface="Oswald Medium"/>
              <a:buNone/>
              <a:defRPr>
                <a:latin typeface="Oswald Medium"/>
                <a:ea typeface="Oswald Medium"/>
                <a:cs typeface="Oswald Medium"/>
                <a:sym typeface="Oswald Medium"/>
              </a:defRPr>
            </a:lvl2pPr>
            <a:lvl3pPr lvl="2">
              <a:spcBef>
                <a:spcPts val="1600"/>
              </a:spcBef>
              <a:spcAft>
                <a:spcPts val="0"/>
              </a:spcAft>
              <a:buSzPts val="1400"/>
              <a:buFont typeface="Oswald Medium"/>
              <a:buNone/>
              <a:defRPr>
                <a:latin typeface="Oswald Medium"/>
                <a:ea typeface="Oswald Medium"/>
                <a:cs typeface="Oswald Medium"/>
                <a:sym typeface="Oswald Medium"/>
              </a:defRPr>
            </a:lvl3pPr>
            <a:lvl4pPr lvl="3">
              <a:spcBef>
                <a:spcPts val="1600"/>
              </a:spcBef>
              <a:spcAft>
                <a:spcPts val="0"/>
              </a:spcAft>
              <a:buSzPts val="1400"/>
              <a:buFont typeface="Oswald Medium"/>
              <a:buNone/>
              <a:defRPr>
                <a:latin typeface="Oswald Medium"/>
                <a:ea typeface="Oswald Medium"/>
                <a:cs typeface="Oswald Medium"/>
                <a:sym typeface="Oswald Medium"/>
              </a:defRPr>
            </a:lvl4pPr>
            <a:lvl5pPr lvl="4">
              <a:spcBef>
                <a:spcPts val="1600"/>
              </a:spcBef>
              <a:spcAft>
                <a:spcPts val="0"/>
              </a:spcAft>
              <a:buSzPts val="1400"/>
              <a:buFont typeface="Oswald Medium"/>
              <a:buNone/>
              <a:defRPr>
                <a:latin typeface="Oswald Medium"/>
                <a:ea typeface="Oswald Medium"/>
                <a:cs typeface="Oswald Medium"/>
                <a:sym typeface="Oswald Medium"/>
              </a:defRPr>
            </a:lvl5pPr>
            <a:lvl6pPr lvl="5">
              <a:spcBef>
                <a:spcPts val="1600"/>
              </a:spcBef>
              <a:spcAft>
                <a:spcPts val="0"/>
              </a:spcAft>
              <a:buSzPts val="1400"/>
              <a:buFont typeface="Oswald Medium"/>
              <a:buNone/>
              <a:defRPr>
                <a:latin typeface="Oswald Medium"/>
                <a:ea typeface="Oswald Medium"/>
                <a:cs typeface="Oswald Medium"/>
                <a:sym typeface="Oswald Medium"/>
              </a:defRPr>
            </a:lvl6pPr>
            <a:lvl7pPr lvl="6">
              <a:spcBef>
                <a:spcPts val="1600"/>
              </a:spcBef>
              <a:spcAft>
                <a:spcPts val="0"/>
              </a:spcAft>
              <a:buSzPts val="1400"/>
              <a:buFont typeface="Oswald Medium"/>
              <a:buNone/>
              <a:defRPr>
                <a:latin typeface="Oswald Medium"/>
                <a:ea typeface="Oswald Medium"/>
                <a:cs typeface="Oswald Medium"/>
                <a:sym typeface="Oswald Medium"/>
              </a:defRPr>
            </a:lvl7pPr>
            <a:lvl8pPr lvl="7">
              <a:spcBef>
                <a:spcPts val="1600"/>
              </a:spcBef>
              <a:spcAft>
                <a:spcPts val="0"/>
              </a:spcAft>
              <a:buSzPts val="1400"/>
              <a:buFont typeface="Oswald Medium"/>
              <a:buNone/>
              <a:defRPr>
                <a:latin typeface="Oswald Medium"/>
                <a:ea typeface="Oswald Medium"/>
                <a:cs typeface="Oswald Medium"/>
                <a:sym typeface="Oswald Medium"/>
              </a:defRPr>
            </a:lvl8pPr>
            <a:lvl9pPr lvl="8">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75" name="Google Shape;75;p14"/>
          <p:cNvSpPr txBox="1">
            <a:spLocks noGrp="1"/>
          </p:cNvSpPr>
          <p:nvPr>
            <p:ph type="title" hasCustomPrompt="1"/>
          </p:nvPr>
        </p:nvSpPr>
        <p:spPr>
          <a:xfrm>
            <a:off x="651777" y="1513500"/>
            <a:ext cx="898500" cy="96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40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6" name="Google Shape;76;p14"/>
          <p:cNvSpPr txBox="1">
            <a:spLocks noGrp="1"/>
          </p:cNvSpPr>
          <p:nvPr>
            <p:ph type="subTitle" idx="2"/>
          </p:nvPr>
        </p:nvSpPr>
        <p:spPr>
          <a:xfrm>
            <a:off x="1812605" y="2268174"/>
            <a:ext cx="2218800" cy="4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 name="Google Shape;77;p14"/>
          <p:cNvSpPr txBox="1">
            <a:spLocks noGrp="1"/>
          </p:cNvSpPr>
          <p:nvPr>
            <p:ph type="subTitle" idx="3"/>
          </p:nvPr>
        </p:nvSpPr>
        <p:spPr>
          <a:xfrm>
            <a:off x="5534275" y="1550175"/>
            <a:ext cx="2070900" cy="7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160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78" name="Google Shape;78;p14"/>
          <p:cNvSpPr txBox="1">
            <a:spLocks noGrp="1"/>
          </p:cNvSpPr>
          <p:nvPr>
            <p:ph type="title" idx="4" hasCustomPrompt="1"/>
          </p:nvPr>
        </p:nvSpPr>
        <p:spPr>
          <a:xfrm>
            <a:off x="4357899" y="1513500"/>
            <a:ext cx="898500" cy="96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40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9" name="Google Shape;79;p14"/>
          <p:cNvSpPr txBox="1">
            <a:spLocks noGrp="1"/>
          </p:cNvSpPr>
          <p:nvPr>
            <p:ph type="subTitle" idx="5"/>
          </p:nvPr>
        </p:nvSpPr>
        <p:spPr>
          <a:xfrm>
            <a:off x="5534275" y="2268174"/>
            <a:ext cx="2218800" cy="4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0" name="Google Shape;80;p14"/>
          <p:cNvSpPr txBox="1">
            <a:spLocks noGrp="1"/>
          </p:cNvSpPr>
          <p:nvPr>
            <p:ph type="subTitle" idx="6"/>
          </p:nvPr>
        </p:nvSpPr>
        <p:spPr>
          <a:xfrm>
            <a:off x="1812600" y="3146300"/>
            <a:ext cx="2070900" cy="7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160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81" name="Google Shape;81;p14"/>
          <p:cNvSpPr txBox="1">
            <a:spLocks noGrp="1"/>
          </p:cNvSpPr>
          <p:nvPr>
            <p:ph type="title" idx="7" hasCustomPrompt="1"/>
          </p:nvPr>
        </p:nvSpPr>
        <p:spPr>
          <a:xfrm>
            <a:off x="651777" y="3109625"/>
            <a:ext cx="898500" cy="96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40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2" name="Google Shape;82;p14"/>
          <p:cNvSpPr txBox="1">
            <a:spLocks noGrp="1"/>
          </p:cNvSpPr>
          <p:nvPr>
            <p:ph type="subTitle" idx="8"/>
          </p:nvPr>
        </p:nvSpPr>
        <p:spPr>
          <a:xfrm>
            <a:off x="1812605" y="3863825"/>
            <a:ext cx="2218800" cy="4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3" name="Google Shape;83;p14"/>
          <p:cNvSpPr txBox="1">
            <a:spLocks noGrp="1"/>
          </p:cNvSpPr>
          <p:nvPr>
            <p:ph type="subTitle" idx="9"/>
          </p:nvPr>
        </p:nvSpPr>
        <p:spPr>
          <a:xfrm>
            <a:off x="5534275" y="3146300"/>
            <a:ext cx="2070900" cy="7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160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84" name="Google Shape;84;p14"/>
          <p:cNvSpPr txBox="1">
            <a:spLocks noGrp="1"/>
          </p:cNvSpPr>
          <p:nvPr>
            <p:ph type="title" idx="13" hasCustomPrompt="1"/>
          </p:nvPr>
        </p:nvSpPr>
        <p:spPr>
          <a:xfrm>
            <a:off x="4358025" y="3109625"/>
            <a:ext cx="898500" cy="96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40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4"/>
          <p:cNvSpPr txBox="1">
            <a:spLocks noGrp="1"/>
          </p:cNvSpPr>
          <p:nvPr>
            <p:ph type="subTitle" idx="14"/>
          </p:nvPr>
        </p:nvSpPr>
        <p:spPr>
          <a:xfrm>
            <a:off x="5534275" y="3863825"/>
            <a:ext cx="2218800" cy="4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 name="Google Shape;86;p14"/>
          <p:cNvSpPr txBox="1">
            <a:spLocks noGrp="1"/>
          </p:cNvSpPr>
          <p:nvPr>
            <p:ph type="title" idx="15"/>
          </p:nvPr>
        </p:nvSpPr>
        <p:spPr>
          <a:xfrm>
            <a:off x="713225" y="539250"/>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87" name="Google Shape;87;p14"/>
          <p:cNvPicPr preferRelativeResize="0"/>
          <p:nvPr/>
        </p:nvPicPr>
        <p:blipFill rotWithShape="1">
          <a:blip r:embed="rId2">
            <a:alphaModFix/>
          </a:blip>
          <a:srcRect l="61707" r="24354"/>
          <a:stretch/>
        </p:blipFill>
        <p:spPr>
          <a:xfrm>
            <a:off x="8317600" y="-136475"/>
            <a:ext cx="1137000" cy="5437200"/>
          </a:xfrm>
          <a:prstGeom prst="rect">
            <a:avLst/>
          </a:prstGeom>
          <a:noFill/>
          <a:ln>
            <a:noFill/>
          </a:ln>
        </p:spPr>
      </p:pic>
      <p:sp>
        <p:nvSpPr>
          <p:cNvPr id="88" name="Google Shape;88;p14"/>
          <p:cNvSpPr/>
          <p:nvPr/>
        </p:nvSpPr>
        <p:spPr>
          <a:xfrm flipH="1">
            <a:off x="8307100" y="-48150"/>
            <a:ext cx="11580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986125" y="3369040"/>
            <a:ext cx="3549300" cy="5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5"/>
          <p:cNvSpPr txBox="1">
            <a:spLocks noGrp="1"/>
          </p:cNvSpPr>
          <p:nvPr>
            <p:ph type="subTitle" idx="1"/>
          </p:nvPr>
        </p:nvSpPr>
        <p:spPr>
          <a:xfrm>
            <a:off x="746275" y="1416575"/>
            <a:ext cx="4029000" cy="176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3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92" name="Google Shape;92;p15"/>
          <p:cNvPicPr preferRelativeResize="0"/>
          <p:nvPr/>
        </p:nvPicPr>
        <p:blipFill rotWithShape="1">
          <a:blip r:embed="rId2">
            <a:alphaModFix/>
          </a:blip>
          <a:srcRect l="605" r="58506"/>
          <a:stretch/>
        </p:blipFill>
        <p:spPr>
          <a:xfrm>
            <a:off x="6001300" y="-56000"/>
            <a:ext cx="3224100" cy="5255400"/>
          </a:xfrm>
          <a:prstGeom prst="rect">
            <a:avLst/>
          </a:prstGeom>
          <a:noFill/>
          <a:ln>
            <a:noFill/>
          </a:ln>
        </p:spPr>
      </p:pic>
      <p:sp>
        <p:nvSpPr>
          <p:cNvPr id="93" name="Google Shape;93;p15"/>
          <p:cNvSpPr/>
          <p:nvPr/>
        </p:nvSpPr>
        <p:spPr>
          <a:xfrm flipH="1">
            <a:off x="6001300" y="-48150"/>
            <a:ext cx="32241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2_2">
    <p:spTree>
      <p:nvGrpSpPr>
        <p:cNvPr id="1" name="Shape 120"/>
        <p:cNvGrpSpPr/>
        <p:nvPr/>
      </p:nvGrpSpPr>
      <p:grpSpPr>
        <a:xfrm>
          <a:off x="0" y="0"/>
          <a:ext cx="0" cy="0"/>
          <a:chOff x="0" y="0"/>
          <a:chExt cx="0" cy="0"/>
        </a:xfrm>
      </p:grpSpPr>
      <p:sp>
        <p:nvSpPr>
          <p:cNvPr id="121" name="Google Shape;121;p19"/>
          <p:cNvSpPr txBox="1">
            <a:spLocks noGrp="1"/>
          </p:cNvSpPr>
          <p:nvPr>
            <p:ph type="subTitle" idx="1"/>
          </p:nvPr>
        </p:nvSpPr>
        <p:spPr>
          <a:xfrm>
            <a:off x="950318" y="2691020"/>
            <a:ext cx="18984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122" name="Google Shape;122;p19"/>
          <p:cNvSpPr txBox="1">
            <a:spLocks noGrp="1"/>
          </p:cNvSpPr>
          <p:nvPr>
            <p:ph type="subTitle" idx="2"/>
          </p:nvPr>
        </p:nvSpPr>
        <p:spPr>
          <a:xfrm>
            <a:off x="950318" y="3118700"/>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3" name="Google Shape;123;p19"/>
          <p:cNvSpPr txBox="1">
            <a:spLocks noGrp="1"/>
          </p:cNvSpPr>
          <p:nvPr>
            <p:ph type="subTitle" idx="3"/>
          </p:nvPr>
        </p:nvSpPr>
        <p:spPr>
          <a:xfrm>
            <a:off x="3726040" y="2691020"/>
            <a:ext cx="18984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124" name="Google Shape;124;p19"/>
          <p:cNvSpPr txBox="1">
            <a:spLocks noGrp="1"/>
          </p:cNvSpPr>
          <p:nvPr>
            <p:ph type="subTitle" idx="4"/>
          </p:nvPr>
        </p:nvSpPr>
        <p:spPr>
          <a:xfrm>
            <a:off x="3726040" y="3118700"/>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19"/>
          <p:cNvSpPr txBox="1">
            <a:spLocks noGrp="1"/>
          </p:cNvSpPr>
          <p:nvPr>
            <p:ph type="subTitle" idx="5"/>
          </p:nvPr>
        </p:nvSpPr>
        <p:spPr>
          <a:xfrm>
            <a:off x="6464668" y="2691020"/>
            <a:ext cx="18984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Oswald Medium"/>
              <a:buNone/>
              <a:defRPr sz="1800" b="1">
                <a:solidFill>
                  <a:schemeClr val="lt1"/>
                </a:solidFill>
                <a:latin typeface="Oxygen"/>
                <a:ea typeface="Oxygen"/>
                <a:cs typeface="Oxygen"/>
                <a:sym typeface="Oxygen"/>
              </a:defRPr>
            </a:lvl1pPr>
            <a:lvl2pPr lvl="1" rtl="0">
              <a:spcBef>
                <a:spcPts val="0"/>
              </a:spcBef>
              <a:spcAft>
                <a:spcPts val="0"/>
              </a:spcAft>
              <a:buSzPts val="1400"/>
              <a:buFont typeface="Oswald Medium"/>
              <a:buNone/>
              <a:defRPr>
                <a:latin typeface="Oswald Medium"/>
                <a:ea typeface="Oswald Medium"/>
                <a:cs typeface="Oswald Medium"/>
                <a:sym typeface="Oswald Medium"/>
              </a:defRPr>
            </a:lvl2pPr>
            <a:lvl3pPr lvl="2" rtl="0">
              <a:spcBef>
                <a:spcPts val="1600"/>
              </a:spcBef>
              <a:spcAft>
                <a:spcPts val="0"/>
              </a:spcAft>
              <a:buSzPts val="1400"/>
              <a:buFont typeface="Oswald Medium"/>
              <a:buNone/>
              <a:defRPr>
                <a:latin typeface="Oswald Medium"/>
                <a:ea typeface="Oswald Medium"/>
                <a:cs typeface="Oswald Medium"/>
                <a:sym typeface="Oswald Medium"/>
              </a:defRPr>
            </a:lvl3pPr>
            <a:lvl4pPr lvl="3" rtl="0">
              <a:spcBef>
                <a:spcPts val="1600"/>
              </a:spcBef>
              <a:spcAft>
                <a:spcPts val="0"/>
              </a:spcAft>
              <a:buSzPts val="1400"/>
              <a:buFont typeface="Oswald Medium"/>
              <a:buNone/>
              <a:defRPr>
                <a:latin typeface="Oswald Medium"/>
                <a:ea typeface="Oswald Medium"/>
                <a:cs typeface="Oswald Medium"/>
                <a:sym typeface="Oswald Medium"/>
              </a:defRPr>
            </a:lvl4pPr>
            <a:lvl5pPr lvl="4" rtl="0">
              <a:spcBef>
                <a:spcPts val="1600"/>
              </a:spcBef>
              <a:spcAft>
                <a:spcPts val="0"/>
              </a:spcAft>
              <a:buSzPts val="1400"/>
              <a:buFont typeface="Oswald Medium"/>
              <a:buNone/>
              <a:defRPr>
                <a:latin typeface="Oswald Medium"/>
                <a:ea typeface="Oswald Medium"/>
                <a:cs typeface="Oswald Medium"/>
                <a:sym typeface="Oswald Medium"/>
              </a:defRPr>
            </a:lvl5pPr>
            <a:lvl6pPr lvl="5" rtl="0">
              <a:spcBef>
                <a:spcPts val="1600"/>
              </a:spcBef>
              <a:spcAft>
                <a:spcPts val="0"/>
              </a:spcAft>
              <a:buSzPts val="1400"/>
              <a:buFont typeface="Oswald Medium"/>
              <a:buNone/>
              <a:defRPr>
                <a:latin typeface="Oswald Medium"/>
                <a:ea typeface="Oswald Medium"/>
                <a:cs typeface="Oswald Medium"/>
                <a:sym typeface="Oswald Medium"/>
              </a:defRPr>
            </a:lvl6pPr>
            <a:lvl7pPr lvl="6" rtl="0">
              <a:spcBef>
                <a:spcPts val="1600"/>
              </a:spcBef>
              <a:spcAft>
                <a:spcPts val="0"/>
              </a:spcAft>
              <a:buSzPts val="1400"/>
              <a:buFont typeface="Oswald Medium"/>
              <a:buNone/>
              <a:defRPr>
                <a:latin typeface="Oswald Medium"/>
                <a:ea typeface="Oswald Medium"/>
                <a:cs typeface="Oswald Medium"/>
                <a:sym typeface="Oswald Medium"/>
              </a:defRPr>
            </a:lvl7pPr>
            <a:lvl8pPr lvl="7" rtl="0">
              <a:spcBef>
                <a:spcPts val="1600"/>
              </a:spcBef>
              <a:spcAft>
                <a:spcPts val="0"/>
              </a:spcAft>
              <a:buSzPts val="1400"/>
              <a:buFont typeface="Oswald Medium"/>
              <a:buNone/>
              <a:defRPr>
                <a:latin typeface="Oswald Medium"/>
                <a:ea typeface="Oswald Medium"/>
                <a:cs typeface="Oswald Medium"/>
                <a:sym typeface="Oswald Medium"/>
              </a:defRPr>
            </a:lvl8pPr>
            <a:lvl9pPr lvl="8" rtl="0">
              <a:spcBef>
                <a:spcPts val="1600"/>
              </a:spcBef>
              <a:spcAft>
                <a:spcPts val="1600"/>
              </a:spcAft>
              <a:buSzPts val="1400"/>
              <a:buFont typeface="Oswald Medium"/>
              <a:buNone/>
              <a:defRPr>
                <a:latin typeface="Oswald Medium"/>
                <a:ea typeface="Oswald Medium"/>
                <a:cs typeface="Oswald Medium"/>
                <a:sym typeface="Oswald Medium"/>
              </a:defRPr>
            </a:lvl9pPr>
          </a:lstStyle>
          <a:p>
            <a:endParaRPr/>
          </a:p>
        </p:txBody>
      </p:sp>
      <p:sp>
        <p:nvSpPr>
          <p:cNvPr id="126" name="Google Shape;126;p19"/>
          <p:cNvSpPr txBox="1">
            <a:spLocks noGrp="1"/>
          </p:cNvSpPr>
          <p:nvPr>
            <p:ph type="subTitle" idx="6"/>
          </p:nvPr>
        </p:nvSpPr>
        <p:spPr>
          <a:xfrm>
            <a:off x="6464668" y="3118700"/>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27" name="Google Shape;127;p19"/>
          <p:cNvPicPr preferRelativeResize="0"/>
          <p:nvPr/>
        </p:nvPicPr>
        <p:blipFill rotWithShape="1">
          <a:blip r:embed="rId2">
            <a:alphaModFix/>
          </a:blip>
          <a:srcRect t="85118" b="1269"/>
          <a:stretch/>
        </p:blipFill>
        <p:spPr>
          <a:xfrm>
            <a:off x="-88575" y="4434925"/>
            <a:ext cx="9543300" cy="865800"/>
          </a:xfrm>
          <a:prstGeom prst="rect">
            <a:avLst/>
          </a:prstGeom>
          <a:noFill/>
          <a:ln>
            <a:noFill/>
          </a:ln>
        </p:spPr>
      </p:pic>
      <p:sp>
        <p:nvSpPr>
          <p:cNvPr id="128" name="Google Shape;128;p19"/>
          <p:cNvSpPr/>
          <p:nvPr/>
        </p:nvSpPr>
        <p:spPr>
          <a:xfrm rot="-5400000">
            <a:off x="4172425" y="231700"/>
            <a:ext cx="857700" cy="9245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txBox="1">
            <a:spLocks noGrp="1"/>
          </p:cNvSpPr>
          <p:nvPr>
            <p:ph type="title"/>
          </p:nvPr>
        </p:nvSpPr>
        <p:spPr>
          <a:xfrm>
            <a:off x="697798" y="539250"/>
            <a:ext cx="766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spTree>
      <p:nvGrpSpPr>
        <p:cNvPr id="1" name="Shape 216"/>
        <p:cNvGrpSpPr/>
        <p:nvPr/>
      </p:nvGrpSpPr>
      <p:grpSpPr>
        <a:xfrm>
          <a:off x="0" y="0"/>
          <a:ext cx="0" cy="0"/>
          <a:chOff x="0" y="0"/>
          <a:chExt cx="0" cy="0"/>
        </a:xfrm>
      </p:grpSpPr>
      <p:sp>
        <p:nvSpPr>
          <p:cNvPr id="217" name="Google Shape;217;p26"/>
          <p:cNvSpPr txBox="1">
            <a:spLocks noGrp="1"/>
          </p:cNvSpPr>
          <p:nvPr>
            <p:ph type="subTitle" idx="1"/>
          </p:nvPr>
        </p:nvSpPr>
        <p:spPr>
          <a:xfrm>
            <a:off x="1730706" y="1610300"/>
            <a:ext cx="2644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8" name="Google Shape;218;p26"/>
          <p:cNvSpPr txBox="1">
            <a:spLocks noGrp="1"/>
          </p:cNvSpPr>
          <p:nvPr>
            <p:ph type="title" hasCustomPrompt="1"/>
          </p:nvPr>
        </p:nvSpPr>
        <p:spPr>
          <a:xfrm>
            <a:off x="666228" y="1532300"/>
            <a:ext cx="787500" cy="7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36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9" name="Google Shape;219;p26"/>
          <p:cNvSpPr txBox="1">
            <a:spLocks noGrp="1"/>
          </p:cNvSpPr>
          <p:nvPr>
            <p:ph type="subTitle" idx="2"/>
          </p:nvPr>
        </p:nvSpPr>
        <p:spPr>
          <a:xfrm>
            <a:off x="1730706" y="2316625"/>
            <a:ext cx="2644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26"/>
          <p:cNvSpPr txBox="1">
            <a:spLocks noGrp="1"/>
          </p:cNvSpPr>
          <p:nvPr>
            <p:ph type="title" idx="3" hasCustomPrompt="1"/>
          </p:nvPr>
        </p:nvSpPr>
        <p:spPr>
          <a:xfrm>
            <a:off x="666228" y="2238625"/>
            <a:ext cx="787500" cy="7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36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1" name="Google Shape;221;p26"/>
          <p:cNvSpPr txBox="1">
            <a:spLocks noGrp="1"/>
          </p:cNvSpPr>
          <p:nvPr>
            <p:ph type="subTitle" idx="4"/>
          </p:nvPr>
        </p:nvSpPr>
        <p:spPr>
          <a:xfrm>
            <a:off x="1730706" y="3010500"/>
            <a:ext cx="2644200" cy="5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26"/>
          <p:cNvSpPr txBox="1">
            <a:spLocks noGrp="1"/>
          </p:cNvSpPr>
          <p:nvPr>
            <p:ph type="title" idx="5" hasCustomPrompt="1"/>
          </p:nvPr>
        </p:nvSpPr>
        <p:spPr>
          <a:xfrm>
            <a:off x="666228" y="2944950"/>
            <a:ext cx="787500" cy="7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36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3" name="Google Shape;223;p26"/>
          <p:cNvSpPr txBox="1">
            <a:spLocks noGrp="1"/>
          </p:cNvSpPr>
          <p:nvPr>
            <p:ph type="subTitle" idx="6"/>
          </p:nvPr>
        </p:nvSpPr>
        <p:spPr>
          <a:xfrm>
            <a:off x="1730706" y="3716825"/>
            <a:ext cx="2644200" cy="5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26"/>
          <p:cNvSpPr txBox="1">
            <a:spLocks noGrp="1"/>
          </p:cNvSpPr>
          <p:nvPr>
            <p:ph type="title" idx="7" hasCustomPrompt="1"/>
          </p:nvPr>
        </p:nvSpPr>
        <p:spPr>
          <a:xfrm>
            <a:off x="666228" y="3651275"/>
            <a:ext cx="787500" cy="7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3600">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5" name="Google Shape;225;p26"/>
          <p:cNvSpPr txBox="1">
            <a:spLocks noGrp="1"/>
          </p:cNvSpPr>
          <p:nvPr>
            <p:ph type="title" idx="8"/>
          </p:nvPr>
        </p:nvSpPr>
        <p:spPr>
          <a:xfrm>
            <a:off x="697802" y="539250"/>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6">
    <p:spTree>
      <p:nvGrpSpPr>
        <p:cNvPr id="1" name="Shape 270"/>
        <p:cNvGrpSpPr/>
        <p:nvPr/>
      </p:nvGrpSpPr>
      <p:grpSpPr>
        <a:xfrm>
          <a:off x="0" y="0"/>
          <a:ext cx="0" cy="0"/>
          <a:chOff x="0" y="0"/>
          <a:chExt cx="0" cy="0"/>
        </a:xfrm>
      </p:grpSpPr>
      <p:sp>
        <p:nvSpPr>
          <p:cNvPr id="271" name="Google Shape;271;p34"/>
          <p:cNvSpPr txBox="1">
            <a:spLocks noGrp="1"/>
          </p:cNvSpPr>
          <p:nvPr>
            <p:ph type="subTitle" idx="1"/>
          </p:nvPr>
        </p:nvSpPr>
        <p:spPr>
          <a:xfrm>
            <a:off x="955358" y="1806400"/>
            <a:ext cx="3858900" cy="20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sz="12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pic>
        <p:nvPicPr>
          <p:cNvPr id="272" name="Google Shape;272;p34"/>
          <p:cNvPicPr preferRelativeResize="0"/>
          <p:nvPr/>
        </p:nvPicPr>
        <p:blipFill rotWithShape="1">
          <a:blip r:embed="rId2">
            <a:alphaModFix/>
          </a:blip>
          <a:srcRect l="37273" r="21838"/>
          <a:stretch/>
        </p:blipFill>
        <p:spPr>
          <a:xfrm rot="10800000" flipH="1">
            <a:off x="6001300" y="-56000"/>
            <a:ext cx="3224100" cy="5255400"/>
          </a:xfrm>
          <a:prstGeom prst="rect">
            <a:avLst/>
          </a:prstGeom>
          <a:noFill/>
          <a:ln>
            <a:noFill/>
          </a:ln>
        </p:spPr>
      </p:pic>
      <p:sp>
        <p:nvSpPr>
          <p:cNvPr id="273" name="Google Shape;273;p34"/>
          <p:cNvSpPr/>
          <p:nvPr/>
        </p:nvSpPr>
        <p:spPr>
          <a:xfrm flipH="1">
            <a:off x="6001300" y="-48150"/>
            <a:ext cx="3224100" cy="52398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txBox="1">
            <a:spLocks noGrp="1"/>
          </p:cNvSpPr>
          <p:nvPr>
            <p:ph type="title"/>
          </p:nvPr>
        </p:nvSpPr>
        <p:spPr>
          <a:xfrm>
            <a:off x="697802" y="539250"/>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298"/>
        <p:cNvGrpSpPr/>
        <p:nvPr/>
      </p:nvGrpSpPr>
      <p:grpSpPr>
        <a:xfrm>
          <a:off x="0" y="0"/>
          <a:ext cx="0" cy="0"/>
          <a:chOff x="0" y="0"/>
          <a:chExt cx="0" cy="0"/>
        </a:xfrm>
      </p:grpSpPr>
      <p:pic>
        <p:nvPicPr>
          <p:cNvPr id="299" name="Google Shape;299;p41"/>
          <p:cNvPicPr preferRelativeResize="0"/>
          <p:nvPr/>
        </p:nvPicPr>
        <p:blipFill rotWithShape="1">
          <a:blip r:embed="rId2">
            <a:alphaModFix/>
          </a:blip>
          <a:srcRect t="14925" b="71462"/>
          <a:stretch/>
        </p:blipFill>
        <p:spPr>
          <a:xfrm>
            <a:off x="-88575" y="3993175"/>
            <a:ext cx="9543300" cy="1307700"/>
          </a:xfrm>
          <a:prstGeom prst="rect">
            <a:avLst/>
          </a:prstGeom>
          <a:noFill/>
          <a:ln>
            <a:noFill/>
          </a:ln>
        </p:spPr>
      </p:pic>
      <p:sp>
        <p:nvSpPr>
          <p:cNvPr id="300" name="Google Shape;300;p41"/>
          <p:cNvSpPr/>
          <p:nvPr/>
        </p:nvSpPr>
        <p:spPr>
          <a:xfrm rot="-5400000">
            <a:off x="3924300" y="18025"/>
            <a:ext cx="1295400" cy="9245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D4D4D"/>
            </a:gs>
            <a:gs pos="100000">
              <a:srgbClr val="00000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xygen"/>
              <a:buNone/>
              <a:defRPr sz="3000" b="1">
                <a:solidFill>
                  <a:schemeClr val="dk2"/>
                </a:solidFill>
                <a:latin typeface="Oxygen"/>
                <a:ea typeface="Oxygen"/>
                <a:cs typeface="Oxygen"/>
                <a:sym typeface="Oxygen"/>
              </a:defRPr>
            </a:lvl1pPr>
            <a:lvl2pPr lvl="1">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2pPr>
            <a:lvl3pPr lvl="2">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3pPr>
            <a:lvl4pPr lvl="3">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4pPr>
            <a:lvl5pPr lvl="4">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5pPr>
            <a:lvl6pPr lvl="5">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6pPr>
            <a:lvl7pPr lvl="6">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7pPr>
            <a:lvl8pPr lvl="7">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8pPr>
            <a:lvl9pPr lvl="8">
              <a:spcBef>
                <a:spcPts val="0"/>
              </a:spcBef>
              <a:spcAft>
                <a:spcPts val="0"/>
              </a:spcAft>
              <a:buClr>
                <a:schemeClr val="dk2"/>
              </a:buClr>
              <a:buSzPts val="2800"/>
              <a:buFont typeface="Oxygen"/>
              <a:buNone/>
              <a:defRPr sz="2800" b="1">
                <a:solidFill>
                  <a:schemeClr val="dk2"/>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5" r:id="rId6"/>
    <p:sldLayoutId id="2147483672" r:id="rId7"/>
    <p:sldLayoutId id="2147483680" r:id="rId8"/>
    <p:sldLayoutId id="2147483687" r:id="rId9"/>
    <p:sldLayoutId id="214748368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p:nvPr>
        </p:nvSpPr>
        <p:spPr>
          <a:xfrm>
            <a:off x="1727400" y="740073"/>
            <a:ext cx="5689200" cy="253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dirty="0">
                <a:solidFill>
                  <a:schemeClr val="lt1"/>
                </a:solidFill>
              </a:rPr>
              <a:t>SUPPLY CHAIN MANAGEMENT</a:t>
            </a:r>
            <a:r>
              <a:rPr lang="en" sz="5100" dirty="0"/>
              <a:t> </a:t>
            </a:r>
            <a:r>
              <a:rPr lang="en" sz="4000" b="0" dirty="0">
                <a:solidFill>
                  <a:srgbClr val="DE96C1"/>
                </a:solidFill>
              </a:rPr>
              <a:t/>
            </a:r>
            <a:br>
              <a:rPr lang="en" sz="4000" b="0" dirty="0">
                <a:solidFill>
                  <a:srgbClr val="DE96C1"/>
                </a:solidFill>
              </a:rPr>
            </a:br>
            <a:r>
              <a:rPr lang="en" sz="4000" b="0" dirty="0" smtClean="0">
                <a:solidFill>
                  <a:srgbClr val="DE96C1"/>
                </a:solidFill>
              </a:rPr>
              <a:t>-FMCG</a:t>
            </a:r>
            <a:endParaRPr sz="4000" b="0" dirty="0">
              <a:solidFill>
                <a:srgbClr val="DE96C1"/>
              </a:solidFill>
            </a:endParaRPr>
          </a:p>
        </p:txBody>
      </p:sp>
      <p:sp>
        <p:nvSpPr>
          <p:cNvPr id="313" name="Google Shape;313;p45"/>
          <p:cNvSpPr txBox="1">
            <a:spLocks noGrp="1"/>
          </p:cNvSpPr>
          <p:nvPr>
            <p:ph type="subTitle" idx="1"/>
          </p:nvPr>
        </p:nvSpPr>
        <p:spPr>
          <a:xfrm>
            <a:off x="2172675" y="3551563"/>
            <a:ext cx="49470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smtClean="0">
                <a:solidFill>
                  <a:schemeClr val="bg1"/>
                </a:solidFill>
                <a:latin typeface="Poor Richard" panose="02080502050505020702" pitchFamily="18" charset="0"/>
              </a:rPr>
              <a:t>Presenting by </a:t>
            </a:r>
            <a:endParaRPr lang="en" sz="2000" b="1" dirty="0" smtClean="0">
              <a:solidFill>
                <a:schemeClr val="bg1"/>
              </a:solidFill>
              <a:latin typeface="Poor Richard" panose="02080502050505020702" pitchFamily="18" charset="0"/>
            </a:endParaRPr>
          </a:p>
          <a:p>
            <a:pPr marL="0" lvl="0" indent="0" algn="ctr" rtl="0">
              <a:spcBef>
                <a:spcPts val="0"/>
              </a:spcBef>
              <a:spcAft>
                <a:spcPts val="0"/>
              </a:spcAft>
              <a:buNone/>
            </a:pPr>
            <a:r>
              <a:rPr lang="en" sz="2000" b="1" dirty="0" smtClean="0">
                <a:solidFill>
                  <a:schemeClr val="bg1"/>
                </a:solidFill>
                <a:latin typeface="Poor Richard" panose="02080502050505020702" pitchFamily="18" charset="0"/>
              </a:rPr>
              <a:t>Subham </a:t>
            </a:r>
            <a:r>
              <a:rPr lang="en" sz="2000" b="1" dirty="0" smtClean="0">
                <a:solidFill>
                  <a:schemeClr val="bg1"/>
                </a:solidFill>
                <a:latin typeface="Poor Richard" panose="02080502050505020702" pitchFamily="18" charset="0"/>
              </a:rPr>
              <a:t>Patel</a:t>
            </a:r>
            <a:endParaRPr sz="2000" b="1" dirty="0">
              <a:solidFill>
                <a:schemeClr val="bg1"/>
              </a:solidFill>
              <a:latin typeface="Poor Richard" panose="02080502050505020702" pitchFamily="18" charset="0"/>
            </a:endParaRPr>
          </a:p>
        </p:txBody>
      </p:sp>
      <p:cxnSp>
        <p:nvCxnSpPr>
          <p:cNvPr id="314" name="Google Shape;314;p45"/>
          <p:cNvCxnSpPr/>
          <p:nvPr/>
        </p:nvCxnSpPr>
        <p:spPr>
          <a:xfrm>
            <a:off x="2172675" y="3453625"/>
            <a:ext cx="4947000" cy="0"/>
          </a:xfrm>
          <a:prstGeom prst="straightConnector1">
            <a:avLst/>
          </a:prstGeom>
          <a:noFill/>
          <a:ln w="19050" cap="flat" cmpd="sng">
            <a:solidFill>
              <a:srgbClr val="DE96C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56"/>
          <p:cNvSpPr/>
          <p:nvPr/>
        </p:nvSpPr>
        <p:spPr>
          <a:xfrm>
            <a:off x="-164700" y="-121200"/>
            <a:ext cx="9308700" cy="5264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txBox="1">
            <a:spLocks noGrp="1"/>
          </p:cNvSpPr>
          <p:nvPr>
            <p:ph type="body" idx="1"/>
          </p:nvPr>
        </p:nvSpPr>
        <p:spPr>
          <a:xfrm>
            <a:off x="5984656" y="3109930"/>
            <a:ext cx="3376427" cy="18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BI-VARIATE </a:t>
            </a:r>
          </a:p>
          <a:p>
            <a:pPr marL="0" lvl="0" indent="0" algn="l" rtl="0">
              <a:spcBef>
                <a:spcPts val="0"/>
              </a:spcBef>
              <a:spcAft>
                <a:spcPts val="0"/>
              </a:spcAft>
              <a:buNone/>
            </a:pPr>
            <a:r>
              <a:rPr lang="en-US" dirty="0" smtClean="0">
                <a:solidFill>
                  <a:schemeClr val="lt1"/>
                </a:solidFill>
              </a:rPr>
              <a:t>ANALYSIS </a:t>
            </a:r>
            <a:endParaRPr dirty="0"/>
          </a:p>
        </p:txBody>
      </p:sp>
      <p:sp>
        <p:nvSpPr>
          <p:cNvPr id="9" name="Google Shape;363;p50"/>
          <p:cNvSpPr txBox="1">
            <a:spLocks/>
          </p:cNvSpPr>
          <p:nvPr/>
        </p:nvSpPr>
        <p:spPr>
          <a:xfrm>
            <a:off x="3956353" y="3501730"/>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03</a:t>
            </a:r>
            <a:endParaRPr lang="en" sz="10000" dirty="0">
              <a:latin typeface="Oxygen" panose="020B0604020202020204" charset="0"/>
            </a:endParaRPr>
          </a:p>
        </p:txBody>
      </p:sp>
      <p:cxnSp>
        <p:nvCxnSpPr>
          <p:cNvPr id="10" name="Google Shape;365;p50"/>
          <p:cNvCxnSpPr/>
          <p:nvPr/>
        </p:nvCxnSpPr>
        <p:spPr>
          <a:xfrm rot="10800000">
            <a:off x="5754671" y="3109930"/>
            <a:ext cx="0" cy="200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47998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9"/>
            <a:ext cx="3349256" cy="2959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45" y="26055"/>
            <a:ext cx="5092994" cy="2932096"/>
          </a:xfrm>
          <a:prstGeom prst="rect">
            <a:avLst/>
          </a:prstGeom>
        </p:spPr>
      </p:pic>
      <p:sp>
        <p:nvSpPr>
          <p:cNvPr id="11" name="TextBox 10"/>
          <p:cNvSpPr txBox="1"/>
          <p:nvPr/>
        </p:nvSpPr>
        <p:spPr>
          <a:xfrm>
            <a:off x="3274573" y="1060231"/>
            <a:ext cx="659218" cy="307777"/>
          </a:xfrm>
          <a:prstGeom prst="rect">
            <a:avLst/>
          </a:prstGeom>
          <a:noFill/>
        </p:spPr>
        <p:txBody>
          <a:bodyPr wrap="square" rtlCol="0">
            <a:spAutoFit/>
          </a:bodyPr>
          <a:lstStyle/>
          <a:p>
            <a:r>
              <a:rPr lang="en-US" b="1" dirty="0" smtClean="0">
                <a:solidFill>
                  <a:schemeClr val="bg1"/>
                </a:solidFill>
              </a:rPr>
              <a:t>(A)</a:t>
            </a:r>
            <a:endParaRPr lang="en-US" b="1" dirty="0">
              <a:solidFill>
                <a:schemeClr val="bg1"/>
              </a:solidFill>
            </a:endParaRPr>
          </a:p>
        </p:txBody>
      </p:sp>
      <p:sp>
        <p:nvSpPr>
          <p:cNvPr id="12" name="TextBox 11"/>
          <p:cNvSpPr txBox="1"/>
          <p:nvPr/>
        </p:nvSpPr>
        <p:spPr>
          <a:xfrm>
            <a:off x="8771339" y="1060230"/>
            <a:ext cx="616689" cy="307777"/>
          </a:xfrm>
          <a:prstGeom prst="rect">
            <a:avLst/>
          </a:prstGeom>
          <a:noFill/>
        </p:spPr>
        <p:txBody>
          <a:bodyPr wrap="square" rtlCol="0">
            <a:spAutoFit/>
          </a:bodyPr>
          <a:lstStyle/>
          <a:p>
            <a:r>
              <a:rPr lang="en-US" b="1" dirty="0" smtClean="0">
                <a:solidFill>
                  <a:schemeClr val="bg1"/>
                </a:solidFill>
              </a:rPr>
              <a:t>(B)</a:t>
            </a:r>
            <a:endParaRPr lang="en-US" b="1" dirty="0">
              <a:solidFill>
                <a:schemeClr val="bg1"/>
              </a:solidFill>
            </a:endParaRPr>
          </a:p>
        </p:txBody>
      </p:sp>
      <p:pic>
        <p:nvPicPr>
          <p:cNvPr id="14" name="object 9"/>
          <p:cNvPicPr/>
          <p:nvPr/>
        </p:nvPicPr>
        <p:blipFill>
          <a:blip r:embed="rId4" cstate="print"/>
          <a:stretch>
            <a:fillRect/>
          </a:stretch>
        </p:blipFill>
        <p:spPr>
          <a:xfrm>
            <a:off x="159488" y="3162640"/>
            <a:ext cx="8910083" cy="1542780"/>
          </a:xfrm>
          <a:prstGeom prst="rect">
            <a:avLst/>
          </a:prstGeom>
        </p:spPr>
      </p:pic>
      <p:sp>
        <p:nvSpPr>
          <p:cNvPr id="15" name="object 11"/>
          <p:cNvSpPr txBox="1"/>
          <p:nvPr/>
        </p:nvSpPr>
        <p:spPr>
          <a:xfrm>
            <a:off x="350352" y="3164241"/>
            <a:ext cx="8634155" cy="1376018"/>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a:solidFill>
                  <a:srgbClr val="0069B8"/>
                </a:solidFill>
                <a:latin typeface="Trebuchet MS"/>
                <a:cs typeface="Trebuchet MS"/>
              </a:rPr>
              <a:t>:</a:t>
            </a:r>
            <a:endParaRPr sz="1600" dirty="0">
              <a:latin typeface="Trebuchet MS"/>
              <a:cs typeface="Trebuchet MS"/>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spc="-10" dirty="0" smtClean="0">
                <a:solidFill>
                  <a:schemeClr val="tx2">
                    <a:lumMod val="10000"/>
                  </a:schemeClr>
                </a:solidFill>
                <a:latin typeface="Arial MT"/>
                <a:cs typeface="Arial MT"/>
              </a:rPr>
              <a:t>(A)-Transport issues are  directly effecting the shipment</a:t>
            </a:r>
            <a:r>
              <a:rPr lang="en-US" sz="1300" spc="-10" dirty="0" smtClean="0">
                <a:solidFill>
                  <a:srgbClr val="434343"/>
                </a:solidFill>
                <a:latin typeface="Arial MT"/>
                <a:cs typeface="Arial MT"/>
              </a:rPr>
              <a:t>.</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lang="en-US" sz="1300" spc="-10" dirty="0" smtClean="0">
              <a:solidFill>
                <a:srgbClr val="434343"/>
              </a:solidFill>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dirty="0" smtClean="0">
                <a:latin typeface="Arial MT"/>
                <a:cs typeface="Arial MT"/>
              </a:rPr>
              <a:t>(B)-There is a robust positive relationship between storage issue with shipped products of last 3 three months. As the shipment of products in the warehouse increases the storage issues also increases.</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p:txBody>
      </p:sp>
    </p:spTree>
    <p:extLst>
      <p:ext uri="{BB962C8B-B14F-4D97-AF65-F5344CB8AC3E}">
        <p14:creationId xmlns:p14="http://schemas.microsoft.com/office/powerpoint/2010/main" val="3226669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47" y="39447"/>
            <a:ext cx="3899281" cy="3223695"/>
          </a:xfrm>
          <a:prstGeom prst="rect">
            <a:avLst/>
          </a:prstGeom>
        </p:spPr>
      </p:pic>
      <p:pic>
        <p:nvPicPr>
          <p:cNvPr id="4" name="object 9"/>
          <p:cNvPicPr/>
          <p:nvPr/>
        </p:nvPicPr>
        <p:blipFill>
          <a:blip r:embed="rId3" cstate="print"/>
          <a:stretch>
            <a:fillRect/>
          </a:stretch>
        </p:blipFill>
        <p:spPr>
          <a:xfrm>
            <a:off x="159486" y="3659729"/>
            <a:ext cx="8910083" cy="1187574"/>
          </a:xfrm>
          <a:prstGeom prst="rect">
            <a:avLst/>
          </a:prstGeom>
        </p:spPr>
      </p:pic>
      <p:sp>
        <p:nvSpPr>
          <p:cNvPr id="5" name="object 11"/>
          <p:cNvSpPr txBox="1"/>
          <p:nvPr/>
        </p:nvSpPr>
        <p:spPr>
          <a:xfrm>
            <a:off x="289947" y="3582119"/>
            <a:ext cx="8706569" cy="1175963"/>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a:solidFill>
                  <a:srgbClr val="0069B8"/>
                </a:solidFill>
                <a:latin typeface="Trebuchet MS"/>
                <a:cs typeface="Trebuchet MS"/>
              </a:rPr>
              <a:t>:</a:t>
            </a:r>
            <a:endParaRPr sz="1600" dirty="0">
              <a:latin typeface="Trebuchet MS"/>
              <a:cs typeface="Trebuchet MS"/>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dirty="0">
                <a:latin typeface="Arial MT"/>
                <a:cs typeface="Arial MT"/>
              </a:rPr>
              <a:t> </a:t>
            </a:r>
            <a:r>
              <a:rPr lang="en-US" sz="1300" dirty="0" smtClean="0">
                <a:latin typeface="Arial MT"/>
                <a:cs typeface="Arial MT"/>
              </a:rPr>
              <a:t>Chart A- Issues Small category warehouses are even had the production of more than 55K </a:t>
            </a:r>
            <a:r>
              <a:rPr lang="en-US" sz="1300" dirty="0" smtClean="0">
                <a:latin typeface="Arial MT"/>
                <a:cs typeface="Arial MT"/>
              </a:rPr>
              <a:t>Ton in last 3 month</a:t>
            </a:r>
            <a:endParaRPr lang="en-US" sz="1300" dirty="0" smtClean="0">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dirty="0">
                <a:latin typeface="Arial MT"/>
                <a:cs typeface="Arial MT"/>
              </a:rPr>
              <a:t> </a:t>
            </a:r>
            <a:r>
              <a:rPr lang="en-US" sz="1300" dirty="0" smtClean="0">
                <a:latin typeface="Arial MT"/>
                <a:cs typeface="Arial MT"/>
              </a:rPr>
              <a:t>Chart B – Most of the Warehouses which are having temp </a:t>
            </a:r>
            <a:r>
              <a:rPr lang="en-US" sz="1300" dirty="0" err="1" smtClean="0">
                <a:latin typeface="Arial MT"/>
                <a:cs typeface="Arial MT"/>
              </a:rPr>
              <a:t>reg</a:t>
            </a:r>
            <a:r>
              <a:rPr lang="en-US" sz="1300" dirty="0" smtClean="0">
                <a:latin typeface="Arial MT"/>
                <a:cs typeface="Arial MT"/>
              </a:rPr>
              <a:t> machines got A certification from </a:t>
            </a:r>
            <a:r>
              <a:rPr lang="en-US" sz="1300" dirty="0" smtClean="0">
                <a:latin typeface="Arial MT"/>
                <a:cs typeface="Arial MT"/>
              </a:rPr>
              <a:t>Government. </a:t>
            </a:r>
            <a:endParaRPr lang="en-US" sz="1300" dirty="0" smtClean="0">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528" y="39447"/>
            <a:ext cx="4231760" cy="3223696"/>
          </a:xfrm>
          <a:prstGeom prst="rect">
            <a:avLst/>
          </a:prstGeom>
        </p:spPr>
      </p:pic>
      <p:sp>
        <p:nvSpPr>
          <p:cNvPr id="7" name="TextBox 6"/>
          <p:cNvSpPr txBox="1"/>
          <p:nvPr/>
        </p:nvSpPr>
        <p:spPr>
          <a:xfrm>
            <a:off x="1909978" y="3274341"/>
            <a:ext cx="659218" cy="307777"/>
          </a:xfrm>
          <a:prstGeom prst="rect">
            <a:avLst/>
          </a:prstGeom>
          <a:noFill/>
        </p:spPr>
        <p:txBody>
          <a:bodyPr wrap="square" rtlCol="0">
            <a:spAutoFit/>
          </a:bodyPr>
          <a:lstStyle/>
          <a:p>
            <a:r>
              <a:rPr lang="en-US" b="1" dirty="0" smtClean="0">
                <a:solidFill>
                  <a:schemeClr val="bg1"/>
                </a:solidFill>
              </a:rPr>
              <a:t>(A)</a:t>
            </a:r>
            <a:endParaRPr lang="en-US" b="1" dirty="0">
              <a:solidFill>
                <a:schemeClr val="bg1"/>
              </a:solidFill>
            </a:endParaRPr>
          </a:p>
        </p:txBody>
      </p:sp>
      <p:sp>
        <p:nvSpPr>
          <p:cNvPr id="8" name="TextBox 7"/>
          <p:cNvSpPr txBox="1"/>
          <p:nvPr/>
        </p:nvSpPr>
        <p:spPr>
          <a:xfrm>
            <a:off x="6400799" y="3313147"/>
            <a:ext cx="659218" cy="307777"/>
          </a:xfrm>
          <a:prstGeom prst="rect">
            <a:avLst/>
          </a:prstGeom>
          <a:noFill/>
        </p:spPr>
        <p:txBody>
          <a:bodyPr wrap="square" rtlCol="0">
            <a:spAutoFit/>
          </a:bodyPr>
          <a:lstStyle/>
          <a:p>
            <a:r>
              <a:rPr lang="en-US" b="1" dirty="0" smtClean="0">
                <a:solidFill>
                  <a:schemeClr val="bg1"/>
                </a:solidFill>
              </a:rPr>
              <a:t>(B)</a:t>
            </a:r>
            <a:endParaRPr lang="en-US" b="1" dirty="0">
              <a:solidFill>
                <a:schemeClr val="bg1"/>
              </a:solidFill>
            </a:endParaRPr>
          </a:p>
        </p:txBody>
      </p:sp>
    </p:spTree>
    <p:extLst>
      <p:ext uri="{BB962C8B-B14F-4D97-AF65-F5344CB8AC3E}">
        <p14:creationId xmlns:p14="http://schemas.microsoft.com/office/powerpoint/2010/main" val="2736958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 y="73272"/>
            <a:ext cx="3668231" cy="24466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577" y="52006"/>
            <a:ext cx="4848447" cy="2501141"/>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tretch>
            <a:fillRect/>
          </a:stretch>
        </p:blipFill>
        <p:spPr>
          <a:xfrm>
            <a:off x="27077" y="2574413"/>
            <a:ext cx="3683684" cy="2525851"/>
          </a:xfrm>
          <a:prstGeom prst="rect">
            <a:avLst/>
          </a:prstGeom>
        </p:spPr>
      </p:pic>
      <p:sp>
        <p:nvSpPr>
          <p:cNvPr id="9" name="TextBox 8"/>
          <p:cNvSpPr txBox="1"/>
          <p:nvPr/>
        </p:nvSpPr>
        <p:spPr>
          <a:xfrm>
            <a:off x="3617849" y="1169953"/>
            <a:ext cx="436188" cy="276999"/>
          </a:xfrm>
          <a:prstGeom prst="rect">
            <a:avLst/>
          </a:prstGeom>
          <a:noFill/>
        </p:spPr>
        <p:txBody>
          <a:bodyPr wrap="square" rtlCol="0">
            <a:spAutoFit/>
          </a:bodyPr>
          <a:lstStyle/>
          <a:p>
            <a:r>
              <a:rPr lang="en-US" sz="1200" b="1" dirty="0" smtClean="0">
                <a:solidFill>
                  <a:schemeClr val="bg1"/>
                </a:solidFill>
              </a:rPr>
              <a:t>(A)</a:t>
            </a:r>
            <a:endParaRPr lang="en-US" sz="1200" b="1" dirty="0">
              <a:solidFill>
                <a:schemeClr val="bg1"/>
              </a:solidFill>
            </a:endParaRPr>
          </a:p>
        </p:txBody>
      </p:sp>
      <p:sp>
        <p:nvSpPr>
          <p:cNvPr id="10" name="Rectangle 9"/>
          <p:cNvSpPr/>
          <p:nvPr/>
        </p:nvSpPr>
        <p:spPr>
          <a:xfrm>
            <a:off x="3628482" y="2984255"/>
            <a:ext cx="397866" cy="276999"/>
          </a:xfrm>
          <a:prstGeom prst="rect">
            <a:avLst/>
          </a:prstGeom>
        </p:spPr>
        <p:txBody>
          <a:bodyPr wrap="none">
            <a:spAutoFit/>
          </a:bodyPr>
          <a:lstStyle/>
          <a:p>
            <a:r>
              <a:rPr lang="en-US" sz="1200" b="1" dirty="0" smtClean="0">
                <a:solidFill>
                  <a:schemeClr val="bg1"/>
                </a:solidFill>
              </a:rPr>
              <a:t>(B)</a:t>
            </a:r>
            <a:endParaRPr lang="en-US" sz="1200" dirty="0"/>
          </a:p>
        </p:txBody>
      </p:sp>
      <p:sp>
        <p:nvSpPr>
          <p:cNvPr id="11" name="Rectangle 10"/>
          <p:cNvSpPr/>
          <p:nvPr/>
        </p:nvSpPr>
        <p:spPr>
          <a:xfrm>
            <a:off x="8774666" y="1139175"/>
            <a:ext cx="397866" cy="276999"/>
          </a:xfrm>
          <a:prstGeom prst="rect">
            <a:avLst/>
          </a:prstGeom>
        </p:spPr>
        <p:txBody>
          <a:bodyPr wrap="none">
            <a:spAutoFit/>
          </a:bodyPr>
          <a:lstStyle/>
          <a:p>
            <a:r>
              <a:rPr lang="en-US" sz="1200" b="1" dirty="0" smtClean="0">
                <a:solidFill>
                  <a:schemeClr val="bg1"/>
                </a:solidFill>
              </a:rPr>
              <a:t>(C)</a:t>
            </a:r>
            <a:endParaRPr lang="en-US" sz="1200" dirty="0"/>
          </a:p>
        </p:txBody>
      </p:sp>
      <p:pic>
        <p:nvPicPr>
          <p:cNvPr id="13" name="object 9"/>
          <p:cNvPicPr/>
          <p:nvPr/>
        </p:nvPicPr>
        <p:blipFill>
          <a:blip r:embed="rId6" cstate="print"/>
          <a:stretch>
            <a:fillRect/>
          </a:stretch>
        </p:blipFill>
        <p:spPr>
          <a:xfrm>
            <a:off x="3976577" y="2821676"/>
            <a:ext cx="5071545" cy="2225831"/>
          </a:xfrm>
          <a:prstGeom prst="rect">
            <a:avLst/>
          </a:prstGeom>
        </p:spPr>
      </p:pic>
      <p:sp>
        <p:nvSpPr>
          <p:cNvPr id="14" name="object 11"/>
          <p:cNvSpPr txBox="1"/>
          <p:nvPr/>
        </p:nvSpPr>
        <p:spPr>
          <a:xfrm>
            <a:off x="4155539" y="2946500"/>
            <a:ext cx="4752758" cy="1976182"/>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a:solidFill>
                  <a:srgbClr val="0069B8"/>
                </a:solidFill>
                <a:latin typeface="Trebuchet MS"/>
                <a:cs typeface="Trebuchet MS"/>
              </a:rPr>
              <a:t>:</a:t>
            </a:r>
            <a:endParaRPr sz="1600" dirty="0">
              <a:latin typeface="Trebuchet MS"/>
              <a:cs typeface="Trebuchet MS"/>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spc="-10" dirty="0" smtClean="0">
                <a:solidFill>
                  <a:schemeClr val="tx2">
                    <a:lumMod val="10000"/>
                  </a:schemeClr>
                </a:solidFill>
                <a:latin typeface="Arial MT"/>
                <a:cs typeface="Arial MT"/>
              </a:rPr>
              <a:t>From chart A &amp; B We can observed that Most of the warehouses are in North Zone and most of the warehouse are owned by company itself.</a:t>
            </a:r>
            <a:endParaRPr lang="en-US" sz="1300" spc="-10" dirty="0" smtClean="0">
              <a:solidFill>
                <a:srgbClr val="434343"/>
              </a:solidFill>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dirty="0" smtClean="0">
                <a:latin typeface="Arial MT"/>
                <a:cs typeface="Arial MT"/>
              </a:rPr>
              <a:t>(B)-More breakdown occurring in the warehouse due to more production </a:t>
            </a:r>
            <a:r>
              <a:rPr lang="en-US" sz="1300" dirty="0" err="1" smtClean="0">
                <a:latin typeface="Arial MT"/>
                <a:cs typeface="Arial MT"/>
              </a:rPr>
              <a:t>strorage</a:t>
            </a:r>
            <a:r>
              <a:rPr lang="en-US" sz="1300" dirty="0" smtClean="0">
                <a:latin typeface="Arial MT"/>
                <a:cs typeface="Arial MT"/>
              </a:rPr>
              <a:t>.</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dirty="0" smtClean="0">
                <a:latin typeface="Arial MT"/>
                <a:cs typeface="Arial MT"/>
              </a:rPr>
              <a:t>(C)- Issues Small category warehouses are even had the production of more than 55K Ton.</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p:txBody>
      </p:sp>
    </p:spTree>
    <p:extLst>
      <p:ext uri="{BB962C8B-B14F-4D97-AF65-F5344CB8AC3E}">
        <p14:creationId xmlns:p14="http://schemas.microsoft.com/office/powerpoint/2010/main" val="1943876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56"/>
          <p:cNvSpPr/>
          <p:nvPr/>
        </p:nvSpPr>
        <p:spPr>
          <a:xfrm>
            <a:off x="-164700" y="-121200"/>
            <a:ext cx="9308700" cy="5264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txBox="1">
            <a:spLocks noGrp="1"/>
          </p:cNvSpPr>
          <p:nvPr>
            <p:ph type="body" idx="1"/>
          </p:nvPr>
        </p:nvSpPr>
        <p:spPr>
          <a:xfrm>
            <a:off x="5984656" y="3109930"/>
            <a:ext cx="3376427" cy="18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MULTIVARIATE </a:t>
            </a:r>
          </a:p>
          <a:p>
            <a:pPr marL="0" lvl="0" indent="0" algn="l" rtl="0">
              <a:spcBef>
                <a:spcPts val="0"/>
              </a:spcBef>
              <a:spcAft>
                <a:spcPts val="0"/>
              </a:spcAft>
              <a:buNone/>
            </a:pPr>
            <a:r>
              <a:rPr lang="en-US" dirty="0" smtClean="0">
                <a:solidFill>
                  <a:schemeClr val="lt1"/>
                </a:solidFill>
              </a:rPr>
              <a:t>ANALYSIS </a:t>
            </a:r>
            <a:endParaRPr dirty="0"/>
          </a:p>
        </p:txBody>
      </p:sp>
      <p:sp>
        <p:nvSpPr>
          <p:cNvPr id="9" name="Google Shape;363;p50"/>
          <p:cNvSpPr txBox="1">
            <a:spLocks/>
          </p:cNvSpPr>
          <p:nvPr/>
        </p:nvSpPr>
        <p:spPr>
          <a:xfrm>
            <a:off x="3956353" y="3501730"/>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04</a:t>
            </a:r>
            <a:endParaRPr lang="en" sz="10000" dirty="0">
              <a:latin typeface="Oxygen" panose="020B0604020202020204" charset="0"/>
            </a:endParaRPr>
          </a:p>
        </p:txBody>
      </p:sp>
      <p:cxnSp>
        <p:nvCxnSpPr>
          <p:cNvPr id="10" name="Google Shape;365;p50"/>
          <p:cNvCxnSpPr/>
          <p:nvPr/>
        </p:nvCxnSpPr>
        <p:spPr>
          <a:xfrm rot="10800000">
            <a:off x="5754671" y="3109930"/>
            <a:ext cx="0" cy="200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62713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6" y="1"/>
            <a:ext cx="6018028" cy="5143500"/>
          </a:xfrm>
          <a:prstGeom prst="rect">
            <a:avLst/>
          </a:prstGeom>
        </p:spPr>
      </p:pic>
      <p:pic>
        <p:nvPicPr>
          <p:cNvPr id="4" name="object 9"/>
          <p:cNvPicPr/>
          <p:nvPr/>
        </p:nvPicPr>
        <p:blipFill>
          <a:blip r:embed="rId3" cstate="print"/>
          <a:stretch>
            <a:fillRect/>
          </a:stretch>
        </p:blipFill>
        <p:spPr>
          <a:xfrm>
            <a:off x="5996763" y="1339703"/>
            <a:ext cx="3147237" cy="2551814"/>
          </a:xfrm>
          <a:prstGeom prst="rect">
            <a:avLst/>
          </a:prstGeom>
        </p:spPr>
      </p:pic>
      <p:sp>
        <p:nvSpPr>
          <p:cNvPr id="5" name="object 11"/>
          <p:cNvSpPr txBox="1"/>
          <p:nvPr/>
        </p:nvSpPr>
        <p:spPr>
          <a:xfrm>
            <a:off x="6111927" y="1366837"/>
            <a:ext cx="2978908" cy="2150589"/>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smtClean="0">
                <a:solidFill>
                  <a:srgbClr val="0069B8"/>
                </a:solidFill>
                <a:latin typeface="Trebuchet MS"/>
                <a:cs typeface="Trebuchet MS"/>
              </a:rPr>
              <a:t>:</a:t>
            </a:r>
            <a:endParaRPr lang="en-US" sz="1600" b="1" spc="-50" dirty="0" smtClean="0">
              <a:solidFill>
                <a:srgbClr val="0069B8"/>
              </a:solidFill>
              <a:latin typeface="Trebuchet MS"/>
              <a:cs typeface="Trebuchet MS"/>
            </a:endParaRPr>
          </a:p>
          <a:p>
            <a:pPr marL="12700">
              <a:lnSpc>
                <a:spcPct val="100000"/>
              </a:lnSpc>
              <a:spcBef>
                <a:spcPts val="1010"/>
              </a:spcBef>
            </a:pPr>
            <a:endParaRPr lang="en-US" sz="1600" b="1" spc="-50" dirty="0" smtClean="0">
              <a:solidFill>
                <a:srgbClr val="0069B8"/>
              </a:solidFill>
              <a:latin typeface="Trebuchet MS"/>
              <a:cs typeface="Trebuchet MS"/>
            </a:endParaRPr>
          </a:p>
          <a:p>
            <a:pPr marL="285750" marR="5080" indent="-172720">
              <a:buSzPct val="123076"/>
              <a:buChar char="•"/>
              <a:tabLst>
                <a:tab pos="285750" algn="l"/>
                <a:tab pos="800735" algn="l"/>
                <a:tab pos="1099185" algn="l"/>
                <a:tab pos="1494155" algn="l"/>
                <a:tab pos="2472690" algn="l"/>
                <a:tab pos="3253104" algn="l"/>
                <a:tab pos="3615690" algn="l"/>
              </a:tabLst>
            </a:pPr>
            <a:r>
              <a:rPr lang="en-US" sz="1300" spc="-10" dirty="0">
                <a:solidFill>
                  <a:schemeClr val="tx2">
                    <a:lumMod val="10000"/>
                  </a:schemeClr>
                </a:solidFill>
                <a:latin typeface="Arial MT"/>
                <a:cs typeface="Arial MT"/>
              </a:rPr>
              <a:t>T</a:t>
            </a:r>
            <a:r>
              <a:rPr lang="en-US" sz="1300" spc="-10" dirty="0" smtClean="0">
                <a:solidFill>
                  <a:schemeClr val="tx2">
                    <a:lumMod val="10000"/>
                  </a:schemeClr>
                </a:solidFill>
                <a:latin typeface="Arial MT"/>
                <a:cs typeface="Arial MT"/>
              </a:rPr>
              <a:t>he </a:t>
            </a:r>
            <a:r>
              <a:rPr lang="en-US" sz="1300" spc="-10" dirty="0">
                <a:solidFill>
                  <a:schemeClr val="tx2">
                    <a:lumMod val="10000"/>
                  </a:schemeClr>
                </a:solidFill>
                <a:latin typeface="Arial MT"/>
                <a:cs typeface="Arial MT"/>
              </a:rPr>
              <a:t>storage issues reported during the last three months have a substantial impact on the sales shipments. This insight underscores the importance of addressing and optimizing storage management </a:t>
            </a:r>
            <a:r>
              <a:rPr lang="en-US" sz="1300" spc="-10" dirty="0" smtClean="0">
                <a:solidFill>
                  <a:schemeClr val="tx2">
                    <a:lumMod val="10000"/>
                  </a:schemeClr>
                </a:solidFill>
                <a:latin typeface="Arial MT"/>
                <a:cs typeface="Arial MT"/>
              </a:rPr>
              <a:t>to enhance </a:t>
            </a:r>
            <a:r>
              <a:rPr lang="en-US" sz="1300" spc="-10" dirty="0">
                <a:solidFill>
                  <a:schemeClr val="tx2">
                    <a:lumMod val="10000"/>
                  </a:schemeClr>
                </a:solidFill>
                <a:latin typeface="Arial MT"/>
                <a:cs typeface="Arial MT"/>
              </a:rPr>
              <a:t>overall sales performance.. </a:t>
            </a:r>
            <a:endParaRPr lang="en-US" sz="1300" dirty="0" smtClean="0">
              <a:latin typeface="Arial MT"/>
              <a:cs typeface="Arial MT"/>
            </a:endParaRPr>
          </a:p>
        </p:txBody>
      </p:sp>
    </p:spTree>
    <p:extLst>
      <p:ext uri="{BB962C8B-B14F-4D97-AF65-F5344CB8AC3E}">
        <p14:creationId xmlns:p14="http://schemas.microsoft.com/office/powerpoint/2010/main" val="3046601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56"/>
          <p:cNvSpPr/>
          <p:nvPr/>
        </p:nvSpPr>
        <p:spPr>
          <a:xfrm>
            <a:off x="-164700" y="-121200"/>
            <a:ext cx="9308700" cy="5264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txBox="1">
            <a:spLocks noGrp="1"/>
          </p:cNvSpPr>
          <p:nvPr>
            <p:ph type="body" idx="1"/>
          </p:nvPr>
        </p:nvSpPr>
        <p:spPr>
          <a:xfrm>
            <a:off x="5984656" y="3109930"/>
            <a:ext cx="3376427" cy="18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lt1"/>
                </a:solidFill>
              </a:rPr>
              <a:t>MODEL BUILDING</a:t>
            </a:r>
            <a:endParaRPr dirty="0"/>
          </a:p>
        </p:txBody>
      </p:sp>
      <p:sp>
        <p:nvSpPr>
          <p:cNvPr id="9" name="Google Shape;363;p50"/>
          <p:cNvSpPr txBox="1">
            <a:spLocks/>
          </p:cNvSpPr>
          <p:nvPr/>
        </p:nvSpPr>
        <p:spPr>
          <a:xfrm>
            <a:off x="3956353" y="3501730"/>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05</a:t>
            </a:r>
            <a:endParaRPr lang="en" sz="10000" dirty="0">
              <a:latin typeface="Oxygen" panose="020B0604020202020204" charset="0"/>
            </a:endParaRPr>
          </a:p>
        </p:txBody>
      </p:sp>
      <p:cxnSp>
        <p:nvCxnSpPr>
          <p:cNvPr id="10" name="Google Shape;365;p50"/>
          <p:cNvCxnSpPr/>
          <p:nvPr/>
        </p:nvCxnSpPr>
        <p:spPr>
          <a:xfrm rot="10800000">
            <a:off x="5754671" y="3109930"/>
            <a:ext cx="0" cy="200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8210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78"/>
          <p:cNvSpPr txBox="1">
            <a:spLocks noGrp="1"/>
          </p:cNvSpPr>
          <p:nvPr>
            <p:ph type="title" idx="8"/>
          </p:nvPr>
        </p:nvSpPr>
        <p:spPr>
          <a:xfrm>
            <a:off x="123644" y="0"/>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PRIORITIZATION MATRIX: </a:t>
            </a:r>
            <a:r>
              <a:rPr lang="en" dirty="0">
                <a:solidFill>
                  <a:schemeClr val="dk2"/>
                </a:solidFill>
              </a:rPr>
              <a:t>DESCRIPTION</a:t>
            </a:r>
            <a:endParaRPr dirty="0">
              <a:solidFill>
                <a:schemeClr val="dk2"/>
              </a:solidFill>
            </a:endParaRPr>
          </a:p>
        </p:txBody>
      </p:sp>
      <p:sp>
        <p:nvSpPr>
          <p:cNvPr id="899" name="Google Shape;899;p78"/>
          <p:cNvSpPr txBox="1">
            <a:spLocks noGrp="1"/>
          </p:cNvSpPr>
          <p:nvPr>
            <p:ph type="subTitle" idx="1"/>
          </p:nvPr>
        </p:nvSpPr>
        <p:spPr>
          <a:xfrm>
            <a:off x="1679441" y="990016"/>
            <a:ext cx="2644200" cy="519379"/>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r>
              <a:rPr lang="en-US" dirty="0" smtClean="0"/>
              <a:t>Splitting Dataset into Train &amp; Test</a:t>
            </a:r>
            <a:endParaRPr dirty="0" smtClean="0"/>
          </a:p>
          <a:p>
            <a:pPr marL="0" lvl="0" indent="0" algn="l" rtl="0">
              <a:spcBef>
                <a:spcPts val="1600"/>
              </a:spcBef>
              <a:spcAft>
                <a:spcPts val="1600"/>
              </a:spcAft>
              <a:buNone/>
            </a:pPr>
            <a:endParaRPr dirty="0"/>
          </a:p>
        </p:txBody>
      </p:sp>
      <p:sp>
        <p:nvSpPr>
          <p:cNvPr id="900" name="Google Shape;900;p78"/>
          <p:cNvSpPr txBox="1">
            <a:spLocks noGrp="1"/>
          </p:cNvSpPr>
          <p:nvPr>
            <p:ph type="title"/>
          </p:nvPr>
        </p:nvSpPr>
        <p:spPr>
          <a:xfrm>
            <a:off x="666228" y="990017"/>
            <a:ext cx="787500" cy="7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901" name="Google Shape;901;p78"/>
          <p:cNvSpPr txBox="1">
            <a:spLocks noGrp="1"/>
          </p:cNvSpPr>
          <p:nvPr>
            <p:ph type="subTitle" idx="2"/>
          </p:nvPr>
        </p:nvSpPr>
        <p:spPr>
          <a:xfrm>
            <a:off x="1730706" y="1799476"/>
            <a:ext cx="2644200" cy="3569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Feature scaling with normalization.</a:t>
            </a:r>
            <a:endParaRPr dirty="0"/>
          </a:p>
        </p:txBody>
      </p:sp>
      <p:sp>
        <p:nvSpPr>
          <p:cNvPr id="902" name="Google Shape;902;p78"/>
          <p:cNvSpPr txBox="1">
            <a:spLocks noGrp="1"/>
          </p:cNvSpPr>
          <p:nvPr>
            <p:ph type="title" idx="3"/>
          </p:nvPr>
        </p:nvSpPr>
        <p:spPr>
          <a:xfrm>
            <a:off x="666228" y="1645493"/>
            <a:ext cx="787500" cy="7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903" name="Google Shape;903;p78"/>
          <p:cNvSpPr txBox="1">
            <a:spLocks noGrp="1"/>
          </p:cNvSpPr>
          <p:nvPr>
            <p:ph type="subTitle" idx="4"/>
          </p:nvPr>
        </p:nvSpPr>
        <p:spPr>
          <a:xfrm>
            <a:off x="1679441" y="2481784"/>
            <a:ext cx="2933867" cy="5892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a:t>
            </a:r>
            <a:r>
              <a:rPr lang="en" dirty="0" smtClean="0"/>
              <a:t>mported all the algorithms with whom we are going to Train &amp; Test the model</a:t>
            </a:r>
            <a:endParaRPr dirty="0"/>
          </a:p>
        </p:txBody>
      </p:sp>
      <p:sp>
        <p:nvSpPr>
          <p:cNvPr id="904" name="Google Shape;904;p78"/>
          <p:cNvSpPr txBox="1">
            <a:spLocks noGrp="1"/>
          </p:cNvSpPr>
          <p:nvPr>
            <p:ph type="title" idx="5"/>
          </p:nvPr>
        </p:nvSpPr>
        <p:spPr>
          <a:xfrm>
            <a:off x="666228" y="2342294"/>
            <a:ext cx="787500" cy="7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905" name="Google Shape;905;p78"/>
          <p:cNvSpPr txBox="1">
            <a:spLocks noGrp="1"/>
          </p:cNvSpPr>
          <p:nvPr>
            <p:ph type="subTitle" idx="6"/>
          </p:nvPr>
        </p:nvSpPr>
        <p:spPr>
          <a:xfrm>
            <a:off x="1730706" y="3070994"/>
            <a:ext cx="2644200" cy="899049"/>
          </a:xfrm>
          <a:prstGeom prst="rect">
            <a:avLst/>
          </a:prstGeom>
        </p:spPr>
        <p:txBody>
          <a:bodyPr spcFirstLastPara="1" wrap="square" lIns="91425" tIns="91425" rIns="91425" bIns="91425" anchor="t" anchorCtr="0">
            <a:noAutofit/>
          </a:bodyPr>
          <a:lstStyle/>
          <a:p>
            <a:pPr marL="0" indent="0">
              <a:spcBef>
                <a:spcPts val="1600"/>
              </a:spcBef>
              <a:buClr>
                <a:schemeClr val="dk1"/>
              </a:buClr>
              <a:buSzPts val="1100"/>
            </a:pPr>
            <a:r>
              <a:rPr lang="en-US" dirty="0" smtClean="0"/>
              <a:t>Imported all the evaluation </a:t>
            </a:r>
            <a:r>
              <a:rPr lang="en-US" dirty="0"/>
              <a:t>matrices to measure the performance.</a:t>
            </a: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906" name="Google Shape;906;p78"/>
          <p:cNvSpPr txBox="1">
            <a:spLocks noGrp="1"/>
          </p:cNvSpPr>
          <p:nvPr>
            <p:ph type="title" idx="7"/>
          </p:nvPr>
        </p:nvSpPr>
        <p:spPr>
          <a:xfrm>
            <a:off x="666228" y="3108992"/>
            <a:ext cx="787500" cy="7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pic>
        <p:nvPicPr>
          <p:cNvPr id="907" name="Google Shape;907;p78"/>
          <p:cNvPicPr preferRelativeResize="0"/>
          <p:nvPr/>
        </p:nvPicPr>
        <p:blipFill rotWithShape="1">
          <a:blip r:embed="rId3">
            <a:alphaModFix/>
          </a:blip>
          <a:srcRect l="5173" t="4847" r="5164" b="10111"/>
          <a:stretch/>
        </p:blipFill>
        <p:spPr>
          <a:xfrm>
            <a:off x="4664575" y="1210832"/>
            <a:ext cx="3861002" cy="2440600"/>
          </a:xfrm>
          <a:prstGeom prst="rect">
            <a:avLst/>
          </a:prstGeom>
          <a:noFill/>
          <a:ln>
            <a:noFill/>
          </a:ln>
        </p:spPr>
      </p:pic>
      <p:sp>
        <p:nvSpPr>
          <p:cNvPr id="908" name="Google Shape;908;p78"/>
          <p:cNvSpPr/>
          <p:nvPr/>
        </p:nvSpPr>
        <p:spPr>
          <a:xfrm>
            <a:off x="4664576" y="1209930"/>
            <a:ext cx="3861000" cy="24405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9" name="Google Shape;909;p78"/>
          <p:cNvCxnSpPr/>
          <p:nvPr/>
        </p:nvCxnSpPr>
        <p:spPr>
          <a:xfrm>
            <a:off x="1566584" y="1023146"/>
            <a:ext cx="0" cy="2856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5"/>
          <p:cNvSpPr txBox="1">
            <a:spLocks noGrp="1"/>
          </p:cNvSpPr>
          <p:nvPr>
            <p:ph type="title"/>
          </p:nvPr>
        </p:nvSpPr>
        <p:spPr>
          <a:xfrm>
            <a:off x="4231758" y="1506450"/>
            <a:ext cx="3710762" cy="24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solidFill>
                  <a:schemeClr val="lt1"/>
                </a:solidFill>
              </a:rPr>
              <a:t>CONCLUSION</a:t>
            </a:r>
            <a:endParaRPr sz="4000" dirty="0"/>
          </a:p>
        </p:txBody>
      </p:sp>
      <p:cxnSp>
        <p:nvCxnSpPr>
          <p:cNvPr id="3" name="Google Shape;365;p50"/>
          <p:cNvCxnSpPr/>
          <p:nvPr/>
        </p:nvCxnSpPr>
        <p:spPr>
          <a:xfrm rot="10800000">
            <a:off x="4231758" y="1791492"/>
            <a:ext cx="0" cy="2000400"/>
          </a:xfrm>
          <a:prstGeom prst="straightConnector1">
            <a:avLst/>
          </a:prstGeom>
          <a:noFill/>
          <a:ln w="19050" cap="flat" cmpd="sng">
            <a:solidFill>
              <a:schemeClr val="dk2"/>
            </a:solidFill>
            <a:prstDash val="solid"/>
            <a:round/>
            <a:headEnd type="none" w="med" len="med"/>
            <a:tailEnd type="none" w="med" len="med"/>
          </a:ln>
        </p:spPr>
      </p:cxnSp>
      <p:sp>
        <p:nvSpPr>
          <p:cNvPr id="4" name="Google Shape;363;p50"/>
          <p:cNvSpPr txBox="1">
            <a:spLocks/>
          </p:cNvSpPr>
          <p:nvPr/>
        </p:nvSpPr>
        <p:spPr>
          <a:xfrm>
            <a:off x="2313557" y="2161929"/>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06</a:t>
            </a:r>
            <a:endParaRPr lang="en" sz="10000" dirty="0">
              <a:latin typeface="Oxygen" panose="020B0604020202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0" y="340241"/>
            <a:ext cx="4928835" cy="3902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06" y="85064"/>
            <a:ext cx="2679643" cy="2741245"/>
          </a:xfrm>
          <a:prstGeom prst="rect">
            <a:avLst/>
          </a:prstGeom>
        </p:spPr>
      </p:pic>
      <p:pic>
        <p:nvPicPr>
          <p:cNvPr id="6" name="object 9"/>
          <p:cNvPicPr/>
          <p:nvPr/>
        </p:nvPicPr>
        <p:blipFill>
          <a:blip r:embed="rId4" cstate="print"/>
          <a:stretch>
            <a:fillRect/>
          </a:stretch>
        </p:blipFill>
        <p:spPr>
          <a:xfrm>
            <a:off x="5209953" y="2987748"/>
            <a:ext cx="3806455" cy="1913860"/>
          </a:xfrm>
          <a:prstGeom prst="rect">
            <a:avLst/>
          </a:prstGeom>
        </p:spPr>
      </p:pic>
      <p:sp>
        <p:nvSpPr>
          <p:cNvPr id="7" name="object 11"/>
          <p:cNvSpPr txBox="1"/>
          <p:nvPr/>
        </p:nvSpPr>
        <p:spPr>
          <a:xfrm>
            <a:off x="5357018" y="2987748"/>
            <a:ext cx="3659390" cy="1350370"/>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smtClean="0">
                <a:solidFill>
                  <a:srgbClr val="0069B8"/>
                </a:solidFill>
                <a:latin typeface="Trebuchet MS"/>
                <a:cs typeface="Trebuchet MS"/>
              </a:rPr>
              <a:t>:</a:t>
            </a:r>
            <a:endParaRPr lang="en-US" sz="1600" b="1" spc="-50" dirty="0" smtClean="0">
              <a:solidFill>
                <a:srgbClr val="0069B8"/>
              </a:solidFill>
              <a:latin typeface="Trebuchet MS"/>
              <a:cs typeface="Trebuchet MS"/>
            </a:endParaRPr>
          </a:p>
          <a:p>
            <a:pPr marL="12700">
              <a:lnSpc>
                <a:spcPct val="100000"/>
              </a:lnSpc>
              <a:spcBef>
                <a:spcPts val="1010"/>
              </a:spcBef>
            </a:pPr>
            <a:endParaRPr sz="1600" dirty="0">
              <a:latin typeface="Trebuchet MS"/>
              <a:cs typeface="Trebuchet MS"/>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spc="-10" dirty="0" smtClean="0">
                <a:solidFill>
                  <a:schemeClr val="tx2">
                    <a:lumMod val="10000"/>
                  </a:schemeClr>
                </a:solidFill>
                <a:latin typeface="Arial MT"/>
                <a:cs typeface="Arial MT"/>
              </a:rPr>
              <a:t>The gradient-boosting model which worked very effectively is resulted in accurate forecasts that very close to the true result. </a:t>
            </a:r>
            <a:endParaRPr lang="en-US" sz="1300" dirty="0" smtClean="0">
              <a:latin typeface="Arial MT"/>
              <a:cs typeface="Arial MT"/>
            </a:endParaRPr>
          </a:p>
        </p:txBody>
      </p:sp>
    </p:spTree>
    <p:extLst>
      <p:ext uri="{BB962C8B-B14F-4D97-AF65-F5344CB8AC3E}">
        <p14:creationId xmlns:p14="http://schemas.microsoft.com/office/powerpoint/2010/main" val="194587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986125" y="3369040"/>
            <a:ext cx="3789150" cy="510300"/>
          </a:xfrm>
          <a:prstGeom prst="rect">
            <a:avLst/>
          </a:prstGeom>
        </p:spPr>
        <p:txBody>
          <a:bodyPr spcFirstLastPara="1" wrap="square" lIns="91425" tIns="91425" rIns="91425" bIns="91425" anchor="b" anchorCtr="0">
            <a:noAutofit/>
          </a:bodyPr>
          <a:lstStyle/>
          <a:p>
            <a:pPr lvl="0"/>
            <a:r>
              <a:rPr lang="en" dirty="0" smtClean="0"/>
              <a:t>—</a:t>
            </a:r>
            <a:r>
              <a:rPr lang="en-US" dirty="0" err="1" smtClean="0"/>
              <a:t>W.Edwards</a:t>
            </a:r>
            <a:r>
              <a:rPr lang="en-US" dirty="0" smtClean="0"/>
              <a:t> Deming</a:t>
            </a:r>
            <a:endParaRPr dirty="0"/>
          </a:p>
        </p:txBody>
      </p:sp>
      <p:sp>
        <p:nvSpPr>
          <p:cNvPr id="347" name="Google Shape;347;p48"/>
          <p:cNvSpPr txBox="1">
            <a:spLocks noGrp="1"/>
          </p:cNvSpPr>
          <p:nvPr>
            <p:ph type="subTitle" idx="1"/>
          </p:nvPr>
        </p:nvSpPr>
        <p:spPr>
          <a:xfrm>
            <a:off x="746275" y="1416575"/>
            <a:ext cx="4029000" cy="1760100"/>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en" dirty="0" smtClean="0"/>
              <a:t>“</a:t>
            </a:r>
            <a:r>
              <a:rPr lang="en-US" dirty="0"/>
              <a:t>without data you are just another </a:t>
            </a:r>
            <a:r>
              <a:rPr lang="en-US" dirty="0" smtClean="0"/>
              <a:t>person </a:t>
            </a:r>
            <a:r>
              <a:rPr lang="en-US" dirty="0"/>
              <a:t>with an </a:t>
            </a:r>
            <a:r>
              <a:rPr lang="en-US" dirty="0" smtClean="0"/>
              <a:t>opinion</a:t>
            </a:r>
            <a:r>
              <a:rPr lang="en" dirty="0" smtClean="0"/>
              <a:t>”</a:t>
            </a:r>
            <a:endParaRPr dirty="0"/>
          </a:p>
        </p:txBody>
      </p:sp>
      <p:cxnSp>
        <p:nvCxnSpPr>
          <p:cNvPr id="348" name="Google Shape;348;p48"/>
          <p:cNvCxnSpPr/>
          <p:nvPr/>
        </p:nvCxnSpPr>
        <p:spPr>
          <a:xfrm>
            <a:off x="1401325" y="3196700"/>
            <a:ext cx="2718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7000">
              <a:srgbClr val="4D4D4D"/>
            </a:gs>
            <a:gs pos="100000">
              <a:srgbClr val="00000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3" name="object 9"/>
          <p:cNvPicPr/>
          <p:nvPr/>
        </p:nvPicPr>
        <p:blipFill>
          <a:blip r:embed="rId2" cstate="print"/>
          <a:stretch>
            <a:fillRect/>
          </a:stretch>
        </p:blipFill>
        <p:spPr>
          <a:xfrm>
            <a:off x="56704" y="44962"/>
            <a:ext cx="9002237" cy="1857827"/>
          </a:xfrm>
          <a:prstGeom prst="rect">
            <a:avLst/>
          </a:prstGeom>
        </p:spPr>
      </p:pic>
      <p:sp>
        <p:nvSpPr>
          <p:cNvPr id="14" name="object 11"/>
          <p:cNvSpPr txBox="1"/>
          <p:nvPr/>
        </p:nvSpPr>
        <p:spPr>
          <a:xfrm>
            <a:off x="318978" y="34329"/>
            <a:ext cx="8665534" cy="1868460"/>
          </a:xfrm>
          <a:prstGeom prst="rect">
            <a:avLst/>
          </a:prstGeom>
        </p:spPr>
        <p:txBody>
          <a:bodyPr vert="horz" wrap="square" lIns="0" tIns="128270" rIns="0" bIns="0" rtlCol="0">
            <a:spAutoFit/>
          </a:bodyPr>
          <a:lstStyle/>
          <a:p>
            <a:pPr marL="12700">
              <a:lnSpc>
                <a:spcPct val="100000"/>
              </a:lnSpc>
              <a:spcBef>
                <a:spcPts val="1010"/>
              </a:spcBef>
            </a:pPr>
            <a:r>
              <a:rPr lang="en-US" sz="1600" b="1" spc="95" dirty="0" smtClean="0">
                <a:solidFill>
                  <a:schemeClr val="tx1">
                    <a:lumMod val="75000"/>
                  </a:schemeClr>
                </a:solidFill>
                <a:latin typeface="Trebuchet MS"/>
                <a:cs typeface="Trebuchet MS"/>
              </a:rPr>
              <a:t>CONCLUSION</a:t>
            </a:r>
            <a:r>
              <a:rPr sz="1600" b="1" spc="-135" dirty="0" smtClean="0">
                <a:solidFill>
                  <a:schemeClr val="tx1">
                    <a:lumMod val="75000"/>
                  </a:schemeClr>
                </a:solidFill>
                <a:latin typeface="Trebuchet MS"/>
                <a:cs typeface="Trebuchet MS"/>
              </a:rPr>
              <a:t> </a:t>
            </a:r>
            <a:r>
              <a:rPr sz="1600" b="1" spc="-50" dirty="0" smtClean="0">
                <a:solidFill>
                  <a:schemeClr val="tx1">
                    <a:lumMod val="75000"/>
                  </a:schemeClr>
                </a:solidFill>
                <a:latin typeface="Trebuchet MS"/>
                <a:cs typeface="Trebuchet MS"/>
              </a:rPr>
              <a:t>:</a:t>
            </a:r>
            <a:endParaRPr lang="en-US" sz="1600" b="1" spc="-50" dirty="0" smtClean="0">
              <a:solidFill>
                <a:schemeClr val="tx1">
                  <a:lumMod val="75000"/>
                </a:schemeClr>
              </a:solidFill>
              <a:latin typeface="Trebuchet MS"/>
              <a:cs typeface="Trebuchet MS"/>
            </a:endParaRPr>
          </a:p>
          <a:p>
            <a:pPr marL="285750" marR="5080" indent="-172720">
              <a:buSzPct val="123076"/>
              <a:buChar char="•"/>
              <a:tabLst>
                <a:tab pos="285750" algn="l"/>
                <a:tab pos="800735" algn="l"/>
                <a:tab pos="1099185" algn="l"/>
                <a:tab pos="1494155" algn="l"/>
                <a:tab pos="2472690" algn="l"/>
                <a:tab pos="3253104" algn="l"/>
                <a:tab pos="3615690" algn="l"/>
              </a:tabLst>
            </a:pPr>
            <a:r>
              <a:rPr lang="en-US" sz="1200" spc="-10" dirty="0">
                <a:solidFill>
                  <a:schemeClr val="tx2">
                    <a:lumMod val="10000"/>
                  </a:schemeClr>
                </a:solidFill>
                <a:latin typeface="Bahnschrift Condensed" panose="020B0502040204020203" pitchFamily="34" charset="0"/>
                <a:cs typeface="Arial MT"/>
              </a:rPr>
              <a:t>The application of data-driven machine learning techniques has shown its </a:t>
            </a:r>
            <a:r>
              <a:rPr lang="en-US" sz="1200" spc="-10" dirty="0" smtClean="0">
                <a:solidFill>
                  <a:schemeClr val="tx2">
                    <a:lumMod val="10000"/>
                  </a:schemeClr>
                </a:solidFill>
                <a:latin typeface="Bahnschrift Condensed" panose="020B0502040204020203" pitchFamily="34" charset="0"/>
                <a:cs typeface="Arial MT"/>
              </a:rPr>
              <a:t>fruitfulness </a:t>
            </a:r>
            <a:r>
              <a:rPr lang="en-US" sz="1200" spc="-10" dirty="0">
                <a:solidFill>
                  <a:schemeClr val="tx2">
                    <a:lumMod val="10000"/>
                  </a:schemeClr>
                </a:solidFill>
                <a:latin typeface="Bahnschrift Condensed" panose="020B0502040204020203" pitchFamily="34" charset="0"/>
                <a:cs typeface="Arial MT"/>
              </a:rPr>
              <a:t>in resolving the imbalance between demand and supply within the fast-moving consumer goods (FMCG) </a:t>
            </a:r>
            <a:r>
              <a:rPr lang="en-US" sz="1200" spc="-10" dirty="0" smtClean="0">
                <a:solidFill>
                  <a:schemeClr val="tx2">
                    <a:lumMod val="10000"/>
                  </a:schemeClr>
                </a:solidFill>
                <a:latin typeface="Bahnschrift Condensed" panose="020B0502040204020203" pitchFamily="34" charset="0"/>
                <a:cs typeface="Arial MT"/>
              </a:rPr>
              <a:t>sector of Noodles Company.</a:t>
            </a:r>
          </a:p>
          <a:p>
            <a:pPr marL="285750" marR="5080" indent="-172720">
              <a:buSzPct val="123076"/>
              <a:buChar char="•"/>
              <a:tabLst>
                <a:tab pos="285750" algn="l"/>
                <a:tab pos="800735" algn="l"/>
                <a:tab pos="1099185" algn="l"/>
                <a:tab pos="1494155" algn="l"/>
                <a:tab pos="2472690" algn="l"/>
                <a:tab pos="3253104" algn="l"/>
                <a:tab pos="3615690" algn="l"/>
              </a:tabLst>
            </a:pPr>
            <a:r>
              <a:rPr lang="en-US" sz="1200" spc="-10" dirty="0" smtClean="0">
                <a:solidFill>
                  <a:schemeClr val="tx2">
                    <a:lumMod val="10000"/>
                  </a:schemeClr>
                </a:solidFill>
                <a:latin typeface="Bahnschrift Condensed" panose="020B0502040204020203" pitchFamily="34" charset="0"/>
                <a:cs typeface="Arial MT"/>
              </a:rPr>
              <a:t>I </a:t>
            </a:r>
            <a:r>
              <a:rPr lang="en-US" sz="1200" spc="-10" dirty="0">
                <a:solidFill>
                  <a:schemeClr val="tx2">
                    <a:lumMod val="10000"/>
                  </a:schemeClr>
                </a:solidFill>
                <a:latin typeface="Bahnschrift Condensed" panose="020B0502040204020203" pitchFamily="34" charset="0"/>
                <a:cs typeface="Arial MT"/>
              </a:rPr>
              <a:t>conclude Gradient Boosting </a:t>
            </a:r>
            <a:r>
              <a:rPr lang="en-US" sz="1200" spc="-10" dirty="0" err="1">
                <a:solidFill>
                  <a:schemeClr val="tx2">
                    <a:lumMod val="10000"/>
                  </a:schemeClr>
                </a:solidFill>
                <a:latin typeface="Bahnschrift Condensed" panose="020B0502040204020203" pitchFamily="34" charset="0"/>
                <a:cs typeface="Arial MT"/>
              </a:rPr>
              <a:t>Regressor</a:t>
            </a:r>
            <a:r>
              <a:rPr lang="en-US" sz="1200" spc="-10" dirty="0">
                <a:solidFill>
                  <a:schemeClr val="tx2">
                    <a:lumMod val="10000"/>
                  </a:schemeClr>
                </a:solidFill>
                <a:latin typeface="Bahnschrift Condensed" panose="020B0502040204020203" pitchFamily="34" charset="0"/>
                <a:cs typeface="Arial MT"/>
              </a:rPr>
              <a:t> algorithm gives the best results as both train and test are not deviating and </a:t>
            </a:r>
            <a:r>
              <a:rPr lang="en-US" sz="1200" spc="-10" dirty="0" smtClean="0">
                <a:solidFill>
                  <a:schemeClr val="tx2">
                    <a:lumMod val="10000"/>
                  </a:schemeClr>
                </a:solidFill>
                <a:latin typeface="Bahnschrift Condensed" panose="020B0502040204020203" pitchFamily="34" charset="0"/>
                <a:cs typeface="Arial MT"/>
              </a:rPr>
              <a:t>the </a:t>
            </a:r>
            <a:r>
              <a:rPr lang="en-US" sz="1200" spc="-10" dirty="0">
                <a:solidFill>
                  <a:schemeClr val="tx2">
                    <a:lumMod val="10000"/>
                  </a:schemeClr>
                </a:solidFill>
                <a:latin typeface="Bahnschrift Condensed" panose="020B0502040204020203" pitchFamily="34" charset="0"/>
                <a:cs typeface="Arial MT"/>
              </a:rPr>
              <a:t>R2 score </a:t>
            </a:r>
            <a:r>
              <a:rPr lang="en-US" sz="1200" spc="-10" dirty="0" smtClean="0">
                <a:solidFill>
                  <a:schemeClr val="tx2">
                    <a:lumMod val="10000"/>
                  </a:schemeClr>
                </a:solidFill>
                <a:latin typeface="Bahnschrift Condensed" panose="020B0502040204020203" pitchFamily="34" charset="0"/>
                <a:cs typeface="Arial MT"/>
              </a:rPr>
              <a:t>is </a:t>
            </a:r>
            <a:r>
              <a:rPr lang="en-US" sz="1200" spc="-10" dirty="0">
                <a:solidFill>
                  <a:schemeClr val="tx2">
                    <a:lumMod val="10000"/>
                  </a:schemeClr>
                </a:solidFill>
                <a:latin typeface="Bahnschrift Condensed" panose="020B0502040204020203" pitchFamily="34" charset="0"/>
                <a:cs typeface="Arial MT"/>
              </a:rPr>
              <a:t>best in both Train and test cases</a:t>
            </a:r>
            <a:r>
              <a:rPr lang="en-US" sz="1200" spc="-10" dirty="0" smtClean="0">
                <a:solidFill>
                  <a:schemeClr val="tx2">
                    <a:lumMod val="10000"/>
                  </a:schemeClr>
                </a:solidFill>
                <a:latin typeface="Bahnschrift Condensed" panose="020B0502040204020203" pitchFamily="34" charset="0"/>
                <a:cs typeface="Arial MT"/>
              </a:rPr>
              <a:t>.</a:t>
            </a:r>
          </a:p>
          <a:p>
            <a:pPr marL="285750" marR="5080" indent="-172720">
              <a:buSzPct val="123076"/>
              <a:buFont typeface="Arial"/>
              <a:buChar char="•"/>
              <a:tabLst>
                <a:tab pos="285750" algn="l"/>
                <a:tab pos="800735" algn="l"/>
                <a:tab pos="1099185" algn="l"/>
                <a:tab pos="1494155" algn="l"/>
                <a:tab pos="2472690" algn="l"/>
                <a:tab pos="3253104" algn="l"/>
                <a:tab pos="3615690" algn="l"/>
              </a:tabLst>
            </a:pPr>
            <a:r>
              <a:rPr lang="en-US" sz="1200" spc="-10" dirty="0">
                <a:solidFill>
                  <a:schemeClr val="tx2">
                    <a:lumMod val="10000"/>
                  </a:schemeClr>
                </a:solidFill>
                <a:latin typeface="Bahnschrift Condensed" panose="020B0502040204020203" pitchFamily="34" charset="0"/>
                <a:cs typeface="Arial MT"/>
              </a:rPr>
              <a:t>In this </a:t>
            </a:r>
            <a:r>
              <a:rPr lang="en-US" sz="1200" spc="-10" dirty="0" smtClean="0">
                <a:solidFill>
                  <a:schemeClr val="tx2">
                    <a:lumMod val="10000"/>
                  </a:schemeClr>
                </a:solidFill>
                <a:latin typeface="Bahnschrift Condensed" panose="020B0502040204020203" pitchFamily="34" charset="0"/>
                <a:cs typeface="Arial MT"/>
              </a:rPr>
              <a:t>case, </a:t>
            </a:r>
            <a:r>
              <a:rPr lang="en-US" sz="1200" spc="-10" dirty="0" err="1" smtClean="0">
                <a:solidFill>
                  <a:schemeClr val="tx2">
                    <a:lumMod val="10000"/>
                  </a:schemeClr>
                </a:solidFill>
                <a:latin typeface="Bahnschrift Condensed" panose="020B0502040204020203" pitchFamily="34" charset="0"/>
                <a:cs typeface="Arial MT"/>
              </a:rPr>
              <a:t>Hyperparameter</a:t>
            </a:r>
            <a:r>
              <a:rPr lang="en-US" sz="1200" spc="-10" dirty="0" smtClean="0">
                <a:solidFill>
                  <a:schemeClr val="tx2">
                    <a:lumMod val="10000"/>
                  </a:schemeClr>
                </a:solidFill>
                <a:latin typeface="Bahnschrift Condensed" panose="020B0502040204020203" pitchFamily="34" charset="0"/>
                <a:cs typeface="Arial MT"/>
              </a:rPr>
              <a:t> </a:t>
            </a:r>
            <a:r>
              <a:rPr lang="en-US" sz="1200" spc="-10" dirty="0">
                <a:solidFill>
                  <a:schemeClr val="tx2">
                    <a:lumMod val="10000"/>
                  </a:schemeClr>
                </a:solidFill>
                <a:latin typeface="Bahnschrift Condensed" panose="020B0502040204020203" pitchFamily="34" charset="0"/>
                <a:cs typeface="Arial MT"/>
              </a:rPr>
              <a:t>tuning is not required as we already </a:t>
            </a:r>
            <a:r>
              <a:rPr lang="en-US" sz="1200" spc="-10" dirty="0" smtClean="0">
                <a:solidFill>
                  <a:schemeClr val="tx2">
                    <a:lumMod val="10000"/>
                  </a:schemeClr>
                </a:solidFill>
                <a:latin typeface="Bahnschrift Condensed" panose="020B0502040204020203" pitchFamily="34" charset="0"/>
                <a:cs typeface="Arial MT"/>
              </a:rPr>
              <a:t>achieved </a:t>
            </a:r>
            <a:r>
              <a:rPr lang="en-US" sz="1200" spc="-10" dirty="0">
                <a:solidFill>
                  <a:schemeClr val="tx2">
                    <a:lumMod val="10000"/>
                  </a:schemeClr>
                </a:solidFill>
                <a:latin typeface="Bahnschrift Condensed" panose="020B0502040204020203" pitchFamily="34" charset="0"/>
                <a:cs typeface="Arial MT"/>
              </a:rPr>
              <a:t>the best accuracy of </a:t>
            </a:r>
            <a:r>
              <a:rPr lang="en-US" sz="1200" spc="-10" dirty="0" smtClean="0">
                <a:solidFill>
                  <a:schemeClr val="tx2">
                    <a:lumMod val="10000"/>
                  </a:schemeClr>
                </a:solidFill>
                <a:latin typeface="Bahnschrift Condensed" panose="020B0502040204020203" pitchFamily="34" charset="0"/>
                <a:cs typeface="Arial MT"/>
              </a:rPr>
              <a:t>99.35</a:t>
            </a:r>
            <a:r>
              <a:rPr lang="en-US" sz="1200" spc="-10" dirty="0">
                <a:solidFill>
                  <a:schemeClr val="tx2">
                    <a:lumMod val="10000"/>
                  </a:schemeClr>
                </a:solidFill>
                <a:latin typeface="Bahnschrift Condensed" panose="020B0502040204020203" pitchFamily="34" charset="0"/>
                <a:cs typeface="Arial MT"/>
              </a:rPr>
              <a:t>% with </a:t>
            </a:r>
            <a:r>
              <a:rPr lang="en-US" sz="1200" spc="-10" dirty="0" smtClean="0">
                <a:solidFill>
                  <a:schemeClr val="tx2">
                    <a:lumMod val="10000"/>
                  </a:schemeClr>
                </a:solidFill>
                <a:latin typeface="Bahnschrift Condensed" panose="020B0502040204020203" pitchFamily="34" charset="0"/>
                <a:cs typeface="Arial MT"/>
              </a:rPr>
              <a:t>RMSE of  932.83624, MSE of 870183.45205 &amp; MAE of 698.07810</a:t>
            </a:r>
          </a:p>
          <a:p>
            <a:pPr marL="285750" marR="5080" indent="-172720">
              <a:buSzPct val="123076"/>
              <a:buFont typeface="Arial"/>
              <a:buChar char="•"/>
              <a:tabLst>
                <a:tab pos="285750" algn="l"/>
                <a:tab pos="800735" algn="l"/>
                <a:tab pos="1099185" algn="l"/>
                <a:tab pos="1494155" algn="l"/>
                <a:tab pos="2472690" algn="l"/>
                <a:tab pos="3253104" algn="l"/>
                <a:tab pos="3615690" algn="l"/>
              </a:tabLst>
            </a:pPr>
            <a:r>
              <a:rPr lang="en-US" sz="1200" spc="-10" dirty="0">
                <a:solidFill>
                  <a:schemeClr val="tx2">
                    <a:lumMod val="10000"/>
                  </a:schemeClr>
                </a:solidFill>
                <a:latin typeface="Bahnschrift Condensed" panose="020B0502040204020203" pitchFamily="34" charset="0"/>
                <a:cs typeface="Arial MT"/>
              </a:rPr>
              <a:t>The </a:t>
            </a:r>
            <a:r>
              <a:rPr lang="en-US" sz="1200" spc="-10" dirty="0" smtClean="0">
                <a:solidFill>
                  <a:schemeClr val="tx2">
                    <a:lumMod val="10000"/>
                  </a:schemeClr>
                </a:solidFill>
                <a:latin typeface="Bahnschrift Condensed" panose="020B0502040204020203" pitchFamily="34" charset="0"/>
                <a:cs typeface="Arial MT"/>
              </a:rPr>
              <a:t>demand </a:t>
            </a:r>
            <a:r>
              <a:rPr lang="en-US" sz="1200" spc="-10" dirty="0">
                <a:solidFill>
                  <a:schemeClr val="tx2">
                    <a:lumMod val="10000"/>
                  </a:schemeClr>
                </a:solidFill>
                <a:latin typeface="Bahnschrift Condensed" panose="020B0502040204020203" pitchFamily="34" charset="0"/>
                <a:cs typeface="Arial MT"/>
              </a:rPr>
              <a:t>forecasts generated by the Gradient Boosting model have the potential to substantially enhance the optimization of warehouse inventory. </a:t>
            </a:r>
            <a:r>
              <a:rPr lang="en-US" sz="1200" spc="-10" dirty="0" smtClean="0">
                <a:solidFill>
                  <a:schemeClr val="tx2">
                    <a:lumMod val="10000"/>
                  </a:schemeClr>
                </a:solidFill>
                <a:latin typeface="Bahnschrift Condensed" panose="020B0502040204020203" pitchFamily="34" charset="0"/>
                <a:cs typeface="Arial MT"/>
              </a:rPr>
              <a:t>This will be cost </a:t>
            </a:r>
            <a:r>
              <a:rPr lang="en-US" sz="1200" spc="-10" dirty="0">
                <a:solidFill>
                  <a:schemeClr val="tx2">
                    <a:lumMod val="10000"/>
                  </a:schemeClr>
                </a:solidFill>
                <a:latin typeface="Bahnschrift Condensed" panose="020B0502040204020203" pitchFamily="34" charset="0"/>
                <a:cs typeface="Arial MT"/>
              </a:rPr>
              <a:t>efficiencies and minimized losses.</a:t>
            </a:r>
          </a:p>
          <a:p>
            <a:pPr marL="285750" marR="5080" indent="-172720">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p:txBody>
      </p:sp>
      <p:pic>
        <p:nvPicPr>
          <p:cNvPr id="16" name="object 9"/>
          <p:cNvPicPr/>
          <p:nvPr/>
        </p:nvPicPr>
        <p:blipFill>
          <a:blip r:embed="rId2" cstate="print"/>
          <a:stretch>
            <a:fillRect/>
          </a:stretch>
        </p:blipFill>
        <p:spPr>
          <a:xfrm>
            <a:off x="56704" y="1913422"/>
            <a:ext cx="9002235" cy="3219445"/>
          </a:xfrm>
          <a:prstGeom prst="rect">
            <a:avLst/>
          </a:prstGeom>
        </p:spPr>
      </p:pic>
      <p:sp>
        <p:nvSpPr>
          <p:cNvPr id="17" name="object 11"/>
          <p:cNvSpPr txBox="1"/>
          <p:nvPr/>
        </p:nvSpPr>
        <p:spPr>
          <a:xfrm>
            <a:off x="411126" y="1818806"/>
            <a:ext cx="8573385" cy="3915174"/>
          </a:xfrm>
          <a:prstGeom prst="rect">
            <a:avLst/>
          </a:prstGeom>
        </p:spPr>
        <p:txBody>
          <a:bodyPr vert="horz" wrap="square" lIns="0" tIns="128270" rIns="0" bIns="0" rtlCol="0">
            <a:spAutoFit/>
          </a:bodyPr>
          <a:lstStyle/>
          <a:p>
            <a:pPr marL="12700">
              <a:lnSpc>
                <a:spcPct val="100000"/>
              </a:lnSpc>
              <a:spcBef>
                <a:spcPts val="1010"/>
              </a:spcBef>
            </a:pPr>
            <a:r>
              <a:rPr lang="en-US" sz="1600" b="1" spc="-50" dirty="0" smtClean="0">
                <a:solidFill>
                  <a:schemeClr val="tx1">
                    <a:lumMod val="50000"/>
                  </a:schemeClr>
                </a:solidFill>
                <a:latin typeface="Trebuchet MS"/>
                <a:cs typeface="Trebuchet MS"/>
              </a:rPr>
              <a:t>RECOMMENDATION</a:t>
            </a:r>
            <a:r>
              <a:rPr sz="1600" b="1" spc="-50" dirty="0" smtClean="0">
                <a:solidFill>
                  <a:schemeClr val="tx1">
                    <a:lumMod val="50000"/>
                  </a:schemeClr>
                </a:solidFill>
                <a:latin typeface="Trebuchet MS"/>
                <a:cs typeface="Trebuchet MS"/>
              </a:rPr>
              <a:t>:</a:t>
            </a:r>
            <a:endParaRPr lang="en-US" sz="1600" b="1" spc="-50" dirty="0" smtClean="0">
              <a:solidFill>
                <a:schemeClr val="tx1">
                  <a:lumMod val="50000"/>
                </a:schemeClr>
              </a:solidFill>
              <a:latin typeface="Trebuchet MS"/>
              <a:cs typeface="Trebuchet MS"/>
            </a:endParaRPr>
          </a:p>
          <a:p>
            <a:r>
              <a:rPr lang="en-US" sz="1100" b="1" dirty="0" smtClean="0">
                <a:latin typeface="Bahnschrift SemiBold" panose="020B0502040204020203" pitchFamily="34" charset="0"/>
              </a:rPr>
              <a:t>1. Strategic </a:t>
            </a:r>
            <a:r>
              <a:rPr lang="en-US" sz="1100" b="1" dirty="0">
                <a:latin typeface="Bahnschrift SemiBold" panose="020B0502040204020203" pitchFamily="34" charset="0"/>
              </a:rPr>
              <a:t>Warehouse </a:t>
            </a:r>
            <a:r>
              <a:rPr lang="en-US" sz="1100" b="1" dirty="0" smtClean="0">
                <a:latin typeface="Bahnschrift SemiBold" panose="020B0502040204020203" pitchFamily="34" charset="0"/>
              </a:rPr>
              <a:t>Placement</a:t>
            </a:r>
            <a:r>
              <a:rPr lang="en-US" sz="1100" b="1" dirty="0" smtClean="0">
                <a:latin typeface="Bahnschrift SemiBold" panose="020B0502040204020203" pitchFamily="34" charset="0"/>
              </a:rPr>
              <a:t>: We </a:t>
            </a:r>
            <a:r>
              <a:rPr lang="en-US" sz="1100" b="1" dirty="0" smtClean="0">
                <a:latin typeface="Bahnschrift SemiBold" panose="020B0502040204020203" pitchFamily="34" charset="0"/>
              </a:rPr>
              <a:t>saw plenty of </a:t>
            </a:r>
            <a:r>
              <a:rPr lang="en-US" sz="1100" b="1" dirty="0" smtClean="0">
                <a:latin typeface="Bahnschrift SemiBold" panose="020B0502040204020203" pitchFamily="34" charset="0"/>
              </a:rPr>
              <a:t>warehouses </a:t>
            </a:r>
            <a:r>
              <a:rPr lang="en-US" sz="1100" b="1" dirty="0" smtClean="0">
                <a:latin typeface="Bahnschrift SemiBold" panose="020B0502040204020203" pitchFamily="34" charset="0"/>
              </a:rPr>
              <a:t>placed in </a:t>
            </a:r>
            <a:r>
              <a:rPr lang="en-US" sz="1100" b="1" dirty="0" smtClean="0">
                <a:latin typeface="Bahnschrift SemiBold" panose="020B0502040204020203" pitchFamily="34" charset="0"/>
              </a:rPr>
              <a:t>the north </a:t>
            </a:r>
            <a:r>
              <a:rPr lang="en-US" sz="1100" b="1" dirty="0" smtClean="0">
                <a:latin typeface="Bahnschrift SemiBold" panose="020B0502040204020203" pitchFamily="34" charset="0"/>
              </a:rPr>
              <a:t>and </a:t>
            </a:r>
            <a:r>
              <a:rPr lang="en-US" sz="1100" b="1" dirty="0" err="1" smtClean="0">
                <a:latin typeface="Bahnschrift SemiBold" panose="020B0502040204020203" pitchFamily="34" charset="0"/>
              </a:rPr>
              <a:t>rulal</a:t>
            </a:r>
            <a:r>
              <a:rPr lang="en-US" sz="1100" b="1" dirty="0" smtClean="0">
                <a:latin typeface="Bahnschrift SemiBold" panose="020B0502040204020203" pitchFamily="34" charset="0"/>
              </a:rPr>
              <a:t> side</a:t>
            </a:r>
            <a:r>
              <a:rPr lang="en-US" sz="1100" b="1" dirty="0" smtClean="0">
                <a:latin typeface="Bahnschrift SemiBold" panose="020B0502040204020203" pitchFamily="34" charset="0"/>
              </a:rPr>
              <a:t>, so </a:t>
            </a:r>
            <a:r>
              <a:rPr lang="en-US" sz="1100" b="1" dirty="0" smtClean="0">
                <a:latin typeface="Bahnschrift SemiBold" panose="020B0502040204020203" pitchFamily="34" charset="0"/>
              </a:rPr>
              <a:t>management should make some </a:t>
            </a:r>
            <a:r>
              <a:rPr lang="en-US" sz="1100" b="1" dirty="0">
                <a:latin typeface="Bahnschrift SemiBold" panose="020B0502040204020203" pitchFamily="34" charset="0"/>
              </a:rPr>
              <a:t>strategy </a:t>
            </a:r>
            <a:r>
              <a:rPr lang="en-US" sz="1100" b="1" dirty="0" smtClean="0">
                <a:latin typeface="Bahnschrift SemiBold" panose="020B0502040204020203" pitchFamily="34" charset="0"/>
              </a:rPr>
              <a:t>to allocate </a:t>
            </a:r>
            <a:r>
              <a:rPr lang="en-US" sz="1100" b="1" dirty="0">
                <a:latin typeface="Bahnschrift SemiBold" panose="020B0502040204020203" pitchFamily="34" charset="0"/>
              </a:rPr>
              <a:t>resources and streamline operations in these </a:t>
            </a:r>
            <a:r>
              <a:rPr lang="en-US" sz="1100" b="1" dirty="0" smtClean="0">
                <a:latin typeface="Bahnschrift SemiBold" panose="020B0502040204020203" pitchFamily="34" charset="0"/>
              </a:rPr>
              <a:t>regions</a:t>
            </a:r>
            <a:r>
              <a:rPr lang="en-US" sz="1100" b="1" dirty="0">
                <a:latin typeface="Bahnschrift SemiBold" panose="020B0502040204020203" pitchFamily="34" charset="0"/>
              </a:rPr>
              <a:t> and unlock avenues for expansion</a:t>
            </a:r>
            <a:endParaRPr lang="en-US" sz="1100" b="1" dirty="0" smtClean="0">
              <a:latin typeface="Bahnschrift SemiBold" panose="020B0502040204020203" pitchFamily="34" charset="0"/>
            </a:endParaRPr>
          </a:p>
          <a:p>
            <a:endParaRPr lang="en-US" sz="1100" b="1" dirty="0">
              <a:latin typeface="Bahnschrift SemiBold" panose="020B0502040204020203" pitchFamily="34" charset="0"/>
            </a:endParaRPr>
          </a:p>
          <a:p>
            <a:r>
              <a:rPr lang="en-US" sz="1100" b="1" dirty="0" smtClean="0">
                <a:latin typeface="Bahnschrift SemiBold" panose="020B0502040204020203" pitchFamily="34" charset="0"/>
              </a:rPr>
              <a:t>2</a:t>
            </a:r>
            <a:r>
              <a:rPr lang="en-US" sz="1100" b="1" dirty="0">
                <a:latin typeface="Bahnschrift SemiBold" panose="020B0502040204020203" pitchFamily="34" charset="0"/>
              </a:rPr>
              <a:t>. Storage Reporting </a:t>
            </a:r>
            <a:r>
              <a:rPr lang="en-US" sz="1100" b="1" dirty="0" smtClean="0">
                <a:latin typeface="Bahnschrift SemiBold" panose="020B0502040204020203" pitchFamily="34" charset="0"/>
              </a:rPr>
              <a:t>Optimization: The </a:t>
            </a:r>
            <a:r>
              <a:rPr lang="en-US" sz="1100" b="1" dirty="0">
                <a:latin typeface="Bahnschrift SemiBold" panose="020B0502040204020203" pitchFamily="34" charset="0"/>
              </a:rPr>
              <a:t>strong positive correlation between storage reported during the last three months and product shipment underscores the importance of timely and accurate storage reporting. Implementing efficient reporting mechanisms can lead to improved sales outcomes.</a:t>
            </a:r>
          </a:p>
          <a:p>
            <a:endParaRPr lang="en-US" sz="1100" b="1" dirty="0">
              <a:latin typeface="Bahnschrift SemiBold" panose="020B0502040204020203" pitchFamily="34" charset="0"/>
            </a:endParaRPr>
          </a:p>
          <a:p>
            <a:r>
              <a:rPr lang="en-US" sz="1100" b="1" dirty="0" smtClean="0">
                <a:latin typeface="Bahnschrift SemiBold" panose="020B0502040204020203" pitchFamily="34" charset="0"/>
              </a:rPr>
              <a:t>3</a:t>
            </a:r>
            <a:r>
              <a:rPr lang="en-US" sz="1100" b="1" dirty="0">
                <a:latin typeface="Bahnschrift SemiBold" panose="020B0502040204020203" pitchFamily="34" charset="0"/>
              </a:rPr>
              <a:t>. Government Certification Focus</a:t>
            </a:r>
            <a:r>
              <a:rPr lang="en-US" sz="1100" b="1" dirty="0" smtClean="0">
                <a:latin typeface="Bahnschrift SemiBold" panose="020B0502040204020203" pitchFamily="34" charset="0"/>
              </a:rPr>
              <a:t>: To get “A” certification from </a:t>
            </a:r>
            <a:r>
              <a:rPr lang="en-US" sz="1100" b="1" dirty="0" err="1" smtClean="0">
                <a:latin typeface="Bahnschrift SemiBold" panose="020B0502040204020203" pitchFamily="34" charset="0"/>
              </a:rPr>
              <a:t>govt</a:t>
            </a:r>
            <a:r>
              <a:rPr lang="en-US" sz="1100" b="1" dirty="0" smtClean="0">
                <a:latin typeface="Bahnschrift SemiBold" panose="020B0502040204020203" pitchFamily="34" charset="0"/>
              </a:rPr>
              <a:t>, </a:t>
            </a:r>
            <a:r>
              <a:rPr lang="en-US" sz="1100" b="1" dirty="0" smtClean="0">
                <a:latin typeface="Bahnschrift SemiBold" panose="020B0502040204020203" pitchFamily="34" charset="0"/>
              </a:rPr>
              <a:t>the warehouse has to install </a:t>
            </a:r>
            <a:r>
              <a:rPr lang="en-US" sz="1100" b="1" dirty="0" smtClean="0">
                <a:latin typeface="Bahnschrift SemiBold" panose="020B0502040204020203" pitchFamily="34" charset="0"/>
              </a:rPr>
              <a:t>an automated temp-regulated </a:t>
            </a:r>
            <a:r>
              <a:rPr lang="en-US" sz="1100" b="1" dirty="0" smtClean="0">
                <a:latin typeface="Bahnschrift SemiBold" panose="020B0502040204020203" pitchFamily="34" charset="0"/>
              </a:rPr>
              <a:t>machine as per the analysis and also as </a:t>
            </a:r>
            <a:r>
              <a:rPr lang="en-US" sz="1100" b="1" dirty="0">
                <a:latin typeface="Bahnschrift SemiBold" panose="020B0502040204020203" pitchFamily="34" charset="0"/>
              </a:rPr>
              <a:t>a significant number of warehouses possess government-approved certificates of 'C' type, focusing on obtaining and maintaining such certifications can enhance credibility and </a:t>
            </a:r>
            <a:r>
              <a:rPr lang="en-US" sz="1100" b="1" dirty="0" smtClean="0">
                <a:latin typeface="Bahnschrift SemiBold" panose="020B0502040204020203" pitchFamily="34" charset="0"/>
              </a:rPr>
              <a:t>trustworthiness.</a:t>
            </a:r>
            <a:endParaRPr lang="en-US" sz="1100" b="1" dirty="0">
              <a:latin typeface="Bahnschrift SemiBold" panose="020B0502040204020203" pitchFamily="34" charset="0"/>
            </a:endParaRPr>
          </a:p>
          <a:p>
            <a:endParaRPr lang="en-US" sz="1100" b="1" dirty="0">
              <a:latin typeface="Bahnschrift SemiBold" panose="020B0502040204020203" pitchFamily="34" charset="0"/>
            </a:endParaRPr>
          </a:p>
          <a:p>
            <a:r>
              <a:rPr lang="en-US" sz="1100" b="1" dirty="0" smtClean="0">
                <a:latin typeface="Bahnschrift SemiBold" panose="020B0502040204020203" pitchFamily="34" charset="0"/>
              </a:rPr>
              <a:t>4</a:t>
            </a:r>
            <a:r>
              <a:rPr lang="en-US" sz="1100" b="1" dirty="0">
                <a:latin typeface="Bahnschrift SemiBold" panose="020B0502040204020203" pitchFamily="34" charset="0"/>
              </a:rPr>
              <a:t>. Enhanced Predictive Modeling</a:t>
            </a:r>
            <a:r>
              <a:rPr lang="en-US" sz="1100" b="1" dirty="0" smtClean="0">
                <a:latin typeface="Bahnschrift SemiBold" panose="020B0502040204020203" pitchFamily="34" charset="0"/>
              </a:rPr>
              <a:t>: </a:t>
            </a:r>
            <a:r>
              <a:rPr lang="en-US" sz="1100" b="1" dirty="0">
                <a:latin typeface="Bahnschrift SemiBold" panose="020B0502040204020203" pitchFamily="34" charset="0"/>
              </a:rPr>
              <a:t>By embracing the Gradient Boosting </a:t>
            </a:r>
            <a:r>
              <a:rPr lang="en-US" sz="1100" b="1" dirty="0" err="1">
                <a:latin typeface="Bahnschrift SemiBold" panose="020B0502040204020203" pitchFamily="34" charset="0"/>
              </a:rPr>
              <a:t>Regressor</a:t>
            </a:r>
            <a:r>
              <a:rPr lang="en-US" sz="1100" b="1" dirty="0">
                <a:latin typeface="Bahnschrift SemiBold" panose="020B0502040204020203" pitchFamily="34" charset="0"/>
              </a:rPr>
              <a:t> model with </a:t>
            </a:r>
            <a:r>
              <a:rPr lang="en-US" sz="1100" b="1" dirty="0" err="1">
                <a:latin typeface="Bahnschrift SemiBold" panose="020B0502040204020203" pitchFamily="34" charset="0"/>
              </a:rPr>
              <a:t>hyperparameter</a:t>
            </a:r>
            <a:r>
              <a:rPr lang="en-US" sz="1100" b="1" dirty="0">
                <a:latin typeface="Bahnschrift SemiBold" panose="020B0502040204020203" pitchFamily="34" charset="0"/>
              </a:rPr>
              <a:t> tuning, supply chain managers can harness its predictive prowess to optimize sales and inventory management.</a:t>
            </a:r>
          </a:p>
          <a:p>
            <a:pPr marL="12700">
              <a:lnSpc>
                <a:spcPct val="100000"/>
              </a:lnSpc>
              <a:spcBef>
                <a:spcPts val="1010"/>
              </a:spcBef>
            </a:pPr>
            <a:r>
              <a:rPr lang="en-US" sz="1100" b="1" dirty="0" smtClean="0">
                <a:latin typeface="Bahnschrift SemiBold" panose="020B0502040204020203" pitchFamily="34" charset="0"/>
              </a:rPr>
              <a:t>5. Management should focus on their planning </a:t>
            </a:r>
            <a:r>
              <a:rPr lang="en-US" sz="1100" b="1" dirty="0" smtClean="0">
                <a:latin typeface="Bahnschrift SemiBold" panose="020B0502040204020203" pitchFamily="34" charset="0"/>
              </a:rPr>
              <a:t>to tackle </a:t>
            </a:r>
            <a:r>
              <a:rPr lang="en-US" sz="1100" b="1" dirty="0" smtClean="0">
                <a:latin typeface="Bahnschrift SemiBold" panose="020B0502040204020203" pitchFamily="34" charset="0"/>
              </a:rPr>
              <a:t>transportation issues which lead to shipment </a:t>
            </a:r>
            <a:r>
              <a:rPr lang="en-US" sz="1100" b="1" dirty="0" smtClean="0">
                <a:latin typeface="Bahnschrift SemiBold" panose="020B0502040204020203" pitchFamily="34" charset="0"/>
              </a:rPr>
              <a:t>production.</a:t>
            </a:r>
          </a:p>
          <a:p>
            <a:pPr marL="12700">
              <a:lnSpc>
                <a:spcPct val="100000"/>
              </a:lnSpc>
              <a:spcBef>
                <a:spcPts val="1010"/>
              </a:spcBef>
            </a:pPr>
            <a:r>
              <a:rPr lang="en-US" sz="1100" b="1" dirty="0" smtClean="0">
                <a:latin typeface="Bahnschrift SemiBold" panose="020B0502040204020203" pitchFamily="34" charset="0"/>
              </a:rPr>
              <a:t>6. Management should tackle the problem of breakdown which occurs with respect to increases in shipment production inside the warehouse.</a:t>
            </a:r>
            <a:endParaRPr lang="en-US" sz="1100" b="1" dirty="0" smtClean="0">
              <a:latin typeface="Bahnschrift SemiBold" panose="020B0502040204020203" pitchFamily="34" charset="0"/>
            </a:endParaRPr>
          </a:p>
          <a:p>
            <a:pPr marL="12700">
              <a:lnSpc>
                <a:spcPct val="100000"/>
              </a:lnSpc>
              <a:spcBef>
                <a:spcPts val="1010"/>
              </a:spcBef>
            </a:pPr>
            <a:endParaRPr lang="en-US" sz="1600" b="1" spc="-50" dirty="0" smtClean="0">
              <a:solidFill>
                <a:srgbClr val="0069B8"/>
              </a:solidFill>
              <a:latin typeface="Trebuchet MS"/>
              <a:cs typeface="Trebuchet MS"/>
            </a:endParaRPr>
          </a:p>
          <a:p>
            <a:pPr marL="285750" marR="5080" indent="-172720">
              <a:buSzPct val="123076"/>
              <a:buChar char="•"/>
              <a:tabLst>
                <a:tab pos="285750" algn="l"/>
                <a:tab pos="800735" algn="l"/>
                <a:tab pos="1099185" algn="l"/>
                <a:tab pos="1494155" algn="l"/>
                <a:tab pos="2472690" algn="l"/>
                <a:tab pos="3253104" algn="l"/>
                <a:tab pos="3615690" algn="l"/>
              </a:tabLst>
            </a:pPr>
            <a:endParaRPr lang="en-US" sz="1300" dirty="0" smtClean="0">
              <a:latin typeface="Arial MT"/>
              <a:cs typeface="Arial MT"/>
            </a:endParaRPr>
          </a:p>
        </p:txBody>
      </p:sp>
    </p:spTree>
    <p:extLst>
      <p:ext uri="{BB962C8B-B14F-4D97-AF65-F5344CB8AC3E}">
        <p14:creationId xmlns:p14="http://schemas.microsoft.com/office/powerpoint/2010/main" val="290223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Thank you </a:t>
            </a:r>
            <a:endParaRPr lang="en-US" dirty="0">
              <a:solidFill>
                <a:schemeClr val="bg1"/>
              </a:solidFill>
            </a:endParaRPr>
          </a:p>
        </p:txBody>
      </p:sp>
    </p:spTree>
    <p:extLst>
      <p:ext uri="{BB962C8B-B14F-4D97-AF65-F5344CB8AC3E}">
        <p14:creationId xmlns:p14="http://schemas.microsoft.com/office/powerpoint/2010/main" val="406080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7"/>
          <p:cNvSpPr txBox="1">
            <a:spLocks noGrp="1"/>
          </p:cNvSpPr>
          <p:nvPr>
            <p:ph type="title" idx="15"/>
          </p:nvPr>
        </p:nvSpPr>
        <p:spPr>
          <a:xfrm>
            <a:off x="20100" y="75834"/>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26" name="Google Shape;326;p47"/>
          <p:cNvSpPr txBox="1">
            <a:spLocks noGrp="1"/>
          </p:cNvSpPr>
          <p:nvPr>
            <p:ph type="subTitle" idx="1"/>
          </p:nvPr>
        </p:nvSpPr>
        <p:spPr>
          <a:xfrm>
            <a:off x="806759" y="770596"/>
            <a:ext cx="3489939" cy="4113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smtClean="0"/>
              <a:t>Problem Statement &amp; </a:t>
            </a:r>
            <a:r>
              <a:rPr lang="en" sz="1600" dirty="0" smtClean="0">
                <a:solidFill>
                  <a:schemeClr val="dk2"/>
                </a:solidFill>
              </a:rPr>
              <a:t>Appproach</a:t>
            </a:r>
            <a:endParaRPr sz="1600" dirty="0">
              <a:solidFill>
                <a:schemeClr val="dk2"/>
              </a:solidFill>
            </a:endParaRPr>
          </a:p>
        </p:txBody>
      </p:sp>
      <p:sp>
        <p:nvSpPr>
          <p:cNvPr id="327" name="Google Shape;327;p47"/>
          <p:cNvSpPr txBox="1">
            <a:spLocks noGrp="1"/>
          </p:cNvSpPr>
          <p:nvPr>
            <p:ph type="title"/>
          </p:nvPr>
        </p:nvSpPr>
        <p:spPr>
          <a:xfrm>
            <a:off x="22295" y="819832"/>
            <a:ext cx="714731"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t>01</a:t>
            </a:r>
            <a:endParaRPr sz="3400" dirty="0"/>
          </a:p>
        </p:txBody>
      </p:sp>
      <p:sp>
        <p:nvSpPr>
          <p:cNvPr id="328" name="Google Shape;328;p47"/>
          <p:cNvSpPr txBox="1">
            <a:spLocks noGrp="1"/>
          </p:cNvSpPr>
          <p:nvPr>
            <p:ph type="subTitle" idx="2"/>
          </p:nvPr>
        </p:nvSpPr>
        <p:spPr>
          <a:xfrm>
            <a:off x="819218" y="1181954"/>
            <a:ext cx="2659747" cy="784626"/>
          </a:xfrm>
          <a:prstGeom prst="rect">
            <a:avLst/>
          </a:prstGeom>
        </p:spPr>
        <p:txBody>
          <a:bodyPr spcFirstLastPara="1" wrap="square" lIns="91425" tIns="91425" rIns="91425" bIns="91425" anchor="t" anchorCtr="0">
            <a:noAutofit/>
          </a:bodyPr>
          <a:lstStyle/>
          <a:p>
            <a:pPr marL="0" lvl="0" indent="0">
              <a:spcAft>
                <a:spcPts val="1600"/>
              </a:spcAft>
            </a:pPr>
            <a:r>
              <a:rPr lang="en-US" dirty="0"/>
              <a:t>This describes the problem statement for the case study and the data driven approach</a:t>
            </a:r>
            <a:endParaRPr dirty="0"/>
          </a:p>
        </p:txBody>
      </p:sp>
      <p:cxnSp>
        <p:nvCxnSpPr>
          <p:cNvPr id="338" name="Google Shape;338;p47"/>
          <p:cNvCxnSpPr/>
          <p:nvPr/>
        </p:nvCxnSpPr>
        <p:spPr>
          <a:xfrm>
            <a:off x="764908" y="894094"/>
            <a:ext cx="8969" cy="863992"/>
          </a:xfrm>
          <a:prstGeom prst="straightConnector1">
            <a:avLst/>
          </a:prstGeom>
          <a:noFill/>
          <a:ln w="19050" cap="flat" cmpd="sng">
            <a:solidFill>
              <a:schemeClr val="dk2"/>
            </a:solidFill>
            <a:prstDash val="solid"/>
            <a:round/>
            <a:headEnd type="none" w="med" len="med"/>
            <a:tailEnd type="none" w="med" len="med"/>
          </a:ln>
        </p:spPr>
      </p:cxnSp>
      <p:sp>
        <p:nvSpPr>
          <p:cNvPr id="23" name="Google Shape;326;p47"/>
          <p:cNvSpPr txBox="1">
            <a:spLocks noGrp="1"/>
          </p:cNvSpPr>
          <p:nvPr>
            <p:ph type="subTitle" idx="1"/>
          </p:nvPr>
        </p:nvSpPr>
        <p:spPr>
          <a:xfrm>
            <a:off x="4914623" y="770596"/>
            <a:ext cx="2659751" cy="4113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smtClean="0">
                <a:solidFill>
                  <a:schemeClr val="dk2"/>
                </a:solidFill>
              </a:rPr>
              <a:t>Univariate Analysis</a:t>
            </a:r>
            <a:endParaRPr sz="1600" dirty="0">
              <a:solidFill>
                <a:schemeClr val="dk2"/>
              </a:solidFill>
            </a:endParaRPr>
          </a:p>
        </p:txBody>
      </p:sp>
      <p:sp>
        <p:nvSpPr>
          <p:cNvPr id="24" name="Google Shape;327;p47"/>
          <p:cNvSpPr txBox="1">
            <a:spLocks noGrp="1"/>
          </p:cNvSpPr>
          <p:nvPr>
            <p:ph type="title"/>
          </p:nvPr>
        </p:nvSpPr>
        <p:spPr>
          <a:xfrm>
            <a:off x="4090831" y="819832"/>
            <a:ext cx="714731"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smtClean="0"/>
              <a:t>02</a:t>
            </a:r>
            <a:endParaRPr sz="3400" dirty="0"/>
          </a:p>
        </p:txBody>
      </p:sp>
      <p:sp>
        <p:nvSpPr>
          <p:cNvPr id="25" name="Google Shape;328;p47"/>
          <p:cNvSpPr txBox="1">
            <a:spLocks noGrp="1"/>
          </p:cNvSpPr>
          <p:nvPr>
            <p:ph type="subTitle" idx="2"/>
          </p:nvPr>
        </p:nvSpPr>
        <p:spPr>
          <a:xfrm>
            <a:off x="4887754" y="1181954"/>
            <a:ext cx="2659747" cy="533420"/>
          </a:xfrm>
          <a:prstGeom prst="rect">
            <a:avLst/>
          </a:prstGeom>
        </p:spPr>
        <p:txBody>
          <a:bodyPr spcFirstLastPara="1" wrap="square" lIns="91425" tIns="91425" rIns="91425" bIns="91425" anchor="t" anchorCtr="0">
            <a:noAutofit/>
          </a:bodyPr>
          <a:lstStyle/>
          <a:p>
            <a:pPr marL="0" lvl="0" indent="0">
              <a:spcAft>
                <a:spcPts val="1600"/>
              </a:spcAft>
            </a:pPr>
            <a:r>
              <a:rPr lang="en-US" dirty="0"/>
              <a:t>This describes the unique character of every individual feature.</a:t>
            </a:r>
            <a:endParaRPr dirty="0"/>
          </a:p>
        </p:txBody>
      </p:sp>
      <p:cxnSp>
        <p:nvCxnSpPr>
          <p:cNvPr id="26" name="Google Shape;338;p47"/>
          <p:cNvCxnSpPr/>
          <p:nvPr/>
        </p:nvCxnSpPr>
        <p:spPr>
          <a:xfrm>
            <a:off x="4833444" y="894094"/>
            <a:ext cx="8969" cy="863992"/>
          </a:xfrm>
          <a:prstGeom prst="straightConnector1">
            <a:avLst/>
          </a:prstGeom>
          <a:noFill/>
          <a:ln w="19050" cap="flat" cmpd="sng">
            <a:solidFill>
              <a:schemeClr val="dk2"/>
            </a:solidFill>
            <a:prstDash val="solid"/>
            <a:round/>
            <a:headEnd type="none" w="med" len="med"/>
            <a:tailEnd type="none" w="med" len="med"/>
          </a:ln>
        </p:spPr>
      </p:cxnSp>
      <p:sp>
        <p:nvSpPr>
          <p:cNvPr id="33" name="Google Shape;326;p47"/>
          <p:cNvSpPr txBox="1">
            <a:spLocks noGrp="1"/>
          </p:cNvSpPr>
          <p:nvPr>
            <p:ph type="subTitle" idx="1"/>
          </p:nvPr>
        </p:nvSpPr>
        <p:spPr>
          <a:xfrm>
            <a:off x="872960" y="2088642"/>
            <a:ext cx="2659751" cy="411358"/>
          </a:xfrm>
          <a:prstGeom prst="rect">
            <a:avLst/>
          </a:prstGeom>
        </p:spPr>
        <p:txBody>
          <a:bodyPr spcFirstLastPara="1" wrap="square" lIns="91425" tIns="91425" rIns="91425" bIns="91425" anchor="t" anchorCtr="0">
            <a:noAutofit/>
          </a:bodyPr>
          <a:lstStyle/>
          <a:p>
            <a:pPr marL="0" indent="0">
              <a:spcAft>
                <a:spcPts val="1600"/>
              </a:spcAft>
            </a:pPr>
            <a:r>
              <a:rPr lang="en-US" sz="1600" dirty="0" smtClean="0">
                <a:solidFill>
                  <a:schemeClr val="dk2"/>
                </a:solidFill>
              </a:rPr>
              <a:t>Bivariate </a:t>
            </a:r>
            <a:r>
              <a:rPr lang="en-US" sz="1600" dirty="0">
                <a:solidFill>
                  <a:schemeClr val="dk2"/>
                </a:solidFill>
              </a:rPr>
              <a:t>Analysis</a:t>
            </a:r>
          </a:p>
          <a:p>
            <a:pPr marL="0" lvl="0" indent="0" algn="l" rtl="0">
              <a:spcBef>
                <a:spcPts val="0"/>
              </a:spcBef>
              <a:spcAft>
                <a:spcPts val="1600"/>
              </a:spcAft>
              <a:buNone/>
            </a:pPr>
            <a:endParaRPr sz="1600" dirty="0">
              <a:solidFill>
                <a:schemeClr val="dk2"/>
              </a:solidFill>
            </a:endParaRPr>
          </a:p>
        </p:txBody>
      </p:sp>
      <p:sp>
        <p:nvSpPr>
          <p:cNvPr id="34" name="Google Shape;327;p47"/>
          <p:cNvSpPr txBox="1">
            <a:spLocks noGrp="1"/>
          </p:cNvSpPr>
          <p:nvPr>
            <p:ph type="title"/>
          </p:nvPr>
        </p:nvSpPr>
        <p:spPr>
          <a:xfrm>
            <a:off x="49168" y="2137878"/>
            <a:ext cx="714731"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smtClean="0"/>
              <a:t>03</a:t>
            </a:r>
            <a:endParaRPr sz="3400" dirty="0"/>
          </a:p>
        </p:txBody>
      </p:sp>
      <p:sp>
        <p:nvSpPr>
          <p:cNvPr id="35" name="Google Shape;328;p47"/>
          <p:cNvSpPr txBox="1">
            <a:spLocks noGrp="1"/>
          </p:cNvSpPr>
          <p:nvPr>
            <p:ph type="subTitle" idx="2"/>
          </p:nvPr>
        </p:nvSpPr>
        <p:spPr>
          <a:xfrm>
            <a:off x="846091" y="2500000"/>
            <a:ext cx="2659747" cy="784626"/>
          </a:xfrm>
          <a:prstGeom prst="rect">
            <a:avLst/>
          </a:prstGeom>
        </p:spPr>
        <p:txBody>
          <a:bodyPr spcFirstLastPara="1" wrap="square" lIns="91425" tIns="91425" rIns="91425" bIns="91425" anchor="t" anchorCtr="0">
            <a:noAutofit/>
          </a:bodyPr>
          <a:lstStyle/>
          <a:p>
            <a:pPr marL="0" lvl="0" indent="0">
              <a:spcAft>
                <a:spcPts val="1600"/>
              </a:spcAft>
            </a:pPr>
            <a:r>
              <a:rPr lang="en-US" dirty="0"/>
              <a:t>This describes the behavior or influence of one feature over another</a:t>
            </a:r>
            <a:endParaRPr dirty="0"/>
          </a:p>
        </p:txBody>
      </p:sp>
      <p:cxnSp>
        <p:nvCxnSpPr>
          <p:cNvPr id="36" name="Google Shape;338;p47"/>
          <p:cNvCxnSpPr/>
          <p:nvPr/>
        </p:nvCxnSpPr>
        <p:spPr>
          <a:xfrm>
            <a:off x="791781" y="2212140"/>
            <a:ext cx="8969" cy="863992"/>
          </a:xfrm>
          <a:prstGeom prst="straightConnector1">
            <a:avLst/>
          </a:prstGeom>
          <a:noFill/>
          <a:ln w="19050" cap="flat" cmpd="sng">
            <a:solidFill>
              <a:schemeClr val="dk2"/>
            </a:solidFill>
            <a:prstDash val="solid"/>
            <a:round/>
            <a:headEnd type="none" w="med" len="med"/>
            <a:tailEnd type="none" w="med" len="med"/>
          </a:ln>
        </p:spPr>
      </p:cxnSp>
      <p:sp>
        <p:nvSpPr>
          <p:cNvPr id="37" name="Google Shape;326;p47"/>
          <p:cNvSpPr txBox="1">
            <a:spLocks noGrp="1"/>
          </p:cNvSpPr>
          <p:nvPr>
            <p:ph type="subTitle" idx="1"/>
          </p:nvPr>
        </p:nvSpPr>
        <p:spPr>
          <a:xfrm>
            <a:off x="4941496" y="2088642"/>
            <a:ext cx="2659751" cy="411358"/>
          </a:xfrm>
          <a:prstGeom prst="rect">
            <a:avLst/>
          </a:prstGeom>
        </p:spPr>
        <p:txBody>
          <a:bodyPr spcFirstLastPara="1" wrap="square" lIns="91425" tIns="91425" rIns="91425" bIns="91425" anchor="t" anchorCtr="0">
            <a:noAutofit/>
          </a:bodyPr>
          <a:lstStyle/>
          <a:p>
            <a:pPr marL="0" lvl="0" indent="0">
              <a:spcAft>
                <a:spcPts val="1600"/>
              </a:spcAft>
            </a:pPr>
            <a:r>
              <a:rPr lang="en-US" sz="1600" dirty="0" smtClean="0">
                <a:solidFill>
                  <a:schemeClr val="dk2"/>
                </a:solidFill>
              </a:rPr>
              <a:t>Multivariate </a:t>
            </a:r>
            <a:r>
              <a:rPr lang="en-US" sz="1600" dirty="0">
                <a:solidFill>
                  <a:schemeClr val="dk2"/>
                </a:solidFill>
              </a:rPr>
              <a:t>Analysis</a:t>
            </a:r>
          </a:p>
        </p:txBody>
      </p:sp>
      <p:sp>
        <p:nvSpPr>
          <p:cNvPr id="38" name="Google Shape;327;p47"/>
          <p:cNvSpPr txBox="1">
            <a:spLocks noGrp="1"/>
          </p:cNvSpPr>
          <p:nvPr>
            <p:ph type="title"/>
          </p:nvPr>
        </p:nvSpPr>
        <p:spPr>
          <a:xfrm>
            <a:off x="4006134" y="2137878"/>
            <a:ext cx="826302"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smtClean="0"/>
              <a:t>04</a:t>
            </a:r>
            <a:endParaRPr sz="3400" dirty="0"/>
          </a:p>
        </p:txBody>
      </p:sp>
      <p:sp>
        <p:nvSpPr>
          <p:cNvPr id="39" name="Google Shape;328;p47"/>
          <p:cNvSpPr txBox="1">
            <a:spLocks noGrp="1"/>
          </p:cNvSpPr>
          <p:nvPr>
            <p:ph type="subTitle" idx="2"/>
          </p:nvPr>
        </p:nvSpPr>
        <p:spPr>
          <a:xfrm>
            <a:off x="4914627" y="2500000"/>
            <a:ext cx="2659747" cy="784626"/>
          </a:xfrm>
          <a:prstGeom prst="rect">
            <a:avLst/>
          </a:prstGeom>
        </p:spPr>
        <p:txBody>
          <a:bodyPr spcFirstLastPara="1" wrap="square" lIns="91425" tIns="91425" rIns="91425" bIns="91425" anchor="t" anchorCtr="0">
            <a:noAutofit/>
          </a:bodyPr>
          <a:lstStyle/>
          <a:p>
            <a:pPr marL="0" lvl="0" indent="0">
              <a:spcAft>
                <a:spcPts val="1600"/>
              </a:spcAft>
            </a:pPr>
            <a:r>
              <a:rPr lang="en-US" dirty="0"/>
              <a:t>This describes the behavior or influence of one feature over several others.</a:t>
            </a:r>
            <a:endParaRPr dirty="0"/>
          </a:p>
        </p:txBody>
      </p:sp>
      <p:cxnSp>
        <p:nvCxnSpPr>
          <p:cNvPr id="40" name="Google Shape;338;p47"/>
          <p:cNvCxnSpPr/>
          <p:nvPr/>
        </p:nvCxnSpPr>
        <p:spPr>
          <a:xfrm>
            <a:off x="4860317" y="2212140"/>
            <a:ext cx="8969" cy="863992"/>
          </a:xfrm>
          <a:prstGeom prst="straightConnector1">
            <a:avLst/>
          </a:prstGeom>
          <a:noFill/>
          <a:ln w="19050" cap="flat" cmpd="sng">
            <a:solidFill>
              <a:schemeClr val="dk2"/>
            </a:solidFill>
            <a:prstDash val="solid"/>
            <a:round/>
            <a:headEnd type="none" w="med" len="med"/>
            <a:tailEnd type="none" w="med" len="med"/>
          </a:ln>
        </p:spPr>
      </p:cxnSp>
      <p:sp>
        <p:nvSpPr>
          <p:cNvPr id="57" name="Google Shape;326;p47"/>
          <p:cNvSpPr txBox="1">
            <a:spLocks noGrp="1"/>
          </p:cNvSpPr>
          <p:nvPr>
            <p:ph type="subTitle" idx="1"/>
          </p:nvPr>
        </p:nvSpPr>
        <p:spPr>
          <a:xfrm>
            <a:off x="899833" y="3506249"/>
            <a:ext cx="2659751" cy="4113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smtClean="0">
                <a:solidFill>
                  <a:schemeClr val="dk2"/>
                </a:solidFill>
              </a:rPr>
              <a:t>Model Building</a:t>
            </a:r>
            <a:endParaRPr sz="1600" dirty="0">
              <a:solidFill>
                <a:schemeClr val="dk2"/>
              </a:solidFill>
            </a:endParaRPr>
          </a:p>
        </p:txBody>
      </p:sp>
      <p:sp>
        <p:nvSpPr>
          <p:cNvPr id="58" name="Google Shape;327;p47"/>
          <p:cNvSpPr txBox="1">
            <a:spLocks noGrp="1"/>
          </p:cNvSpPr>
          <p:nvPr>
            <p:ph type="title"/>
          </p:nvPr>
        </p:nvSpPr>
        <p:spPr>
          <a:xfrm>
            <a:off x="76041" y="3555485"/>
            <a:ext cx="714731"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smtClean="0"/>
              <a:t>05</a:t>
            </a:r>
            <a:endParaRPr sz="3400" dirty="0"/>
          </a:p>
        </p:txBody>
      </p:sp>
      <p:sp>
        <p:nvSpPr>
          <p:cNvPr id="59" name="Google Shape;328;p47"/>
          <p:cNvSpPr txBox="1">
            <a:spLocks noGrp="1"/>
          </p:cNvSpPr>
          <p:nvPr>
            <p:ph type="subTitle" idx="2"/>
          </p:nvPr>
        </p:nvSpPr>
        <p:spPr>
          <a:xfrm>
            <a:off x="872964" y="3917607"/>
            <a:ext cx="2659747" cy="576132"/>
          </a:xfrm>
          <a:prstGeom prst="rect">
            <a:avLst/>
          </a:prstGeom>
        </p:spPr>
        <p:txBody>
          <a:bodyPr spcFirstLastPara="1" wrap="square" lIns="91425" tIns="91425" rIns="91425" bIns="91425" anchor="t" anchorCtr="0">
            <a:noAutofit/>
          </a:bodyPr>
          <a:lstStyle/>
          <a:p>
            <a:pPr marL="0" lvl="0" indent="0">
              <a:spcAft>
                <a:spcPts val="1600"/>
              </a:spcAft>
            </a:pPr>
            <a:r>
              <a:rPr lang="en-US" dirty="0"/>
              <a:t>This part </a:t>
            </a:r>
            <a:r>
              <a:rPr lang="en-US" dirty="0" smtClean="0"/>
              <a:t>describes </a:t>
            </a:r>
            <a:r>
              <a:rPr lang="en-US" dirty="0"/>
              <a:t>us which algorithm </a:t>
            </a:r>
            <a:r>
              <a:rPr lang="en-US" dirty="0" smtClean="0"/>
              <a:t>predictions are accurate </a:t>
            </a:r>
            <a:endParaRPr dirty="0"/>
          </a:p>
        </p:txBody>
      </p:sp>
      <p:cxnSp>
        <p:nvCxnSpPr>
          <p:cNvPr id="60" name="Google Shape;338;p47"/>
          <p:cNvCxnSpPr/>
          <p:nvPr/>
        </p:nvCxnSpPr>
        <p:spPr>
          <a:xfrm>
            <a:off x="818654" y="3629747"/>
            <a:ext cx="8969" cy="863992"/>
          </a:xfrm>
          <a:prstGeom prst="straightConnector1">
            <a:avLst/>
          </a:prstGeom>
          <a:noFill/>
          <a:ln w="19050" cap="flat" cmpd="sng">
            <a:solidFill>
              <a:schemeClr val="dk2"/>
            </a:solidFill>
            <a:prstDash val="solid"/>
            <a:round/>
            <a:headEnd type="none" w="med" len="med"/>
            <a:tailEnd type="none" w="med" len="med"/>
          </a:ln>
        </p:spPr>
      </p:cxnSp>
      <p:sp>
        <p:nvSpPr>
          <p:cNvPr id="62" name="Google Shape;327;p47"/>
          <p:cNvSpPr txBox="1">
            <a:spLocks noGrp="1"/>
          </p:cNvSpPr>
          <p:nvPr>
            <p:ph type="title"/>
          </p:nvPr>
        </p:nvSpPr>
        <p:spPr>
          <a:xfrm>
            <a:off x="4144577" y="3555485"/>
            <a:ext cx="714731" cy="653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smtClean="0"/>
              <a:t>06</a:t>
            </a:r>
            <a:endParaRPr sz="3400" dirty="0"/>
          </a:p>
        </p:txBody>
      </p:sp>
      <p:sp>
        <p:nvSpPr>
          <p:cNvPr id="63" name="Google Shape;328;p47"/>
          <p:cNvSpPr txBox="1">
            <a:spLocks noGrp="1"/>
          </p:cNvSpPr>
          <p:nvPr>
            <p:ph type="subTitle" idx="2"/>
          </p:nvPr>
        </p:nvSpPr>
        <p:spPr>
          <a:xfrm>
            <a:off x="4941500" y="3917607"/>
            <a:ext cx="2659747" cy="784626"/>
          </a:xfrm>
          <a:prstGeom prst="rect">
            <a:avLst/>
          </a:prstGeom>
        </p:spPr>
        <p:txBody>
          <a:bodyPr spcFirstLastPara="1" wrap="square" lIns="91425" tIns="91425" rIns="91425" bIns="91425" anchor="t" anchorCtr="0">
            <a:noAutofit/>
          </a:bodyPr>
          <a:lstStyle/>
          <a:p>
            <a:pPr marL="0" lvl="0" indent="0">
              <a:spcAft>
                <a:spcPts val="1600"/>
              </a:spcAft>
            </a:pPr>
            <a:r>
              <a:rPr lang="en-US" dirty="0"/>
              <a:t>This part describes the inference of the analysis with conclusion and recommendation.</a:t>
            </a:r>
            <a:endParaRPr dirty="0"/>
          </a:p>
        </p:txBody>
      </p:sp>
      <p:cxnSp>
        <p:nvCxnSpPr>
          <p:cNvPr id="64" name="Google Shape;338;p47"/>
          <p:cNvCxnSpPr/>
          <p:nvPr/>
        </p:nvCxnSpPr>
        <p:spPr>
          <a:xfrm>
            <a:off x="4887190" y="3629747"/>
            <a:ext cx="8969" cy="863992"/>
          </a:xfrm>
          <a:prstGeom prst="straightConnector1">
            <a:avLst/>
          </a:prstGeom>
          <a:noFill/>
          <a:ln w="19050" cap="flat" cmpd="sng">
            <a:solidFill>
              <a:schemeClr val="dk2"/>
            </a:solidFill>
            <a:prstDash val="solid"/>
            <a:round/>
            <a:headEnd type="none" w="med" len="med"/>
            <a:tailEnd type="none" w="med" len="med"/>
          </a:ln>
        </p:spPr>
      </p:cxnSp>
      <p:sp>
        <p:nvSpPr>
          <p:cNvPr id="27" name="Google Shape;326;p47"/>
          <p:cNvSpPr txBox="1">
            <a:spLocks noGrp="1"/>
          </p:cNvSpPr>
          <p:nvPr>
            <p:ph type="subTitle" idx="1"/>
          </p:nvPr>
        </p:nvSpPr>
        <p:spPr>
          <a:xfrm>
            <a:off x="4969165" y="3528750"/>
            <a:ext cx="3525907" cy="411358"/>
          </a:xfrm>
          <a:prstGeom prst="rect">
            <a:avLst/>
          </a:prstGeom>
        </p:spPr>
        <p:txBody>
          <a:bodyPr spcFirstLastPara="1" wrap="square" lIns="91425" tIns="91425" rIns="91425" bIns="91425" anchor="t" anchorCtr="0">
            <a:noAutofit/>
          </a:bodyPr>
          <a:lstStyle/>
          <a:p>
            <a:pPr marL="0" lvl="0" indent="0">
              <a:spcAft>
                <a:spcPts val="1600"/>
              </a:spcAft>
            </a:pPr>
            <a:r>
              <a:rPr lang="en-US" dirty="0"/>
              <a:t>Conclusion &amp; </a:t>
            </a:r>
            <a:r>
              <a:rPr lang="en-US" sz="1600" dirty="0"/>
              <a:t>Recommendation</a:t>
            </a:r>
            <a:r>
              <a:rPr lang="en-US" dirty="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56"/>
          <p:cNvSpPr/>
          <p:nvPr/>
        </p:nvSpPr>
        <p:spPr>
          <a:xfrm>
            <a:off x="-164700" y="-121200"/>
            <a:ext cx="9308700" cy="5264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txBox="1">
            <a:spLocks noGrp="1"/>
          </p:cNvSpPr>
          <p:nvPr>
            <p:ph type="body" idx="1"/>
          </p:nvPr>
        </p:nvSpPr>
        <p:spPr>
          <a:xfrm>
            <a:off x="5984656" y="3109930"/>
            <a:ext cx="3376427" cy="18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PROBLEM STATEMENT &amp; APPROACH</a:t>
            </a:r>
            <a:endParaRPr dirty="0"/>
          </a:p>
        </p:txBody>
      </p:sp>
      <p:sp>
        <p:nvSpPr>
          <p:cNvPr id="9" name="Google Shape;363;p50"/>
          <p:cNvSpPr txBox="1">
            <a:spLocks/>
          </p:cNvSpPr>
          <p:nvPr/>
        </p:nvSpPr>
        <p:spPr>
          <a:xfrm>
            <a:off x="3956353" y="3501730"/>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01</a:t>
            </a:r>
            <a:endParaRPr lang="en" sz="10000" dirty="0">
              <a:latin typeface="Oxygen" panose="020B0604020202020204" charset="0"/>
            </a:endParaRPr>
          </a:p>
        </p:txBody>
      </p:sp>
      <p:cxnSp>
        <p:nvCxnSpPr>
          <p:cNvPr id="10" name="Google Shape;365;p50"/>
          <p:cNvCxnSpPr/>
          <p:nvPr/>
        </p:nvCxnSpPr>
        <p:spPr>
          <a:xfrm rot="10800000">
            <a:off x="5754671" y="3109930"/>
            <a:ext cx="0" cy="20004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title"/>
          </p:nvPr>
        </p:nvSpPr>
        <p:spPr>
          <a:xfrm>
            <a:off x="697802" y="539250"/>
            <a:ext cx="77268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smtClean="0">
                <a:solidFill>
                  <a:schemeClr val="dk2"/>
                </a:solidFill>
              </a:rPr>
              <a:t>Problem Statement</a:t>
            </a:r>
            <a:endParaRPr dirty="0">
              <a:solidFill>
                <a:schemeClr val="dk2"/>
              </a:solidFill>
            </a:endParaRPr>
          </a:p>
        </p:txBody>
      </p:sp>
      <p:sp>
        <p:nvSpPr>
          <p:cNvPr id="371" name="Google Shape;371;p51"/>
          <p:cNvSpPr txBox="1">
            <a:spLocks noGrp="1"/>
          </p:cNvSpPr>
          <p:nvPr>
            <p:ph type="subTitle" idx="1"/>
          </p:nvPr>
        </p:nvSpPr>
        <p:spPr>
          <a:xfrm>
            <a:off x="955357" y="1627021"/>
            <a:ext cx="4344229" cy="3063312"/>
          </a:xfrm>
          <a:prstGeom prst="rect">
            <a:avLst/>
          </a:prstGeom>
        </p:spPr>
        <p:txBody>
          <a:bodyPr spcFirstLastPara="1" wrap="square" lIns="91425" tIns="91425" rIns="91425" bIns="91425" anchor="t" anchorCtr="0">
            <a:noAutofit/>
          </a:bodyPr>
          <a:lstStyle/>
          <a:p>
            <a:pPr marL="228600" lvl="0" indent="-228600">
              <a:lnSpc>
                <a:spcPct val="120000"/>
              </a:lnSpc>
              <a:buSzPts val="2400"/>
              <a:buChar char="•"/>
            </a:pPr>
            <a:r>
              <a:rPr lang="en-US" sz="1400" dirty="0"/>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p>
          <a:p>
            <a:pPr marL="0" lvl="0" indent="0" algn="l" rtl="0">
              <a:spcBef>
                <a:spcPts val="0"/>
              </a:spcBef>
              <a:spcAft>
                <a:spcPts val="1600"/>
              </a:spcAft>
              <a:buNone/>
            </a:pPr>
            <a:endParaRPr dirty="0"/>
          </a:p>
        </p:txBody>
      </p:sp>
      <p:cxnSp>
        <p:nvCxnSpPr>
          <p:cNvPr id="372" name="Google Shape;372;p51"/>
          <p:cNvCxnSpPr/>
          <p:nvPr/>
        </p:nvCxnSpPr>
        <p:spPr>
          <a:xfrm flipH="1">
            <a:off x="797442" y="1721325"/>
            <a:ext cx="1126" cy="2701816"/>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400" name="Google Shape;400;p52"/>
          <p:cNvSpPr/>
          <p:nvPr/>
        </p:nvSpPr>
        <p:spPr>
          <a:xfrm rot="-5400000">
            <a:off x="4225350" y="41345"/>
            <a:ext cx="845700" cy="94203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txBox="1">
            <a:spLocks noGrp="1"/>
          </p:cNvSpPr>
          <p:nvPr>
            <p:ph type="title"/>
          </p:nvPr>
        </p:nvSpPr>
        <p:spPr>
          <a:xfrm>
            <a:off x="697798" y="431095"/>
            <a:ext cx="766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OBJECTIVES</a:t>
            </a:r>
            <a:endParaRPr/>
          </a:p>
        </p:txBody>
      </p:sp>
      <p:sp>
        <p:nvSpPr>
          <p:cNvPr id="275" name="object 10"/>
          <p:cNvSpPr/>
          <p:nvPr/>
        </p:nvSpPr>
        <p:spPr>
          <a:xfrm>
            <a:off x="173565" y="1635772"/>
            <a:ext cx="1145723" cy="347980"/>
          </a:xfrm>
          <a:custGeom>
            <a:avLst/>
            <a:gdLst/>
            <a:ahLst/>
            <a:cxnLst/>
            <a:rect l="l" t="t" r="r" b="b"/>
            <a:pathLst>
              <a:path w="1336675" h="347980">
                <a:moveTo>
                  <a:pt x="1301750" y="0"/>
                </a:moveTo>
                <a:lnTo>
                  <a:pt x="34747" y="0"/>
                </a:lnTo>
                <a:lnTo>
                  <a:pt x="21222" y="2722"/>
                </a:lnTo>
                <a:lnTo>
                  <a:pt x="10177" y="10160"/>
                </a:lnTo>
                <a:lnTo>
                  <a:pt x="2730" y="21216"/>
                </a:lnTo>
                <a:lnTo>
                  <a:pt x="0" y="34798"/>
                </a:lnTo>
                <a:lnTo>
                  <a:pt x="0" y="312674"/>
                </a:lnTo>
                <a:lnTo>
                  <a:pt x="2730" y="326255"/>
                </a:lnTo>
                <a:lnTo>
                  <a:pt x="10177" y="337312"/>
                </a:lnTo>
                <a:lnTo>
                  <a:pt x="21222" y="344749"/>
                </a:lnTo>
                <a:lnTo>
                  <a:pt x="34747" y="347472"/>
                </a:lnTo>
                <a:lnTo>
                  <a:pt x="1301750" y="347472"/>
                </a:lnTo>
                <a:lnTo>
                  <a:pt x="1315331" y="344749"/>
                </a:lnTo>
                <a:lnTo>
                  <a:pt x="1326388" y="337312"/>
                </a:lnTo>
                <a:lnTo>
                  <a:pt x="1333825" y="326255"/>
                </a:lnTo>
                <a:lnTo>
                  <a:pt x="1336548" y="312674"/>
                </a:lnTo>
                <a:lnTo>
                  <a:pt x="1336548" y="34798"/>
                </a:lnTo>
                <a:lnTo>
                  <a:pt x="1333825" y="21216"/>
                </a:lnTo>
                <a:lnTo>
                  <a:pt x="1326388" y="10159"/>
                </a:lnTo>
                <a:lnTo>
                  <a:pt x="1315331" y="2722"/>
                </a:lnTo>
                <a:lnTo>
                  <a:pt x="1301750" y="0"/>
                </a:lnTo>
                <a:close/>
              </a:path>
            </a:pathLst>
          </a:custGeom>
          <a:solidFill>
            <a:srgbClr val="007EDF"/>
          </a:solidFill>
        </p:spPr>
        <p:txBody>
          <a:bodyPr wrap="square" lIns="0" tIns="0" rIns="0" bIns="0" rtlCol="0"/>
          <a:lstStyle/>
          <a:p>
            <a:endParaRPr/>
          </a:p>
        </p:txBody>
      </p:sp>
      <p:sp>
        <p:nvSpPr>
          <p:cNvPr id="276" name="object 11"/>
          <p:cNvSpPr txBox="1"/>
          <p:nvPr/>
        </p:nvSpPr>
        <p:spPr>
          <a:xfrm>
            <a:off x="387807" y="1725688"/>
            <a:ext cx="863600" cy="147955"/>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FFFFFF"/>
                </a:solidFill>
                <a:latin typeface="Arial"/>
                <a:cs typeface="Arial"/>
              </a:rPr>
              <a:t>DATA</a:t>
            </a:r>
            <a:r>
              <a:rPr sz="800" b="1" spc="-15" dirty="0">
                <a:solidFill>
                  <a:srgbClr val="FFFFFF"/>
                </a:solidFill>
                <a:latin typeface="Arial"/>
                <a:cs typeface="Arial"/>
              </a:rPr>
              <a:t> </a:t>
            </a:r>
            <a:r>
              <a:rPr sz="800" b="1" spc="-10" dirty="0">
                <a:solidFill>
                  <a:srgbClr val="FFFFFF"/>
                </a:solidFill>
                <a:latin typeface="Arial"/>
                <a:cs typeface="Arial"/>
              </a:rPr>
              <a:t>CLEANING</a:t>
            </a:r>
            <a:endParaRPr sz="800" dirty="0">
              <a:latin typeface="Arial"/>
              <a:cs typeface="Arial"/>
            </a:endParaRPr>
          </a:p>
        </p:txBody>
      </p:sp>
      <p:grpSp>
        <p:nvGrpSpPr>
          <p:cNvPr id="277" name="object 12"/>
          <p:cNvGrpSpPr/>
          <p:nvPr/>
        </p:nvGrpSpPr>
        <p:grpSpPr>
          <a:xfrm>
            <a:off x="160865" y="2006866"/>
            <a:ext cx="1160780" cy="373380"/>
            <a:chOff x="239522" y="2380488"/>
            <a:chExt cx="1160780" cy="373380"/>
          </a:xfrm>
        </p:grpSpPr>
        <p:sp>
          <p:nvSpPr>
            <p:cNvPr id="278" name="object 13"/>
            <p:cNvSpPr/>
            <p:nvPr/>
          </p:nvSpPr>
          <p:spPr>
            <a:xfrm>
              <a:off x="794004" y="2380488"/>
              <a:ext cx="50800" cy="50800"/>
            </a:xfrm>
            <a:custGeom>
              <a:avLst/>
              <a:gdLst/>
              <a:ahLst/>
              <a:cxnLst/>
              <a:rect l="l" t="t" r="r" b="b"/>
              <a:pathLst>
                <a:path w="50800" h="50800">
                  <a:moveTo>
                    <a:pt x="41922" y="0"/>
                  </a:moveTo>
                  <a:lnTo>
                    <a:pt x="8369" y="0"/>
                  </a:lnTo>
                  <a:lnTo>
                    <a:pt x="8369" y="25145"/>
                  </a:lnTo>
                  <a:lnTo>
                    <a:pt x="0" y="25145"/>
                  </a:lnTo>
                  <a:lnTo>
                    <a:pt x="25145" y="50292"/>
                  </a:lnTo>
                  <a:lnTo>
                    <a:pt x="50292" y="25145"/>
                  </a:lnTo>
                  <a:lnTo>
                    <a:pt x="41922" y="25145"/>
                  </a:lnTo>
                  <a:lnTo>
                    <a:pt x="41922" y="0"/>
                  </a:lnTo>
                  <a:close/>
                </a:path>
              </a:pathLst>
            </a:custGeom>
            <a:solidFill>
              <a:srgbClr val="AAC0EC"/>
            </a:solidFill>
          </p:spPr>
          <p:txBody>
            <a:bodyPr wrap="square" lIns="0" tIns="0" rIns="0" bIns="0" rtlCol="0"/>
            <a:lstStyle/>
            <a:p>
              <a:endParaRPr/>
            </a:p>
          </p:txBody>
        </p:sp>
        <p:sp>
          <p:nvSpPr>
            <p:cNvPr id="279" name="object 14"/>
            <p:cNvSpPr/>
            <p:nvPr/>
          </p:nvSpPr>
          <p:spPr>
            <a:xfrm>
              <a:off x="252222" y="2455926"/>
              <a:ext cx="1135380" cy="285115"/>
            </a:xfrm>
            <a:custGeom>
              <a:avLst/>
              <a:gdLst/>
              <a:ahLst/>
              <a:cxnLst/>
              <a:rect l="l" t="t" r="r" b="b"/>
              <a:pathLst>
                <a:path w="1135380" h="285114">
                  <a:moveTo>
                    <a:pt x="1106932" y="0"/>
                  </a:moveTo>
                  <a:lnTo>
                    <a:pt x="28498" y="0"/>
                  </a:lnTo>
                  <a:lnTo>
                    <a:pt x="17407" y="2230"/>
                  </a:lnTo>
                  <a:lnTo>
                    <a:pt x="8348" y="8318"/>
                  </a:lnTo>
                  <a:lnTo>
                    <a:pt x="2240" y="17359"/>
                  </a:lnTo>
                  <a:lnTo>
                    <a:pt x="0" y="28448"/>
                  </a:lnTo>
                  <a:lnTo>
                    <a:pt x="0" y="256540"/>
                  </a:lnTo>
                  <a:lnTo>
                    <a:pt x="2240" y="267628"/>
                  </a:lnTo>
                  <a:lnTo>
                    <a:pt x="8348" y="276669"/>
                  </a:lnTo>
                  <a:lnTo>
                    <a:pt x="17407" y="282757"/>
                  </a:lnTo>
                  <a:lnTo>
                    <a:pt x="28498" y="284988"/>
                  </a:lnTo>
                  <a:lnTo>
                    <a:pt x="1106932" y="284988"/>
                  </a:lnTo>
                  <a:lnTo>
                    <a:pt x="1118020" y="282757"/>
                  </a:lnTo>
                  <a:lnTo>
                    <a:pt x="1127061" y="276669"/>
                  </a:lnTo>
                  <a:lnTo>
                    <a:pt x="1133149" y="267628"/>
                  </a:lnTo>
                  <a:lnTo>
                    <a:pt x="1135380" y="256540"/>
                  </a:lnTo>
                  <a:lnTo>
                    <a:pt x="1135380" y="28448"/>
                  </a:lnTo>
                  <a:lnTo>
                    <a:pt x="1133149" y="17359"/>
                  </a:lnTo>
                  <a:lnTo>
                    <a:pt x="1127061" y="8318"/>
                  </a:lnTo>
                  <a:lnTo>
                    <a:pt x="1118020" y="2230"/>
                  </a:lnTo>
                  <a:lnTo>
                    <a:pt x="1106932" y="0"/>
                  </a:lnTo>
                  <a:close/>
                </a:path>
              </a:pathLst>
            </a:custGeom>
            <a:solidFill>
              <a:srgbClr val="CAD7F3">
                <a:alpha val="90194"/>
              </a:srgbClr>
            </a:solidFill>
          </p:spPr>
          <p:txBody>
            <a:bodyPr wrap="square" lIns="0" tIns="0" rIns="0" bIns="0" rtlCol="0"/>
            <a:lstStyle/>
            <a:p>
              <a:endParaRPr/>
            </a:p>
          </p:txBody>
        </p:sp>
        <p:sp>
          <p:nvSpPr>
            <p:cNvPr id="280" name="object 15"/>
            <p:cNvSpPr/>
            <p:nvPr/>
          </p:nvSpPr>
          <p:spPr>
            <a:xfrm>
              <a:off x="252222" y="2455926"/>
              <a:ext cx="1135380" cy="285115"/>
            </a:xfrm>
            <a:custGeom>
              <a:avLst/>
              <a:gdLst/>
              <a:ahLst/>
              <a:cxnLst/>
              <a:rect l="l" t="t" r="r" b="b"/>
              <a:pathLst>
                <a:path w="1135380" h="285114">
                  <a:moveTo>
                    <a:pt x="0" y="28448"/>
                  </a:moveTo>
                  <a:lnTo>
                    <a:pt x="2240" y="17359"/>
                  </a:lnTo>
                  <a:lnTo>
                    <a:pt x="8348" y="8318"/>
                  </a:lnTo>
                  <a:lnTo>
                    <a:pt x="17407" y="2230"/>
                  </a:lnTo>
                  <a:lnTo>
                    <a:pt x="28498" y="0"/>
                  </a:lnTo>
                  <a:lnTo>
                    <a:pt x="1106932" y="0"/>
                  </a:lnTo>
                  <a:lnTo>
                    <a:pt x="1118020" y="2230"/>
                  </a:lnTo>
                  <a:lnTo>
                    <a:pt x="1127061" y="8318"/>
                  </a:lnTo>
                  <a:lnTo>
                    <a:pt x="1133149" y="17359"/>
                  </a:lnTo>
                  <a:lnTo>
                    <a:pt x="1135380" y="28448"/>
                  </a:lnTo>
                  <a:lnTo>
                    <a:pt x="1135380" y="256540"/>
                  </a:lnTo>
                  <a:lnTo>
                    <a:pt x="1133149" y="267628"/>
                  </a:lnTo>
                  <a:lnTo>
                    <a:pt x="1127061" y="276669"/>
                  </a:lnTo>
                  <a:lnTo>
                    <a:pt x="1118020" y="282757"/>
                  </a:lnTo>
                  <a:lnTo>
                    <a:pt x="1106932" y="284988"/>
                  </a:lnTo>
                  <a:lnTo>
                    <a:pt x="28498" y="284988"/>
                  </a:lnTo>
                  <a:lnTo>
                    <a:pt x="17407" y="282757"/>
                  </a:lnTo>
                  <a:lnTo>
                    <a:pt x="8348" y="276669"/>
                  </a:lnTo>
                  <a:lnTo>
                    <a:pt x="2240" y="267628"/>
                  </a:lnTo>
                  <a:lnTo>
                    <a:pt x="0" y="256540"/>
                  </a:lnTo>
                  <a:lnTo>
                    <a:pt x="0" y="28448"/>
                  </a:lnTo>
                  <a:close/>
                </a:path>
              </a:pathLst>
            </a:custGeom>
            <a:ln w="25400">
              <a:solidFill>
                <a:srgbClr val="CAD7F3"/>
              </a:solidFill>
            </a:ln>
          </p:spPr>
          <p:txBody>
            <a:bodyPr wrap="square" lIns="0" tIns="0" rIns="0" bIns="0" rtlCol="0"/>
            <a:lstStyle/>
            <a:p>
              <a:endParaRPr/>
            </a:p>
          </p:txBody>
        </p:sp>
      </p:grpSp>
      <p:sp>
        <p:nvSpPr>
          <p:cNvPr id="281" name="object 16"/>
          <p:cNvSpPr txBox="1"/>
          <p:nvPr/>
        </p:nvSpPr>
        <p:spPr>
          <a:xfrm>
            <a:off x="296663" y="2141359"/>
            <a:ext cx="9652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DATA</a:t>
            </a:r>
            <a:r>
              <a:rPr sz="800" spc="-30" dirty="0">
                <a:solidFill>
                  <a:srgbClr val="434343"/>
                </a:solidFill>
                <a:latin typeface="Arial MT"/>
                <a:cs typeface="Arial MT"/>
              </a:rPr>
              <a:t> </a:t>
            </a:r>
            <a:r>
              <a:rPr sz="800" spc="-10" dirty="0">
                <a:solidFill>
                  <a:srgbClr val="434343"/>
                </a:solidFill>
                <a:latin typeface="Arial MT"/>
                <a:cs typeface="Arial MT"/>
              </a:rPr>
              <a:t>DUPLICATES</a:t>
            </a:r>
            <a:endParaRPr sz="800" dirty="0">
              <a:latin typeface="Arial MT"/>
              <a:cs typeface="Arial MT"/>
            </a:endParaRPr>
          </a:p>
        </p:txBody>
      </p:sp>
      <p:grpSp>
        <p:nvGrpSpPr>
          <p:cNvPr id="282" name="object 17"/>
          <p:cNvGrpSpPr/>
          <p:nvPr/>
        </p:nvGrpSpPr>
        <p:grpSpPr>
          <a:xfrm>
            <a:off x="162809" y="2433764"/>
            <a:ext cx="1160780" cy="373380"/>
            <a:chOff x="239522" y="2764535"/>
            <a:chExt cx="1160780" cy="373380"/>
          </a:xfrm>
        </p:grpSpPr>
        <p:sp>
          <p:nvSpPr>
            <p:cNvPr id="283" name="object 18"/>
            <p:cNvSpPr/>
            <p:nvPr/>
          </p:nvSpPr>
          <p:spPr>
            <a:xfrm>
              <a:off x="794004" y="2764535"/>
              <a:ext cx="50800" cy="50800"/>
            </a:xfrm>
            <a:custGeom>
              <a:avLst/>
              <a:gdLst/>
              <a:ahLst/>
              <a:cxnLst/>
              <a:rect l="l" t="t" r="r" b="b"/>
              <a:pathLst>
                <a:path w="50800" h="50800">
                  <a:moveTo>
                    <a:pt x="41922" y="0"/>
                  </a:moveTo>
                  <a:lnTo>
                    <a:pt x="8369" y="0"/>
                  </a:lnTo>
                  <a:lnTo>
                    <a:pt x="8369" y="25145"/>
                  </a:lnTo>
                  <a:lnTo>
                    <a:pt x="0" y="25145"/>
                  </a:lnTo>
                  <a:lnTo>
                    <a:pt x="25145" y="50291"/>
                  </a:lnTo>
                  <a:lnTo>
                    <a:pt x="50292" y="25145"/>
                  </a:lnTo>
                  <a:lnTo>
                    <a:pt x="41922" y="25145"/>
                  </a:lnTo>
                  <a:lnTo>
                    <a:pt x="41922" y="0"/>
                  </a:lnTo>
                  <a:close/>
                </a:path>
              </a:pathLst>
            </a:custGeom>
            <a:solidFill>
              <a:srgbClr val="AAC0EC"/>
            </a:solidFill>
          </p:spPr>
          <p:txBody>
            <a:bodyPr wrap="square" lIns="0" tIns="0" rIns="0" bIns="0" rtlCol="0"/>
            <a:lstStyle/>
            <a:p>
              <a:endParaRPr/>
            </a:p>
          </p:txBody>
        </p:sp>
        <p:sp>
          <p:nvSpPr>
            <p:cNvPr id="284" name="object 19"/>
            <p:cNvSpPr/>
            <p:nvPr/>
          </p:nvSpPr>
          <p:spPr>
            <a:xfrm>
              <a:off x="252222" y="2839973"/>
              <a:ext cx="1135380" cy="285115"/>
            </a:xfrm>
            <a:custGeom>
              <a:avLst/>
              <a:gdLst/>
              <a:ahLst/>
              <a:cxnLst/>
              <a:rect l="l" t="t" r="r" b="b"/>
              <a:pathLst>
                <a:path w="1135380" h="285114">
                  <a:moveTo>
                    <a:pt x="1106932" y="0"/>
                  </a:moveTo>
                  <a:lnTo>
                    <a:pt x="28498" y="0"/>
                  </a:lnTo>
                  <a:lnTo>
                    <a:pt x="17407" y="2230"/>
                  </a:lnTo>
                  <a:lnTo>
                    <a:pt x="8348" y="8318"/>
                  </a:lnTo>
                  <a:lnTo>
                    <a:pt x="2240" y="17359"/>
                  </a:lnTo>
                  <a:lnTo>
                    <a:pt x="0" y="28448"/>
                  </a:lnTo>
                  <a:lnTo>
                    <a:pt x="0" y="256539"/>
                  </a:lnTo>
                  <a:lnTo>
                    <a:pt x="2240" y="267628"/>
                  </a:lnTo>
                  <a:lnTo>
                    <a:pt x="8348" y="276669"/>
                  </a:lnTo>
                  <a:lnTo>
                    <a:pt x="17407" y="282757"/>
                  </a:lnTo>
                  <a:lnTo>
                    <a:pt x="28498" y="284988"/>
                  </a:lnTo>
                  <a:lnTo>
                    <a:pt x="1106932" y="284988"/>
                  </a:lnTo>
                  <a:lnTo>
                    <a:pt x="1118020" y="282757"/>
                  </a:lnTo>
                  <a:lnTo>
                    <a:pt x="1127061" y="276669"/>
                  </a:lnTo>
                  <a:lnTo>
                    <a:pt x="1133149" y="267628"/>
                  </a:lnTo>
                  <a:lnTo>
                    <a:pt x="1135380" y="256539"/>
                  </a:lnTo>
                  <a:lnTo>
                    <a:pt x="1135380" y="28448"/>
                  </a:lnTo>
                  <a:lnTo>
                    <a:pt x="1133149" y="17359"/>
                  </a:lnTo>
                  <a:lnTo>
                    <a:pt x="1127061" y="8318"/>
                  </a:lnTo>
                  <a:lnTo>
                    <a:pt x="1118020" y="2230"/>
                  </a:lnTo>
                  <a:lnTo>
                    <a:pt x="1106932" y="0"/>
                  </a:lnTo>
                  <a:close/>
                </a:path>
              </a:pathLst>
            </a:custGeom>
            <a:solidFill>
              <a:srgbClr val="CAD7F3">
                <a:alpha val="90194"/>
              </a:srgbClr>
            </a:solidFill>
          </p:spPr>
          <p:txBody>
            <a:bodyPr wrap="square" lIns="0" tIns="0" rIns="0" bIns="0" rtlCol="0"/>
            <a:lstStyle/>
            <a:p>
              <a:endParaRPr/>
            </a:p>
          </p:txBody>
        </p:sp>
        <p:sp>
          <p:nvSpPr>
            <p:cNvPr id="285" name="object 20"/>
            <p:cNvSpPr/>
            <p:nvPr/>
          </p:nvSpPr>
          <p:spPr>
            <a:xfrm>
              <a:off x="252222" y="2839973"/>
              <a:ext cx="1135380" cy="285115"/>
            </a:xfrm>
            <a:custGeom>
              <a:avLst/>
              <a:gdLst/>
              <a:ahLst/>
              <a:cxnLst/>
              <a:rect l="l" t="t" r="r" b="b"/>
              <a:pathLst>
                <a:path w="1135380" h="285114">
                  <a:moveTo>
                    <a:pt x="0" y="28448"/>
                  </a:moveTo>
                  <a:lnTo>
                    <a:pt x="2240" y="17359"/>
                  </a:lnTo>
                  <a:lnTo>
                    <a:pt x="8348" y="8318"/>
                  </a:lnTo>
                  <a:lnTo>
                    <a:pt x="17407" y="2230"/>
                  </a:lnTo>
                  <a:lnTo>
                    <a:pt x="28498" y="0"/>
                  </a:lnTo>
                  <a:lnTo>
                    <a:pt x="1106932" y="0"/>
                  </a:lnTo>
                  <a:lnTo>
                    <a:pt x="1118020" y="2230"/>
                  </a:lnTo>
                  <a:lnTo>
                    <a:pt x="1127061" y="8318"/>
                  </a:lnTo>
                  <a:lnTo>
                    <a:pt x="1133149" y="17359"/>
                  </a:lnTo>
                  <a:lnTo>
                    <a:pt x="1135380" y="28448"/>
                  </a:lnTo>
                  <a:lnTo>
                    <a:pt x="1135380" y="256539"/>
                  </a:lnTo>
                  <a:lnTo>
                    <a:pt x="1133149" y="267628"/>
                  </a:lnTo>
                  <a:lnTo>
                    <a:pt x="1127061" y="276669"/>
                  </a:lnTo>
                  <a:lnTo>
                    <a:pt x="1118020" y="282757"/>
                  </a:lnTo>
                  <a:lnTo>
                    <a:pt x="1106932" y="284988"/>
                  </a:lnTo>
                  <a:lnTo>
                    <a:pt x="28498" y="284988"/>
                  </a:lnTo>
                  <a:lnTo>
                    <a:pt x="17407" y="282757"/>
                  </a:lnTo>
                  <a:lnTo>
                    <a:pt x="8348" y="276669"/>
                  </a:lnTo>
                  <a:lnTo>
                    <a:pt x="2240" y="267628"/>
                  </a:lnTo>
                  <a:lnTo>
                    <a:pt x="0" y="256539"/>
                  </a:lnTo>
                  <a:lnTo>
                    <a:pt x="0" y="28448"/>
                  </a:lnTo>
                  <a:close/>
                </a:path>
              </a:pathLst>
            </a:custGeom>
            <a:ln w="25400">
              <a:solidFill>
                <a:srgbClr val="CAD7F3"/>
              </a:solidFill>
            </a:ln>
          </p:spPr>
          <p:txBody>
            <a:bodyPr wrap="square" lIns="0" tIns="0" rIns="0" bIns="0" rtlCol="0"/>
            <a:lstStyle/>
            <a:p>
              <a:endParaRPr/>
            </a:p>
          </p:txBody>
        </p:sp>
      </p:grpSp>
      <p:sp>
        <p:nvSpPr>
          <p:cNvPr id="286" name="object 21"/>
          <p:cNvSpPr txBox="1"/>
          <p:nvPr/>
        </p:nvSpPr>
        <p:spPr>
          <a:xfrm>
            <a:off x="455463" y="2472143"/>
            <a:ext cx="648970" cy="254000"/>
          </a:xfrm>
          <a:prstGeom prst="rect">
            <a:avLst/>
          </a:prstGeom>
        </p:spPr>
        <p:txBody>
          <a:bodyPr vert="horz" wrap="square" lIns="0" tIns="13335" rIns="0" bIns="0" rtlCol="0">
            <a:spAutoFit/>
          </a:bodyPr>
          <a:lstStyle/>
          <a:p>
            <a:pPr marL="12700">
              <a:lnSpc>
                <a:spcPts val="894"/>
              </a:lnSpc>
              <a:spcBef>
                <a:spcPts val="105"/>
              </a:spcBef>
            </a:pPr>
            <a:r>
              <a:rPr sz="800" dirty="0">
                <a:solidFill>
                  <a:srgbClr val="434343"/>
                </a:solidFill>
                <a:latin typeface="Arial MT"/>
                <a:cs typeface="Arial MT"/>
              </a:rPr>
              <a:t>NULL</a:t>
            </a:r>
            <a:r>
              <a:rPr sz="800" spc="-25" dirty="0">
                <a:solidFill>
                  <a:srgbClr val="434343"/>
                </a:solidFill>
                <a:latin typeface="Arial MT"/>
                <a:cs typeface="Arial MT"/>
              </a:rPr>
              <a:t> </a:t>
            </a:r>
            <a:r>
              <a:rPr sz="800" spc="-10" dirty="0">
                <a:solidFill>
                  <a:srgbClr val="434343"/>
                </a:solidFill>
                <a:latin typeface="Arial MT"/>
                <a:cs typeface="Arial MT"/>
              </a:rPr>
              <a:t>VALUE</a:t>
            </a:r>
            <a:endParaRPr sz="800">
              <a:latin typeface="Arial MT"/>
              <a:cs typeface="Arial MT"/>
            </a:endParaRPr>
          </a:p>
          <a:p>
            <a:pPr marL="12700">
              <a:lnSpc>
                <a:spcPts val="894"/>
              </a:lnSpc>
            </a:pPr>
            <a:r>
              <a:rPr sz="800" spc="-10" dirty="0">
                <a:solidFill>
                  <a:srgbClr val="434343"/>
                </a:solidFill>
                <a:latin typeface="Arial MT"/>
                <a:cs typeface="Arial MT"/>
              </a:rPr>
              <a:t>TREATMENT</a:t>
            </a:r>
            <a:endParaRPr sz="800">
              <a:latin typeface="Arial MT"/>
              <a:cs typeface="Arial MT"/>
            </a:endParaRPr>
          </a:p>
        </p:txBody>
      </p:sp>
      <p:grpSp>
        <p:nvGrpSpPr>
          <p:cNvPr id="287" name="object 22"/>
          <p:cNvGrpSpPr/>
          <p:nvPr/>
        </p:nvGrpSpPr>
        <p:grpSpPr>
          <a:xfrm>
            <a:off x="170698" y="2774961"/>
            <a:ext cx="1160780" cy="372110"/>
            <a:chOff x="239522" y="3148583"/>
            <a:chExt cx="1160780" cy="372110"/>
          </a:xfrm>
        </p:grpSpPr>
        <p:sp>
          <p:nvSpPr>
            <p:cNvPr id="288" name="object 23"/>
            <p:cNvSpPr/>
            <p:nvPr/>
          </p:nvSpPr>
          <p:spPr>
            <a:xfrm>
              <a:off x="794004" y="3148583"/>
              <a:ext cx="50800" cy="48895"/>
            </a:xfrm>
            <a:custGeom>
              <a:avLst/>
              <a:gdLst/>
              <a:ahLst/>
              <a:cxnLst/>
              <a:rect l="l" t="t" r="r" b="b"/>
              <a:pathLst>
                <a:path w="50800" h="48894">
                  <a:moveTo>
                    <a:pt x="41922" y="0"/>
                  </a:moveTo>
                  <a:lnTo>
                    <a:pt x="8369" y="0"/>
                  </a:lnTo>
                  <a:lnTo>
                    <a:pt x="8369" y="24384"/>
                  </a:lnTo>
                  <a:lnTo>
                    <a:pt x="0" y="24384"/>
                  </a:lnTo>
                  <a:lnTo>
                    <a:pt x="25145" y="48768"/>
                  </a:lnTo>
                  <a:lnTo>
                    <a:pt x="50292" y="24384"/>
                  </a:lnTo>
                  <a:lnTo>
                    <a:pt x="41922" y="24384"/>
                  </a:lnTo>
                  <a:lnTo>
                    <a:pt x="41922" y="0"/>
                  </a:lnTo>
                  <a:close/>
                </a:path>
              </a:pathLst>
            </a:custGeom>
            <a:solidFill>
              <a:srgbClr val="AAC0EC"/>
            </a:solidFill>
          </p:spPr>
          <p:txBody>
            <a:bodyPr wrap="square" lIns="0" tIns="0" rIns="0" bIns="0" rtlCol="0"/>
            <a:lstStyle/>
            <a:p>
              <a:endParaRPr/>
            </a:p>
          </p:txBody>
        </p:sp>
        <p:sp>
          <p:nvSpPr>
            <p:cNvPr id="289" name="object 24"/>
            <p:cNvSpPr/>
            <p:nvPr/>
          </p:nvSpPr>
          <p:spPr>
            <a:xfrm>
              <a:off x="252222" y="3224021"/>
              <a:ext cx="1135380" cy="283845"/>
            </a:xfrm>
            <a:custGeom>
              <a:avLst/>
              <a:gdLst/>
              <a:ahLst/>
              <a:cxnLst/>
              <a:rect l="l" t="t" r="r" b="b"/>
              <a:pathLst>
                <a:path w="1135380" h="283845">
                  <a:moveTo>
                    <a:pt x="1107059" y="0"/>
                  </a:moveTo>
                  <a:lnTo>
                    <a:pt x="28346" y="0"/>
                  </a:lnTo>
                  <a:lnTo>
                    <a:pt x="17311" y="2228"/>
                  </a:lnTo>
                  <a:lnTo>
                    <a:pt x="8301" y="8302"/>
                  </a:lnTo>
                  <a:lnTo>
                    <a:pt x="2227" y="17305"/>
                  </a:lnTo>
                  <a:lnTo>
                    <a:pt x="0" y="28320"/>
                  </a:lnTo>
                  <a:lnTo>
                    <a:pt x="0" y="255142"/>
                  </a:lnTo>
                  <a:lnTo>
                    <a:pt x="2227" y="266158"/>
                  </a:lnTo>
                  <a:lnTo>
                    <a:pt x="8301" y="275161"/>
                  </a:lnTo>
                  <a:lnTo>
                    <a:pt x="17311" y="281235"/>
                  </a:lnTo>
                  <a:lnTo>
                    <a:pt x="28346" y="283463"/>
                  </a:lnTo>
                  <a:lnTo>
                    <a:pt x="1107059" y="283463"/>
                  </a:lnTo>
                  <a:lnTo>
                    <a:pt x="1118074" y="281235"/>
                  </a:lnTo>
                  <a:lnTo>
                    <a:pt x="1127077" y="275161"/>
                  </a:lnTo>
                  <a:lnTo>
                    <a:pt x="1133151" y="266158"/>
                  </a:lnTo>
                  <a:lnTo>
                    <a:pt x="1135380" y="255142"/>
                  </a:lnTo>
                  <a:lnTo>
                    <a:pt x="1135380" y="28320"/>
                  </a:lnTo>
                  <a:lnTo>
                    <a:pt x="1133151" y="17305"/>
                  </a:lnTo>
                  <a:lnTo>
                    <a:pt x="1127077" y="8302"/>
                  </a:lnTo>
                  <a:lnTo>
                    <a:pt x="1118074" y="2228"/>
                  </a:lnTo>
                  <a:lnTo>
                    <a:pt x="1107059" y="0"/>
                  </a:lnTo>
                  <a:close/>
                </a:path>
              </a:pathLst>
            </a:custGeom>
            <a:solidFill>
              <a:srgbClr val="CAD7F3">
                <a:alpha val="90194"/>
              </a:srgbClr>
            </a:solidFill>
          </p:spPr>
          <p:txBody>
            <a:bodyPr wrap="square" lIns="0" tIns="0" rIns="0" bIns="0" rtlCol="0"/>
            <a:lstStyle/>
            <a:p>
              <a:endParaRPr/>
            </a:p>
          </p:txBody>
        </p:sp>
        <p:sp>
          <p:nvSpPr>
            <p:cNvPr id="290" name="object 25"/>
            <p:cNvSpPr/>
            <p:nvPr/>
          </p:nvSpPr>
          <p:spPr>
            <a:xfrm>
              <a:off x="252222" y="3224021"/>
              <a:ext cx="1135380" cy="283845"/>
            </a:xfrm>
            <a:custGeom>
              <a:avLst/>
              <a:gdLst/>
              <a:ahLst/>
              <a:cxnLst/>
              <a:rect l="l" t="t" r="r" b="b"/>
              <a:pathLst>
                <a:path w="1135380" h="283845">
                  <a:moveTo>
                    <a:pt x="0" y="28320"/>
                  </a:moveTo>
                  <a:lnTo>
                    <a:pt x="2227" y="17305"/>
                  </a:lnTo>
                  <a:lnTo>
                    <a:pt x="8301" y="8302"/>
                  </a:lnTo>
                  <a:lnTo>
                    <a:pt x="17311" y="2228"/>
                  </a:lnTo>
                  <a:lnTo>
                    <a:pt x="28346" y="0"/>
                  </a:lnTo>
                  <a:lnTo>
                    <a:pt x="1107059" y="0"/>
                  </a:lnTo>
                  <a:lnTo>
                    <a:pt x="1118074" y="2228"/>
                  </a:lnTo>
                  <a:lnTo>
                    <a:pt x="1127077" y="8302"/>
                  </a:lnTo>
                  <a:lnTo>
                    <a:pt x="1133151" y="17305"/>
                  </a:lnTo>
                  <a:lnTo>
                    <a:pt x="1135380" y="28320"/>
                  </a:lnTo>
                  <a:lnTo>
                    <a:pt x="1135380" y="255142"/>
                  </a:lnTo>
                  <a:lnTo>
                    <a:pt x="1133151" y="266158"/>
                  </a:lnTo>
                  <a:lnTo>
                    <a:pt x="1127077" y="275161"/>
                  </a:lnTo>
                  <a:lnTo>
                    <a:pt x="1118074" y="281235"/>
                  </a:lnTo>
                  <a:lnTo>
                    <a:pt x="1107059" y="283463"/>
                  </a:lnTo>
                  <a:lnTo>
                    <a:pt x="28346" y="283463"/>
                  </a:lnTo>
                  <a:lnTo>
                    <a:pt x="17311" y="281235"/>
                  </a:lnTo>
                  <a:lnTo>
                    <a:pt x="8301" y="275161"/>
                  </a:lnTo>
                  <a:lnTo>
                    <a:pt x="2227" y="266158"/>
                  </a:lnTo>
                  <a:lnTo>
                    <a:pt x="0" y="255142"/>
                  </a:lnTo>
                  <a:lnTo>
                    <a:pt x="0" y="28320"/>
                  </a:lnTo>
                  <a:close/>
                </a:path>
              </a:pathLst>
            </a:custGeom>
            <a:ln w="25400">
              <a:solidFill>
                <a:srgbClr val="CAD7F3"/>
              </a:solidFill>
            </a:ln>
          </p:spPr>
          <p:txBody>
            <a:bodyPr wrap="square" lIns="0" tIns="0" rIns="0" bIns="0" rtlCol="0"/>
            <a:lstStyle/>
            <a:p>
              <a:endParaRPr/>
            </a:p>
          </p:txBody>
        </p:sp>
      </p:grpSp>
      <p:sp>
        <p:nvSpPr>
          <p:cNvPr id="291" name="object 26"/>
          <p:cNvSpPr txBox="1"/>
          <p:nvPr/>
        </p:nvSpPr>
        <p:spPr>
          <a:xfrm>
            <a:off x="264963" y="2908819"/>
            <a:ext cx="1028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FEATURE</a:t>
            </a:r>
            <a:r>
              <a:rPr sz="800" spc="-40" dirty="0">
                <a:solidFill>
                  <a:srgbClr val="434343"/>
                </a:solidFill>
                <a:latin typeface="Arial MT"/>
                <a:cs typeface="Arial MT"/>
              </a:rPr>
              <a:t> </a:t>
            </a:r>
            <a:r>
              <a:rPr sz="800" spc="-10" dirty="0">
                <a:solidFill>
                  <a:srgbClr val="434343"/>
                </a:solidFill>
                <a:latin typeface="Arial MT"/>
                <a:cs typeface="Arial MT"/>
              </a:rPr>
              <a:t>ANALYSIS</a:t>
            </a:r>
            <a:endParaRPr sz="800" dirty="0">
              <a:latin typeface="Arial MT"/>
              <a:cs typeface="Arial MT"/>
            </a:endParaRPr>
          </a:p>
        </p:txBody>
      </p:sp>
      <p:grpSp>
        <p:nvGrpSpPr>
          <p:cNvPr id="292" name="object 27"/>
          <p:cNvGrpSpPr/>
          <p:nvPr/>
        </p:nvGrpSpPr>
        <p:grpSpPr>
          <a:xfrm>
            <a:off x="180530" y="3159010"/>
            <a:ext cx="1160780" cy="372110"/>
            <a:chOff x="239522" y="3532632"/>
            <a:chExt cx="1160780" cy="372110"/>
          </a:xfrm>
        </p:grpSpPr>
        <p:sp>
          <p:nvSpPr>
            <p:cNvPr id="293" name="object 28"/>
            <p:cNvSpPr/>
            <p:nvPr/>
          </p:nvSpPr>
          <p:spPr>
            <a:xfrm>
              <a:off x="794004" y="3532632"/>
              <a:ext cx="50800" cy="48895"/>
            </a:xfrm>
            <a:custGeom>
              <a:avLst/>
              <a:gdLst/>
              <a:ahLst/>
              <a:cxnLst/>
              <a:rect l="l" t="t" r="r" b="b"/>
              <a:pathLst>
                <a:path w="50800" h="48895">
                  <a:moveTo>
                    <a:pt x="41922" y="0"/>
                  </a:moveTo>
                  <a:lnTo>
                    <a:pt x="8369" y="0"/>
                  </a:lnTo>
                  <a:lnTo>
                    <a:pt x="8369" y="24384"/>
                  </a:lnTo>
                  <a:lnTo>
                    <a:pt x="0" y="24384"/>
                  </a:lnTo>
                  <a:lnTo>
                    <a:pt x="25145" y="48768"/>
                  </a:lnTo>
                  <a:lnTo>
                    <a:pt x="50292" y="24384"/>
                  </a:lnTo>
                  <a:lnTo>
                    <a:pt x="41922" y="24384"/>
                  </a:lnTo>
                  <a:lnTo>
                    <a:pt x="41922" y="0"/>
                  </a:lnTo>
                  <a:close/>
                </a:path>
              </a:pathLst>
            </a:custGeom>
            <a:solidFill>
              <a:srgbClr val="AAC0EC"/>
            </a:solidFill>
          </p:spPr>
          <p:txBody>
            <a:bodyPr wrap="square" lIns="0" tIns="0" rIns="0" bIns="0" rtlCol="0"/>
            <a:lstStyle/>
            <a:p>
              <a:endParaRPr/>
            </a:p>
          </p:txBody>
        </p:sp>
        <p:sp>
          <p:nvSpPr>
            <p:cNvPr id="294" name="object 29"/>
            <p:cNvSpPr/>
            <p:nvPr/>
          </p:nvSpPr>
          <p:spPr>
            <a:xfrm>
              <a:off x="252222" y="3606546"/>
              <a:ext cx="1135380" cy="285115"/>
            </a:xfrm>
            <a:custGeom>
              <a:avLst/>
              <a:gdLst/>
              <a:ahLst/>
              <a:cxnLst/>
              <a:rect l="l" t="t" r="r" b="b"/>
              <a:pathLst>
                <a:path w="1135380" h="285114">
                  <a:moveTo>
                    <a:pt x="1106932" y="0"/>
                  </a:moveTo>
                  <a:lnTo>
                    <a:pt x="28498" y="0"/>
                  </a:lnTo>
                  <a:lnTo>
                    <a:pt x="17407" y="2230"/>
                  </a:lnTo>
                  <a:lnTo>
                    <a:pt x="8348" y="8318"/>
                  </a:lnTo>
                  <a:lnTo>
                    <a:pt x="2240" y="17359"/>
                  </a:lnTo>
                  <a:lnTo>
                    <a:pt x="0" y="28447"/>
                  </a:lnTo>
                  <a:lnTo>
                    <a:pt x="0" y="256539"/>
                  </a:lnTo>
                  <a:lnTo>
                    <a:pt x="2240" y="267601"/>
                  </a:lnTo>
                  <a:lnTo>
                    <a:pt x="8348" y="276645"/>
                  </a:lnTo>
                  <a:lnTo>
                    <a:pt x="17407" y="282748"/>
                  </a:lnTo>
                  <a:lnTo>
                    <a:pt x="28498" y="284987"/>
                  </a:lnTo>
                  <a:lnTo>
                    <a:pt x="1106932" y="284987"/>
                  </a:lnTo>
                  <a:lnTo>
                    <a:pt x="1118020" y="282748"/>
                  </a:lnTo>
                  <a:lnTo>
                    <a:pt x="1127061" y="276645"/>
                  </a:lnTo>
                  <a:lnTo>
                    <a:pt x="1133149" y="267601"/>
                  </a:lnTo>
                  <a:lnTo>
                    <a:pt x="1135380" y="256539"/>
                  </a:lnTo>
                  <a:lnTo>
                    <a:pt x="1135380" y="28447"/>
                  </a:lnTo>
                  <a:lnTo>
                    <a:pt x="1133149" y="17359"/>
                  </a:lnTo>
                  <a:lnTo>
                    <a:pt x="1127061" y="8318"/>
                  </a:lnTo>
                  <a:lnTo>
                    <a:pt x="1118020" y="2230"/>
                  </a:lnTo>
                  <a:lnTo>
                    <a:pt x="1106932" y="0"/>
                  </a:lnTo>
                  <a:close/>
                </a:path>
              </a:pathLst>
            </a:custGeom>
            <a:solidFill>
              <a:srgbClr val="CAD7F3">
                <a:alpha val="90194"/>
              </a:srgbClr>
            </a:solidFill>
          </p:spPr>
          <p:txBody>
            <a:bodyPr wrap="square" lIns="0" tIns="0" rIns="0" bIns="0" rtlCol="0"/>
            <a:lstStyle/>
            <a:p>
              <a:endParaRPr/>
            </a:p>
          </p:txBody>
        </p:sp>
        <p:sp>
          <p:nvSpPr>
            <p:cNvPr id="295" name="object 30"/>
            <p:cNvSpPr/>
            <p:nvPr/>
          </p:nvSpPr>
          <p:spPr>
            <a:xfrm>
              <a:off x="252222" y="3606546"/>
              <a:ext cx="1135380" cy="285115"/>
            </a:xfrm>
            <a:custGeom>
              <a:avLst/>
              <a:gdLst/>
              <a:ahLst/>
              <a:cxnLst/>
              <a:rect l="l" t="t" r="r" b="b"/>
              <a:pathLst>
                <a:path w="1135380" h="285114">
                  <a:moveTo>
                    <a:pt x="0" y="28447"/>
                  </a:moveTo>
                  <a:lnTo>
                    <a:pt x="2240" y="17359"/>
                  </a:lnTo>
                  <a:lnTo>
                    <a:pt x="8348" y="8318"/>
                  </a:lnTo>
                  <a:lnTo>
                    <a:pt x="17407" y="2230"/>
                  </a:lnTo>
                  <a:lnTo>
                    <a:pt x="28498" y="0"/>
                  </a:lnTo>
                  <a:lnTo>
                    <a:pt x="1106932" y="0"/>
                  </a:lnTo>
                  <a:lnTo>
                    <a:pt x="1118020" y="2230"/>
                  </a:lnTo>
                  <a:lnTo>
                    <a:pt x="1127061" y="8318"/>
                  </a:lnTo>
                  <a:lnTo>
                    <a:pt x="1133149" y="17359"/>
                  </a:lnTo>
                  <a:lnTo>
                    <a:pt x="1135380" y="28447"/>
                  </a:lnTo>
                  <a:lnTo>
                    <a:pt x="1135380" y="256539"/>
                  </a:lnTo>
                  <a:lnTo>
                    <a:pt x="1133149" y="267601"/>
                  </a:lnTo>
                  <a:lnTo>
                    <a:pt x="1127061" y="276645"/>
                  </a:lnTo>
                  <a:lnTo>
                    <a:pt x="1118020" y="282748"/>
                  </a:lnTo>
                  <a:lnTo>
                    <a:pt x="1106932" y="284987"/>
                  </a:lnTo>
                  <a:lnTo>
                    <a:pt x="28498" y="284987"/>
                  </a:lnTo>
                  <a:lnTo>
                    <a:pt x="17407" y="282748"/>
                  </a:lnTo>
                  <a:lnTo>
                    <a:pt x="8348" y="276645"/>
                  </a:lnTo>
                  <a:lnTo>
                    <a:pt x="2240" y="267601"/>
                  </a:lnTo>
                  <a:lnTo>
                    <a:pt x="0" y="256539"/>
                  </a:lnTo>
                  <a:lnTo>
                    <a:pt x="0" y="28447"/>
                  </a:lnTo>
                  <a:close/>
                </a:path>
              </a:pathLst>
            </a:custGeom>
            <a:ln w="25400">
              <a:solidFill>
                <a:srgbClr val="CAD7F3"/>
              </a:solidFill>
            </a:ln>
          </p:spPr>
          <p:txBody>
            <a:bodyPr wrap="square" lIns="0" tIns="0" rIns="0" bIns="0" rtlCol="0"/>
            <a:lstStyle/>
            <a:p>
              <a:endParaRPr/>
            </a:p>
          </p:txBody>
        </p:sp>
      </p:grpSp>
      <p:sp>
        <p:nvSpPr>
          <p:cNvPr id="296" name="object 31"/>
          <p:cNvSpPr txBox="1"/>
          <p:nvPr/>
        </p:nvSpPr>
        <p:spPr>
          <a:xfrm>
            <a:off x="221987" y="3292055"/>
            <a:ext cx="1116965" cy="148590"/>
          </a:xfrm>
          <a:prstGeom prst="rect">
            <a:avLst/>
          </a:prstGeom>
        </p:spPr>
        <p:txBody>
          <a:bodyPr vert="horz" wrap="square" lIns="0" tIns="13335" rIns="0" bIns="0" rtlCol="0">
            <a:spAutoFit/>
          </a:bodyPr>
          <a:lstStyle/>
          <a:p>
            <a:pPr marL="12700">
              <a:lnSpc>
                <a:spcPct val="100000"/>
              </a:lnSpc>
              <a:spcBef>
                <a:spcPts val="105"/>
              </a:spcBef>
            </a:pPr>
            <a:r>
              <a:rPr sz="800" dirty="0">
                <a:solidFill>
                  <a:srgbClr val="434343"/>
                </a:solidFill>
                <a:latin typeface="Arial MT"/>
                <a:cs typeface="Arial MT"/>
              </a:rPr>
              <a:t>OUTLIER</a:t>
            </a:r>
            <a:r>
              <a:rPr sz="800" spc="-45" dirty="0">
                <a:solidFill>
                  <a:srgbClr val="434343"/>
                </a:solidFill>
                <a:latin typeface="Arial MT"/>
                <a:cs typeface="Arial MT"/>
              </a:rPr>
              <a:t> </a:t>
            </a:r>
            <a:r>
              <a:rPr sz="800" spc="-10" dirty="0">
                <a:solidFill>
                  <a:srgbClr val="434343"/>
                </a:solidFill>
                <a:latin typeface="Arial MT"/>
                <a:cs typeface="Arial MT"/>
              </a:rPr>
              <a:t>TREATMENT</a:t>
            </a:r>
            <a:endParaRPr sz="800">
              <a:latin typeface="Arial MT"/>
              <a:cs typeface="Arial MT"/>
            </a:endParaRPr>
          </a:p>
        </p:txBody>
      </p:sp>
      <p:sp>
        <p:nvSpPr>
          <p:cNvPr id="297" name="object 32"/>
          <p:cNvSpPr/>
          <p:nvPr/>
        </p:nvSpPr>
        <p:spPr>
          <a:xfrm>
            <a:off x="1430376" y="1635772"/>
            <a:ext cx="1213485" cy="342900"/>
          </a:xfrm>
          <a:custGeom>
            <a:avLst/>
            <a:gdLst/>
            <a:ahLst/>
            <a:cxnLst/>
            <a:rect l="l" t="t" r="r" b="b"/>
            <a:pathLst>
              <a:path w="1287780" h="342900">
                <a:moveTo>
                  <a:pt x="1253490" y="0"/>
                </a:moveTo>
                <a:lnTo>
                  <a:pt x="34290" y="0"/>
                </a:lnTo>
                <a:lnTo>
                  <a:pt x="20949" y="2696"/>
                </a:lnTo>
                <a:lnTo>
                  <a:pt x="10048" y="10048"/>
                </a:lnTo>
                <a:lnTo>
                  <a:pt x="2696" y="20949"/>
                </a:lnTo>
                <a:lnTo>
                  <a:pt x="0" y="34289"/>
                </a:lnTo>
                <a:lnTo>
                  <a:pt x="0" y="308610"/>
                </a:lnTo>
                <a:lnTo>
                  <a:pt x="2696" y="321950"/>
                </a:lnTo>
                <a:lnTo>
                  <a:pt x="10048" y="332851"/>
                </a:lnTo>
                <a:lnTo>
                  <a:pt x="20949" y="340203"/>
                </a:lnTo>
                <a:lnTo>
                  <a:pt x="34290" y="342900"/>
                </a:lnTo>
                <a:lnTo>
                  <a:pt x="1253490" y="342900"/>
                </a:lnTo>
                <a:lnTo>
                  <a:pt x="1266830" y="340203"/>
                </a:lnTo>
                <a:lnTo>
                  <a:pt x="1277731" y="332851"/>
                </a:lnTo>
                <a:lnTo>
                  <a:pt x="1285083" y="321950"/>
                </a:lnTo>
                <a:lnTo>
                  <a:pt x="1287780" y="308610"/>
                </a:lnTo>
                <a:lnTo>
                  <a:pt x="1287780" y="34289"/>
                </a:lnTo>
                <a:lnTo>
                  <a:pt x="1285083" y="20949"/>
                </a:lnTo>
                <a:lnTo>
                  <a:pt x="1277731" y="10048"/>
                </a:lnTo>
                <a:lnTo>
                  <a:pt x="1266830" y="2696"/>
                </a:lnTo>
                <a:lnTo>
                  <a:pt x="1253490" y="0"/>
                </a:lnTo>
                <a:close/>
              </a:path>
            </a:pathLst>
          </a:custGeom>
          <a:solidFill>
            <a:srgbClr val="007EDF"/>
          </a:solidFill>
        </p:spPr>
        <p:txBody>
          <a:bodyPr wrap="square" lIns="0" tIns="0" rIns="0" bIns="0" rtlCol="0"/>
          <a:lstStyle/>
          <a:p>
            <a:endParaRPr/>
          </a:p>
        </p:txBody>
      </p:sp>
      <p:sp>
        <p:nvSpPr>
          <p:cNvPr id="298" name="object 33"/>
          <p:cNvSpPr txBox="1"/>
          <p:nvPr/>
        </p:nvSpPr>
        <p:spPr>
          <a:xfrm>
            <a:off x="1581251" y="1671078"/>
            <a:ext cx="984885" cy="253365"/>
          </a:xfrm>
          <a:prstGeom prst="rect">
            <a:avLst/>
          </a:prstGeom>
        </p:spPr>
        <p:txBody>
          <a:bodyPr vert="horz" wrap="square" lIns="0" tIns="30480" rIns="0" bIns="0" rtlCol="0">
            <a:spAutoFit/>
          </a:bodyPr>
          <a:lstStyle/>
          <a:p>
            <a:pPr marL="12700" marR="5080" indent="342900">
              <a:lnSpc>
                <a:spcPts val="830"/>
              </a:lnSpc>
              <a:spcBef>
                <a:spcPts val="240"/>
              </a:spcBef>
            </a:pPr>
            <a:r>
              <a:rPr sz="800" b="1" spc="-20" dirty="0">
                <a:solidFill>
                  <a:srgbClr val="FFFFFF"/>
                </a:solidFill>
                <a:latin typeface="Arial"/>
                <a:cs typeface="Arial"/>
              </a:rPr>
              <a:t>DATA </a:t>
            </a:r>
            <a:r>
              <a:rPr sz="800" b="1" spc="-10" dirty="0">
                <a:solidFill>
                  <a:srgbClr val="FFFFFF"/>
                </a:solidFill>
                <a:latin typeface="Arial"/>
                <a:cs typeface="Arial"/>
              </a:rPr>
              <a:t>TRANSFORMATION</a:t>
            </a:r>
            <a:endParaRPr sz="800">
              <a:latin typeface="Arial"/>
              <a:cs typeface="Arial"/>
            </a:endParaRPr>
          </a:p>
        </p:txBody>
      </p:sp>
      <p:grpSp>
        <p:nvGrpSpPr>
          <p:cNvPr id="299" name="object 34"/>
          <p:cNvGrpSpPr/>
          <p:nvPr/>
        </p:nvGrpSpPr>
        <p:grpSpPr>
          <a:xfrm>
            <a:off x="1493877" y="2003817"/>
            <a:ext cx="1072259" cy="372110"/>
            <a:chOff x="1710182" y="2377439"/>
            <a:chExt cx="1162685" cy="372110"/>
          </a:xfrm>
        </p:grpSpPr>
        <p:sp>
          <p:nvSpPr>
            <p:cNvPr id="300" name="object 35"/>
            <p:cNvSpPr/>
            <p:nvPr/>
          </p:nvSpPr>
          <p:spPr>
            <a:xfrm>
              <a:off x="2264664" y="2377439"/>
              <a:ext cx="50800" cy="48895"/>
            </a:xfrm>
            <a:custGeom>
              <a:avLst/>
              <a:gdLst/>
              <a:ahLst/>
              <a:cxnLst/>
              <a:rect l="l" t="t" r="r" b="b"/>
              <a:pathLst>
                <a:path w="50800" h="48894">
                  <a:moveTo>
                    <a:pt x="41910" y="0"/>
                  </a:moveTo>
                  <a:lnTo>
                    <a:pt x="8381" y="0"/>
                  </a:lnTo>
                  <a:lnTo>
                    <a:pt x="8381" y="24384"/>
                  </a:lnTo>
                  <a:lnTo>
                    <a:pt x="0" y="24384"/>
                  </a:lnTo>
                  <a:lnTo>
                    <a:pt x="25146" y="48768"/>
                  </a:lnTo>
                  <a:lnTo>
                    <a:pt x="50292" y="24384"/>
                  </a:lnTo>
                  <a:lnTo>
                    <a:pt x="41910" y="24384"/>
                  </a:lnTo>
                  <a:lnTo>
                    <a:pt x="41910" y="0"/>
                  </a:lnTo>
                  <a:close/>
                </a:path>
              </a:pathLst>
            </a:custGeom>
            <a:solidFill>
              <a:srgbClr val="AAC0EC"/>
            </a:solidFill>
          </p:spPr>
          <p:txBody>
            <a:bodyPr wrap="square" lIns="0" tIns="0" rIns="0" bIns="0" rtlCol="0"/>
            <a:lstStyle/>
            <a:p>
              <a:endParaRPr/>
            </a:p>
          </p:txBody>
        </p:sp>
        <p:sp>
          <p:nvSpPr>
            <p:cNvPr id="301" name="object 36"/>
            <p:cNvSpPr/>
            <p:nvPr/>
          </p:nvSpPr>
          <p:spPr>
            <a:xfrm>
              <a:off x="1722882" y="2452877"/>
              <a:ext cx="1137285" cy="283845"/>
            </a:xfrm>
            <a:custGeom>
              <a:avLst/>
              <a:gdLst/>
              <a:ahLst/>
              <a:cxnLst/>
              <a:rect l="l" t="t" r="r" b="b"/>
              <a:pathLst>
                <a:path w="1137285" h="283844">
                  <a:moveTo>
                    <a:pt x="1108583" y="0"/>
                  </a:moveTo>
                  <a:lnTo>
                    <a:pt x="28320" y="0"/>
                  </a:lnTo>
                  <a:lnTo>
                    <a:pt x="17305" y="2228"/>
                  </a:lnTo>
                  <a:lnTo>
                    <a:pt x="8302" y="8302"/>
                  </a:lnTo>
                  <a:lnTo>
                    <a:pt x="2228" y="17305"/>
                  </a:lnTo>
                  <a:lnTo>
                    <a:pt x="0" y="28321"/>
                  </a:lnTo>
                  <a:lnTo>
                    <a:pt x="0" y="255143"/>
                  </a:lnTo>
                  <a:lnTo>
                    <a:pt x="2228" y="266158"/>
                  </a:lnTo>
                  <a:lnTo>
                    <a:pt x="8302" y="275161"/>
                  </a:lnTo>
                  <a:lnTo>
                    <a:pt x="17305" y="281235"/>
                  </a:lnTo>
                  <a:lnTo>
                    <a:pt x="28320" y="283464"/>
                  </a:lnTo>
                  <a:lnTo>
                    <a:pt x="1108583" y="283464"/>
                  </a:lnTo>
                  <a:lnTo>
                    <a:pt x="1119598" y="281235"/>
                  </a:lnTo>
                  <a:lnTo>
                    <a:pt x="1128601" y="275161"/>
                  </a:lnTo>
                  <a:lnTo>
                    <a:pt x="1134675" y="266158"/>
                  </a:lnTo>
                  <a:lnTo>
                    <a:pt x="1136904" y="255143"/>
                  </a:lnTo>
                  <a:lnTo>
                    <a:pt x="1136904" y="28321"/>
                  </a:lnTo>
                  <a:lnTo>
                    <a:pt x="1134675" y="17305"/>
                  </a:lnTo>
                  <a:lnTo>
                    <a:pt x="1128601" y="8302"/>
                  </a:lnTo>
                  <a:lnTo>
                    <a:pt x="1119598" y="2228"/>
                  </a:lnTo>
                  <a:lnTo>
                    <a:pt x="1108583" y="0"/>
                  </a:lnTo>
                  <a:close/>
                </a:path>
              </a:pathLst>
            </a:custGeom>
            <a:solidFill>
              <a:srgbClr val="CAD7F3">
                <a:alpha val="90194"/>
              </a:srgbClr>
            </a:solidFill>
          </p:spPr>
          <p:txBody>
            <a:bodyPr wrap="square" lIns="0" tIns="0" rIns="0" bIns="0" rtlCol="0"/>
            <a:lstStyle/>
            <a:p>
              <a:endParaRPr/>
            </a:p>
          </p:txBody>
        </p:sp>
        <p:sp>
          <p:nvSpPr>
            <p:cNvPr id="302" name="object 37"/>
            <p:cNvSpPr/>
            <p:nvPr/>
          </p:nvSpPr>
          <p:spPr>
            <a:xfrm>
              <a:off x="1722882" y="2452877"/>
              <a:ext cx="1137285" cy="283845"/>
            </a:xfrm>
            <a:custGeom>
              <a:avLst/>
              <a:gdLst/>
              <a:ahLst/>
              <a:cxnLst/>
              <a:rect l="l" t="t" r="r" b="b"/>
              <a:pathLst>
                <a:path w="1137285" h="283844">
                  <a:moveTo>
                    <a:pt x="0" y="28321"/>
                  </a:moveTo>
                  <a:lnTo>
                    <a:pt x="2228" y="17305"/>
                  </a:lnTo>
                  <a:lnTo>
                    <a:pt x="8302" y="8302"/>
                  </a:lnTo>
                  <a:lnTo>
                    <a:pt x="17305" y="2228"/>
                  </a:lnTo>
                  <a:lnTo>
                    <a:pt x="28320" y="0"/>
                  </a:lnTo>
                  <a:lnTo>
                    <a:pt x="1108583" y="0"/>
                  </a:lnTo>
                  <a:lnTo>
                    <a:pt x="1119598" y="2228"/>
                  </a:lnTo>
                  <a:lnTo>
                    <a:pt x="1128601" y="8302"/>
                  </a:lnTo>
                  <a:lnTo>
                    <a:pt x="1134675" y="17305"/>
                  </a:lnTo>
                  <a:lnTo>
                    <a:pt x="1136904" y="28321"/>
                  </a:lnTo>
                  <a:lnTo>
                    <a:pt x="1136904" y="255143"/>
                  </a:lnTo>
                  <a:lnTo>
                    <a:pt x="1134675" y="266158"/>
                  </a:lnTo>
                  <a:lnTo>
                    <a:pt x="1128601" y="275161"/>
                  </a:lnTo>
                  <a:lnTo>
                    <a:pt x="1119598" y="281235"/>
                  </a:lnTo>
                  <a:lnTo>
                    <a:pt x="1108583" y="283464"/>
                  </a:lnTo>
                  <a:lnTo>
                    <a:pt x="28320" y="283464"/>
                  </a:lnTo>
                  <a:lnTo>
                    <a:pt x="17305" y="281235"/>
                  </a:lnTo>
                  <a:lnTo>
                    <a:pt x="8302" y="275161"/>
                  </a:lnTo>
                  <a:lnTo>
                    <a:pt x="2228" y="266158"/>
                  </a:lnTo>
                  <a:lnTo>
                    <a:pt x="0" y="255143"/>
                  </a:lnTo>
                  <a:lnTo>
                    <a:pt x="0" y="28321"/>
                  </a:lnTo>
                  <a:close/>
                </a:path>
              </a:pathLst>
            </a:custGeom>
            <a:ln w="25400">
              <a:solidFill>
                <a:srgbClr val="CAD7F3"/>
              </a:solidFill>
            </a:ln>
          </p:spPr>
          <p:txBody>
            <a:bodyPr wrap="square" lIns="0" tIns="0" rIns="0" bIns="0" rtlCol="0"/>
            <a:lstStyle/>
            <a:p>
              <a:endParaRPr/>
            </a:p>
          </p:txBody>
        </p:sp>
      </p:grpSp>
      <p:sp>
        <p:nvSpPr>
          <p:cNvPr id="303" name="object 38"/>
          <p:cNvSpPr txBox="1"/>
          <p:nvPr/>
        </p:nvSpPr>
        <p:spPr>
          <a:xfrm>
            <a:off x="1591129" y="2104055"/>
            <a:ext cx="963294" cy="259045"/>
          </a:xfrm>
          <a:prstGeom prst="rect">
            <a:avLst/>
          </a:prstGeom>
        </p:spPr>
        <p:txBody>
          <a:bodyPr vert="horz" wrap="square" lIns="0" tIns="12700" rIns="0" bIns="0" rtlCol="0">
            <a:spAutoFit/>
          </a:bodyPr>
          <a:lstStyle/>
          <a:p>
            <a:pPr marL="12700">
              <a:lnSpc>
                <a:spcPct val="100000"/>
              </a:lnSpc>
              <a:spcBef>
                <a:spcPts val="100"/>
              </a:spcBef>
            </a:pPr>
            <a:r>
              <a:rPr lang="en-US" sz="800" dirty="0" smtClean="0">
                <a:solidFill>
                  <a:srgbClr val="434343"/>
                </a:solidFill>
                <a:latin typeface="Arial MT"/>
                <a:cs typeface="Arial MT"/>
              </a:rPr>
              <a:t>FEATURE ENGINEERING</a:t>
            </a:r>
            <a:endParaRPr sz="800" dirty="0">
              <a:latin typeface="Arial MT"/>
              <a:cs typeface="Arial MT"/>
            </a:endParaRPr>
          </a:p>
        </p:txBody>
      </p:sp>
      <p:grpSp>
        <p:nvGrpSpPr>
          <p:cNvPr id="309" name="object 44"/>
          <p:cNvGrpSpPr/>
          <p:nvPr/>
        </p:nvGrpSpPr>
        <p:grpSpPr>
          <a:xfrm>
            <a:off x="1493877" y="2462032"/>
            <a:ext cx="1079806" cy="372110"/>
            <a:chOff x="1710182" y="3144011"/>
            <a:chExt cx="1162685" cy="372110"/>
          </a:xfrm>
        </p:grpSpPr>
        <p:sp>
          <p:nvSpPr>
            <p:cNvPr id="310" name="object 45"/>
            <p:cNvSpPr/>
            <p:nvPr/>
          </p:nvSpPr>
          <p:spPr>
            <a:xfrm>
              <a:off x="2264664" y="3144011"/>
              <a:ext cx="50800" cy="50800"/>
            </a:xfrm>
            <a:custGeom>
              <a:avLst/>
              <a:gdLst/>
              <a:ahLst/>
              <a:cxnLst/>
              <a:rect l="l" t="t" r="r" b="b"/>
              <a:pathLst>
                <a:path w="50800" h="50800">
                  <a:moveTo>
                    <a:pt x="41910" y="0"/>
                  </a:moveTo>
                  <a:lnTo>
                    <a:pt x="8381" y="0"/>
                  </a:lnTo>
                  <a:lnTo>
                    <a:pt x="8381" y="25145"/>
                  </a:lnTo>
                  <a:lnTo>
                    <a:pt x="0" y="25145"/>
                  </a:lnTo>
                  <a:lnTo>
                    <a:pt x="25146" y="50292"/>
                  </a:lnTo>
                  <a:lnTo>
                    <a:pt x="50292" y="25145"/>
                  </a:lnTo>
                  <a:lnTo>
                    <a:pt x="41910" y="25145"/>
                  </a:lnTo>
                  <a:lnTo>
                    <a:pt x="41910" y="0"/>
                  </a:lnTo>
                  <a:close/>
                </a:path>
              </a:pathLst>
            </a:custGeom>
            <a:solidFill>
              <a:srgbClr val="AAC0EC"/>
            </a:solidFill>
          </p:spPr>
          <p:txBody>
            <a:bodyPr wrap="square" lIns="0" tIns="0" rIns="0" bIns="0" rtlCol="0"/>
            <a:lstStyle/>
            <a:p>
              <a:endParaRPr/>
            </a:p>
          </p:txBody>
        </p:sp>
        <p:sp>
          <p:nvSpPr>
            <p:cNvPr id="311" name="object 46"/>
            <p:cNvSpPr/>
            <p:nvPr/>
          </p:nvSpPr>
          <p:spPr>
            <a:xfrm>
              <a:off x="1722882" y="3219449"/>
              <a:ext cx="1137285" cy="283845"/>
            </a:xfrm>
            <a:custGeom>
              <a:avLst/>
              <a:gdLst/>
              <a:ahLst/>
              <a:cxnLst/>
              <a:rect l="l" t="t" r="r" b="b"/>
              <a:pathLst>
                <a:path w="1137285" h="283845">
                  <a:moveTo>
                    <a:pt x="1108583" y="0"/>
                  </a:moveTo>
                  <a:lnTo>
                    <a:pt x="28320" y="0"/>
                  </a:lnTo>
                  <a:lnTo>
                    <a:pt x="17305" y="2228"/>
                  </a:lnTo>
                  <a:lnTo>
                    <a:pt x="8302" y="8302"/>
                  </a:lnTo>
                  <a:lnTo>
                    <a:pt x="2228" y="17305"/>
                  </a:lnTo>
                  <a:lnTo>
                    <a:pt x="0" y="28320"/>
                  </a:lnTo>
                  <a:lnTo>
                    <a:pt x="0" y="255143"/>
                  </a:lnTo>
                  <a:lnTo>
                    <a:pt x="2228" y="266158"/>
                  </a:lnTo>
                  <a:lnTo>
                    <a:pt x="8302" y="275161"/>
                  </a:lnTo>
                  <a:lnTo>
                    <a:pt x="17305" y="281235"/>
                  </a:lnTo>
                  <a:lnTo>
                    <a:pt x="28320" y="283463"/>
                  </a:lnTo>
                  <a:lnTo>
                    <a:pt x="1108583" y="283463"/>
                  </a:lnTo>
                  <a:lnTo>
                    <a:pt x="1119598" y="281235"/>
                  </a:lnTo>
                  <a:lnTo>
                    <a:pt x="1128601" y="275161"/>
                  </a:lnTo>
                  <a:lnTo>
                    <a:pt x="1134675" y="266158"/>
                  </a:lnTo>
                  <a:lnTo>
                    <a:pt x="1136904" y="255143"/>
                  </a:lnTo>
                  <a:lnTo>
                    <a:pt x="1136904" y="28320"/>
                  </a:lnTo>
                  <a:lnTo>
                    <a:pt x="1134675" y="17305"/>
                  </a:lnTo>
                  <a:lnTo>
                    <a:pt x="1128601" y="8302"/>
                  </a:lnTo>
                  <a:lnTo>
                    <a:pt x="1119598" y="2228"/>
                  </a:lnTo>
                  <a:lnTo>
                    <a:pt x="1108583" y="0"/>
                  </a:lnTo>
                  <a:close/>
                </a:path>
              </a:pathLst>
            </a:custGeom>
            <a:solidFill>
              <a:srgbClr val="CAD7F3">
                <a:alpha val="90194"/>
              </a:srgbClr>
            </a:solidFill>
          </p:spPr>
          <p:txBody>
            <a:bodyPr wrap="square" lIns="0" tIns="0" rIns="0" bIns="0" rtlCol="0"/>
            <a:lstStyle/>
            <a:p>
              <a:endParaRPr/>
            </a:p>
          </p:txBody>
        </p:sp>
        <p:sp>
          <p:nvSpPr>
            <p:cNvPr id="312" name="object 47"/>
            <p:cNvSpPr/>
            <p:nvPr/>
          </p:nvSpPr>
          <p:spPr>
            <a:xfrm>
              <a:off x="1722882" y="3219449"/>
              <a:ext cx="1137285" cy="283845"/>
            </a:xfrm>
            <a:custGeom>
              <a:avLst/>
              <a:gdLst/>
              <a:ahLst/>
              <a:cxnLst/>
              <a:rect l="l" t="t" r="r" b="b"/>
              <a:pathLst>
                <a:path w="1137285" h="283845">
                  <a:moveTo>
                    <a:pt x="0" y="28320"/>
                  </a:moveTo>
                  <a:lnTo>
                    <a:pt x="2228" y="17305"/>
                  </a:lnTo>
                  <a:lnTo>
                    <a:pt x="8302" y="8302"/>
                  </a:lnTo>
                  <a:lnTo>
                    <a:pt x="17305" y="2228"/>
                  </a:lnTo>
                  <a:lnTo>
                    <a:pt x="28320" y="0"/>
                  </a:lnTo>
                  <a:lnTo>
                    <a:pt x="1108583" y="0"/>
                  </a:lnTo>
                  <a:lnTo>
                    <a:pt x="1119598" y="2228"/>
                  </a:lnTo>
                  <a:lnTo>
                    <a:pt x="1128601" y="8302"/>
                  </a:lnTo>
                  <a:lnTo>
                    <a:pt x="1134675" y="17305"/>
                  </a:lnTo>
                  <a:lnTo>
                    <a:pt x="1136904" y="28320"/>
                  </a:lnTo>
                  <a:lnTo>
                    <a:pt x="1136904" y="255143"/>
                  </a:lnTo>
                  <a:lnTo>
                    <a:pt x="1134675" y="266158"/>
                  </a:lnTo>
                  <a:lnTo>
                    <a:pt x="1128601" y="275161"/>
                  </a:lnTo>
                  <a:lnTo>
                    <a:pt x="1119598" y="281235"/>
                  </a:lnTo>
                  <a:lnTo>
                    <a:pt x="1108583" y="283463"/>
                  </a:lnTo>
                  <a:lnTo>
                    <a:pt x="28320" y="283463"/>
                  </a:lnTo>
                  <a:lnTo>
                    <a:pt x="17305" y="281235"/>
                  </a:lnTo>
                  <a:lnTo>
                    <a:pt x="8302" y="275161"/>
                  </a:lnTo>
                  <a:lnTo>
                    <a:pt x="2228" y="266158"/>
                  </a:lnTo>
                  <a:lnTo>
                    <a:pt x="0" y="255143"/>
                  </a:lnTo>
                  <a:lnTo>
                    <a:pt x="0" y="28320"/>
                  </a:lnTo>
                  <a:close/>
                </a:path>
              </a:pathLst>
            </a:custGeom>
            <a:ln w="25400">
              <a:solidFill>
                <a:srgbClr val="CAD7F3"/>
              </a:solidFill>
            </a:ln>
          </p:spPr>
          <p:txBody>
            <a:bodyPr wrap="square" lIns="0" tIns="0" rIns="0" bIns="0" rtlCol="0"/>
            <a:lstStyle/>
            <a:p>
              <a:endParaRPr/>
            </a:p>
          </p:txBody>
        </p:sp>
      </p:grpSp>
      <p:sp>
        <p:nvSpPr>
          <p:cNvPr id="313" name="object 48"/>
          <p:cNvSpPr txBox="1"/>
          <p:nvPr/>
        </p:nvSpPr>
        <p:spPr>
          <a:xfrm>
            <a:off x="1537564" y="2518416"/>
            <a:ext cx="1089660" cy="271869"/>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DATA</a:t>
            </a:r>
            <a:r>
              <a:rPr sz="800" spc="-30" dirty="0">
                <a:solidFill>
                  <a:srgbClr val="434343"/>
                </a:solidFill>
                <a:latin typeface="Arial MT"/>
                <a:cs typeface="Arial MT"/>
              </a:rPr>
              <a:t> </a:t>
            </a:r>
            <a:endParaRPr lang="en-US" sz="800" spc="-30" dirty="0" smtClean="0">
              <a:solidFill>
                <a:srgbClr val="434343"/>
              </a:solidFill>
              <a:latin typeface="Arial MT"/>
              <a:cs typeface="Arial MT"/>
            </a:endParaRPr>
          </a:p>
          <a:p>
            <a:pPr marL="12700">
              <a:lnSpc>
                <a:spcPct val="100000"/>
              </a:lnSpc>
              <a:spcBef>
                <a:spcPts val="100"/>
              </a:spcBef>
            </a:pPr>
            <a:r>
              <a:rPr sz="800" spc="-10" dirty="0" smtClean="0">
                <a:solidFill>
                  <a:srgbClr val="434343"/>
                </a:solidFill>
                <a:latin typeface="Arial MT"/>
                <a:cs typeface="Arial MT"/>
              </a:rPr>
              <a:t>MANIPULATION</a:t>
            </a:r>
            <a:endParaRPr sz="800" dirty="0">
              <a:latin typeface="Arial MT"/>
              <a:cs typeface="Arial MT"/>
            </a:endParaRPr>
          </a:p>
        </p:txBody>
      </p:sp>
      <p:sp>
        <p:nvSpPr>
          <p:cNvPr id="314" name="object 49"/>
          <p:cNvSpPr/>
          <p:nvPr/>
        </p:nvSpPr>
        <p:spPr>
          <a:xfrm>
            <a:off x="2730694" y="1635772"/>
            <a:ext cx="1062608" cy="358140"/>
          </a:xfrm>
          <a:custGeom>
            <a:avLst/>
            <a:gdLst/>
            <a:ahLst/>
            <a:cxnLst/>
            <a:rect l="l" t="t" r="r" b="b"/>
            <a:pathLst>
              <a:path w="1443354" h="358139">
                <a:moveTo>
                  <a:pt x="1407414" y="0"/>
                </a:moveTo>
                <a:lnTo>
                  <a:pt x="35813" y="0"/>
                </a:lnTo>
                <a:lnTo>
                  <a:pt x="21859" y="2809"/>
                </a:lnTo>
                <a:lnTo>
                  <a:pt x="10477" y="10477"/>
                </a:lnTo>
                <a:lnTo>
                  <a:pt x="2809" y="21859"/>
                </a:lnTo>
                <a:lnTo>
                  <a:pt x="0" y="35813"/>
                </a:lnTo>
                <a:lnTo>
                  <a:pt x="0" y="322325"/>
                </a:lnTo>
                <a:lnTo>
                  <a:pt x="2809" y="336280"/>
                </a:lnTo>
                <a:lnTo>
                  <a:pt x="10477" y="347662"/>
                </a:lnTo>
                <a:lnTo>
                  <a:pt x="21859" y="355330"/>
                </a:lnTo>
                <a:lnTo>
                  <a:pt x="35813" y="358139"/>
                </a:lnTo>
                <a:lnTo>
                  <a:pt x="1407414" y="358139"/>
                </a:lnTo>
                <a:lnTo>
                  <a:pt x="1421368" y="355330"/>
                </a:lnTo>
                <a:lnTo>
                  <a:pt x="1432750" y="347662"/>
                </a:lnTo>
                <a:lnTo>
                  <a:pt x="1440418" y="336280"/>
                </a:lnTo>
                <a:lnTo>
                  <a:pt x="1443228" y="322325"/>
                </a:lnTo>
                <a:lnTo>
                  <a:pt x="1443228" y="35813"/>
                </a:lnTo>
                <a:lnTo>
                  <a:pt x="1440418" y="21859"/>
                </a:lnTo>
                <a:lnTo>
                  <a:pt x="1432750" y="10477"/>
                </a:lnTo>
                <a:lnTo>
                  <a:pt x="1421368" y="2809"/>
                </a:lnTo>
                <a:lnTo>
                  <a:pt x="1407414" y="0"/>
                </a:lnTo>
                <a:close/>
              </a:path>
            </a:pathLst>
          </a:custGeom>
          <a:solidFill>
            <a:srgbClr val="007EDF"/>
          </a:solidFill>
        </p:spPr>
        <p:txBody>
          <a:bodyPr wrap="square" lIns="0" tIns="0" rIns="0" bIns="0" rtlCol="0"/>
          <a:lstStyle/>
          <a:p>
            <a:endParaRPr/>
          </a:p>
        </p:txBody>
      </p:sp>
      <p:sp>
        <p:nvSpPr>
          <p:cNvPr id="315" name="object 50"/>
          <p:cNvSpPr txBox="1"/>
          <p:nvPr/>
        </p:nvSpPr>
        <p:spPr>
          <a:xfrm>
            <a:off x="2907872" y="1684210"/>
            <a:ext cx="885429" cy="271869"/>
          </a:xfrm>
          <a:prstGeom prst="rect">
            <a:avLst/>
          </a:prstGeom>
        </p:spPr>
        <p:txBody>
          <a:bodyPr vert="horz" wrap="square" lIns="0" tIns="12700" rIns="0" bIns="0" rtlCol="0">
            <a:spAutoFit/>
          </a:bodyPr>
          <a:lstStyle/>
          <a:p>
            <a:pPr marL="12700">
              <a:lnSpc>
                <a:spcPct val="100000"/>
              </a:lnSpc>
              <a:spcBef>
                <a:spcPts val="100"/>
              </a:spcBef>
            </a:pPr>
            <a:r>
              <a:rPr sz="800" b="1" spc="-10" dirty="0">
                <a:solidFill>
                  <a:srgbClr val="FFFFFF"/>
                </a:solidFill>
                <a:latin typeface="Arial"/>
                <a:cs typeface="Arial"/>
              </a:rPr>
              <a:t>UNIVARIATE</a:t>
            </a:r>
            <a:r>
              <a:rPr sz="800" b="1" spc="30" dirty="0">
                <a:solidFill>
                  <a:srgbClr val="FFFFFF"/>
                </a:solidFill>
                <a:latin typeface="Arial"/>
                <a:cs typeface="Arial"/>
              </a:rPr>
              <a:t> </a:t>
            </a:r>
            <a:endParaRPr lang="en-US" sz="800" b="1" spc="30" dirty="0" smtClean="0">
              <a:solidFill>
                <a:srgbClr val="FFFFFF"/>
              </a:solidFill>
              <a:latin typeface="Arial"/>
              <a:cs typeface="Arial"/>
            </a:endParaRPr>
          </a:p>
          <a:p>
            <a:pPr marL="12700">
              <a:lnSpc>
                <a:spcPct val="100000"/>
              </a:lnSpc>
              <a:spcBef>
                <a:spcPts val="100"/>
              </a:spcBef>
            </a:pPr>
            <a:r>
              <a:rPr sz="800" b="1" spc="-10" dirty="0" smtClean="0">
                <a:solidFill>
                  <a:srgbClr val="FFFFFF"/>
                </a:solidFill>
                <a:latin typeface="Arial"/>
                <a:cs typeface="Arial"/>
              </a:rPr>
              <a:t>ANALYSIS</a:t>
            </a:r>
            <a:endParaRPr sz="800" dirty="0">
              <a:latin typeface="Arial"/>
              <a:cs typeface="Arial"/>
            </a:endParaRPr>
          </a:p>
        </p:txBody>
      </p:sp>
      <p:grpSp>
        <p:nvGrpSpPr>
          <p:cNvPr id="316" name="object 51"/>
          <p:cNvGrpSpPr/>
          <p:nvPr/>
        </p:nvGrpSpPr>
        <p:grpSpPr>
          <a:xfrm>
            <a:off x="2746966" y="2019057"/>
            <a:ext cx="1023289" cy="359283"/>
            <a:chOff x="3248405" y="2392679"/>
            <a:chExt cx="1135380" cy="359283"/>
          </a:xfrm>
        </p:grpSpPr>
        <p:sp>
          <p:nvSpPr>
            <p:cNvPr id="317" name="object 52"/>
            <p:cNvSpPr/>
            <p:nvPr/>
          </p:nvSpPr>
          <p:spPr>
            <a:xfrm>
              <a:off x="3790187" y="2392679"/>
              <a:ext cx="50800" cy="48895"/>
            </a:xfrm>
            <a:custGeom>
              <a:avLst/>
              <a:gdLst/>
              <a:ahLst/>
              <a:cxnLst/>
              <a:rect l="l" t="t" r="r" b="b"/>
              <a:pathLst>
                <a:path w="50800" h="48894">
                  <a:moveTo>
                    <a:pt x="41910" y="0"/>
                  </a:moveTo>
                  <a:lnTo>
                    <a:pt x="8382" y="0"/>
                  </a:lnTo>
                  <a:lnTo>
                    <a:pt x="8382" y="24383"/>
                  </a:lnTo>
                  <a:lnTo>
                    <a:pt x="0" y="24383"/>
                  </a:lnTo>
                  <a:lnTo>
                    <a:pt x="25146" y="48768"/>
                  </a:lnTo>
                  <a:lnTo>
                    <a:pt x="50291" y="24383"/>
                  </a:lnTo>
                  <a:lnTo>
                    <a:pt x="41910" y="24383"/>
                  </a:lnTo>
                  <a:lnTo>
                    <a:pt x="41910" y="0"/>
                  </a:lnTo>
                  <a:close/>
                </a:path>
              </a:pathLst>
            </a:custGeom>
            <a:solidFill>
              <a:srgbClr val="AAC0EC"/>
            </a:solidFill>
          </p:spPr>
          <p:txBody>
            <a:bodyPr wrap="square" lIns="0" tIns="0" rIns="0" bIns="0" rtlCol="0"/>
            <a:lstStyle/>
            <a:p>
              <a:endParaRPr/>
            </a:p>
          </p:txBody>
        </p:sp>
        <p:sp>
          <p:nvSpPr>
            <p:cNvPr id="318" name="object 53"/>
            <p:cNvSpPr/>
            <p:nvPr/>
          </p:nvSpPr>
          <p:spPr>
            <a:xfrm>
              <a:off x="3248405" y="2468117"/>
              <a:ext cx="1135380" cy="283845"/>
            </a:xfrm>
            <a:custGeom>
              <a:avLst/>
              <a:gdLst/>
              <a:ahLst/>
              <a:cxnLst/>
              <a:rect l="l" t="t" r="r" b="b"/>
              <a:pathLst>
                <a:path w="1135379" h="283844">
                  <a:moveTo>
                    <a:pt x="1107058" y="0"/>
                  </a:moveTo>
                  <a:lnTo>
                    <a:pt x="28320" y="0"/>
                  </a:lnTo>
                  <a:lnTo>
                    <a:pt x="17305" y="2228"/>
                  </a:lnTo>
                  <a:lnTo>
                    <a:pt x="8302" y="8302"/>
                  </a:lnTo>
                  <a:lnTo>
                    <a:pt x="2228" y="17305"/>
                  </a:lnTo>
                  <a:lnTo>
                    <a:pt x="0" y="28320"/>
                  </a:lnTo>
                  <a:lnTo>
                    <a:pt x="0" y="255143"/>
                  </a:lnTo>
                  <a:lnTo>
                    <a:pt x="2228" y="266158"/>
                  </a:lnTo>
                  <a:lnTo>
                    <a:pt x="8302" y="275161"/>
                  </a:lnTo>
                  <a:lnTo>
                    <a:pt x="17305" y="281235"/>
                  </a:lnTo>
                  <a:lnTo>
                    <a:pt x="28320" y="283463"/>
                  </a:lnTo>
                  <a:lnTo>
                    <a:pt x="1107058" y="283463"/>
                  </a:lnTo>
                  <a:lnTo>
                    <a:pt x="1118074" y="281235"/>
                  </a:lnTo>
                  <a:lnTo>
                    <a:pt x="1127077" y="275161"/>
                  </a:lnTo>
                  <a:lnTo>
                    <a:pt x="1133151" y="266158"/>
                  </a:lnTo>
                  <a:lnTo>
                    <a:pt x="1135380" y="255143"/>
                  </a:lnTo>
                  <a:lnTo>
                    <a:pt x="1135380" y="28320"/>
                  </a:lnTo>
                  <a:lnTo>
                    <a:pt x="1133151" y="17305"/>
                  </a:lnTo>
                  <a:lnTo>
                    <a:pt x="1127077" y="8302"/>
                  </a:lnTo>
                  <a:lnTo>
                    <a:pt x="1118074" y="2228"/>
                  </a:lnTo>
                  <a:lnTo>
                    <a:pt x="1107058" y="0"/>
                  </a:lnTo>
                  <a:close/>
                </a:path>
              </a:pathLst>
            </a:custGeom>
            <a:solidFill>
              <a:srgbClr val="CAD7F3">
                <a:alpha val="90194"/>
              </a:srgbClr>
            </a:solidFill>
          </p:spPr>
          <p:txBody>
            <a:bodyPr wrap="square" lIns="0" tIns="0" rIns="0" bIns="0" rtlCol="0"/>
            <a:lstStyle/>
            <a:p>
              <a:endParaRPr/>
            </a:p>
          </p:txBody>
        </p:sp>
        <p:sp>
          <p:nvSpPr>
            <p:cNvPr id="319" name="object 54"/>
            <p:cNvSpPr/>
            <p:nvPr/>
          </p:nvSpPr>
          <p:spPr>
            <a:xfrm>
              <a:off x="3248405" y="2468117"/>
              <a:ext cx="1135380" cy="283845"/>
            </a:xfrm>
            <a:custGeom>
              <a:avLst/>
              <a:gdLst/>
              <a:ahLst/>
              <a:cxnLst/>
              <a:rect l="l" t="t" r="r" b="b"/>
              <a:pathLst>
                <a:path w="1135379" h="283844">
                  <a:moveTo>
                    <a:pt x="0" y="28320"/>
                  </a:moveTo>
                  <a:lnTo>
                    <a:pt x="2228" y="17305"/>
                  </a:lnTo>
                  <a:lnTo>
                    <a:pt x="8302" y="8302"/>
                  </a:lnTo>
                  <a:lnTo>
                    <a:pt x="17305" y="2228"/>
                  </a:lnTo>
                  <a:lnTo>
                    <a:pt x="28320" y="0"/>
                  </a:lnTo>
                  <a:lnTo>
                    <a:pt x="1107058" y="0"/>
                  </a:lnTo>
                  <a:lnTo>
                    <a:pt x="1118074" y="2228"/>
                  </a:lnTo>
                  <a:lnTo>
                    <a:pt x="1127077" y="8302"/>
                  </a:lnTo>
                  <a:lnTo>
                    <a:pt x="1133151" y="17305"/>
                  </a:lnTo>
                  <a:lnTo>
                    <a:pt x="1135380" y="28320"/>
                  </a:lnTo>
                  <a:lnTo>
                    <a:pt x="1135380" y="255143"/>
                  </a:lnTo>
                  <a:lnTo>
                    <a:pt x="1133151" y="266158"/>
                  </a:lnTo>
                  <a:lnTo>
                    <a:pt x="1127077" y="275161"/>
                  </a:lnTo>
                  <a:lnTo>
                    <a:pt x="1118074" y="281235"/>
                  </a:lnTo>
                  <a:lnTo>
                    <a:pt x="1107058" y="283463"/>
                  </a:lnTo>
                  <a:lnTo>
                    <a:pt x="28320" y="283463"/>
                  </a:lnTo>
                  <a:lnTo>
                    <a:pt x="17305" y="281235"/>
                  </a:lnTo>
                  <a:lnTo>
                    <a:pt x="8302" y="275161"/>
                  </a:lnTo>
                  <a:lnTo>
                    <a:pt x="2228" y="266158"/>
                  </a:lnTo>
                  <a:lnTo>
                    <a:pt x="0" y="255143"/>
                  </a:lnTo>
                  <a:lnTo>
                    <a:pt x="0" y="28320"/>
                  </a:lnTo>
                  <a:close/>
                </a:path>
              </a:pathLst>
            </a:custGeom>
            <a:ln w="25400">
              <a:solidFill>
                <a:srgbClr val="CAD7F3"/>
              </a:solidFill>
            </a:ln>
          </p:spPr>
          <p:txBody>
            <a:bodyPr wrap="square" lIns="0" tIns="0" rIns="0" bIns="0" rtlCol="0"/>
            <a:lstStyle/>
            <a:p>
              <a:endParaRPr/>
            </a:p>
          </p:txBody>
        </p:sp>
      </p:grpSp>
      <p:sp>
        <p:nvSpPr>
          <p:cNvPr id="320" name="object 55"/>
          <p:cNvSpPr txBox="1"/>
          <p:nvPr/>
        </p:nvSpPr>
        <p:spPr>
          <a:xfrm>
            <a:off x="3012396" y="2152408"/>
            <a:ext cx="60261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BOX</a:t>
            </a:r>
            <a:r>
              <a:rPr sz="800" spc="-40" dirty="0">
                <a:solidFill>
                  <a:srgbClr val="434343"/>
                </a:solidFill>
                <a:latin typeface="Arial MT"/>
                <a:cs typeface="Arial MT"/>
              </a:rPr>
              <a:t> </a:t>
            </a:r>
            <a:r>
              <a:rPr sz="800" spc="-10" dirty="0">
                <a:solidFill>
                  <a:srgbClr val="434343"/>
                </a:solidFill>
                <a:latin typeface="Arial MT"/>
                <a:cs typeface="Arial MT"/>
              </a:rPr>
              <a:t>PLOTS</a:t>
            </a:r>
            <a:endParaRPr sz="800">
              <a:latin typeface="Arial MT"/>
              <a:cs typeface="Arial MT"/>
            </a:endParaRPr>
          </a:p>
        </p:txBody>
      </p:sp>
      <p:grpSp>
        <p:nvGrpSpPr>
          <p:cNvPr id="321" name="object 56"/>
          <p:cNvGrpSpPr/>
          <p:nvPr/>
        </p:nvGrpSpPr>
        <p:grpSpPr>
          <a:xfrm>
            <a:off x="2734266" y="2401582"/>
            <a:ext cx="1059035" cy="373380"/>
            <a:chOff x="3235705" y="2775204"/>
            <a:chExt cx="1160780" cy="373380"/>
          </a:xfrm>
        </p:grpSpPr>
        <p:sp>
          <p:nvSpPr>
            <p:cNvPr id="322" name="object 57"/>
            <p:cNvSpPr/>
            <p:nvPr/>
          </p:nvSpPr>
          <p:spPr>
            <a:xfrm>
              <a:off x="3790187" y="2775204"/>
              <a:ext cx="50800" cy="50800"/>
            </a:xfrm>
            <a:custGeom>
              <a:avLst/>
              <a:gdLst/>
              <a:ahLst/>
              <a:cxnLst/>
              <a:rect l="l" t="t" r="r" b="b"/>
              <a:pathLst>
                <a:path w="50800" h="50800">
                  <a:moveTo>
                    <a:pt x="41910" y="0"/>
                  </a:moveTo>
                  <a:lnTo>
                    <a:pt x="8382" y="0"/>
                  </a:lnTo>
                  <a:lnTo>
                    <a:pt x="8382" y="25145"/>
                  </a:lnTo>
                  <a:lnTo>
                    <a:pt x="0" y="25145"/>
                  </a:lnTo>
                  <a:lnTo>
                    <a:pt x="25146" y="50291"/>
                  </a:lnTo>
                  <a:lnTo>
                    <a:pt x="50291" y="25145"/>
                  </a:lnTo>
                  <a:lnTo>
                    <a:pt x="41910" y="25145"/>
                  </a:lnTo>
                  <a:lnTo>
                    <a:pt x="41910" y="0"/>
                  </a:lnTo>
                  <a:close/>
                </a:path>
              </a:pathLst>
            </a:custGeom>
            <a:solidFill>
              <a:srgbClr val="AAC0EC"/>
            </a:solidFill>
          </p:spPr>
          <p:txBody>
            <a:bodyPr wrap="square" lIns="0" tIns="0" rIns="0" bIns="0" rtlCol="0"/>
            <a:lstStyle/>
            <a:p>
              <a:endParaRPr/>
            </a:p>
          </p:txBody>
        </p:sp>
        <p:sp>
          <p:nvSpPr>
            <p:cNvPr id="323" name="object 58"/>
            <p:cNvSpPr/>
            <p:nvPr/>
          </p:nvSpPr>
          <p:spPr>
            <a:xfrm>
              <a:off x="3248405" y="2850642"/>
              <a:ext cx="1135380" cy="285115"/>
            </a:xfrm>
            <a:custGeom>
              <a:avLst/>
              <a:gdLst/>
              <a:ahLst/>
              <a:cxnLst/>
              <a:rect l="l" t="t" r="r" b="b"/>
              <a:pathLst>
                <a:path w="1135379" h="285114">
                  <a:moveTo>
                    <a:pt x="1106932" y="0"/>
                  </a:moveTo>
                  <a:lnTo>
                    <a:pt x="28447" y="0"/>
                  </a:lnTo>
                  <a:lnTo>
                    <a:pt x="17359" y="2230"/>
                  </a:lnTo>
                  <a:lnTo>
                    <a:pt x="8318" y="8318"/>
                  </a:lnTo>
                  <a:lnTo>
                    <a:pt x="2230" y="17359"/>
                  </a:lnTo>
                  <a:lnTo>
                    <a:pt x="0" y="28447"/>
                  </a:lnTo>
                  <a:lnTo>
                    <a:pt x="0" y="256539"/>
                  </a:lnTo>
                  <a:lnTo>
                    <a:pt x="2230" y="267628"/>
                  </a:lnTo>
                  <a:lnTo>
                    <a:pt x="8318" y="276669"/>
                  </a:lnTo>
                  <a:lnTo>
                    <a:pt x="17359" y="282757"/>
                  </a:lnTo>
                  <a:lnTo>
                    <a:pt x="28447" y="284988"/>
                  </a:lnTo>
                  <a:lnTo>
                    <a:pt x="1106932" y="284988"/>
                  </a:lnTo>
                  <a:lnTo>
                    <a:pt x="1118020" y="282757"/>
                  </a:lnTo>
                  <a:lnTo>
                    <a:pt x="1127061" y="276669"/>
                  </a:lnTo>
                  <a:lnTo>
                    <a:pt x="1133149" y="267628"/>
                  </a:lnTo>
                  <a:lnTo>
                    <a:pt x="1135380" y="256539"/>
                  </a:lnTo>
                  <a:lnTo>
                    <a:pt x="1135380" y="28447"/>
                  </a:lnTo>
                  <a:lnTo>
                    <a:pt x="1133149" y="17359"/>
                  </a:lnTo>
                  <a:lnTo>
                    <a:pt x="1127061" y="8318"/>
                  </a:lnTo>
                  <a:lnTo>
                    <a:pt x="1118020" y="2230"/>
                  </a:lnTo>
                  <a:lnTo>
                    <a:pt x="1106932" y="0"/>
                  </a:lnTo>
                  <a:close/>
                </a:path>
              </a:pathLst>
            </a:custGeom>
            <a:solidFill>
              <a:srgbClr val="CAD7F3">
                <a:alpha val="90194"/>
              </a:srgbClr>
            </a:solidFill>
          </p:spPr>
          <p:txBody>
            <a:bodyPr wrap="square" lIns="0" tIns="0" rIns="0" bIns="0" rtlCol="0"/>
            <a:lstStyle/>
            <a:p>
              <a:endParaRPr/>
            </a:p>
          </p:txBody>
        </p:sp>
        <p:sp>
          <p:nvSpPr>
            <p:cNvPr id="324" name="object 59"/>
            <p:cNvSpPr/>
            <p:nvPr/>
          </p:nvSpPr>
          <p:spPr>
            <a:xfrm>
              <a:off x="3248405" y="2850642"/>
              <a:ext cx="1135380" cy="285115"/>
            </a:xfrm>
            <a:custGeom>
              <a:avLst/>
              <a:gdLst/>
              <a:ahLst/>
              <a:cxnLst/>
              <a:rect l="l" t="t" r="r" b="b"/>
              <a:pathLst>
                <a:path w="1135379" h="285114">
                  <a:moveTo>
                    <a:pt x="0" y="28447"/>
                  </a:moveTo>
                  <a:lnTo>
                    <a:pt x="2230" y="17359"/>
                  </a:lnTo>
                  <a:lnTo>
                    <a:pt x="8318" y="8318"/>
                  </a:lnTo>
                  <a:lnTo>
                    <a:pt x="17359" y="2230"/>
                  </a:lnTo>
                  <a:lnTo>
                    <a:pt x="28447" y="0"/>
                  </a:lnTo>
                  <a:lnTo>
                    <a:pt x="1106932" y="0"/>
                  </a:lnTo>
                  <a:lnTo>
                    <a:pt x="1118020" y="2230"/>
                  </a:lnTo>
                  <a:lnTo>
                    <a:pt x="1127061" y="8318"/>
                  </a:lnTo>
                  <a:lnTo>
                    <a:pt x="1133149" y="17359"/>
                  </a:lnTo>
                  <a:lnTo>
                    <a:pt x="1135380" y="28447"/>
                  </a:lnTo>
                  <a:lnTo>
                    <a:pt x="1135380" y="256539"/>
                  </a:lnTo>
                  <a:lnTo>
                    <a:pt x="1133149" y="267628"/>
                  </a:lnTo>
                  <a:lnTo>
                    <a:pt x="1127061" y="276669"/>
                  </a:lnTo>
                  <a:lnTo>
                    <a:pt x="1118020" y="282757"/>
                  </a:lnTo>
                  <a:lnTo>
                    <a:pt x="1106932" y="284988"/>
                  </a:lnTo>
                  <a:lnTo>
                    <a:pt x="28447" y="284988"/>
                  </a:lnTo>
                  <a:lnTo>
                    <a:pt x="17359" y="282757"/>
                  </a:lnTo>
                  <a:lnTo>
                    <a:pt x="8318" y="276669"/>
                  </a:lnTo>
                  <a:lnTo>
                    <a:pt x="2230" y="267628"/>
                  </a:lnTo>
                  <a:lnTo>
                    <a:pt x="0" y="256539"/>
                  </a:lnTo>
                  <a:lnTo>
                    <a:pt x="0" y="28447"/>
                  </a:lnTo>
                  <a:close/>
                </a:path>
              </a:pathLst>
            </a:custGeom>
            <a:ln w="25400">
              <a:solidFill>
                <a:srgbClr val="CAD7F3"/>
              </a:solidFill>
            </a:ln>
          </p:spPr>
          <p:txBody>
            <a:bodyPr wrap="square" lIns="0" tIns="0" rIns="0" bIns="0" rtlCol="0"/>
            <a:lstStyle/>
            <a:p>
              <a:endParaRPr/>
            </a:p>
          </p:txBody>
        </p:sp>
      </p:grpSp>
      <p:sp>
        <p:nvSpPr>
          <p:cNvPr id="325" name="object 60"/>
          <p:cNvSpPr txBox="1"/>
          <p:nvPr/>
        </p:nvSpPr>
        <p:spPr>
          <a:xfrm>
            <a:off x="2794908" y="2497131"/>
            <a:ext cx="975347" cy="271869"/>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434343"/>
                </a:solidFill>
                <a:latin typeface="Arial MT"/>
                <a:cs typeface="Arial MT"/>
              </a:rPr>
              <a:t>DISTRIBUTION</a:t>
            </a:r>
            <a:r>
              <a:rPr sz="800" spc="45" dirty="0">
                <a:solidFill>
                  <a:srgbClr val="434343"/>
                </a:solidFill>
                <a:latin typeface="Arial MT"/>
                <a:cs typeface="Arial MT"/>
              </a:rPr>
              <a:t> </a:t>
            </a:r>
            <a:endParaRPr lang="en-US" sz="800" spc="45" dirty="0" smtClean="0">
              <a:solidFill>
                <a:srgbClr val="434343"/>
              </a:solidFill>
              <a:latin typeface="Arial MT"/>
              <a:cs typeface="Arial MT"/>
            </a:endParaRPr>
          </a:p>
          <a:p>
            <a:pPr marL="12700">
              <a:lnSpc>
                <a:spcPct val="100000"/>
              </a:lnSpc>
              <a:spcBef>
                <a:spcPts val="100"/>
              </a:spcBef>
            </a:pPr>
            <a:r>
              <a:rPr sz="800" spc="-20" dirty="0" smtClean="0">
                <a:solidFill>
                  <a:srgbClr val="434343"/>
                </a:solidFill>
                <a:latin typeface="Arial MT"/>
                <a:cs typeface="Arial MT"/>
              </a:rPr>
              <a:t>PLOT</a:t>
            </a:r>
            <a:endParaRPr sz="800" dirty="0">
              <a:latin typeface="Arial MT"/>
              <a:cs typeface="Arial MT"/>
            </a:endParaRPr>
          </a:p>
        </p:txBody>
      </p:sp>
      <p:sp>
        <p:nvSpPr>
          <p:cNvPr id="330" name="object 65"/>
          <p:cNvSpPr txBox="1"/>
          <p:nvPr/>
        </p:nvSpPr>
        <p:spPr>
          <a:xfrm>
            <a:off x="3048972" y="2919487"/>
            <a:ext cx="53022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KDE</a:t>
            </a:r>
            <a:r>
              <a:rPr sz="800" spc="-25" dirty="0">
                <a:solidFill>
                  <a:srgbClr val="434343"/>
                </a:solidFill>
                <a:latin typeface="Arial MT"/>
                <a:cs typeface="Arial MT"/>
              </a:rPr>
              <a:t> </a:t>
            </a:r>
            <a:r>
              <a:rPr sz="800" spc="-20" dirty="0">
                <a:solidFill>
                  <a:srgbClr val="434343"/>
                </a:solidFill>
                <a:latin typeface="Arial MT"/>
                <a:cs typeface="Arial MT"/>
              </a:rPr>
              <a:t>PLOT</a:t>
            </a:r>
            <a:endParaRPr sz="800" dirty="0">
              <a:latin typeface="Arial MT"/>
              <a:cs typeface="Arial MT"/>
            </a:endParaRPr>
          </a:p>
        </p:txBody>
      </p:sp>
      <p:grpSp>
        <p:nvGrpSpPr>
          <p:cNvPr id="331" name="object 66"/>
          <p:cNvGrpSpPr/>
          <p:nvPr/>
        </p:nvGrpSpPr>
        <p:grpSpPr>
          <a:xfrm>
            <a:off x="2734266" y="2818789"/>
            <a:ext cx="1035989" cy="372110"/>
            <a:chOff x="3235705" y="3543300"/>
            <a:chExt cx="1160780" cy="372110"/>
          </a:xfrm>
        </p:grpSpPr>
        <p:sp>
          <p:nvSpPr>
            <p:cNvPr id="332" name="object 67"/>
            <p:cNvSpPr/>
            <p:nvPr/>
          </p:nvSpPr>
          <p:spPr>
            <a:xfrm>
              <a:off x="3790187" y="3543300"/>
              <a:ext cx="50800" cy="48895"/>
            </a:xfrm>
            <a:custGeom>
              <a:avLst/>
              <a:gdLst/>
              <a:ahLst/>
              <a:cxnLst/>
              <a:rect l="l" t="t" r="r" b="b"/>
              <a:pathLst>
                <a:path w="50800" h="48895">
                  <a:moveTo>
                    <a:pt x="41910" y="0"/>
                  </a:moveTo>
                  <a:lnTo>
                    <a:pt x="8382" y="0"/>
                  </a:lnTo>
                  <a:lnTo>
                    <a:pt x="8382" y="24384"/>
                  </a:lnTo>
                  <a:lnTo>
                    <a:pt x="0" y="24384"/>
                  </a:lnTo>
                  <a:lnTo>
                    <a:pt x="25146" y="48768"/>
                  </a:lnTo>
                  <a:lnTo>
                    <a:pt x="50291" y="24384"/>
                  </a:lnTo>
                  <a:lnTo>
                    <a:pt x="41910" y="24384"/>
                  </a:lnTo>
                  <a:lnTo>
                    <a:pt x="41910" y="0"/>
                  </a:lnTo>
                  <a:close/>
                </a:path>
              </a:pathLst>
            </a:custGeom>
            <a:solidFill>
              <a:srgbClr val="AAC0EC"/>
            </a:solidFill>
          </p:spPr>
          <p:txBody>
            <a:bodyPr wrap="square" lIns="0" tIns="0" rIns="0" bIns="0" rtlCol="0"/>
            <a:lstStyle/>
            <a:p>
              <a:endParaRPr/>
            </a:p>
          </p:txBody>
        </p:sp>
        <p:sp>
          <p:nvSpPr>
            <p:cNvPr id="333" name="object 68"/>
            <p:cNvSpPr/>
            <p:nvPr/>
          </p:nvSpPr>
          <p:spPr>
            <a:xfrm>
              <a:off x="3248405" y="3618738"/>
              <a:ext cx="1135380" cy="283845"/>
            </a:xfrm>
            <a:custGeom>
              <a:avLst/>
              <a:gdLst/>
              <a:ahLst/>
              <a:cxnLst/>
              <a:rect l="l" t="t" r="r" b="b"/>
              <a:pathLst>
                <a:path w="1135379" h="283845">
                  <a:moveTo>
                    <a:pt x="1107058" y="0"/>
                  </a:moveTo>
                  <a:lnTo>
                    <a:pt x="28320" y="0"/>
                  </a:lnTo>
                  <a:lnTo>
                    <a:pt x="17305" y="2228"/>
                  </a:lnTo>
                  <a:lnTo>
                    <a:pt x="8302" y="8302"/>
                  </a:lnTo>
                  <a:lnTo>
                    <a:pt x="2228" y="17305"/>
                  </a:lnTo>
                  <a:lnTo>
                    <a:pt x="0" y="28321"/>
                  </a:lnTo>
                  <a:lnTo>
                    <a:pt x="0" y="255117"/>
                  </a:lnTo>
                  <a:lnTo>
                    <a:pt x="2228" y="266152"/>
                  </a:lnTo>
                  <a:lnTo>
                    <a:pt x="8302" y="275162"/>
                  </a:lnTo>
                  <a:lnTo>
                    <a:pt x="17305" y="281236"/>
                  </a:lnTo>
                  <a:lnTo>
                    <a:pt x="28320" y="283464"/>
                  </a:lnTo>
                  <a:lnTo>
                    <a:pt x="1107058" y="283464"/>
                  </a:lnTo>
                  <a:lnTo>
                    <a:pt x="1118074" y="281236"/>
                  </a:lnTo>
                  <a:lnTo>
                    <a:pt x="1127077" y="275162"/>
                  </a:lnTo>
                  <a:lnTo>
                    <a:pt x="1133151" y="266152"/>
                  </a:lnTo>
                  <a:lnTo>
                    <a:pt x="1135380" y="255117"/>
                  </a:lnTo>
                  <a:lnTo>
                    <a:pt x="1135380" y="28321"/>
                  </a:lnTo>
                  <a:lnTo>
                    <a:pt x="1133151" y="17305"/>
                  </a:lnTo>
                  <a:lnTo>
                    <a:pt x="1127077" y="8302"/>
                  </a:lnTo>
                  <a:lnTo>
                    <a:pt x="1118074" y="2228"/>
                  </a:lnTo>
                  <a:lnTo>
                    <a:pt x="1107058" y="0"/>
                  </a:lnTo>
                  <a:close/>
                </a:path>
              </a:pathLst>
            </a:custGeom>
            <a:solidFill>
              <a:srgbClr val="CAD7F3">
                <a:alpha val="90194"/>
              </a:srgbClr>
            </a:solidFill>
          </p:spPr>
          <p:txBody>
            <a:bodyPr wrap="square" lIns="0" tIns="0" rIns="0" bIns="0" rtlCol="0"/>
            <a:lstStyle/>
            <a:p>
              <a:endParaRPr/>
            </a:p>
          </p:txBody>
        </p:sp>
        <p:sp>
          <p:nvSpPr>
            <p:cNvPr id="334" name="object 69"/>
            <p:cNvSpPr/>
            <p:nvPr/>
          </p:nvSpPr>
          <p:spPr>
            <a:xfrm>
              <a:off x="3248405" y="3618738"/>
              <a:ext cx="1135380" cy="283845"/>
            </a:xfrm>
            <a:custGeom>
              <a:avLst/>
              <a:gdLst/>
              <a:ahLst/>
              <a:cxnLst/>
              <a:rect l="l" t="t" r="r" b="b"/>
              <a:pathLst>
                <a:path w="1135379" h="283845">
                  <a:moveTo>
                    <a:pt x="0" y="28321"/>
                  </a:moveTo>
                  <a:lnTo>
                    <a:pt x="2228" y="17305"/>
                  </a:lnTo>
                  <a:lnTo>
                    <a:pt x="8302" y="8302"/>
                  </a:lnTo>
                  <a:lnTo>
                    <a:pt x="17305" y="2228"/>
                  </a:lnTo>
                  <a:lnTo>
                    <a:pt x="28320" y="0"/>
                  </a:lnTo>
                  <a:lnTo>
                    <a:pt x="1107058" y="0"/>
                  </a:lnTo>
                  <a:lnTo>
                    <a:pt x="1118074" y="2228"/>
                  </a:lnTo>
                  <a:lnTo>
                    <a:pt x="1127077" y="8302"/>
                  </a:lnTo>
                  <a:lnTo>
                    <a:pt x="1133151" y="17305"/>
                  </a:lnTo>
                  <a:lnTo>
                    <a:pt x="1135380" y="28321"/>
                  </a:lnTo>
                  <a:lnTo>
                    <a:pt x="1135380" y="255117"/>
                  </a:lnTo>
                  <a:lnTo>
                    <a:pt x="1133151" y="266152"/>
                  </a:lnTo>
                  <a:lnTo>
                    <a:pt x="1127077" y="275162"/>
                  </a:lnTo>
                  <a:lnTo>
                    <a:pt x="1118074" y="281236"/>
                  </a:lnTo>
                  <a:lnTo>
                    <a:pt x="1107058" y="283464"/>
                  </a:lnTo>
                  <a:lnTo>
                    <a:pt x="28320" y="283464"/>
                  </a:lnTo>
                  <a:lnTo>
                    <a:pt x="17305" y="281236"/>
                  </a:lnTo>
                  <a:lnTo>
                    <a:pt x="8302" y="275162"/>
                  </a:lnTo>
                  <a:lnTo>
                    <a:pt x="2228" y="266152"/>
                  </a:lnTo>
                  <a:lnTo>
                    <a:pt x="0" y="255117"/>
                  </a:lnTo>
                  <a:lnTo>
                    <a:pt x="0" y="28321"/>
                  </a:lnTo>
                  <a:close/>
                </a:path>
              </a:pathLst>
            </a:custGeom>
            <a:ln w="25400">
              <a:solidFill>
                <a:srgbClr val="CAD7F3"/>
              </a:solidFill>
            </a:ln>
          </p:spPr>
          <p:txBody>
            <a:bodyPr wrap="square" lIns="0" tIns="0" rIns="0" bIns="0" rtlCol="0"/>
            <a:lstStyle/>
            <a:p>
              <a:endParaRPr/>
            </a:p>
          </p:txBody>
        </p:sp>
      </p:grpSp>
      <p:sp>
        <p:nvSpPr>
          <p:cNvPr id="335" name="object 70"/>
          <p:cNvSpPr txBox="1"/>
          <p:nvPr/>
        </p:nvSpPr>
        <p:spPr>
          <a:xfrm>
            <a:off x="2974296" y="2952392"/>
            <a:ext cx="68135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COUNT</a:t>
            </a:r>
            <a:r>
              <a:rPr sz="800" spc="-40" dirty="0">
                <a:solidFill>
                  <a:srgbClr val="434343"/>
                </a:solidFill>
                <a:latin typeface="Arial MT"/>
                <a:cs typeface="Arial MT"/>
              </a:rPr>
              <a:t> </a:t>
            </a:r>
            <a:r>
              <a:rPr sz="800" spc="-20" dirty="0">
                <a:solidFill>
                  <a:srgbClr val="434343"/>
                </a:solidFill>
                <a:latin typeface="Arial MT"/>
                <a:cs typeface="Arial MT"/>
              </a:rPr>
              <a:t>PLOT</a:t>
            </a:r>
            <a:endParaRPr sz="800">
              <a:latin typeface="Arial MT"/>
              <a:cs typeface="Arial MT"/>
            </a:endParaRPr>
          </a:p>
        </p:txBody>
      </p:sp>
      <p:sp>
        <p:nvSpPr>
          <p:cNvPr id="336" name="object 71"/>
          <p:cNvSpPr/>
          <p:nvPr/>
        </p:nvSpPr>
        <p:spPr>
          <a:xfrm>
            <a:off x="3930824" y="1645604"/>
            <a:ext cx="1162177" cy="373380"/>
          </a:xfrm>
          <a:custGeom>
            <a:avLst/>
            <a:gdLst/>
            <a:ahLst/>
            <a:cxnLst/>
            <a:rect l="l" t="t" r="r" b="b"/>
            <a:pathLst>
              <a:path w="1402079" h="373380">
                <a:moveTo>
                  <a:pt x="1364742" y="0"/>
                </a:moveTo>
                <a:lnTo>
                  <a:pt x="37337" y="0"/>
                </a:lnTo>
                <a:lnTo>
                  <a:pt x="22824" y="2940"/>
                </a:lnTo>
                <a:lnTo>
                  <a:pt x="10953" y="10953"/>
                </a:lnTo>
                <a:lnTo>
                  <a:pt x="2940" y="22824"/>
                </a:lnTo>
                <a:lnTo>
                  <a:pt x="0" y="37337"/>
                </a:lnTo>
                <a:lnTo>
                  <a:pt x="0" y="336042"/>
                </a:lnTo>
                <a:lnTo>
                  <a:pt x="2940" y="350555"/>
                </a:lnTo>
                <a:lnTo>
                  <a:pt x="10953" y="362426"/>
                </a:lnTo>
                <a:lnTo>
                  <a:pt x="22824" y="370439"/>
                </a:lnTo>
                <a:lnTo>
                  <a:pt x="37337" y="373380"/>
                </a:lnTo>
                <a:lnTo>
                  <a:pt x="1364742" y="373380"/>
                </a:lnTo>
                <a:lnTo>
                  <a:pt x="1379255" y="370439"/>
                </a:lnTo>
                <a:lnTo>
                  <a:pt x="1391126" y="362426"/>
                </a:lnTo>
                <a:lnTo>
                  <a:pt x="1399139" y="350555"/>
                </a:lnTo>
                <a:lnTo>
                  <a:pt x="1402080" y="336042"/>
                </a:lnTo>
                <a:lnTo>
                  <a:pt x="1402080" y="37337"/>
                </a:lnTo>
                <a:lnTo>
                  <a:pt x="1399139" y="22824"/>
                </a:lnTo>
                <a:lnTo>
                  <a:pt x="1391126" y="10953"/>
                </a:lnTo>
                <a:lnTo>
                  <a:pt x="1379255" y="2940"/>
                </a:lnTo>
                <a:lnTo>
                  <a:pt x="1364742" y="0"/>
                </a:lnTo>
                <a:close/>
              </a:path>
            </a:pathLst>
          </a:custGeom>
          <a:solidFill>
            <a:srgbClr val="007EDF"/>
          </a:solidFill>
        </p:spPr>
        <p:txBody>
          <a:bodyPr wrap="square" lIns="0" tIns="0" rIns="0" bIns="0" rtlCol="0"/>
          <a:lstStyle/>
          <a:p>
            <a:endParaRPr/>
          </a:p>
        </p:txBody>
      </p:sp>
      <p:sp>
        <p:nvSpPr>
          <p:cNvPr id="337" name="object 72"/>
          <p:cNvSpPr txBox="1"/>
          <p:nvPr/>
        </p:nvSpPr>
        <p:spPr>
          <a:xfrm>
            <a:off x="4086880" y="1685937"/>
            <a:ext cx="789919" cy="271869"/>
          </a:xfrm>
          <a:prstGeom prst="rect">
            <a:avLst/>
          </a:prstGeom>
        </p:spPr>
        <p:txBody>
          <a:bodyPr vert="horz" wrap="square" lIns="0" tIns="12700" rIns="0" bIns="0" rtlCol="0">
            <a:spAutoFit/>
          </a:bodyPr>
          <a:lstStyle/>
          <a:p>
            <a:pPr marL="12700">
              <a:lnSpc>
                <a:spcPct val="100000"/>
              </a:lnSpc>
              <a:spcBef>
                <a:spcPts val="100"/>
              </a:spcBef>
            </a:pPr>
            <a:r>
              <a:rPr sz="800" b="1" spc="-10" dirty="0" smtClean="0">
                <a:solidFill>
                  <a:srgbClr val="FFFFFF"/>
                </a:solidFill>
                <a:latin typeface="Arial"/>
                <a:cs typeface="Arial"/>
              </a:rPr>
              <a:t>BIVARIATE</a:t>
            </a:r>
            <a:endParaRPr lang="en-US" sz="800" b="1" spc="-10" dirty="0" smtClean="0">
              <a:solidFill>
                <a:srgbClr val="FFFFFF"/>
              </a:solidFill>
              <a:latin typeface="Arial"/>
              <a:cs typeface="Arial"/>
            </a:endParaRPr>
          </a:p>
          <a:p>
            <a:pPr marL="12700">
              <a:lnSpc>
                <a:spcPct val="100000"/>
              </a:lnSpc>
              <a:spcBef>
                <a:spcPts val="100"/>
              </a:spcBef>
            </a:pPr>
            <a:r>
              <a:rPr sz="800" b="1" spc="25" dirty="0" smtClean="0">
                <a:solidFill>
                  <a:srgbClr val="FFFFFF"/>
                </a:solidFill>
                <a:latin typeface="Arial"/>
                <a:cs typeface="Arial"/>
              </a:rPr>
              <a:t> </a:t>
            </a:r>
            <a:r>
              <a:rPr sz="800" b="1" spc="-10" dirty="0">
                <a:solidFill>
                  <a:srgbClr val="FFFFFF"/>
                </a:solidFill>
                <a:latin typeface="Arial"/>
                <a:cs typeface="Arial"/>
              </a:rPr>
              <a:t>ANALYSIS</a:t>
            </a:r>
            <a:endParaRPr sz="800" dirty="0">
              <a:latin typeface="Arial"/>
              <a:cs typeface="Arial"/>
            </a:endParaRPr>
          </a:p>
        </p:txBody>
      </p:sp>
      <p:grpSp>
        <p:nvGrpSpPr>
          <p:cNvPr id="338" name="object 73"/>
          <p:cNvGrpSpPr/>
          <p:nvPr/>
        </p:nvGrpSpPr>
        <p:grpSpPr>
          <a:xfrm>
            <a:off x="3952392" y="2042605"/>
            <a:ext cx="1139522" cy="372110"/>
            <a:chOff x="4817617" y="2406395"/>
            <a:chExt cx="1162685" cy="372110"/>
          </a:xfrm>
        </p:grpSpPr>
        <p:sp>
          <p:nvSpPr>
            <p:cNvPr id="339" name="object 74"/>
            <p:cNvSpPr/>
            <p:nvPr/>
          </p:nvSpPr>
          <p:spPr>
            <a:xfrm>
              <a:off x="5373623" y="2406395"/>
              <a:ext cx="48895" cy="50800"/>
            </a:xfrm>
            <a:custGeom>
              <a:avLst/>
              <a:gdLst/>
              <a:ahLst/>
              <a:cxnLst/>
              <a:rect l="l" t="t" r="r" b="b"/>
              <a:pathLst>
                <a:path w="48895" h="50800">
                  <a:moveTo>
                    <a:pt x="40639" y="0"/>
                  </a:moveTo>
                  <a:lnTo>
                    <a:pt x="8127" y="0"/>
                  </a:lnTo>
                  <a:lnTo>
                    <a:pt x="8127" y="25908"/>
                  </a:lnTo>
                  <a:lnTo>
                    <a:pt x="0" y="25908"/>
                  </a:lnTo>
                  <a:lnTo>
                    <a:pt x="24384" y="50292"/>
                  </a:lnTo>
                  <a:lnTo>
                    <a:pt x="48767" y="25908"/>
                  </a:lnTo>
                  <a:lnTo>
                    <a:pt x="40639" y="25908"/>
                  </a:lnTo>
                  <a:lnTo>
                    <a:pt x="40639" y="0"/>
                  </a:lnTo>
                  <a:close/>
                </a:path>
              </a:pathLst>
            </a:custGeom>
            <a:solidFill>
              <a:srgbClr val="AAC0EC"/>
            </a:solidFill>
          </p:spPr>
          <p:txBody>
            <a:bodyPr wrap="square" lIns="0" tIns="0" rIns="0" bIns="0" rtlCol="0"/>
            <a:lstStyle/>
            <a:p>
              <a:endParaRPr/>
            </a:p>
          </p:txBody>
        </p:sp>
        <p:sp>
          <p:nvSpPr>
            <p:cNvPr id="340" name="object 75"/>
            <p:cNvSpPr/>
            <p:nvPr/>
          </p:nvSpPr>
          <p:spPr>
            <a:xfrm>
              <a:off x="4830317" y="2481833"/>
              <a:ext cx="1137285" cy="283845"/>
            </a:xfrm>
            <a:custGeom>
              <a:avLst/>
              <a:gdLst/>
              <a:ahLst/>
              <a:cxnLst/>
              <a:rect l="l" t="t" r="r" b="b"/>
              <a:pathLst>
                <a:path w="1137285" h="283844">
                  <a:moveTo>
                    <a:pt x="1108583" y="0"/>
                  </a:moveTo>
                  <a:lnTo>
                    <a:pt x="28321" y="0"/>
                  </a:lnTo>
                  <a:lnTo>
                    <a:pt x="17305" y="2228"/>
                  </a:lnTo>
                  <a:lnTo>
                    <a:pt x="8302" y="8302"/>
                  </a:lnTo>
                  <a:lnTo>
                    <a:pt x="2228" y="17305"/>
                  </a:lnTo>
                  <a:lnTo>
                    <a:pt x="0" y="28321"/>
                  </a:lnTo>
                  <a:lnTo>
                    <a:pt x="0" y="255143"/>
                  </a:lnTo>
                  <a:lnTo>
                    <a:pt x="2228" y="266158"/>
                  </a:lnTo>
                  <a:lnTo>
                    <a:pt x="8302" y="275161"/>
                  </a:lnTo>
                  <a:lnTo>
                    <a:pt x="17305" y="281235"/>
                  </a:lnTo>
                  <a:lnTo>
                    <a:pt x="28321" y="283464"/>
                  </a:lnTo>
                  <a:lnTo>
                    <a:pt x="1108583" y="283464"/>
                  </a:lnTo>
                  <a:lnTo>
                    <a:pt x="1119598" y="281235"/>
                  </a:lnTo>
                  <a:lnTo>
                    <a:pt x="1128601" y="275161"/>
                  </a:lnTo>
                  <a:lnTo>
                    <a:pt x="1134675" y="266158"/>
                  </a:lnTo>
                  <a:lnTo>
                    <a:pt x="1136904" y="255143"/>
                  </a:lnTo>
                  <a:lnTo>
                    <a:pt x="1136904" y="28321"/>
                  </a:lnTo>
                  <a:lnTo>
                    <a:pt x="1134675" y="17305"/>
                  </a:lnTo>
                  <a:lnTo>
                    <a:pt x="1128601" y="8302"/>
                  </a:lnTo>
                  <a:lnTo>
                    <a:pt x="1119598" y="2228"/>
                  </a:lnTo>
                  <a:lnTo>
                    <a:pt x="1108583" y="0"/>
                  </a:lnTo>
                  <a:close/>
                </a:path>
              </a:pathLst>
            </a:custGeom>
            <a:solidFill>
              <a:srgbClr val="CAD7F3">
                <a:alpha val="90194"/>
              </a:srgbClr>
            </a:solidFill>
          </p:spPr>
          <p:txBody>
            <a:bodyPr wrap="square" lIns="0" tIns="0" rIns="0" bIns="0" rtlCol="0"/>
            <a:lstStyle/>
            <a:p>
              <a:endParaRPr/>
            </a:p>
          </p:txBody>
        </p:sp>
        <p:sp>
          <p:nvSpPr>
            <p:cNvPr id="341" name="object 76"/>
            <p:cNvSpPr/>
            <p:nvPr/>
          </p:nvSpPr>
          <p:spPr>
            <a:xfrm>
              <a:off x="4830317" y="2481833"/>
              <a:ext cx="1137285" cy="283845"/>
            </a:xfrm>
            <a:custGeom>
              <a:avLst/>
              <a:gdLst/>
              <a:ahLst/>
              <a:cxnLst/>
              <a:rect l="l" t="t" r="r" b="b"/>
              <a:pathLst>
                <a:path w="1137285" h="283844">
                  <a:moveTo>
                    <a:pt x="0" y="28321"/>
                  </a:moveTo>
                  <a:lnTo>
                    <a:pt x="2228" y="17305"/>
                  </a:lnTo>
                  <a:lnTo>
                    <a:pt x="8302" y="8302"/>
                  </a:lnTo>
                  <a:lnTo>
                    <a:pt x="17305" y="2228"/>
                  </a:lnTo>
                  <a:lnTo>
                    <a:pt x="28321" y="0"/>
                  </a:lnTo>
                  <a:lnTo>
                    <a:pt x="1108583" y="0"/>
                  </a:lnTo>
                  <a:lnTo>
                    <a:pt x="1119598" y="2228"/>
                  </a:lnTo>
                  <a:lnTo>
                    <a:pt x="1128601" y="8302"/>
                  </a:lnTo>
                  <a:lnTo>
                    <a:pt x="1134675" y="17305"/>
                  </a:lnTo>
                  <a:lnTo>
                    <a:pt x="1136904" y="28321"/>
                  </a:lnTo>
                  <a:lnTo>
                    <a:pt x="1136904" y="255143"/>
                  </a:lnTo>
                  <a:lnTo>
                    <a:pt x="1134675" y="266158"/>
                  </a:lnTo>
                  <a:lnTo>
                    <a:pt x="1128601" y="275161"/>
                  </a:lnTo>
                  <a:lnTo>
                    <a:pt x="1119598" y="281235"/>
                  </a:lnTo>
                  <a:lnTo>
                    <a:pt x="1108583" y="283464"/>
                  </a:lnTo>
                  <a:lnTo>
                    <a:pt x="28321" y="283464"/>
                  </a:lnTo>
                  <a:lnTo>
                    <a:pt x="17305" y="281235"/>
                  </a:lnTo>
                  <a:lnTo>
                    <a:pt x="8302" y="275161"/>
                  </a:lnTo>
                  <a:lnTo>
                    <a:pt x="2228" y="266158"/>
                  </a:lnTo>
                  <a:lnTo>
                    <a:pt x="0" y="255143"/>
                  </a:lnTo>
                  <a:lnTo>
                    <a:pt x="0" y="28321"/>
                  </a:lnTo>
                  <a:close/>
                </a:path>
              </a:pathLst>
            </a:custGeom>
            <a:ln w="25400">
              <a:solidFill>
                <a:srgbClr val="CAD7F3"/>
              </a:solidFill>
            </a:ln>
          </p:spPr>
          <p:txBody>
            <a:bodyPr wrap="square" lIns="0" tIns="0" rIns="0" bIns="0" rtlCol="0"/>
            <a:lstStyle/>
            <a:p>
              <a:endParaRPr/>
            </a:p>
          </p:txBody>
        </p:sp>
      </p:grpSp>
      <p:sp>
        <p:nvSpPr>
          <p:cNvPr id="342" name="object 77"/>
          <p:cNvSpPr txBox="1"/>
          <p:nvPr/>
        </p:nvSpPr>
        <p:spPr>
          <a:xfrm>
            <a:off x="4071390" y="2176464"/>
            <a:ext cx="92329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BAR</a:t>
            </a:r>
            <a:r>
              <a:rPr sz="800" spc="-35" dirty="0">
                <a:solidFill>
                  <a:srgbClr val="434343"/>
                </a:solidFill>
                <a:latin typeface="Arial MT"/>
                <a:cs typeface="Arial MT"/>
              </a:rPr>
              <a:t> </a:t>
            </a:r>
            <a:r>
              <a:rPr sz="800" dirty="0">
                <a:solidFill>
                  <a:srgbClr val="434343"/>
                </a:solidFill>
                <a:latin typeface="Arial MT"/>
                <a:cs typeface="Arial MT"/>
              </a:rPr>
              <a:t>CHART</a:t>
            </a:r>
            <a:r>
              <a:rPr sz="800" spc="-25" dirty="0">
                <a:solidFill>
                  <a:srgbClr val="434343"/>
                </a:solidFill>
                <a:latin typeface="Arial MT"/>
                <a:cs typeface="Arial MT"/>
              </a:rPr>
              <a:t> </a:t>
            </a:r>
            <a:r>
              <a:rPr sz="800" spc="-10" dirty="0">
                <a:solidFill>
                  <a:srgbClr val="434343"/>
                </a:solidFill>
                <a:latin typeface="Arial MT"/>
                <a:cs typeface="Arial MT"/>
              </a:rPr>
              <a:t>(HUE)</a:t>
            </a:r>
            <a:endParaRPr sz="800" dirty="0">
              <a:latin typeface="Arial MT"/>
              <a:cs typeface="Arial MT"/>
            </a:endParaRPr>
          </a:p>
        </p:txBody>
      </p:sp>
      <p:grpSp>
        <p:nvGrpSpPr>
          <p:cNvPr id="343" name="object 78"/>
          <p:cNvGrpSpPr/>
          <p:nvPr/>
        </p:nvGrpSpPr>
        <p:grpSpPr>
          <a:xfrm>
            <a:off x="3952392" y="2426654"/>
            <a:ext cx="1127076" cy="372110"/>
            <a:chOff x="4817617" y="2790444"/>
            <a:chExt cx="1162685" cy="372110"/>
          </a:xfrm>
        </p:grpSpPr>
        <p:sp>
          <p:nvSpPr>
            <p:cNvPr id="344" name="object 79"/>
            <p:cNvSpPr/>
            <p:nvPr/>
          </p:nvSpPr>
          <p:spPr>
            <a:xfrm>
              <a:off x="5373623" y="2790444"/>
              <a:ext cx="48895" cy="48895"/>
            </a:xfrm>
            <a:custGeom>
              <a:avLst/>
              <a:gdLst/>
              <a:ahLst/>
              <a:cxnLst/>
              <a:rect l="l" t="t" r="r" b="b"/>
              <a:pathLst>
                <a:path w="48895" h="48894">
                  <a:moveTo>
                    <a:pt x="40639" y="0"/>
                  </a:moveTo>
                  <a:lnTo>
                    <a:pt x="8127" y="0"/>
                  </a:lnTo>
                  <a:lnTo>
                    <a:pt x="8127" y="24383"/>
                  </a:lnTo>
                  <a:lnTo>
                    <a:pt x="0" y="24383"/>
                  </a:lnTo>
                  <a:lnTo>
                    <a:pt x="24384" y="48768"/>
                  </a:lnTo>
                  <a:lnTo>
                    <a:pt x="48767" y="24383"/>
                  </a:lnTo>
                  <a:lnTo>
                    <a:pt x="40639" y="24383"/>
                  </a:lnTo>
                  <a:lnTo>
                    <a:pt x="40639" y="0"/>
                  </a:lnTo>
                  <a:close/>
                </a:path>
              </a:pathLst>
            </a:custGeom>
            <a:solidFill>
              <a:srgbClr val="AAC0EC"/>
            </a:solidFill>
          </p:spPr>
          <p:txBody>
            <a:bodyPr wrap="square" lIns="0" tIns="0" rIns="0" bIns="0" rtlCol="0"/>
            <a:lstStyle/>
            <a:p>
              <a:endParaRPr/>
            </a:p>
          </p:txBody>
        </p:sp>
        <p:sp>
          <p:nvSpPr>
            <p:cNvPr id="345" name="object 80"/>
            <p:cNvSpPr/>
            <p:nvPr/>
          </p:nvSpPr>
          <p:spPr>
            <a:xfrm>
              <a:off x="4830317" y="2865882"/>
              <a:ext cx="1137285" cy="283845"/>
            </a:xfrm>
            <a:custGeom>
              <a:avLst/>
              <a:gdLst/>
              <a:ahLst/>
              <a:cxnLst/>
              <a:rect l="l" t="t" r="r" b="b"/>
              <a:pathLst>
                <a:path w="1137285" h="283844">
                  <a:moveTo>
                    <a:pt x="1108583" y="0"/>
                  </a:moveTo>
                  <a:lnTo>
                    <a:pt x="28321" y="0"/>
                  </a:lnTo>
                  <a:lnTo>
                    <a:pt x="17305" y="2228"/>
                  </a:lnTo>
                  <a:lnTo>
                    <a:pt x="8302" y="8302"/>
                  </a:lnTo>
                  <a:lnTo>
                    <a:pt x="2228" y="17305"/>
                  </a:lnTo>
                  <a:lnTo>
                    <a:pt x="0" y="28320"/>
                  </a:lnTo>
                  <a:lnTo>
                    <a:pt x="0" y="255143"/>
                  </a:lnTo>
                  <a:lnTo>
                    <a:pt x="2228" y="266158"/>
                  </a:lnTo>
                  <a:lnTo>
                    <a:pt x="8302" y="275161"/>
                  </a:lnTo>
                  <a:lnTo>
                    <a:pt x="17305" y="281235"/>
                  </a:lnTo>
                  <a:lnTo>
                    <a:pt x="28321" y="283463"/>
                  </a:lnTo>
                  <a:lnTo>
                    <a:pt x="1108583" y="283463"/>
                  </a:lnTo>
                  <a:lnTo>
                    <a:pt x="1119598" y="281235"/>
                  </a:lnTo>
                  <a:lnTo>
                    <a:pt x="1128601" y="275161"/>
                  </a:lnTo>
                  <a:lnTo>
                    <a:pt x="1134675" y="266158"/>
                  </a:lnTo>
                  <a:lnTo>
                    <a:pt x="1136904" y="255143"/>
                  </a:lnTo>
                  <a:lnTo>
                    <a:pt x="1136904" y="28320"/>
                  </a:lnTo>
                  <a:lnTo>
                    <a:pt x="1134675" y="17305"/>
                  </a:lnTo>
                  <a:lnTo>
                    <a:pt x="1128601" y="8302"/>
                  </a:lnTo>
                  <a:lnTo>
                    <a:pt x="1119598" y="2228"/>
                  </a:lnTo>
                  <a:lnTo>
                    <a:pt x="1108583" y="0"/>
                  </a:lnTo>
                  <a:close/>
                </a:path>
              </a:pathLst>
            </a:custGeom>
            <a:solidFill>
              <a:srgbClr val="CAD7F3">
                <a:alpha val="90194"/>
              </a:srgbClr>
            </a:solidFill>
          </p:spPr>
          <p:txBody>
            <a:bodyPr wrap="square" lIns="0" tIns="0" rIns="0" bIns="0" rtlCol="0"/>
            <a:lstStyle/>
            <a:p>
              <a:endParaRPr/>
            </a:p>
          </p:txBody>
        </p:sp>
        <p:sp>
          <p:nvSpPr>
            <p:cNvPr id="346" name="object 81"/>
            <p:cNvSpPr/>
            <p:nvPr/>
          </p:nvSpPr>
          <p:spPr>
            <a:xfrm>
              <a:off x="4830317" y="2865882"/>
              <a:ext cx="1137285" cy="283845"/>
            </a:xfrm>
            <a:custGeom>
              <a:avLst/>
              <a:gdLst/>
              <a:ahLst/>
              <a:cxnLst/>
              <a:rect l="l" t="t" r="r" b="b"/>
              <a:pathLst>
                <a:path w="1137285" h="283844">
                  <a:moveTo>
                    <a:pt x="0" y="28320"/>
                  </a:moveTo>
                  <a:lnTo>
                    <a:pt x="2228" y="17305"/>
                  </a:lnTo>
                  <a:lnTo>
                    <a:pt x="8302" y="8302"/>
                  </a:lnTo>
                  <a:lnTo>
                    <a:pt x="17305" y="2228"/>
                  </a:lnTo>
                  <a:lnTo>
                    <a:pt x="28321" y="0"/>
                  </a:lnTo>
                  <a:lnTo>
                    <a:pt x="1108583" y="0"/>
                  </a:lnTo>
                  <a:lnTo>
                    <a:pt x="1119598" y="2228"/>
                  </a:lnTo>
                  <a:lnTo>
                    <a:pt x="1128601" y="8302"/>
                  </a:lnTo>
                  <a:lnTo>
                    <a:pt x="1134675" y="17305"/>
                  </a:lnTo>
                  <a:lnTo>
                    <a:pt x="1136904" y="28320"/>
                  </a:lnTo>
                  <a:lnTo>
                    <a:pt x="1136904" y="255143"/>
                  </a:lnTo>
                  <a:lnTo>
                    <a:pt x="1134675" y="266158"/>
                  </a:lnTo>
                  <a:lnTo>
                    <a:pt x="1128601" y="275161"/>
                  </a:lnTo>
                  <a:lnTo>
                    <a:pt x="1119598" y="281235"/>
                  </a:lnTo>
                  <a:lnTo>
                    <a:pt x="1108583" y="283463"/>
                  </a:lnTo>
                  <a:lnTo>
                    <a:pt x="28321" y="283463"/>
                  </a:lnTo>
                  <a:lnTo>
                    <a:pt x="17305" y="281235"/>
                  </a:lnTo>
                  <a:lnTo>
                    <a:pt x="8302" y="275161"/>
                  </a:lnTo>
                  <a:lnTo>
                    <a:pt x="2228" y="266158"/>
                  </a:lnTo>
                  <a:lnTo>
                    <a:pt x="0" y="255143"/>
                  </a:lnTo>
                  <a:lnTo>
                    <a:pt x="0" y="28320"/>
                  </a:lnTo>
                  <a:close/>
                </a:path>
              </a:pathLst>
            </a:custGeom>
            <a:ln w="25399">
              <a:solidFill>
                <a:srgbClr val="CAD7F3"/>
              </a:solidFill>
            </a:ln>
          </p:spPr>
          <p:txBody>
            <a:bodyPr wrap="square" lIns="0" tIns="0" rIns="0" bIns="0" rtlCol="0"/>
            <a:lstStyle/>
            <a:p>
              <a:endParaRPr/>
            </a:p>
          </p:txBody>
        </p:sp>
      </p:grpSp>
      <p:sp>
        <p:nvSpPr>
          <p:cNvPr id="347" name="object 82"/>
          <p:cNvSpPr txBox="1"/>
          <p:nvPr/>
        </p:nvSpPr>
        <p:spPr>
          <a:xfrm>
            <a:off x="4111014" y="2560258"/>
            <a:ext cx="84391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BOX</a:t>
            </a:r>
            <a:r>
              <a:rPr sz="800" spc="-40" dirty="0">
                <a:solidFill>
                  <a:srgbClr val="434343"/>
                </a:solidFill>
                <a:latin typeface="Arial MT"/>
                <a:cs typeface="Arial MT"/>
              </a:rPr>
              <a:t> </a:t>
            </a:r>
            <a:r>
              <a:rPr sz="800" dirty="0">
                <a:solidFill>
                  <a:srgbClr val="434343"/>
                </a:solidFill>
                <a:latin typeface="Arial MT"/>
                <a:cs typeface="Arial MT"/>
              </a:rPr>
              <a:t>PLOT</a:t>
            </a:r>
            <a:r>
              <a:rPr sz="800" spc="-25" dirty="0">
                <a:solidFill>
                  <a:srgbClr val="434343"/>
                </a:solidFill>
                <a:latin typeface="Arial MT"/>
                <a:cs typeface="Arial MT"/>
              </a:rPr>
              <a:t> </a:t>
            </a:r>
            <a:r>
              <a:rPr sz="800" spc="-20" dirty="0">
                <a:solidFill>
                  <a:srgbClr val="434343"/>
                </a:solidFill>
                <a:latin typeface="Arial MT"/>
                <a:cs typeface="Arial MT"/>
              </a:rPr>
              <a:t>(HUE)</a:t>
            </a:r>
            <a:endParaRPr sz="800">
              <a:latin typeface="Arial MT"/>
              <a:cs typeface="Arial MT"/>
            </a:endParaRPr>
          </a:p>
        </p:txBody>
      </p:sp>
      <p:grpSp>
        <p:nvGrpSpPr>
          <p:cNvPr id="348" name="object 83"/>
          <p:cNvGrpSpPr/>
          <p:nvPr/>
        </p:nvGrpSpPr>
        <p:grpSpPr>
          <a:xfrm>
            <a:off x="3952392" y="2809177"/>
            <a:ext cx="1140610" cy="373380"/>
            <a:chOff x="4817617" y="3172967"/>
            <a:chExt cx="1162685" cy="373380"/>
          </a:xfrm>
        </p:grpSpPr>
        <p:sp>
          <p:nvSpPr>
            <p:cNvPr id="349" name="object 84"/>
            <p:cNvSpPr/>
            <p:nvPr/>
          </p:nvSpPr>
          <p:spPr>
            <a:xfrm>
              <a:off x="5373623" y="3172967"/>
              <a:ext cx="48895" cy="50800"/>
            </a:xfrm>
            <a:custGeom>
              <a:avLst/>
              <a:gdLst/>
              <a:ahLst/>
              <a:cxnLst/>
              <a:rect l="l" t="t" r="r" b="b"/>
              <a:pathLst>
                <a:path w="48895" h="50800">
                  <a:moveTo>
                    <a:pt x="40639" y="0"/>
                  </a:moveTo>
                  <a:lnTo>
                    <a:pt x="8127" y="0"/>
                  </a:lnTo>
                  <a:lnTo>
                    <a:pt x="8127" y="25907"/>
                  </a:lnTo>
                  <a:lnTo>
                    <a:pt x="0" y="25907"/>
                  </a:lnTo>
                  <a:lnTo>
                    <a:pt x="24384" y="50292"/>
                  </a:lnTo>
                  <a:lnTo>
                    <a:pt x="48767" y="25907"/>
                  </a:lnTo>
                  <a:lnTo>
                    <a:pt x="40639" y="25907"/>
                  </a:lnTo>
                  <a:lnTo>
                    <a:pt x="40639" y="0"/>
                  </a:lnTo>
                  <a:close/>
                </a:path>
              </a:pathLst>
            </a:custGeom>
            <a:solidFill>
              <a:srgbClr val="AAC0EC"/>
            </a:solidFill>
          </p:spPr>
          <p:txBody>
            <a:bodyPr wrap="square" lIns="0" tIns="0" rIns="0" bIns="0" rtlCol="0"/>
            <a:lstStyle/>
            <a:p>
              <a:endParaRPr/>
            </a:p>
          </p:txBody>
        </p:sp>
        <p:sp>
          <p:nvSpPr>
            <p:cNvPr id="350" name="object 85"/>
            <p:cNvSpPr/>
            <p:nvPr/>
          </p:nvSpPr>
          <p:spPr>
            <a:xfrm>
              <a:off x="4830317" y="3248405"/>
              <a:ext cx="1137285" cy="285115"/>
            </a:xfrm>
            <a:custGeom>
              <a:avLst/>
              <a:gdLst/>
              <a:ahLst/>
              <a:cxnLst/>
              <a:rect l="l" t="t" r="r" b="b"/>
              <a:pathLst>
                <a:path w="1137285" h="285114">
                  <a:moveTo>
                    <a:pt x="1108456" y="0"/>
                  </a:moveTo>
                  <a:lnTo>
                    <a:pt x="28448" y="0"/>
                  </a:lnTo>
                  <a:lnTo>
                    <a:pt x="17359" y="2230"/>
                  </a:lnTo>
                  <a:lnTo>
                    <a:pt x="8318" y="8318"/>
                  </a:lnTo>
                  <a:lnTo>
                    <a:pt x="2230" y="17359"/>
                  </a:lnTo>
                  <a:lnTo>
                    <a:pt x="0" y="28448"/>
                  </a:lnTo>
                  <a:lnTo>
                    <a:pt x="0" y="256539"/>
                  </a:lnTo>
                  <a:lnTo>
                    <a:pt x="2230" y="267628"/>
                  </a:lnTo>
                  <a:lnTo>
                    <a:pt x="8318" y="276669"/>
                  </a:lnTo>
                  <a:lnTo>
                    <a:pt x="17359" y="282757"/>
                  </a:lnTo>
                  <a:lnTo>
                    <a:pt x="28448" y="284988"/>
                  </a:lnTo>
                  <a:lnTo>
                    <a:pt x="1108456" y="284988"/>
                  </a:lnTo>
                  <a:lnTo>
                    <a:pt x="1119544" y="282757"/>
                  </a:lnTo>
                  <a:lnTo>
                    <a:pt x="1128585" y="276669"/>
                  </a:lnTo>
                  <a:lnTo>
                    <a:pt x="1134673" y="267628"/>
                  </a:lnTo>
                  <a:lnTo>
                    <a:pt x="1136904" y="256539"/>
                  </a:lnTo>
                  <a:lnTo>
                    <a:pt x="1136904" y="28448"/>
                  </a:lnTo>
                  <a:lnTo>
                    <a:pt x="1134673" y="17359"/>
                  </a:lnTo>
                  <a:lnTo>
                    <a:pt x="1128585" y="8318"/>
                  </a:lnTo>
                  <a:lnTo>
                    <a:pt x="1119544" y="2230"/>
                  </a:lnTo>
                  <a:lnTo>
                    <a:pt x="1108456" y="0"/>
                  </a:lnTo>
                  <a:close/>
                </a:path>
              </a:pathLst>
            </a:custGeom>
            <a:solidFill>
              <a:srgbClr val="CAD7F3">
                <a:alpha val="90194"/>
              </a:srgbClr>
            </a:solidFill>
          </p:spPr>
          <p:txBody>
            <a:bodyPr wrap="square" lIns="0" tIns="0" rIns="0" bIns="0" rtlCol="0"/>
            <a:lstStyle/>
            <a:p>
              <a:endParaRPr/>
            </a:p>
          </p:txBody>
        </p:sp>
        <p:sp>
          <p:nvSpPr>
            <p:cNvPr id="351" name="object 86"/>
            <p:cNvSpPr/>
            <p:nvPr/>
          </p:nvSpPr>
          <p:spPr>
            <a:xfrm>
              <a:off x="4830317" y="3248405"/>
              <a:ext cx="1137285" cy="285115"/>
            </a:xfrm>
            <a:custGeom>
              <a:avLst/>
              <a:gdLst/>
              <a:ahLst/>
              <a:cxnLst/>
              <a:rect l="l" t="t" r="r" b="b"/>
              <a:pathLst>
                <a:path w="1137285" h="285114">
                  <a:moveTo>
                    <a:pt x="0" y="28448"/>
                  </a:moveTo>
                  <a:lnTo>
                    <a:pt x="2230" y="17359"/>
                  </a:lnTo>
                  <a:lnTo>
                    <a:pt x="8318" y="8318"/>
                  </a:lnTo>
                  <a:lnTo>
                    <a:pt x="17359" y="2230"/>
                  </a:lnTo>
                  <a:lnTo>
                    <a:pt x="28448" y="0"/>
                  </a:lnTo>
                  <a:lnTo>
                    <a:pt x="1108456" y="0"/>
                  </a:lnTo>
                  <a:lnTo>
                    <a:pt x="1119544" y="2230"/>
                  </a:lnTo>
                  <a:lnTo>
                    <a:pt x="1128585" y="8318"/>
                  </a:lnTo>
                  <a:lnTo>
                    <a:pt x="1134673" y="17359"/>
                  </a:lnTo>
                  <a:lnTo>
                    <a:pt x="1136904" y="28448"/>
                  </a:lnTo>
                  <a:lnTo>
                    <a:pt x="1136904" y="256539"/>
                  </a:lnTo>
                  <a:lnTo>
                    <a:pt x="1134673" y="267628"/>
                  </a:lnTo>
                  <a:lnTo>
                    <a:pt x="1128585" y="276669"/>
                  </a:lnTo>
                  <a:lnTo>
                    <a:pt x="1119544" y="282757"/>
                  </a:lnTo>
                  <a:lnTo>
                    <a:pt x="1108456" y="284988"/>
                  </a:lnTo>
                  <a:lnTo>
                    <a:pt x="28448" y="284988"/>
                  </a:lnTo>
                  <a:lnTo>
                    <a:pt x="17359" y="282757"/>
                  </a:lnTo>
                  <a:lnTo>
                    <a:pt x="8318" y="276669"/>
                  </a:lnTo>
                  <a:lnTo>
                    <a:pt x="2230" y="267628"/>
                  </a:lnTo>
                  <a:lnTo>
                    <a:pt x="0" y="256539"/>
                  </a:lnTo>
                  <a:lnTo>
                    <a:pt x="0" y="28448"/>
                  </a:lnTo>
                  <a:close/>
                </a:path>
              </a:pathLst>
            </a:custGeom>
            <a:ln w="25399">
              <a:solidFill>
                <a:srgbClr val="CAD7F3"/>
              </a:solidFill>
            </a:ln>
          </p:spPr>
          <p:txBody>
            <a:bodyPr wrap="square" lIns="0" tIns="0" rIns="0" bIns="0" rtlCol="0"/>
            <a:lstStyle/>
            <a:p>
              <a:endParaRPr/>
            </a:p>
          </p:txBody>
        </p:sp>
      </p:grpSp>
      <p:sp>
        <p:nvSpPr>
          <p:cNvPr id="352" name="object 87"/>
          <p:cNvSpPr txBox="1"/>
          <p:nvPr/>
        </p:nvSpPr>
        <p:spPr>
          <a:xfrm>
            <a:off x="4037863" y="2944051"/>
            <a:ext cx="9906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COUNT</a:t>
            </a:r>
            <a:r>
              <a:rPr sz="800" spc="-30" dirty="0">
                <a:solidFill>
                  <a:srgbClr val="434343"/>
                </a:solidFill>
                <a:latin typeface="Arial MT"/>
                <a:cs typeface="Arial MT"/>
              </a:rPr>
              <a:t> </a:t>
            </a:r>
            <a:r>
              <a:rPr sz="800" dirty="0">
                <a:solidFill>
                  <a:srgbClr val="434343"/>
                </a:solidFill>
                <a:latin typeface="Arial MT"/>
                <a:cs typeface="Arial MT"/>
              </a:rPr>
              <a:t>PLOT</a:t>
            </a:r>
            <a:r>
              <a:rPr sz="800" spc="-25" dirty="0">
                <a:solidFill>
                  <a:srgbClr val="434343"/>
                </a:solidFill>
                <a:latin typeface="Arial MT"/>
                <a:cs typeface="Arial MT"/>
              </a:rPr>
              <a:t> </a:t>
            </a:r>
            <a:r>
              <a:rPr sz="800" spc="-20" dirty="0">
                <a:solidFill>
                  <a:srgbClr val="434343"/>
                </a:solidFill>
                <a:latin typeface="Arial MT"/>
                <a:cs typeface="Arial MT"/>
              </a:rPr>
              <a:t>(HUE)</a:t>
            </a:r>
            <a:endParaRPr sz="800">
              <a:latin typeface="Arial MT"/>
              <a:cs typeface="Arial MT"/>
            </a:endParaRPr>
          </a:p>
        </p:txBody>
      </p:sp>
      <p:sp>
        <p:nvSpPr>
          <p:cNvPr id="353" name="object 88"/>
          <p:cNvSpPr/>
          <p:nvPr/>
        </p:nvSpPr>
        <p:spPr>
          <a:xfrm>
            <a:off x="5226927" y="1636332"/>
            <a:ext cx="1226821" cy="353695"/>
          </a:xfrm>
          <a:custGeom>
            <a:avLst/>
            <a:gdLst/>
            <a:ahLst/>
            <a:cxnLst/>
            <a:rect l="l" t="t" r="r" b="b"/>
            <a:pathLst>
              <a:path w="1376679" h="353694">
                <a:moveTo>
                  <a:pt x="1340866" y="0"/>
                </a:moveTo>
                <a:lnTo>
                  <a:pt x="35306" y="0"/>
                </a:lnTo>
                <a:lnTo>
                  <a:pt x="21591" y="2784"/>
                </a:lnTo>
                <a:lnTo>
                  <a:pt x="10366" y="10366"/>
                </a:lnTo>
                <a:lnTo>
                  <a:pt x="2784" y="21591"/>
                </a:lnTo>
                <a:lnTo>
                  <a:pt x="0" y="35306"/>
                </a:lnTo>
                <a:lnTo>
                  <a:pt x="0" y="318262"/>
                </a:lnTo>
                <a:lnTo>
                  <a:pt x="2784" y="331976"/>
                </a:lnTo>
                <a:lnTo>
                  <a:pt x="10366" y="343201"/>
                </a:lnTo>
                <a:lnTo>
                  <a:pt x="21591" y="350783"/>
                </a:lnTo>
                <a:lnTo>
                  <a:pt x="35306" y="353568"/>
                </a:lnTo>
                <a:lnTo>
                  <a:pt x="1340866" y="353568"/>
                </a:lnTo>
                <a:lnTo>
                  <a:pt x="1354580" y="350783"/>
                </a:lnTo>
                <a:lnTo>
                  <a:pt x="1365805" y="343201"/>
                </a:lnTo>
                <a:lnTo>
                  <a:pt x="1373387" y="331976"/>
                </a:lnTo>
                <a:lnTo>
                  <a:pt x="1376172" y="318262"/>
                </a:lnTo>
                <a:lnTo>
                  <a:pt x="1376172" y="35306"/>
                </a:lnTo>
                <a:lnTo>
                  <a:pt x="1373387" y="21591"/>
                </a:lnTo>
                <a:lnTo>
                  <a:pt x="1365805" y="10366"/>
                </a:lnTo>
                <a:lnTo>
                  <a:pt x="1354580" y="2784"/>
                </a:lnTo>
                <a:lnTo>
                  <a:pt x="1340866" y="0"/>
                </a:lnTo>
                <a:close/>
              </a:path>
            </a:pathLst>
          </a:custGeom>
          <a:solidFill>
            <a:srgbClr val="007EDF"/>
          </a:solidFill>
        </p:spPr>
        <p:txBody>
          <a:bodyPr wrap="square" lIns="0" tIns="0" rIns="0" bIns="0" rtlCol="0"/>
          <a:lstStyle/>
          <a:p>
            <a:endParaRPr/>
          </a:p>
        </p:txBody>
      </p:sp>
      <p:sp>
        <p:nvSpPr>
          <p:cNvPr id="354" name="object 89"/>
          <p:cNvSpPr txBox="1"/>
          <p:nvPr/>
        </p:nvSpPr>
        <p:spPr>
          <a:xfrm>
            <a:off x="5455463" y="1678637"/>
            <a:ext cx="998285" cy="271869"/>
          </a:xfrm>
          <a:prstGeom prst="rect">
            <a:avLst/>
          </a:prstGeom>
        </p:spPr>
        <p:txBody>
          <a:bodyPr vert="horz" wrap="square" lIns="0" tIns="12700" rIns="0" bIns="0" rtlCol="0">
            <a:spAutoFit/>
          </a:bodyPr>
          <a:lstStyle/>
          <a:p>
            <a:pPr marL="12700">
              <a:lnSpc>
                <a:spcPct val="100000"/>
              </a:lnSpc>
              <a:spcBef>
                <a:spcPts val="100"/>
              </a:spcBef>
            </a:pPr>
            <a:r>
              <a:rPr sz="800" b="1" spc="-10" dirty="0" smtClean="0">
                <a:solidFill>
                  <a:srgbClr val="FFFFFF"/>
                </a:solidFill>
                <a:latin typeface="Arial"/>
                <a:cs typeface="Arial"/>
              </a:rPr>
              <a:t>MULTIVARIATE</a:t>
            </a:r>
            <a:endParaRPr lang="en-US" sz="800" b="1" spc="-10" dirty="0" smtClean="0">
              <a:solidFill>
                <a:srgbClr val="FFFFFF"/>
              </a:solidFill>
              <a:latin typeface="Arial"/>
              <a:cs typeface="Arial"/>
            </a:endParaRPr>
          </a:p>
          <a:p>
            <a:pPr marL="12700">
              <a:lnSpc>
                <a:spcPct val="100000"/>
              </a:lnSpc>
              <a:spcBef>
                <a:spcPts val="100"/>
              </a:spcBef>
            </a:pPr>
            <a:r>
              <a:rPr sz="800" b="1" spc="45" dirty="0" smtClean="0">
                <a:solidFill>
                  <a:srgbClr val="FFFFFF"/>
                </a:solidFill>
                <a:latin typeface="Arial"/>
                <a:cs typeface="Arial"/>
              </a:rPr>
              <a:t> </a:t>
            </a:r>
            <a:r>
              <a:rPr sz="800" b="1" spc="-10" dirty="0">
                <a:solidFill>
                  <a:srgbClr val="FFFFFF"/>
                </a:solidFill>
                <a:latin typeface="Arial"/>
                <a:cs typeface="Arial"/>
              </a:rPr>
              <a:t>ANALYSIS</a:t>
            </a:r>
            <a:endParaRPr sz="800" dirty="0">
              <a:latin typeface="Arial"/>
              <a:cs typeface="Arial"/>
            </a:endParaRPr>
          </a:p>
        </p:txBody>
      </p:sp>
      <p:grpSp>
        <p:nvGrpSpPr>
          <p:cNvPr id="355" name="object 90"/>
          <p:cNvGrpSpPr/>
          <p:nvPr/>
        </p:nvGrpSpPr>
        <p:grpSpPr>
          <a:xfrm>
            <a:off x="5305668" y="2024317"/>
            <a:ext cx="1160780" cy="372110"/>
            <a:chOff x="6367526" y="2388107"/>
            <a:chExt cx="1160780" cy="372110"/>
          </a:xfrm>
        </p:grpSpPr>
        <p:sp>
          <p:nvSpPr>
            <p:cNvPr id="356" name="object 91"/>
            <p:cNvSpPr/>
            <p:nvPr/>
          </p:nvSpPr>
          <p:spPr>
            <a:xfrm>
              <a:off x="6922008" y="2388107"/>
              <a:ext cx="50800" cy="48895"/>
            </a:xfrm>
            <a:custGeom>
              <a:avLst/>
              <a:gdLst/>
              <a:ahLst/>
              <a:cxnLst/>
              <a:rect l="l" t="t" r="r" b="b"/>
              <a:pathLst>
                <a:path w="50800" h="48894">
                  <a:moveTo>
                    <a:pt x="41910" y="0"/>
                  </a:moveTo>
                  <a:lnTo>
                    <a:pt x="8382" y="0"/>
                  </a:lnTo>
                  <a:lnTo>
                    <a:pt x="8382" y="24384"/>
                  </a:lnTo>
                  <a:lnTo>
                    <a:pt x="0" y="24384"/>
                  </a:lnTo>
                  <a:lnTo>
                    <a:pt x="25146" y="48768"/>
                  </a:lnTo>
                  <a:lnTo>
                    <a:pt x="50292" y="24384"/>
                  </a:lnTo>
                  <a:lnTo>
                    <a:pt x="41910" y="24384"/>
                  </a:lnTo>
                  <a:lnTo>
                    <a:pt x="41910" y="0"/>
                  </a:lnTo>
                  <a:close/>
                </a:path>
              </a:pathLst>
            </a:custGeom>
            <a:solidFill>
              <a:srgbClr val="AAC0EC"/>
            </a:solidFill>
          </p:spPr>
          <p:txBody>
            <a:bodyPr wrap="square" lIns="0" tIns="0" rIns="0" bIns="0" rtlCol="0"/>
            <a:lstStyle/>
            <a:p>
              <a:endParaRPr/>
            </a:p>
          </p:txBody>
        </p:sp>
        <p:sp>
          <p:nvSpPr>
            <p:cNvPr id="357" name="object 92"/>
            <p:cNvSpPr/>
            <p:nvPr/>
          </p:nvSpPr>
          <p:spPr>
            <a:xfrm>
              <a:off x="6380226" y="2462021"/>
              <a:ext cx="1135380" cy="285115"/>
            </a:xfrm>
            <a:custGeom>
              <a:avLst/>
              <a:gdLst/>
              <a:ahLst/>
              <a:cxnLst/>
              <a:rect l="l" t="t" r="r" b="b"/>
              <a:pathLst>
                <a:path w="1135379" h="285114">
                  <a:moveTo>
                    <a:pt x="1106931" y="0"/>
                  </a:moveTo>
                  <a:lnTo>
                    <a:pt x="28448" y="0"/>
                  </a:lnTo>
                  <a:lnTo>
                    <a:pt x="17359" y="2230"/>
                  </a:lnTo>
                  <a:lnTo>
                    <a:pt x="8318" y="8318"/>
                  </a:lnTo>
                  <a:lnTo>
                    <a:pt x="2230" y="17359"/>
                  </a:lnTo>
                  <a:lnTo>
                    <a:pt x="0" y="28447"/>
                  </a:lnTo>
                  <a:lnTo>
                    <a:pt x="0" y="256539"/>
                  </a:lnTo>
                  <a:lnTo>
                    <a:pt x="2230" y="267628"/>
                  </a:lnTo>
                  <a:lnTo>
                    <a:pt x="8318" y="276669"/>
                  </a:lnTo>
                  <a:lnTo>
                    <a:pt x="17359" y="282757"/>
                  </a:lnTo>
                  <a:lnTo>
                    <a:pt x="28448" y="284988"/>
                  </a:lnTo>
                  <a:lnTo>
                    <a:pt x="1106931" y="284988"/>
                  </a:lnTo>
                  <a:lnTo>
                    <a:pt x="1118020" y="282757"/>
                  </a:lnTo>
                  <a:lnTo>
                    <a:pt x="1127061" y="276669"/>
                  </a:lnTo>
                  <a:lnTo>
                    <a:pt x="1133149" y="267628"/>
                  </a:lnTo>
                  <a:lnTo>
                    <a:pt x="1135379" y="256539"/>
                  </a:lnTo>
                  <a:lnTo>
                    <a:pt x="1135379" y="28447"/>
                  </a:lnTo>
                  <a:lnTo>
                    <a:pt x="1133149" y="17359"/>
                  </a:lnTo>
                  <a:lnTo>
                    <a:pt x="1127061" y="8318"/>
                  </a:lnTo>
                  <a:lnTo>
                    <a:pt x="1118020" y="2230"/>
                  </a:lnTo>
                  <a:lnTo>
                    <a:pt x="1106931" y="0"/>
                  </a:lnTo>
                  <a:close/>
                </a:path>
              </a:pathLst>
            </a:custGeom>
            <a:solidFill>
              <a:srgbClr val="CAD7F3">
                <a:alpha val="90194"/>
              </a:srgbClr>
            </a:solidFill>
          </p:spPr>
          <p:txBody>
            <a:bodyPr wrap="square" lIns="0" tIns="0" rIns="0" bIns="0" rtlCol="0"/>
            <a:lstStyle/>
            <a:p>
              <a:endParaRPr/>
            </a:p>
          </p:txBody>
        </p:sp>
        <p:sp>
          <p:nvSpPr>
            <p:cNvPr id="358" name="object 93"/>
            <p:cNvSpPr/>
            <p:nvPr/>
          </p:nvSpPr>
          <p:spPr>
            <a:xfrm>
              <a:off x="6380226" y="2462021"/>
              <a:ext cx="1135380" cy="285115"/>
            </a:xfrm>
            <a:custGeom>
              <a:avLst/>
              <a:gdLst/>
              <a:ahLst/>
              <a:cxnLst/>
              <a:rect l="l" t="t" r="r" b="b"/>
              <a:pathLst>
                <a:path w="1135379" h="285114">
                  <a:moveTo>
                    <a:pt x="0" y="28447"/>
                  </a:moveTo>
                  <a:lnTo>
                    <a:pt x="2230" y="17359"/>
                  </a:lnTo>
                  <a:lnTo>
                    <a:pt x="8318" y="8318"/>
                  </a:lnTo>
                  <a:lnTo>
                    <a:pt x="17359" y="2230"/>
                  </a:lnTo>
                  <a:lnTo>
                    <a:pt x="28448" y="0"/>
                  </a:lnTo>
                  <a:lnTo>
                    <a:pt x="1106931" y="0"/>
                  </a:lnTo>
                  <a:lnTo>
                    <a:pt x="1118020" y="2230"/>
                  </a:lnTo>
                  <a:lnTo>
                    <a:pt x="1127061" y="8318"/>
                  </a:lnTo>
                  <a:lnTo>
                    <a:pt x="1133149" y="17359"/>
                  </a:lnTo>
                  <a:lnTo>
                    <a:pt x="1135379" y="28447"/>
                  </a:lnTo>
                  <a:lnTo>
                    <a:pt x="1135379" y="256539"/>
                  </a:lnTo>
                  <a:lnTo>
                    <a:pt x="1133149" y="267628"/>
                  </a:lnTo>
                  <a:lnTo>
                    <a:pt x="1127061" y="276669"/>
                  </a:lnTo>
                  <a:lnTo>
                    <a:pt x="1118020" y="282757"/>
                  </a:lnTo>
                  <a:lnTo>
                    <a:pt x="1106931" y="284988"/>
                  </a:lnTo>
                  <a:lnTo>
                    <a:pt x="28448" y="284988"/>
                  </a:lnTo>
                  <a:lnTo>
                    <a:pt x="17359" y="282757"/>
                  </a:lnTo>
                  <a:lnTo>
                    <a:pt x="8318" y="276669"/>
                  </a:lnTo>
                  <a:lnTo>
                    <a:pt x="2230" y="267628"/>
                  </a:lnTo>
                  <a:lnTo>
                    <a:pt x="0" y="256539"/>
                  </a:lnTo>
                  <a:lnTo>
                    <a:pt x="0" y="28447"/>
                  </a:lnTo>
                  <a:close/>
                </a:path>
              </a:pathLst>
            </a:custGeom>
            <a:ln w="25400">
              <a:solidFill>
                <a:srgbClr val="CAD7F3"/>
              </a:solidFill>
            </a:ln>
          </p:spPr>
          <p:txBody>
            <a:bodyPr wrap="square" lIns="0" tIns="0" rIns="0" bIns="0" rtlCol="0"/>
            <a:lstStyle/>
            <a:p>
              <a:endParaRPr/>
            </a:p>
          </p:txBody>
        </p:sp>
      </p:grpSp>
      <p:sp>
        <p:nvSpPr>
          <p:cNvPr id="359" name="object 94"/>
          <p:cNvSpPr txBox="1"/>
          <p:nvPr/>
        </p:nvSpPr>
        <p:spPr>
          <a:xfrm>
            <a:off x="5613643" y="2157287"/>
            <a:ext cx="54483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HEAT</a:t>
            </a:r>
            <a:r>
              <a:rPr sz="800" spc="-40" dirty="0">
                <a:solidFill>
                  <a:srgbClr val="434343"/>
                </a:solidFill>
                <a:latin typeface="Arial MT"/>
                <a:cs typeface="Arial MT"/>
              </a:rPr>
              <a:t> </a:t>
            </a:r>
            <a:r>
              <a:rPr sz="800" spc="-25" dirty="0">
                <a:solidFill>
                  <a:srgbClr val="434343"/>
                </a:solidFill>
                <a:latin typeface="Arial MT"/>
                <a:cs typeface="Arial MT"/>
              </a:rPr>
              <a:t>MAP</a:t>
            </a:r>
            <a:endParaRPr sz="800">
              <a:latin typeface="Arial MT"/>
              <a:cs typeface="Arial MT"/>
            </a:endParaRPr>
          </a:p>
        </p:txBody>
      </p:sp>
      <p:sp>
        <p:nvSpPr>
          <p:cNvPr id="370" name="object 105"/>
          <p:cNvSpPr/>
          <p:nvPr/>
        </p:nvSpPr>
        <p:spPr>
          <a:xfrm>
            <a:off x="7796021" y="1635772"/>
            <a:ext cx="1198245" cy="364490"/>
          </a:xfrm>
          <a:custGeom>
            <a:avLst/>
            <a:gdLst/>
            <a:ahLst/>
            <a:cxnLst/>
            <a:rect l="l" t="t" r="r" b="b"/>
            <a:pathLst>
              <a:path w="1198245" h="364489">
                <a:moveTo>
                  <a:pt x="1161414" y="0"/>
                </a:moveTo>
                <a:lnTo>
                  <a:pt x="36449" y="0"/>
                </a:lnTo>
                <a:lnTo>
                  <a:pt x="22234" y="2855"/>
                </a:lnTo>
                <a:lnTo>
                  <a:pt x="10652" y="10652"/>
                </a:lnTo>
                <a:lnTo>
                  <a:pt x="2855" y="22234"/>
                </a:lnTo>
                <a:lnTo>
                  <a:pt x="0" y="36449"/>
                </a:lnTo>
                <a:lnTo>
                  <a:pt x="0" y="327787"/>
                </a:lnTo>
                <a:lnTo>
                  <a:pt x="2855" y="342001"/>
                </a:lnTo>
                <a:lnTo>
                  <a:pt x="10652" y="353583"/>
                </a:lnTo>
                <a:lnTo>
                  <a:pt x="22234" y="361380"/>
                </a:lnTo>
                <a:lnTo>
                  <a:pt x="36449" y="364236"/>
                </a:lnTo>
                <a:lnTo>
                  <a:pt x="1161414" y="364236"/>
                </a:lnTo>
                <a:lnTo>
                  <a:pt x="1175629" y="361380"/>
                </a:lnTo>
                <a:lnTo>
                  <a:pt x="1187211" y="353583"/>
                </a:lnTo>
                <a:lnTo>
                  <a:pt x="1195008" y="342001"/>
                </a:lnTo>
                <a:lnTo>
                  <a:pt x="1197863" y="327787"/>
                </a:lnTo>
                <a:lnTo>
                  <a:pt x="1197863" y="36449"/>
                </a:lnTo>
                <a:lnTo>
                  <a:pt x="1195008" y="22234"/>
                </a:lnTo>
                <a:lnTo>
                  <a:pt x="1187211" y="10652"/>
                </a:lnTo>
                <a:lnTo>
                  <a:pt x="1175629" y="2855"/>
                </a:lnTo>
                <a:lnTo>
                  <a:pt x="1161414" y="0"/>
                </a:lnTo>
                <a:close/>
              </a:path>
            </a:pathLst>
          </a:custGeom>
          <a:solidFill>
            <a:srgbClr val="007EDF"/>
          </a:solidFill>
        </p:spPr>
        <p:txBody>
          <a:bodyPr wrap="square" lIns="0" tIns="0" rIns="0" bIns="0" rtlCol="0"/>
          <a:lstStyle/>
          <a:p>
            <a:endParaRPr/>
          </a:p>
        </p:txBody>
      </p:sp>
      <p:sp>
        <p:nvSpPr>
          <p:cNvPr id="371" name="object 106"/>
          <p:cNvSpPr txBox="1"/>
          <p:nvPr/>
        </p:nvSpPr>
        <p:spPr>
          <a:xfrm>
            <a:off x="8040751" y="1681111"/>
            <a:ext cx="710565" cy="253365"/>
          </a:xfrm>
          <a:prstGeom prst="rect">
            <a:avLst/>
          </a:prstGeom>
        </p:spPr>
        <p:txBody>
          <a:bodyPr vert="horz" wrap="square" lIns="0" tIns="30480" rIns="0" bIns="0" rtlCol="0">
            <a:spAutoFit/>
          </a:bodyPr>
          <a:lstStyle/>
          <a:p>
            <a:pPr marL="12700" marR="5080" indent="80645">
              <a:lnSpc>
                <a:spcPts val="830"/>
              </a:lnSpc>
              <a:spcBef>
                <a:spcPts val="240"/>
              </a:spcBef>
            </a:pPr>
            <a:r>
              <a:rPr sz="800" b="1" spc="-10" dirty="0">
                <a:solidFill>
                  <a:srgbClr val="FFFFFF"/>
                </a:solidFill>
                <a:latin typeface="Arial"/>
                <a:cs typeface="Arial"/>
              </a:rPr>
              <a:t>BUSINESS CONCLUSION</a:t>
            </a:r>
            <a:endParaRPr sz="800" dirty="0">
              <a:latin typeface="Arial"/>
              <a:cs typeface="Arial"/>
            </a:endParaRPr>
          </a:p>
        </p:txBody>
      </p:sp>
      <p:grpSp>
        <p:nvGrpSpPr>
          <p:cNvPr id="372" name="object 107"/>
          <p:cNvGrpSpPr/>
          <p:nvPr/>
        </p:nvGrpSpPr>
        <p:grpSpPr>
          <a:xfrm>
            <a:off x="7813802" y="2023629"/>
            <a:ext cx="1162685" cy="372110"/>
            <a:chOff x="7813802" y="2397251"/>
            <a:chExt cx="1162685" cy="372110"/>
          </a:xfrm>
        </p:grpSpPr>
        <p:sp>
          <p:nvSpPr>
            <p:cNvPr id="373" name="object 108"/>
            <p:cNvSpPr/>
            <p:nvPr/>
          </p:nvSpPr>
          <p:spPr>
            <a:xfrm>
              <a:off x="8368284" y="2397251"/>
              <a:ext cx="50800" cy="48895"/>
            </a:xfrm>
            <a:custGeom>
              <a:avLst/>
              <a:gdLst/>
              <a:ahLst/>
              <a:cxnLst/>
              <a:rect l="l" t="t" r="r" b="b"/>
              <a:pathLst>
                <a:path w="50800" h="48894">
                  <a:moveTo>
                    <a:pt x="41910" y="0"/>
                  </a:moveTo>
                  <a:lnTo>
                    <a:pt x="8382" y="0"/>
                  </a:lnTo>
                  <a:lnTo>
                    <a:pt x="8382" y="24384"/>
                  </a:lnTo>
                  <a:lnTo>
                    <a:pt x="0" y="24384"/>
                  </a:lnTo>
                  <a:lnTo>
                    <a:pt x="25146" y="48768"/>
                  </a:lnTo>
                  <a:lnTo>
                    <a:pt x="50292" y="24384"/>
                  </a:lnTo>
                  <a:lnTo>
                    <a:pt x="41910" y="24384"/>
                  </a:lnTo>
                  <a:lnTo>
                    <a:pt x="41910" y="0"/>
                  </a:lnTo>
                  <a:close/>
                </a:path>
              </a:pathLst>
            </a:custGeom>
            <a:solidFill>
              <a:srgbClr val="AAC0EC"/>
            </a:solidFill>
          </p:spPr>
          <p:txBody>
            <a:bodyPr wrap="square" lIns="0" tIns="0" rIns="0" bIns="0" rtlCol="0"/>
            <a:lstStyle/>
            <a:p>
              <a:endParaRPr/>
            </a:p>
          </p:txBody>
        </p:sp>
        <p:sp>
          <p:nvSpPr>
            <p:cNvPr id="374" name="object 109"/>
            <p:cNvSpPr/>
            <p:nvPr/>
          </p:nvSpPr>
          <p:spPr>
            <a:xfrm>
              <a:off x="7826502" y="2472689"/>
              <a:ext cx="1137285" cy="283845"/>
            </a:xfrm>
            <a:custGeom>
              <a:avLst/>
              <a:gdLst/>
              <a:ahLst/>
              <a:cxnLst/>
              <a:rect l="l" t="t" r="r" b="b"/>
              <a:pathLst>
                <a:path w="1137284" h="283844">
                  <a:moveTo>
                    <a:pt x="1108582" y="0"/>
                  </a:moveTo>
                  <a:lnTo>
                    <a:pt x="28321" y="0"/>
                  </a:lnTo>
                  <a:lnTo>
                    <a:pt x="17305" y="2228"/>
                  </a:lnTo>
                  <a:lnTo>
                    <a:pt x="8302" y="8302"/>
                  </a:lnTo>
                  <a:lnTo>
                    <a:pt x="2228" y="17305"/>
                  </a:lnTo>
                  <a:lnTo>
                    <a:pt x="0" y="28321"/>
                  </a:lnTo>
                  <a:lnTo>
                    <a:pt x="0" y="255143"/>
                  </a:lnTo>
                  <a:lnTo>
                    <a:pt x="2228" y="266158"/>
                  </a:lnTo>
                  <a:lnTo>
                    <a:pt x="8302" y="275161"/>
                  </a:lnTo>
                  <a:lnTo>
                    <a:pt x="17305" y="281235"/>
                  </a:lnTo>
                  <a:lnTo>
                    <a:pt x="28321" y="283464"/>
                  </a:lnTo>
                  <a:lnTo>
                    <a:pt x="1108582" y="283464"/>
                  </a:lnTo>
                  <a:lnTo>
                    <a:pt x="1119598" y="281235"/>
                  </a:lnTo>
                  <a:lnTo>
                    <a:pt x="1128601" y="275161"/>
                  </a:lnTo>
                  <a:lnTo>
                    <a:pt x="1134675" y="266158"/>
                  </a:lnTo>
                  <a:lnTo>
                    <a:pt x="1136903" y="255143"/>
                  </a:lnTo>
                  <a:lnTo>
                    <a:pt x="1136903" y="28321"/>
                  </a:lnTo>
                  <a:lnTo>
                    <a:pt x="1134675" y="17305"/>
                  </a:lnTo>
                  <a:lnTo>
                    <a:pt x="1128601" y="8302"/>
                  </a:lnTo>
                  <a:lnTo>
                    <a:pt x="1119598" y="2228"/>
                  </a:lnTo>
                  <a:lnTo>
                    <a:pt x="1108582" y="0"/>
                  </a:lnTo>
                  <a:close/>
                </a:path>
              </a:pathLst>
            </a:custGeom>
            <a:solidFill>
              <a:srgbClr val="CAD7F3">
                <a:alpha val="90194"/>
              </a:srgbClr>
            </a:solidFill>
          </p:spPr>
          <p:txBody>
            <a:bodyPr wrap="square" lIns="0" tIns="0" rIns="0" bIns="0" rtlCol="0"/>
            <a:lstStyle/>
            <a:p>
              <a:endParaRPr/>
            </a:p>
          </p:txBody>
        </p:sp>
        <p:sp>
          <p:nvSpPr>
            <p:cNvPr id="375" name="object 110"/>
            <p:cNvSpPr/>
            <p:nvPr/>
          </p:nvSpPr>
          <p:spPr>
            <a:xfrm>
              <a:off x="7826502" y="2472689"/>
              <a:ext cx="1137285" cy="283845"/>
            </a:xfrm>
            <a:custGeom>
              <a:avLst/>
              <a:gdLst/>
              <a:ahLst/>
              <a:cxnLst/>
              <a:rect l="l" t="t" r="r" b="b"/>
              <a:pathLst>
                <a:path w="1137284" h="283844">
                  <a:moveTo>
                    <a:pt x="0" y="28321"/>
                  </a:moveTo>
                  <a:lnTo>
                    <a:pt x="2228" y="17305"/>
                  </a:lnTo>
                  <a:lnTo>
                    <a:pt x="8302" y="8302"/>
                  </a:lnTo>
                  <a:lnTo>
                    <a:pt x="17305" y="2228"/>
                  </a:lnTo>
                  <a:lnTo>
                    <a:pt x="28321" y="0"/>
                  </a:lnTo>
                  <a:lnTo>
                    <a:pt x="1108582" y="0"/>
                  </a:lnTo>
                  <a:lnTo>
                    <a:pt x="1119598" y="2228"/>
                  </a:lnTo>
                  <a:lnTo>
                    <a:pt x="1128601" y="8302"/>
                  </a:lnTo>
                  <a:lnTo>
                    <a:pt x="1134675" y="17305"/>
                  </a:lnTo>
                  <a:lnTo>
                    <a:pt x="1136903" y="28321"/>
                  </a:lnTo>
                  <a:lnTo>
                    <a:pt x="1136903" y="255143"/>
                  </a:lnTo>
                  <a:lnTo>
                    <a:pt x="1134675" y="266158"/>
                  </a:lnTo>
                  <a:lnTo>
                    <a:pt x="1128601" y="275161"/>
                  </a:lnTo>
                  <a:lnTo>
                    <a:pt x="1119598" y="281235"/>
                  </a:lnTo>
                  <a:lnTo>
                    <a:pt x="1108582" y="283464"/>
                  </a:lnTo>
                  <a:lnTo>
                    <a:pt x="28321" y="283464"/>
                  </a:lnTo>
                  <a:lnTo>
                    <a:pt x="17305" y="281235"/>
                  </a:lnTo>
                  <a:lnTo>
                    <a:pt x="8302" y="275161"/>
                  </a:lnTo>
                  <a:lnTo>
                    <a:pt x="2228" y="266158"/>
                  </a:lnTo>
                  <a:lnTo>
                    <a:pt x="0" y="255143"/>
                  </a:lnTo>
                  <a:lnTo>
                    <a:pt x="0" y="28321"/>
                  </a:lnTo>
                  <a:close/>
                </a:path>
              </a:pathLst>
            </a:custGeom>
            <a:ln w="25400">
              <a:solidFill>
                <a:srgbClr val="CAD7F3"/>
              </a:solidFill>
            </a:ln>
          </p:spPr>
          <p:txBody>
            <a:bodyPr wrap="square" lIns="0" tIns="0" rIns="0" bIns="0" rtlCol="0"/>
            <a:lstStyle/>
            <a:p>
              <a:endParaRPr/>
            </a:p>
          </p:txBody>
        </p:sp>
      </p:grpSp>
      <p:sp>
        <p:nvSpPr>
          <p:cNvPr id="376" name="object 111"/>
          <p:cNvSpPr txBox="1"/>
          <p:nvPr/>
        </p:nvSpPr>
        <p:spPr>
          <a:xfrm>
            <a:off x="7938007" y="2157234"/>
            <a:ext cx="91313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34343"/>
                </a:solidFill>
                <a:latin typeface="Arial MT"/>
                <a:cs typeface="Arial MT"/>
              </a:rPr>
              <a:t>DATA</a:t>
            </a:r>
            <a:r>
              <a:rPr sz="800" spc="-30" dirty="0">
                <a:solidFill>
                  <a:srgbClr val="434343"/>
                </a:solidFill>
                <a:latin typeface="Arial MT"/>
                <a:cs typeface="Arial MT"/>
              </a:rPr>
              <a:t> </a:t>
            </a:r>
            <a:r>
              <a:rPr sz="800" spc="-10" dirty="0">
                <a:solidFill>
                  <a:srgbClr val="434343"/>
                </a:solidFill>
                <a:latin typeface="Arial MT"/>
                <a:cs typeface="Arial MT"/>
              </a:rPr>
              <a:t>INFERENCE</a:t>
            </a:r>
            <a:endParaRPr sz="800">
              <a:latin typeface="Arial MT"/>
              <a:cs typeface="Arial MT"/>
            </a:endParaRPr>
          </a:p>
        </p:txBody>
      </p:sp>
      <p:grpSp>
        <p:nvGrpSpPr>
          <p:cNvPr id="402" name="object 112"/>
          <p:cNvGrpSpPr/>
          <p:nvPr/>
        </p:nvGrpSpPr>
        <p:grpSpPr>
          <a:xfrm>
            <a:off x="7813802" y="2407678"/>
            <a:ext cx="1162685" cy="372110"/>
            <a:chOff x="7813802" y="2781300"/>
            <a:chExt cx="1162685" cy="372110"/>
          </a:xfrm>
        </p:grpSpPr>
        <p:sp>
          <p:nvSpPr>
            <p:cNvPr id="403" name="object 113"/>
            <p:cNvSpPr/>
            <p:nvPr/>
          </p:nvSpPr>
          <p:spPr>
            <a:xfrm>
              <a:off x="8368284" y="2781300"/>
              <a:ext cx="50800" cy="48895"/>
            </a:xfrm>
            <a:custGeom>
              <a:avLst/>
              <a:gdLst/>
              <a:ahLst/>
              <a:cxnLst/>
              <a:rect l="l" t="t" r="r" b="b"/>
              <a:pathLst>
                <a:path w="50800" h="48894">
                  <a:moveTo>
                    <a:pt x="41910" y="0"/>
                  </a:moveTo>
                  <a:lnTo>
                    <a:pt x="8382" y="0"/>
                  </a:lnTo>
                  <a:lnTo>
                    <a:pt x="8382" y="24383"/>
                  </a:lnTo>
                  <a:lnTo>
                    <a:pt x="0" y="24383"/>
                  </a:lnTo>
                  <a:lnTo>
                    <a:pt x="25146" y="48768"/>
                  </a:lnTo>
                  <a:lnTo>
                    <a:pt x="50292" y="24383"/>
                  </a:lnTo>
                  <a:lnTo>
                    <a:pt x="41910" y="24383"/>
                  </a:lnTo>
                  <a:lnTo>
                    <a:pt x="41910" y="0"/>
                  </a:lnTo>
                  <a:close/>
                </a:path>
              </a:pathLst>
            </a:custGeom>
            <a:solidFill>
              <a:srgbClr val="AAC0EC"/>
            </a:solidFill>
          </p:spPr>
          <p:txBody>
            <a:bodyPr wrap="square" lIns="0" tIns="0" rIns="0" bIns="0" rtlCol="0"/>
            <a:lstStyle/>
            <a:p>
              <a:endParaRPr/>
            </a:p>
          </p:txBody>
        </p:sp>
        <p:sp>
          <p:nvSpPr>
            <p:cNvPr id="404" name="object 114"/>
            <p:cNvSpPr/>
            <p:nvPr/>
          </p:nvSpPr>
          <p:spPr>
            <a:xfrm>
              <a:off x="7826502" y="2855214"/>
              <a:ext cx="1137285" cy="285115"/>
            </a:xfrm>
            <a:custGeom>
              <a:avLst/>
              <a:gdLst/>
              <a:ahLst/>
              <a:cxnLst/>
              <a:rect l="l" t="t" r="r" b="b"/>
              <a:pathLst>
                <a:path w="1137284" h="285114">
                  <a:moveTo>
                    <a:pt x="1108455" y="0"/>
                  </a:moveTo>
                  <a:lnTo>
                    <a:pt x="28448" y="0"/>
                  </a:lnTo>
                  <a:lnTo>
                    <a:pt x="17359" y="2230"/>
                  </a:lnTo>
                  <a:lnTo>
                    <a:pt x="8318" y="8318"/>
                  </a:lnTo>
                  <a:lnTo>
                    <a:pt x="2230" y="17359"/>
                  </a:lnTo>
                  <a:lnTo>
                    <a:pt x="0" y="28448"/>
                  </a:lnTo>
                  <a:lnTo>
                    <a:pt x="0" y="256540"/>
                  </a:lnTo>
                  <a:lnTo>
                    <a:pt x="2230" y="267628"/>
                  </a:lnTo>
                  <a:lnTo>
                    <a:pt x="8318" y="276669"/>
                  </a:lnTo>
                  <a:lnTo>
                    <a:pt x="17359" y="282757"/>
                  </a:lnTo>
                  <a:lnTo>
                    <a:pt x="28448" y="284988"/>
                  </a:lnTo>
                  <a:lnTo>
                    <a:pt x="1108455" y="284988"/>
                  </a:lnTo>
                  <a:lnTo>
                    <a:pt x="1119544" y="282757"/>
                  </a:lnTo>
                  <a:lnTo>
                    <a:pt x="1128585" y="276669"/>
                  </a:lnTo>
                  <a:lnTo>
                    <a:pt x="1134673" y="267628"/>
                  </a:lnTo>
                  <a:lnTo>
                    <a:pt x="1136903" y="256540"/>
                  </a:lnTo>
                  <a:lnTo>
                    <a:pt x="1136903" y="28448"/>
                  </a:lnTo>
                  <a:lnTo>
                    <a:pt x="1134673" y="17359"/>
                  </a:lnTo>
                  <a:lnTo>
                    <a:pt x="1128585" y="8318"/>
                  </a:lnTo>
                  <a:lnTo>
                    <a:pt x="1119544" y="2230"/>
                  </a:lnTo>
                  <a:lnTo>
                    <a:pt x="1108455" y="0"/>
                  </a:lnTo>
                  <a:close/>
                </a:path>
              </a:pathLst>
            </a:custGeom>
            <a:solidFill>
              <a:srgbClr val="CAD7F3">
                <a:alpha val="90194"/>
              </a:srgbClr>
            </a:solidFill>
          </p:spPr>
          <p:txBody>
            <a:bodyPr wrap="square" lIns="0" tIns="0" rIns="0" bIns="0" rtlCol="0"/>
            <a:lstStyle/>
            <a:p>
              <a:endParaRPr/>
            </a:p>
          </p:txBody>
        </p:sp>
        <p:sp>
          <p:nvSpPr>
            <p:cNvPr id="405" name="object 115"/>
            <p:cNvSpPr/>
            <p:nvPr/>
          </p:nvSpPr>
          <p:spPr>
            <a:xfrm>
              <a:off x="7826502" y="2855214"/>
              <a:ext cx="1137285" cy="285115"/>
            </a:xfrm>
            <a:custGeom>
              <a:avLst/>
              <a:gdLst/>
              <a:ahLst/>
              <a:cxnLst/>
              <a:rect l="l" t="t" r="r" b="b"/>
              <a:pathLst>
                <a:path w="1137284" h="285114">
                  <a:moveTo>
                    <a:pt x="0" y="28448"/>
                  </a:moveTo>
                  <a:lnTo>
                    <a:pt x="2230" y="17359"/>
                  </a:lnTo>
                  <a:lnTo>
                    <a:pt x="8318" y="8318"/>
                  </a:lnTo>
                  <a:lnTo>
                    <a:pt x="17359" y="2230"/>
                  </a:lnTo>
                  <a:lnTo>
                    <a:pt x="28448" y="0"/>
                  </a:lnTo>
                  <a:lnTo>
                    <a:pt x="1108455" y="0"/>
                  </a:lnTo>
                  <a:lnTo>
                    <a:pt x="1119544" y="2230"/>
                  </a:lnTo>
                  <a:lnTo>
                    <a:pt x="1128585" y="8318"/>
                  </a:lnTo>
                  <a:lnTo>
                    <a:pt x="1134673" y="17359"/>
                  </a:lnTo>
                  <a:lnTo>
                    <a:pt x="1136903" y="28448"/>
                  </a:lnTo>
                  <a:lnTo>
                    <a:pt x="1136903" y="256540"/>
                  </a:lnTo>
                  <a:lnTo>
                    <a:pt x="1134673" y="267628"/>
                  </a:lnTo>
                  <a:lnTo>
                    <a:pt x="1128585" y="276669"/>
                  </a:lnTo>
                  <a:lnTo>
                    <a:pt x="1119544" y="282757"/>
                  </a:lnTo>
                  <a:lnTo>
                    <a:pt x="1108455" y="284988"/>
                  </a:lnTo>
                  <a:lnTo>
                    <a:pt x="28448" y="284988"/>
                  </a:lnTo>
                  <a:lnTo>
                    <a:pt x="17359" y="282757"/>
                  </a:lnTo>
                  <a:lnTo>
                    <a:pt x="8318" y="276669"/>
                  </a:lnTo>
                  <a:lnTo>
                    <a:pt x="2230" y="267628"/>
                  </a:lnTo>
                  <a:lnTo>
                    <a:pt x="0" y="256540"/>
                  </a:lnTo>
                  <a:lnTo>
                    <a:pt x="0" y="28448"/>
                  </a:lnTo>
                  <a:close/>
                </a:path>
              </a:pathLst>
            </a:custGeom>
            <a:ln w="25400">
              <a:solidFill>
                <a:srgbClr val="CAD7F3"/>
              </a:solidFill>
            </a:ln>
          </p:spPr>
          <p:txBody>
            <a:bodyPr wrap="square" lIns="0" tIns="0" rIns="0" bIns="0" rtlCol="0"/>
            <a:lstStyle/>
            <a:p>
              <a:endParaRPr/>
            </a:p>
          </p:txBody>
        </p:sp>
      </p:grpSp>
      <p:sp>
        <p:nvSpPr>
          <p:cNvPr id="406" name="object 116"/>
          <p:cNvSpPr txBox="1"/>
          <p:nvPr/>
        </p:nvSpPr>
        <p:spPr>
          <a:xfrm>
            <a:off x="7887716" y="2541028"/>
            <a:ext cx="1015365" cy="147955"/>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434343"/>
                </a:solidFill>
                <a:latin typeface="Arial MT"/>
                <a:cs typeface="Arial MT"/>
              </a:rPr>
              <a:t>RECOMMENDATION</a:t>
            </a:r>
            <a:endParaRPr sz="800">
              <a:latin typeface="Arial MT"/>
              <a:cs typeface="Arial MT"/>
            </a:endParaRPr>
          </a:p>
        </p:txBody>
      </p:sp>
      <p:grpSp>
        <p:nvGrpSpPr>
          <p:cNvPr id="407" name="object 117"/>
          <p:cNvGrpSpPr/>
          <p:nvPr/>
        </p:nvGrpSpPr>
        <p:grpSpPr>
          <a:xfrm>
            <a:off x="847189" y="1294831"/>
            <a:ext cx="678815" cy="281940"/>
            <a:chOff x="1229639" y="1669312"/>
            <a:chExt cx="678815" cy="281940"/>
          </a:xfrm>
        </p:grpSpPr>
        <p:sp>
          <p:nvSpPr>
            <p:cNvPr id="408" name="object 118"/>
            <p:cNvSpPr/>
            <p:nvPr/>
          </p:nvSpPr>
          <p:spPr>
            <a:xfrm>
              <a:off x="1234401" y="1674075"/>
              <a:ext cx="669290" cy="272415"/>
            </a:xfrm>
            <a:custGeom>
              <a:avLst/>
              <a:gdLst/>
              <a:ahLst/>
              <a:cxnLst/>
              <a:rect l="l" t="t" r="r" b="b"/>
              <a:pathLst>
                <a:path w="669289" h="272414">
                  <a:moveTo>
                    <a:pt x="350119" y="0"/>
                  </a:moveTo>
                  <a:lnTo>
                    <a:pt x="303452" y="2213"/>
                  </a:lnTo>
                  <a:lnTo>
                    <a:pt x="256972" y="8659"/>
                  </a:lnTo>
                  <a:lnTo>
                    <a:pt x="211001" y="19311"/>
                  </a:lnTo>
                  <a:lnTo>
                    <a:pt x="165860" y="34144"/>
                  </a:lnTo>
                  <a:lnTo>
                    <a:pt x="121868" y="53134"/>
                  </a:lnTo>
                  <a:lnTo>
                    <a:pt x="79347" y="76254"/>
                  </a:lnTo>
                  <a:lnTo>
                    <a:pt x="38617" y="103480"/>
                  </a:lnTo>
                  <a:lnTo>
                    <a:pt x="0" y="134785"/>
                  </a:lnTo>
                  <a:lnTo>
                    <a:pt x="134150" y="262293"/>
                  </a:lnTo>
                  <a:lnTo>
                    <a:pt x="173633" y="235848"/>
                  </a:lnTo>
                  <a:lnTo>
                    <a:pt x="215509" y="215416"/>
                  </a:lnTo>
                  <a:lnTo>
                    <a:pt x="259076" y="201060"/>
                  </a:lnTo>
                  <a:lnTo>
                    <a:pt x="303631" y="192840"/>
                  </a:lnTo>
                  <a:lnTo>
                    <a:pt x="348472" y="190817"/>
                  </a:lnTo>
                  <a:lnTo>
                    <a:pt x="392896" y="195053"/>
                  </a:lnTo>
                  <a:lnTo>
                    <a:pt x="436201" y="205607"/>
                  </a:lnTo>
                  <a:lnTo>
                    <a:pt x="477685" y="222542"/>
                  </a:lnTo>
                  <a:lnTo>
                    <a:pt x="430949" y="271818"/>
                  </a:lnTo>
                  <a:lnTo>
                    <a:pt x="662851" y="259753"/>
                  </a:lnTo>
                  <a:lnTo>
                    <a:pt x="668947" y="21501"/>
                  </a:lnTo>
                  <a:lnTo>
                    <a:pt x="616115" y="77000"/>
                  </a:lnTo>
                  <a:lnTo>
                    <a:pt x="575053" y="53293"/>
                  </a:lnTo>
                  <a:lnTo>
                    <a:pt x="532256" y="33968"/>
                  </a:lnTo>
                  <a:lnTo>
                    <a:pt x="488043" y="19002"/>
                  </a:lnTo>
                  <a:lnTo>
                    <a:pt x="442735" y="8369"/>
                  </a:lnTo>
                  <a:lnTo>
                    <a:pt x="396654" y="2043"/>
                  </a:lnTo>
                  <a:lnTo>
                    <a:pt x="350119" y="0"/>
                  </a:lnTo>
                  <a:close/>
                </a:path>
              </a:pathLst>
            </a:custGeom>
            <a:solidFill>
              <a:srgbClr val="8E8E8E"/>
            </a:solidFill>
          </p:spPr>
          <p:txBody>
            <a:bodyPr wrap="square" lIns="0" tIns="0" rIns="0" bIns="0" rtlCol="0"/>
            <a:lstStyle/>
            <a:p>
              <a:endParaRPr/>
            </a:p>
          </p:txBody>
        </p:sp>
        <p:sp>
          <p:nvSpPr>
            <p:cNvPr id="409" name="object 119"/>
            <p:cNvSpPr/>
            <p:nvPr/>
          </p:nvSpPr>
          <p:spPr>
            <a:xfrm>
              <a:off x="1234401" y="1674075"/>
              <a:ext cx="669290" cy="272415"/>
            </a:xfrm>
            <a:custGeom>
              <a:avLst/>
              <a:gdLst/>
              <a:ahLst/>
              <a:cxnLst/>
              <a:rect l="l" t="t" r="r" b="b"/>
              <a:pathLst>
                <a:path w="669289" h="272414">
                  <a:moveTo>
                    <a:pt x="668947" y="21501"/>
                  </a:moveTo>
                  <a:lnTo>
                    <a:pt x="616115" y="77000"/>
                  </a:lnTo>
                  <a:lnTo>
                    <a:pt x="575053" y="53293"/>
                  </a:lnTo>
                  <a:lnTo>
                    <a:pt x="532256" y="33968"/>
                  </a:lnTo>
                  <a:lnTo>
                    <a:pt x="488043" y="19002"/>
                  </a:lnTo>
                  <a:lnTo>
                    <a:pt x="442735" y="8369"/>
                  </a:lnTo>
                  <a:lnTo>
                    <a:pt x="396654" y="2043"/>
                  </a:lnTo>
                  <a:lnTo>
                    <a:pt x="350119" y="0"/>
                  </a:lnTo>
                  <a:lnTo>
                    <a:pt x="303452" y="2213"/>
                  </a:lnTo>
                  <a:lnTo>
                    <a:pt x="256972" y="8659"/>
                  </a:lnTo>
                  <a:lnTo>
                    <a:pt x="211001" y="19311"/>
                  </a:lnTo>
                  <a:lnTo>
                    <a:pt x="165860" y="34144"/>
                  </a:lnTo>
                  <a:lnTo>
                    <a:pt x="121868" y="53134"/>
                  </a:lnTo>
                  <a:lnTo>
                    <a:pt x="79347" y="76254"/>
                  </a:lnTo>
                  <a:lnTo>
                    <a:pt x="38617" y="103480"/>
                  </a:lnTo>
                  <a:lnTo>
                    <a:pt x="0" y="134785"/>
                  </a:lnTo>
                  <a:lnTo>
                    <a:pt x="134150" y="262293"/>
                  </a:lnTo>
                  <a:lnTo>
                    <a:pt x="173633" y="235848"/>
                  </a:lnTo>
                  <a:lnTo>
                    <a:pt x="215509" y="215416"/>
                  </a:lnTo>
                  <a:lnTo>
                    <a:pt x="259076" y="201060"/>
                  </a:lnTo>
                  <a:lnTo>
                    <a:pt x="303631" y="192840"/>
                  </a:lnTo>
                  <a:lnTo>
                    <a:pt x="348472" y="190817"/>
                  </a:lnTo>
                  <a:lnTo>
                    <a:pt x="392896" y="195053"/>
                  </a:lnTo>
                  <a:lnTo>
                    <a:pt x="436201" y="205607"/>
                  </a:lnTo>
                  <a:lnTo>
                    <a:pt x="477685" y="222542"/>
                  </a:lnTo>
                  <a:lnTo>
                    <a:pt x="430949" y="271818"/>
                  </a:lnTo>
                  <a:lnTo>
                    <a:pt x="662851" y="259753"/>
                  </a:lnTo>
                  <a:lnTo>
                    <a:pt x="668947" y="21501"/>
                  </a:lnTo>
                  <a:close/>
                </a:path>
              </a:pathLst>
            </a:custGeom>
            <a:ln w="9524">
              <a:solidFill>
                <a:srgbClr val="A4B7C5"/>
              </a:solidFill>
            </a:ln>
          </p:spPr>
          <p:txBody>
            <a:bodyPr wrap="square" lIns="0" tIns="0" rIns="0" bIns="0" rtlCol="0"/>
            <a:lstStyle/>
            <a:p>
              <a:endParaRPr/>
            </a:p>
          </p:txBody>
        </p:sp>
      </p:grpSp>
      <p:grpSp>
        <p:nvGrpSpPr>
          <p:cNvPr id="410" name="object 120"/>
          <p:cNvGrpSpPr/>
          <p:nvPr/>
        </p:nvGrpSpPr>
        <p:grpSpPr>
          <a:xfrm>
            <a:off x="2156655" y="1305508"/>
            <a:ext cx="678815" cy="281940"/>
            <a:chOff x="2617914" y="1669312"/>
            <a:chExt cx="678815" cy="281940"/>
          </a:xfrm>
        </p:grpSpPr>
        <p:sp>
          <p:nvSpPr>
            <p:cNvPr id="411" name="object 121"/>
            <p:cNvSpPr/>
            <p:nvPr/>
          </p:nvSpPr>
          <p:spPr>
            <a:xfrm>
              <a:off x="2622676" y="1674075"/>
              <a:ext cx="669290" cy="272415"/>
            </a:xfrm>
            <a:custGeom>
              <a:avLst/>
              <a:gdLst/>
              <a:ahLst/>
              <a:cxnLst/>
              <a:rect l="l" t="t" r="r" b="b"/>
              <a:pathLst>
                <a:path w="669289" h="272414">
                  <a:moveTo>
                    <a:pt x="350108" y="0"/>
                  </a:moveTo>
                  <a:lnTo>
                    <a:pt x="303434" y="2213"/>
                  </a:lnTo>
                  <a:lnTo>
                    <a:pt x="256951" y="8659"/>
                  </a:lnTo>
                  <a:lnTo>
                    <a:pt x="210979" y="19311"/>
                  </a:lnTo>
                  <a:lnTo>
                    <a:pt x="165839" y="34144"/>
                  </a:lnTo>
                  <a:lnTo>
                    <a:pt x="121850" y="53134"/>
                  </a:lnTo>
                  <a:lnTo>
                    <a:pt x="79333" y="76254"/>
                  </a:lnTo>
                  <a:lnTo>
                    <a:pt x="38610" y="103480"/>
                  </a:lnTo>
                  <a:lnTo>
                    <a:pt x="0" y="134785"/>
                  </a:lnTo>
                  <a:lnTo>
                    <a:pt x="134112" y="262293"/>
                  </a:lnTo>
                  <a:lnTo>
                    <a:pt x="173595" y="235848"/>
                  </a:lnTo>
                  <a:lnTo>
                    <a:pt x="215473" y="215416"/>
                  </a:lnTo>
                  <a:lnTo>
                    <a:pt x="259045" y="201060"/>
                  </a:lnTo>
                  <a:lnTo>
                    <a:pt x="303609" y="192840"/>
                  </a:lnTo>
                  <a:lnTo>
                    <a:pt x="348465" y="190817"/>
                  </a:lnTo>
                  <a:lnTo>
                    <a:pt x="392912" y="195053"/>
                  </a:lnTo>
                  <a:lnTo>
                    <a:pt x="436248" y="205607"/>
                  </a:lnTo>
                  <a:lnTo>
                    <a:pt x="477774" y="222542"/>
                  </a:lnTo>
                  <a:lnTo>
                    <a:pt x="430911" y="271818"/>
                  </a:lnTo>
                  <a:lnTo>
                    <a:pt x="662939" y="259753"/>
                  </a:lnTo>
                  <a:lnTo>
                    <a:pt x="668909" y="21501"/>
                  </a:lnTo>
                  <a:lnTo>
                    <a:pt x="616204" y="77000"/>
                  </a:lnTo>
                  <a:lnTo>
                    <a:pt x="575117" y="53293"/>
                  </a:lnTo>
                  <a:lnTo>
                    <a:pt x="532298" y="33968"/>
                  </a:lnTo>
                  <a:lnTo>
                    <a:pt x="488067" y="19002"/>
                  </a:lnTo>
                  <a:lnTo>
                    <a:pt x="442744" y="8369"/>
                  </a:lnTo>
                  <a:lnTo>
                    <a:pt x="396651" y="2043"/>
                  </a:lnTo>
                  <a:lnTo>
                    <a:pt x="350108" y="0"/>
                  </a:lnTo>
                  <a:close/>
                </a:path>
              </a:pathLst>
            </a:custGeom>
            <a:solidFill>
              <a:srgbClr val="8E8E8E"/>
            </a:solidFill>
          </p:spPr>
          <p:txBody>
            <a:bodyPr wrap="square" lIns="0" tIns="0" rIns="0" bIns="0" rtlCol="0"/>
            <a:lstStyle/>
            <a:p>
              <a:endParaRPr/>
            </a:p>
          </p:txBody>
        </p:sp>
        <p:sp>
          <p:nvSpPr>
            <p:cNvPr id="412" name="object 122"/>
            <p:cNvSpPr/>
            <p:nvPr/>
          </p:nvSpPr>
          <p:spPr>
            <a:xfrm>
              <a:off x="2622676" y="1674075"/>
              <a:ext cx="669290" cy="272415"/>
            </a:xfrm>
            <a:custGeom>
              <a:avLst/>
              <a:gdLst/>
              <a:ahLst/>
              <a:cxnLst/>
              <a:rect l="l" t="t" r="r" b="b"/>
              <a:pathLst>
                <a:path w="669289" h="272414">
                  <a:moveTo>
                    <a:pt x="668909" y="21501"/>
                  </a:moveTo>
                  <a:lnTo>
                    <a:pt x="616204" y="77000"/>
                  </a:lnTo>
                  <a:lnTo>
                    <a:pt x="575117" y="53293"/>
                  </a:lnTo>
                  <a:lnTo>
                    <a:pt x="532298" y="33968"/>
                  </a:lnTo>
                  <a:lnTo>
                    <a:pt x="488067" y="19002"/>
                  </a:lnTo>
                  <a:lnTo>
                    <a:pt x="442744" y="8369"/>
                  </a:lnTo>
                  <a:lnTo>
                    <a:pt x="396651" y="2043"/>
                  </a:lnTo>
                  <a:lnTo>
                    <a:pt x="350108" y="0"/>
                  </a:lnTo>
                  <a:lnTo>
                    <a:pt x="303434" y="2213"/>
                  </a:lnTo>
                  <a:lnTo>
                    <a:pt x="256951" y="8659"/>
                  </a:lnTo>
                  <a:lnTo>
                    <a:pt x="210979" y="19311"/>
                  </a:lnTo>
                  <a:lnTo>
                    <a:pt x="165839" y="34144"/>
                  </a:lnTo>
                  <a:lnTo>
                    <a:pt x="121850" y="53134"/>
                  </a:lnTo>
                  <a:lnTo>
                    <a:pt x="79333" y="76254"/>
                  </a:lnTo>
                  <a:lnTo>
                    <a:pt x="38610" y="103480"/>
                  </a:lnTo>
                  <a:lnTo>
                    <a:pt x="0" y="134785"/>
                  </a:lnTo>
                  <a:lnTo>
                    <a:pt x="134112" y="262293"/>
                  </a:lnTo>
                  <a:lnTo>
                    <a:pt x="173595" y="235848"/>
                  </a:lnTo>
                  <a:lnTo>
                    <a:pt x="215473" y="215416"/>
                  </a:lnTo>
                  <a:lnTo>
                    <a:pt x="259045" y="201060"/>
                  </a:lnTo>
                  <a:lnTo>
                    <a:pt x="303609" y="192840"/>
                  </a:lnTo>
                  <a:lnTo>
                    <a:pt x="348465" y="190817"/>
                  </a:lnTo>
                  <a:lnTo>
                    <a:pt x="392912" y="195053"/>
                  </a:lnTo>
                  <a:lnTo>
                    <a:pt x="436248" y="205607"/>
                  </a:lnTo>
                  <a:lnTo>
                    <a:pt x="477774" y="222542"/>
                  </a:lnTo>
                  <a:lnTo>
                    <a:pt x="430911" y="271818"/>
                  </a:lnTo>
                  <a:lnTo>
                    <a:pt x="662939" y="259753"/>
                  </a:lnTo>
                  <a:lnTo>
                    <a:pt x="668909" y="21501"/>
                  </a:lnTo>
                  <a:close/>
                </a:path>
              </a:pathLst>
            </a:custGeom>
            <a:ln w="9524">
              <a:solidFill>
                <a:srgbClr val="A4B7C5"/>
              </a:solidFill>
            </a:ln>
          </p:spPr>
          <p:txBody>
            <a:bodyPr wrap="square" lIns="0" tIns="0" rIns="0" bIns="0" rtlCol="0"/>
            <a:lstStyle/>
            <a:p>
              <a:endParaRPr/>
            </a:p>
          </p:txBody>
        </p:sp>
      </p:grpSp>
      <p:grpSp>
        <p:nvGrpSpPr>
          <p:cNvPr id="413" name="object 123"/>
          <p:cNvGrpSpPr/>
          <p:nvPr/>
        </p:nvGrpSpPr>
        <p:grpSpPr>
          <a:xfrm>
            <a:off x="3350586" y="1329991"/>
            <a:ext cx="678815" cy="281940"/>
            <a:chOff x="4239577" y="1664994"/>
            <a:chExt cx="678815" cy="281940"/>
          </a:xfrm>
        </p:grpSpPr>
        <p:sp>
          <p:nvSpPr>
            <p:cNvPr id="414" name="object 124"/>
            <p:cNvSpPr/>
            <p:nvPr/>
          </p:nvSpPr>
          <p:spPr>
            <a:xfrm>
              <a:off x="4244340" y="1669757"/>
              <a:ext cx="669290" cy="272415"/>
            </a:xfrm>
            <a:custGeom>
              <a:avLst/>
              <a:gdLst/>
              <a:ahLst/>
              <a:cxnLst/>
              <a:rect l="l" t="t" r="r" b="b"/>
              <a:pathLst>
                <a:path w="669289" h="272414">
                  <a:moveTo>
                    <a:pt x="350084" y="0"/>
                  </a:move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95" y="235933"/>
                  </a:lnTo>
                  <a:lnTo>
                    <a:pt x="215471" y="215472"/>
                  </a:lnTo>
                  <a:lnTo>
                    <a:pt x="259038" y="201098"/>
                  </a:lnTo>
                  <a:lnTo>
                    <a:pt x="303593" y="192872"/>
                  </a:lnTo>
                  <a:lnTo>
                    <a:pt x="348434" y="190855"/>
                  </a:lnTo>
                  <a:lnTo>
                    <a:pt x="392858" y="195108"/>
                  </a:lnTo>
                  <a:lnTo>
                    <a:pt x="436163" y="205693"/>
                  </a:lnTo>
                  <a:lnTo>
                    <a:pt x="477647" y="222669"/>
                  </a:lnTo>
                  <a:lnTo>
                    <a:pt x="430911" y="271818"/>
                  </a:lnTo>
                  <a:lnTo>
                    <a:pt x="662813" y="259753"/>
                  </a:lnTo>
                  <a:lnTo>
                    <a:pt x="668909" y="21628"/>
                  </a:lnTo>
                  <a:lnTo>
                    <a:pt x="616076" y="77000"/>
                  </a:lnTo>
                  <a:lnTo>
                    <a:pt x="575015" y="53293"/>
                  </a:lnTo>
                  <a:lnTo>
                    <a:pt x="532218" y="33968"/>
                  </a:lnTo>
                  <a:lnTo>
                    <a:pt x="488005" y="19002"/>
                  </a:lnTo>
                  <a:lnTo>
                    <a:pt x="442698" y="8369"/>
                  </a:lnTo>
                  <a:lnTo>
                    <a:pt x="396618" y="2043"/>
                  </a:lnTo>
                  <a:lnTo>
                    <a:pt x="350084" y="0"/>
                  </a:lnTo>
                  <a:close/>
                </a:path>
              </a:pathLst>
            </a:custGeom>
            <a:solidFill>
              <a:srgbClr val="8E8E8E"/>
            </a:solidFill>
          </p:spPr>
          <p:txBody>
            <a:bodyPr wrap="square" lIns="0" tIns="0" rIns="0" bIns="0" rtlCol="0"/>
            <a:lstStyle/>
            <a:p>
              <a:endParaRPr/>
            </a:p>
          </p:txBody>
        </p:sp>
        <p:sp>
          <p:nvSpPr>
            <p:cNvPr id="415" name="object 125"/>
            <p:cNvSpPr/>
            <p:nvPr/>
          </p:nvSpPr>
          <p:spPr>
            <a:xfrm>
              <a:off x="4244340" y="1669757"/>
              <a:ext cx="669290" cy="272415"/>
            </a:xfrm>
            <a:custGeom>
              <a:avLst/>
              <a:gdLst/>
              <a:ahLst/>
              <a:cxnLst/>
              <a:rect l="l" t="t" r="r" b="b"/>
              <a:pathLst>
                <a:path w="669289" h="272414">
                  <a:moveTo>
                    <a:pt x="668909" y="21628"/>
                  </a:moveTo>
                  <a:lnTo>
                    <a:pt x="616076" y="77000"/>
                  </a:lnTo>
                  <a:lnTo>
                    <a:pt x="575015" y="53293"/>
                  </a:lnTo>
                  <a:lnTo>
                    <a:pt x="532218" y="33968"/>
                  </a:lnTo>
                  <a:lnTo>
                    <a:pt x="488005" y="19002"/>
                  </a:lnTo>
                  <a:lnTo>
                    <a:pt x="442698" y="8369"/>
                  </a:lnTo>
                  <a:lnTo>
                    <a:pt x="396618" y="2043"/>
                  </a:lnTo>
                  <a:lnTo>
                    <a:pt x="350084" y="0"/>
                  </a:ln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95" y="235933"/>
                  </a:lnTo>
                  <a:lnTo>
                    <a:pt x="215471" y="215472"/>
                  </a:lnTo>
                  <a:lnTo>
                    <a:pt x="259038" y="201098"/>
                  </a:lnTo>
                  <a:lnTo>
                    <a:pt x="303593" y="192872"/>
                  </a:lnTo>
                  <a:lnTo>
                    <a:pt x="348434" y="190855"/>
                  </a:lnTo>
                  <a:lnTo>
                    <a:pt x="392858" y="195108"/>
                  </a:lnTo>
                  <a:lnTo>
                    <a:pt x="436163" y="205693"/>
                  </a:lnTo>
                  <a:lnTo>
                    <a:pt x="477647" y="222669"/>
                  </a:lnTo>
                  <a:lnTo>
                    <a:pt x="430911" y="271818"/>
                  </a:lnTo>
                  <a:lnTo>
                    <a:pt x="662813" y="259753"/>
                  </a:lnTo>
                  <a:lnTo>
                    <a:pt x="668909" y="21628"/>
                  </a:lnTo>
                  <a:close/>
                </a:path>
              </a:pathLst>
            </a:custGeom>
            <a:ln w="9525">
              <a:solidFill>
                <a:srgbClr val="A4B7C5"/>
              </a:solidFill>
            </a:ln>
          </p:spPr>
          <p:txBody>
            <a:bodyPr wrap="square" lIns="0" tIns="0" rIns="0" bIns="0" rtlCol="0"/>
            <a:lstStyle/>
            <a:p>
              <a:endParaRPr/>
            </a:p>
          </p:txBody>
        </p:sp>
      </p:grpSp>
      <p:grpSp>
        <p:nvGrpSpPr>
          <p:cNvPr id="416" name="object 126"/>
          <p:cNvGrpSpPr/>
          <p:nvPr/>
        </p:nvGrpSpPr>
        <p:grpSpPr>
          <a:xfrm>
            <a:off x="4693995" y="1323365"/>
            <a:ext cx="669290" cy="272415"/>
            <a:chOff x="5809234" y="1669757"/>
            <a:chExt cx="669290" cy="272415"/>
          </a:xfrm>
        </p:grpSpPr>
        <p:sp>
          <p:nvSpPr>
            <p:cNvPr id="417" name="object 127"/>
            <p:cNvSpPr/>
            <p:nvPr/>
          </p:nvSpPr>
          <p:spPr>
            <a:xfrm>
              <a:off x="5809234" y="1669757"/>
              <a:ext cx="669290" cy="272415"/>
            </a:xfrm>
            <a:custGeom>
              <a:avLst/>
              <a:gdLst/>
              <a:ahLst/>
              <a:cxnLst/>
              <a:rect l="l" t="t" r="r" b="b"/>
              <a:pathLst>
                <a:path w="669289" h="272414">
                  <a:moveTo>
                    <a:pt x="350084" y="0"/>
                  </a:move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89" y="235933"/>
                  </a:lnTo>
                  <a:lnTo>
                    <a:pt x="215453" y="215472"/>
                  </a:lnTo>
                  <a:lnTo>
                    <a:pt x="259004" y="201098"/>
                  </a:lnTo>
                  <a:lnTo>
                    <a:pt x="303545" y="192872"/>
                  </a:lnTo>
                  <a:lnTo>
                    <a:pt x="348378" y="190855"/>
                  </a:lnTo>
                  <a:lnTo>
                    <a:pt x="392805" y="195108"/>
                  </a:lnTo>
                  <a:lnTo>
                    <a:pt x="436127" y="205693"/>
                  </a:lnTo>
                  <a:lnTo>
                    <a:pt x="477646" y="222669"/>
                  </a:lnTo>
                  <a:lnTo>
                    <a:pt x="430911" y="271818"/>
                  </a:lnTo>
                  <a:lnTo>
                    <a:pt x="662813" y="259753"/>
                  </a:lnTo>
                  <a:lnTo>
                    <a:pt x="668781" y="21628"/>
                  </a:lnTo>
                  <a:lnTo>
                    <a:pt x="616076" y="77000"/>
                  </a:lnTo>
                  <a:lnTo>
                    <a:pt x="575015" y="53293"/>
                  </a:lnTo>
                  <a:lnTo>
                    <a:pt x="532218" y="33968"/>
                  </a:lnTo>
                  <a:lnTo>
                    <a:pt x="488005" y="19002"/>
                  </a:lnTo>
                  <a:lnTo>
                    <a:pt x="442698" y="8369"/>
                  </a:lnTo>
                  <a:lnTo>
                    <a:pt x="396618" y="2043"/>
                  </a:lnTo>
                  <a:lnTo>
                    <a:pt x="350084" y="0"/>
                  </a:lnTo>
                  <a:close/>
                </a:path>
              </a:pathLst>
            </a:custGeom>
            <a:solidFill>
              <a:srgbClr val="8E8E8E"/>
            </a:solidFill>
          </p:spPr>
          <p:txBody>
            <a:bodyPr wrap="square" lIns="0" tIns="0" rIns="0" bIns="0" rtlCol="0"/>
            <a:lstStyle/>
            <a:p>
              <a:endParaRPr/>
            </a:p>
          </p:txBody>
        </p:sp>
        <p:sp>
          <p:nvSpPr>
            <p:cNvPr id="418" name="object 128"/>
            <p:cNvSpPr/>
            <p:nvPr/>
          </p:nvSpPr>
          <p:spPr>
            <a:xfrm>
              <a:off x="5809234" y="1669757"/>
              <a:ext cx="669290" cy="272415"/>
            </a:xfrm>
            <a:custGeom>
              <a:avLst/>
              <a:gdLst/>
              <a:ahLst/>
              <a:cxnLst/>
              <a:rect l="l" t="t" r="r" b="b"/>
              <a:pathLst>
                <a:path w="669289" h="272414">
                  <a:moveTo>
                    <a:pt x="668781" y="21628"/>
                  </a:moveTo>
                  <a:lnTo>
                    <a:pt x="616076" y="77000"/>
                  </a:lnTo>
                  <a:lnTo>
                    <a:pt x="575015" y="53293"/>
                  </a:lnTo>
                  <a:lnTo>
                    <a:pt x="532218" y="33968"/>
                  </a:lnTo>
                  <a:lnTo>
                    <a:pt x="488005" y="19002"/>
                  </a:lnTo>
                  <a:lnTo>
                    <a:pt x="442698" y="8369"/>
                  </a:lnTo>
                  <a:lnTo>
                    <a:pt x="396618" y="2043"/>
                  </a:lnTo>
                  <a:lnTo>
                    <a:pt x="350084" y="0"/>
                  </a:ln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89" y="235933"/>
                  </a:lnTo>
                  <a:lnTo>
                    <a:pt x="215453" y="215472"/>
                  </a:lnTo>
                  <a:lnTo>
                    <a:pt x="259004" y="201098"/>
                  </a:lnTo>
                  <a:lnTo>
                    <a:pt x="303545" y="192872"/>
                  </a:lnTo>
                  <a:lnTo>
                    <a:pt x="348378" y="190855"/>
                  </a:lnTo>
                  <a:lnTo>
                    <a:pt x="392805" y="195108"/>
                  </a:lnTo>
                  <a:lnTo>
                    <a:pt x="436127" y="205693"/>
                  </a:lnTo>
                  <a:lnTo>
                    <a:pt x="477646" y="222669"/>
                  </a:lnTo>
                  <a:lnTo>
                    <a:pt x="430911" y="271818"/>
                  </a:lnTo>
                  <a:lnTo>
                    <a:pt x="662813" y="259753"/>
                  </a:lnTo>
                  <a:lnTo>
                    <a:pt x="668781" y="21628"/>
                  </a:lnTo>
                  <a:close/>
                </a:path>
              </a:pathLst>
            </a:custGeom>
            <a:ln w="9525">
              <a:solidFill>
                <a:srgbClr val="A4B7C5"/>
              </a:solidFill>
            </a:ln>
          </p:spPr>
          <p:txBody>
            <a:bodyPr wrap="square" lIns="0" tIns="0" rIns="0" bIns="0" rtlCol="0"/>
            <a:lstStyle/>
            <a:p>
              <a:endParaRPr/>
            </a:p>
          </p:txBody>
        </p:sp>
      </p:grpSp>
      <p:grpSp>
        <p:nvGrpSpPr>
          <p:cNvPr id="419" name="object 129"/>
          <p:cNvGrpSpPr/>
          <p:nvPr/>
        </p:nvGrpSpPr>
        <p:grpSpPr>
          <a:xfrm>
            <a:off x="7340389" y="1302631"/>
            <a:ext cx="678815" cy="281940"/>
            <a:chOff x="7315136" y="1664994"/>
            <a:chExt cx="678815" cy="281940"/>
          </a:xfrm>
        </p:grpSpPr>
        <p:sp>
          <p:nvSpPr>
            <p:cNvPr id="420" name="object 130"/>
            <p:cNvSpPr/>
            <p:nvPr/>
          </p:nvSpPr>
          <p:spPr>
            <a:xfrm>
              <a:off x="7319898" y="1669757"/>
              <a:ext cx="669290" cy="272415"/>
            </a:xfrm>
            <a:custGeom>
              <a:avLst/>
              <a:gdLst/>
              <a:ahLst/>
              <a:cxnLst/>
              <a:rect l="l" t="t" r="r" b="b"/>
              <a:pathLst>
                <a:path w="669290" h="272414">
                  <a:moveTo>
                    <a:pt x="350108" y="0"/>
                  </a:moveTo>
                  <a:lnTo>
                    <a:pt x="303434" y="2213"/>
                  </a:lnTo>
                  <a:lnTo>
                    <a:pt x="256951" y="8659"/>
                  </a:lnTo>
                  <a:lnTo>
                    <a:pt x="210979" y="19311"/>
                  </a:lnTo>
                  <a:lnTo>
                    <a:pt x="165839" y="34144"/>
                  </a:lnTo>
                  <a:lnTo>
                    <a:pt x="121850" y="53134"/>
                  </a:lnTo>
                  <a:lnTo>
                    <a:pt x="79333" y="76254"/>
                  </a:lnTo>
                  <a:lnTo>
                    <a:pt x="38610" y="103480"/>
                  </a:lnTo>
                  <a:lnTo>
                    <a:pt x="0" y="134785"/>
                  </a:lnTo>
                  <a:lnTo>
                    <a:pt x="134111" y="262420"/>
                  </a:lnTo>
                  <a:lnTo>
                    <a:pt x="173595" y="235933"/>
                  </a:lnTo>
                  <a:lnTo>
                    <a:pt x="215473" y="215472"/>
                  </a:lnTo>
                  <a:lnTo>
                    <a:pt x="259045" y="201098"/>
                  </a:lnTo>
                  <a:lnTo>
                    <a:pt x="303609" y="192872"/>
                  </a:lnTo>
                  <a:lnTo>
                    <a:pt x="348465" y="190855"/>
                  </a:lnTo>
                  <a:lnTo>
                    <a:pt x="392912" y="195108"/>
                  </a:lnTo>
                  <a:lnTo>
                    <a:pt x="436248" y="205693"/>
                  </a:lnTo>
                  <a:lnTo>
                    <a:pt x="477774" y="222669"/>
                  </a:lnTo>
                  <a:lnTo>
                    <a:pt x="430910" y="271818"/>
                  </a:lnTo>
                  <a:lnTo>
                    <a:pt x="662940" y="259753"/>
                  </a:lnTo>
                  <a:lnTo>
                    <a:pt x="668908" y="21628"/>
                  </a:lnTo>
                  <a:lnTo>
                    <a:pt x="616203" y="77000"/>
                  </a:lnTo>
                  <a:lnTo>
                    <a:pt x="575117" y="53293"/>
                  </a:lnTo>
                  <a:lnTo>
                    <a:pt x="532298" y="33968"/>
                  </a:lnTo>
                  <a:lnTo>
                    <a:pt x="488067" y="19002"/>
                  </a:lnTo>
                  <a:lnTo>
                    <a:pt x="442744" y="8369"/>
                  </a:lnTo>
                  <a:lnTo>
                    <a:pt x="396651" y="2043"/>
                  </a:lnTo>
                  <a:lnTo>
                    <a:pt x="350108" y="0"/>
                  </a:lnTo>
                  <a:close/>
                </a:path>
              </a:pathLst>
            </a:custGeom>
            <a:solidFill>
              <a:srgbClr val="8E8E8E"/>
            </a:solidFill>
          </p:spPr>
          <p:txBody>
            <a:bodyPr wrap="square" lIns="0" tIns="0" rIns="0" bIns="0" rtlCol="0"/>
            <a:lstStyle/>
            <a:p>
              <a:endParaRPr/>
            </a:p>
          </p:txBody>
        </p:sp>
        <p:sp>
          <p:nvSpPr>
            <p:cNvPr id="421" name="object 131"/>
            <p:cNvSpPr/>
            <p:nvPr/>
          </p:nvSpPr>
          <p:spPr>
            <a:xfrm>
              <a:off x="7319898" y="1669757"/>
              <a:ext cx="669290" cy="272415"/>
            </a:xfrm>
            <a:custGeom>
              <a:avLst/>
              <a:gdLst/>
              <a:ahLst/>
              <a:cxnLst/>
              <a:rect l="l" t="t" r="r" b="b"/>
              <a:pathLst>
                <a:path w="669290" h="272414">
                  <a:moveTo>
                    <a:pt x="668908" y="21628"/>
                  </a:moveTo>
                  <a:lnTo>
                    <a:pt x="616203" y="77000"/>
                  </a:lnTo>
                  <a:lnTo>
                    <a:pt x="575117" y="53293"/>
                  </a:lnTo>
                  <a:lnTo>
                    <a:pt x="532298" y="33968"/>
                  </a:lnTo>
                  <a:lnTo>
                    <a:pt x="488067" y="19002"/>
                  </a:lnTo>
                  <a:lnTo>
                    <a:pt x="442744" y="8369"/>
                  </a:lnTo>
                  <a:lnTo>
                    <a:pt x="396651" y="2043"/>
                  </a:lnTo>
                  <a:lnTo>
                    <a:pt x="350108" y="0"/>
                  </a:lnTo>
                  <a:lnTo>
                    <a:pt x="303434" y="2213"/>
                  </a:lnTo>
                  <a:lnTo>
                    <a:pt x="256951" y="8659"/>
                  </a:lnTo>
                  <a:lnTo>
                    <a:pt x="210979" y="19311"/>
                  </a:lnTo>
                  <a:lnTo>
                    <a:pt x="165839" y="34144"/>
                  </a:lnTo>
                  <a:lnTo>
                    <a:pt x="121850" y="53134"/>
                  </a:lnTo>
                  <a:lnTo>
                    <a:pt x="79333" y="76254"/>
                  </a:lnTo>
                  <a:lnTo>
                    <a:pt x="38610" y="103480"/>
                  </a:lnTo>
                  <a:lnTo>
                    <a:pt x="0" y="134785"/>
                  </a:lnTo>
                  <a:lnTo>
                    <a:pt x="134111" y="262420"/>
                  </a:lnTo>
                  <a:lnTo>
                    <a:pt x="173595" y="235933"/>
                  </a:lnTo>
                  <a:lnTo>
                    <a:pt x="215473" y="215472"/>
                  </a:lnTo>
                  <a:lnTo>
                    <a:pt x="259045" y="201098"/>
                  </a:lnTo>
                  <a:lnTo>
                    <a:pt x="303609" y="192872"/>
                  </a:lnTo>
                  <a:lnTo>
                    <a:pt x="348465" y="190855"/>
                  </a:lnTo>
                  <a:lnTo>
                    <a:pt x="392912" y="195108"/>
                  </a:lnTo>
                  <a:lnTo>
                    <a:pt x="436248" y="205693"/>
                  </a:lnTo>
                  <a:lnTo>
                    <a:pt x="477774" y="222669"/>
                  </a:lnTo>
                  <a:lnTo>
                    <a:pt x="430910" y="271818"/>
                  </a:lnTo>
                  <a:lnTo>
                    <a:pt x="662940" y="259753"/>
                  </a:lnTo>
                  <a:lnTo>
                    <a:pt x="668908" y="21628"/>
                  </a:lnTo>
                  <a:close/>
                </a:path>
              </a:pathLst>
            </a:custGeom>
            <a:ln w="9525">
              <a:solidFill>
                <a:srgbClr val="A4B7C5"/>
              </a:solidFill>
            </a:ln>
          </p:spPr>
          <p:txBody>
            <a:bodyPr wrap="square" lIns="0" tIns="0" rIns="0" bIns="0" rtlCol="0"/>
            <a:lstStyle/>
            <a:p>
              <a:endParaRPr/>
            </a:p>
          </p:txBody>
        </p:sp>
      </p:grpSp>
      <p:sp>
        <p:nvSpPr>
          <p:cNvPr id="422" name="object 49"/>
          <p:cNvSpPr/>
          <p:nvPr/>
        </p:nvSpPr>
        <p:spPr>
          <a:xfrm>
            <a:off x="6628776" y="1631887"/>
            <a:ext cx="1051021" cy="358140"/>
          </a:xfrm>
          <a:custGeom>
            <a:avLst/>
            <a:gdLst/>
            <a:ahLst/>
            <a:cxnLst/>
            <a:rect l="l" t="t" r="r" b="b"/>
            <a:pathLst>
              <a:path w="1443354" h="358139">
                <a:moveTo>
                  <a:pt x="1407414" y="0"/>
                </a:moveTo>
                <a:lnTo>
                  <a:pt x="35813" y="0"/>
                </a:lnTo>
                <a:lnTo>
                  <a:pt x="21859" y="2809"/>
                </a:lnTo>
                <a:lnTo>
                  <a:pt x="10477" y="10477"/>
                </a:lnTo>
                <a:lnTo>
                  <a:pt x="2809" y="21859"/>
                </a:lnTo>
                <a:lnTo>
                  <a:pt x="0" y="35813"/>
                </a:lnTo>
                <a:lnTo>
                  <a:pt x="0" y="322325"/>
                </a:lnTo>
                <a:lnTo>
                  <a:pt x="2809" y="336280"/>
                </a:lnTo>
                <a:lnTo>
                  <a:pt x="10477" y="347662"/>
                </a:lnTo>
                <a:lnTo>
                  <a:pt x="21859" y="355330"/>
                </a:lnTo>
                <a:lnTo>
                  <a:pt x="35813" y="358139"/>
                </a:lnTo>
                <a:lnTo>
                  <a:pt x="1407414" y="358139"/>
                </a:lnTo>
                <a:lnTo>
                  <a:pt x="1421368" y="355330"/>
                </a:lnTo>
                <a:lnTo>
                  <a:pt x="1432750" y="347662"/>
                </a:lnTo>
                <a:lnTo>
                  <a:pt x="1440418" y="336280"/>
                </a:lnTo>
                <a:lnTo>
                  <a:pt x="1443228" y="322325"/>
                </a:lnTo>
                <a:lnTo>
                  <a:pt x="1443228" y="35813"/>
                </a:lnTo>
                <a:lnTo>
                  <a:pt x="1440418" y="21859"/>
                </a:lnTo>
                <a:lnTo>
                  <a:pt x="1432750" y="10477"/>
                </a:lnTo>
                <a:lnTo>
                  <a:pt x="1421368" y="2809"/>
                </a:lnTo>
                <a:lnTo>
                  <a:pt x="1407414" y="0"/>
                </a:lnTo>
                <a:close/>
              </a:path>
            </a:pathLst>
          </a:custGeom>
          <a:solidFill>
            <a:srgbClr val="007EDF"/>
          </a:solidFill>
        </p:spPr>
        <p:txBody>
          <a:bodyPr wrap="square" lIns="0" tIns="0" rIns="0" bIns="0" rtlCol="0"/>
          <a:lstStyle/>
          <a:p>
            <a:endParaRPr/>
          </a:p>
        </p:txBody>
      </p:sp>
      <p:sp>
        <p:nvSpPr>
          <p:cNvPr id="423" name="object 50"/>
          <p:cNvSpPr txBox="1"/>
          <p:nvPr/>
        </p:nvSpPr>
        <p:spPr>
          <a:xfrm>
            <a:off x="6709393" y="1660617"/>
            <a:ext cx="885429" cy="302647"/>
          </a:xfrm>
          <a:prstGeom prst="rect">
            <a:avLst/>
          </a:prstGeom>
        </p:spPr>
        <p:txBody>
          <a:bodyPr vert="horz" wrap="square" lIns="0" tIns="12700" rIns="0" bIns="0" rtlCol="0">
            <a:spAutoFit/>
          </a:bodyPr>
          <a:lstStyle/>
          <a:p>
            <a:pPr marL="12700">
              <a:lnSpc>
                <a:spcPct val="100000"/>
              </a:lnSpc>
              <a:spcBef>
                <a:spcPts val="100"/>
              </a:spcBef>
            </a:pPr>
            <a:r>
              <a:rPr lang="en-US" sz="900" b="1" spc="-10" dirty="0" smtClean="0">
                <a:solidFill>
                  <a:srgbClr val="FFFFFF"/>
                </a:solidFill>
              </a:rPr>
              <a:t>Model </a:t>
            </a:r>
          </a:p>
          <a:p>
            <a:pPr marL="12700">
              <a:lnSpc>
                <a:spcPct val="100000"/>
              </a:lnSpc>
              <a:spcBef>
                <a:spcPts val="100"/>
              </a:spcBef>
            </a:pPr>
            <a:r>
              <a:rPr lang="en-US" sz="900" b="1" spc="-10" dirty="0" smtClean="0">
                <a:solidFill>
                  <a:srgbClr val="FFFFFF"/>
                </a:solidFill>
              </a:rPr>
              <a:t>Building</a:t>
            </a:r>
            <a:endParaRPr sz="900" dirty="0"/>
          </a:p>
        </p:txBody>
      </p:sp>
      <p:grpSp>
        <p:nvGrpSpPr>
          <p:cNvPr id="424" name="object 51"/>
          <p:cNvGrpSpPr/>
          <p:nvPr/>
        </p:nvGrpSpPr>
        <p:grpSpPr>
          <a:xfrm>
            <a:off x="6645049" y="2015172"/>
            <a:ext cx="1023289" cy="359283"/>
            <a:chOff x="3248405" y="2392679"/>
            <a:chExt cx="1135380" cy="359283"/>
          </a:xfrm>
        </p:grpSpPr>
        <p:sp>
          <p:nvSpPr>
            <p:cNvPr id="425" name="object 52"/>
            <p:cNvSpPr/>
            <p:nvPr/>
          </p:nvSpPr>
          <p:spPr>
            <a:xfrm>
              <a:off x="3790187" y="2392679"/>
              <a:ext cx="50800" cy="48895"/>
            </a:xfrm>
            <a:custGeom>
              <a:avLst/>
              <a:gdLst/>
              <a:ahLst/>
              <a:cxnLst/>
              <a:rect l="l" t="t" r="r" b="b"/>
              <a:pathLst>
                <a:path w="50800" h="48894">
                  <a:moveTo>
                    <a:pt x="41910" y="0"/>
                  </a:moveTo>
                  <a:lnTo>
                    <a:pt x="8382" y="0"/>
                  </a:lnTo>
                  <a:lnTo>
                    <a:pt x="8382" y="24383"/>
                  </a:lnTo>
                  <a:lnTo>
                    <a:pt x="0" y="24383"/>
                  </a:lnTo>
                  <a:lnTo>
                    <a:pt x="25146" y="48768"/>
                  </a:lnTo>
                  <a:lnTo>
                    <a:pt x="50291" y="24383"/>
                  </a:lnTo>
                  <a:lnTo>
                    <a:pt x="41910" y="24383"/>
                  </a:lnTo>
                  <a:lnTo>
                    <a:pt x="41910" y="0"/>
                  </a:lnTo>
                  <a:close/>
                </a:path>
              </a:pathLst>
            </a:custGeom>
            <a:solidFill>
              <a:srgbClr val="AAC0EC"/>
            </a:solidFill>
          </p:spPr>
          <p:txBody>
            <a:bodyPr wrap="square" lIns="0" tIns="0" rIns="0" bIns="0" rtlCol="0"/>
            <a:lstStyle/>
            <a:p>
              <a:endParaRPr/>
            </a:p>
          </p:txBody>
        </p:sp>
        <p:sp>
          <p:nvSpPr>
            <p:cNvPr id="426" name="object 53"/>
            <p:cNvSpPr/>
            <p:nvPr/>
          </p:nvSpPr>
          <p:spPr>
            <a:xfrm>
              <a:off x="3248405" y="2468117"/>
              <a:ext cx="1135380" cy="283845"/>
            </a:xfrm>
            <a:custGeom>
              <a:avLst/>
              <a:gdLst/>
              <a:ahLst/>
              <a:cxnLst/>
              <a:rect l="l" t="t" r="r" b="b"/>
              <a:pathLst>
                <a:path w="1135379" h="283844">
                  <a:moveTo>
                    <a:pt x="1107058" y="0"/>
                  </a:moveTo>
                  <a:lnTo>
                    <a:pt x="28320" y="0"/>
                  </a:lnTo>
                  <a:lnTo>
                    <a:pt x="17305" y="2228"/>
                  </a:lnTo>
                  <a:lnTo>
                    <a:pt x="8302" y="8302"/>
                  </a:lnTo>
                  <a:lnTo>
                    <a:pt x="2228" y="17305"/>
                  </a:lnTo>
                  <a:lnTo>
                    <a:pt x="0" y="28320"/>
                  </a:lnTo>
                  <a:lnTo>
                    <a:pt x="0" y="255143"/>
                  </a:lnTo>
                  <a:lnTo>
                    <a:pt x="2228" y="266158"/>
                  </a:lnTo>
                  <a:lnTo>
                    <a:pt x="8302" y="275161"/>
                  </a:lnTo>
                  <a:lnTo>
                    <a:pt x="17305" y="281235"/>
                  </a:lnTo>
                  <a:lnTo>
                    <a:pt x="28320" y="283463"/>
                  </a:lnTo>
                  <a:lnTo>
                    <a:pt x="1107058" y="283463"/>
                  </a:lnTo>
                  <a:lnTo>
                    <a:pt x="1118074" y="281235"/>
                  </a:lnTo>
                  <a:lnTo>
                    <a:pt x="1127077" y="275161"/>
                  </a:lnTo>
                  <a:lnTo>
                    <a:pt x="1133151" y="266158"/>
                  </a:lnTo>
                  <a:lnTo>
                    <a:pt x="1135380" y="255143"/>
                  </a:lnTo>
                  <a:lnTo>
                    <a:pt x="1135380" y="28320"/>
                  </a:lnTo>
                  <a:lnTo>
                    <a:pt x="1133151" y="17305"/>
                  </a:lnTo>
                  <a:lnTo>
                    <a:pt x="1127077" y="8302"/>
                  </a:lnTo>
                  <a:lnTo>
                    <a:pt x="1118074" y="2228"/>
                  </a:lnTo>
                  <a:lnTo>
                    <a:pt x="1107058" y="0"/>
                  </a:lnTo>
                  <a:close/>
                </a:path>
              </a:pathLst>
            </a:custGeom>
            <a:solidFill>
              <a:srgbClr val="CAD7F3">
                <a:alpha val="90194"/>
              </a:srgbClr>
            </a:solidFill>
          </p:spPr>
          <p:txBody>
            <a:bodyPr wrap="square" lIns="0" tIns="0" rIns="0" bIns="0" rtlCol="0"/>
            <a:lstStyle/>
            <a:p>
              <a:endParaRPr/>
            </a:p>
          </p:txBody>
        </p:sp>
        <p:sp>
          <p:nvSpPr>
            <p:cNvPr id="427" name="object 54"/>
            <p:cNvSpPr/>
            <p:nvPr/>
          </p:nvSpPr>
          <p:spPr>
            <a:xfrm>
              <a:off x="3248405" y="2468117"/>
              <a:ext cx="1135380" cy="283845"/>
            </a:xfrm>
            <a:custGeom>
              <a:avLst/>
              <a:gdLst/>
              <a:ahLst/>
              <a:cxnLst/>
              <a:rect l="l" t="t" r="r" b="b"/>
              <a:pathLst>
                <a:path w="1135379" h="283844">
                  <a:moveTo>
                    <a:pt x="0" y="28320"/>
                  </a:moveTo>
                  <a:lnTo>
                    <a:pt x="2228" y="17305"/>
                  </a:lnTo>
                  <a:lnTo>
                    <a:pt x="8302" y="8302"/>
                  </a:lnTo>
                  <a:lnTo>
                    <a:pt x="17305" y="2228"/>
                  </a:lnTo>
                  <a:lnTo>
                    <a:pt x="28320" y="0"/>
                  </a:lnTo>
                  <a:lnTo>
                    <a:pt x="1107058" y="0"/>
                  </a:lnTo>
                  <a:lnTo>
                    <a:pt x="1118074" y="2228"/>
                  </a:lnTo>
                  <a:lnTo>
                    <a:pt x="1127077" y="8302"/>
                  </a:lnTo>
                  <a:lnTo>
                    <a:pt x="1133151" y="17305"/>
                  </a:lnTo>
                  <a:lnTo>
                    <a:pt x="1135380" y="28320"/>
                  </a:lnTo>
                  <a:lnTo>
                    <a:pt x="1135380" y="255143"/>
                  </a:lnTo>
                  <a:lnTo>
                    <a:pt x="1133151" y="266158"/>
                  </a:lnTo>
                  <a:lnTo>
                    <a:pt x="1127077" y="275161"/>
                  </a:lnTo>
                  <a:lnTo>
                    <a:pt x="1118074" y="281235"/>
                  </a:lnTo>
                  <a:lnTo>
                    <a:pt x="1107058" y="283463"/>
                  </a:lnTo>
                  <a:lnTo>
                    <a:pt x="28320" y="283463"/>
                  </a:lnTo>
                  <a:lnTo>
                    <a:pt x="17305" y="281235"/>
                  </a:lnTo>
                  <a:lnTo>
                    <a:pt x="8302" y="275161"/>
                  </a:lnTo>
                  <a:lnTo>
                    <a:pt x="2228" y="266158"/>
                  </a:lnTo>
                  <a:lnTo>
                    <a:pt x="0" y="255143"/>
                  </a:lnTo>
                  <a:lnTo>
                    <a:pt x="0" y="28320"/>
                  </a:lnTo>
                  <a:close/>
                </a:path>
              </a:pathLst>
            </a:custGeom>
            <a:ln w="25400">
              <a:solidFill>
                <a:srgbClr val="CAD7F3"/>
              </a:solidFill>
            </a:ln>
          </p:spPr>
          <p:txBody>
            <a:bodyPr wrap="square" lIns="0" tIns="0" rIns="0" bIns="0" rtlCol="0"/>
            <a:lstStyle/>
            <a:p>
              <a:endParaRPr/>
            </a:p>
          </p:txBody>
        </p:sp>
      </p:grpSp>
      <p:sp>
        <p:nvSpPr>
          <p:cNvPr id="428" name="object 55"/>
          <p:cNvSpPr txBox="1"/>
          <p:nvPr/>
        </p:nvSpPr>
        <p:spPr>
          <a:xfrm>
            <a:off x="6910479" y="2148523"/>
            <a:ext cx="602615" cy="135935"/>
          </a:xfrm>
          <a:prstGeom prst="rect">
            <a:avLst/>
          </a:prstGeom>
        </p:spPr>
        <p:txBody>
          <a:bodyPr vert="horz" wrap="square" lIns="0" tIns="12700" rIns="0" bIns="0" rtlCol="0">
            <a:spAutoFit/>
          </a:bodyPr>
          <a:lstStyle/>
          <a:p>
            <a:pPr marL="12700">
              <a:lnSpc>
                <a:spcPct val="100000"/>
              </a:lnSpc>
              <a:spcBef>
                <a:spcPts val="100"/>
              </a:spcBef>
            </a:pPr>
            <a:r>
              <a:rPr lang="en-US" sz="800" dirty="0" smtClean="0">
                <a:solidFill>
                  <a:srgbClr val="434343"/>
                </a:solidFill>
                <a:latin typeface="Arial MT"/>
                <a:cs typeface="Arial MT"/>
              </a:rPr>
              <a:t>SPLITING</a:t>
            </a:r>
            <a:endParaRPr sz="800" dirty="0">
              <a:latin typeface="Arial MT"/>
              <a:cs typeface="Arial MT"/>
            </a:endParaRPr>
          </a:p>
        </p:txBody>
      </p:sp>
      <p:grpSp>
        <p:nvGrpSpPr>
          <p:cNvPr id="429" name="object 56"/>
          <p:cNvGrpSpPr/>
          <p:nvPr/>
        </p:nvGrpSpPr>
        <p:grpSpPr>
          <a:xfrm>
            <a:off x="6632349" y="2397697"/>
            <a:ext cx="1059035" cy="373380"/>
            <a:chOff x="3235705" y="2775204"/>
            <a:chExt cx="1160780" cy="373380"/>
          </a:xfrm>
        </p:grpSpPr>
        <p:sp>
          <p:nvSpPr>
            <p:cNvPr id="430" name="object 57"/>
            <p:cNvSpPr/>
            <p:nvPr/>
          </p:nvSpPr>
          <p:spPr>
            <a:xfrm>
              <a:off x="3790187" y="2775204"/>
              <a:ext cx="50800" cy="50800"/>
            </a:xfrm>
            <a:custGeom>
              <a:avLst/>
              <a:gdLst/>
              <a:ahLst/>
              <a:cxnLst/>
              <a:rect l="l" t="t" r="r" b="b"/>
              <a:pathLst>
                <a:path w="50800" h="50800">
                  <a:moveTo>
                    <a:pt x="41910" y="0"/>
                  </a:moveTo>
                  <a:lnTo>
                    <a:pt x="8382" y="0"/>
                  </a:lnTo>
                  <a:lnTo>
                    <a:pt x="8382" y="25145"/>
                  </a:lnTo>
                  <a:lnTo>
                    <a:pt x="0" y="25145"/>
                  </a:lnTo>
                  <a:lnTo>
                    <a:pt x="25146" y="50291"/>
                  </a:lnTo>
                  <a:lnTo>
                    <a:pt x="50291" y="25145"/>
                  </a:lnTo>
                  <a:lnTo>
                    <a:pt x="41910" y="25145"/>
                  </a:lnTo>
                  <a:lnTo>
                    <a:pt x="41910" y="0"/>
                  </a:lnTo>
                  <a:close/>
                </a:path>
              </a:pathLst>
            </a:custGeom>
            <a:solidFill>
              <a:srgbClr val="AAC0EC"/>
            </a:solidFill>
          </p:spPr>
          <p:txBody>
            <a:bodyPr wrap="square" lIns="0" tIns="0" rIns="0" bIns="0" rtlCol="0"/>
            <a:lstStyle/>
            <a:p>
              <a:endParaRPr/>
            </a:p>
          </p:txBody>
        </p:sp>
        <p:sp>
          <p:nvSpPr>
            <p:cNvPr id="431" name="object 58"/>
            <p:cNvSpPr/>
            <p:nvPr/>
          </p:nvSpPr>
          <p:spPr>
            <a:xfrm>
              <a:off x="3248405" y="2850642"/>
              <a:ext cx="1135380" cy="285115"/>
            </a:xfrm>
            <a:custGeom>
              <a:avLst/>
              <a:gdLst/>
              <a:ahLst/>
              <a:cxnLst/>
              <a:rect l="l" t="t" r="r" b="b"/>
              <a:pathLst>
                <a:path w="1135379" h="285114">
                  <a:moveTo>
                    <a:pt x="1106932" y="0"/>
                  </a:moveTo>
                  <a:lnTo>
                    <a:pt x="28447" y="0"/>
                  </a:lnTo>
                  <a:lnTo>
                    <a:pt x="17359" y="2230"/>
                  </a:lnTo>
                  <a:lnTo>
                    <a:pt x="8318" y="8318"/>
                  </a:lnTo>
                  <a:lnTo>
                    <a:pt x="2230" y="17359"/>
                  </a:lnTo>
                  <a:lnTo>
                    <a:pt x="0" y="28447"/>
                  </a:lnTo>
                  <a:lnTo>
                    <a:pt x="0" y="256539"/>
                  </a:lnTo>
                  <a:lnTo>
                    <a:pt x="2230" y="267628"/>
                  </a:lnTo>
                  <a:lnTo>
                    <a:pt x="8318" y="276669"/>
                  </a:lnTo>
                  <a:lnTo>
                    <a:pt x="17359" y="282757"/>
                  </a:lnTo>
                  <a:lnTo>
                    <a:pt x="28447" y="284988"/>
                  </a:lnTo>
                  <a:lnTo>
                    <a:pt x="1106932" y="284988"/>
                  </a:lnTo>
                  <a:lnTo>
                    <a:pt x="1118020" y="282757"/>
                  </a:lnTo>
                  <a:lnTo>
                    <a:pt x="1127061" y="276669"/>
                  </a:lnTo>
                  <a:lnTo>
                    <a:pt x="1133149" y="267628"/>
                  </a:lnTo>
                  <a:lnTo>
                    <a:pt x="1135380" y="256539"/>
                  </a:lnTo>
                  <a:lnTo>
                    <a:pt x="1135380" y="28447"/>
                  </a:lnTo>
                  <a:lnTo>
                    <a:pt x="1133149" y="17359"/>
                  </a:lnTo>
                  <a:lnTo>
                    <a:pt x="1127061" y="8318"/>
                  </a:lnTo>
                  <a:lnTo>
                    <a:pt x="1118020" y="2230"/>
                  </a:lnTo>
                  <a:lnTo>
                    <a:pt x="1106932" y="0"/>
                  </a:lnTo>
                  <a:close/>
                </a:path>
              </a:pathLst>
            </a:custGeom>
            <a:solidFill>
              <a:srgbClr val="CAD7F3">
                <a:alpha val="90194"/>
              </a:srgbClr>
            </a:solidFill>
          </p:spPr>
          <p:txBody>
            <a:bodyPr wrap="square" lIns="0" tIns="0" rIns="0" bIns="0" rtlCol="0"/>
            <a:lstStyle/>
            <a:p>
              <a:endParaRPr/>
            </a:p>
          </p:txBody>
        </p:sp>
        <p:sp>
          <p:nvSpPr>
            <p:cNvPr id="432" name="object 59"/>
            <p:cNvSpPr/>
            <p:nvPr/>
          </p:nvSpPr>
          <p:spPr>
            <a:xfrm>
              <a:off x="3248405" y="2850642"/>
              <a:ext cx="1135380" cy="285115"/>
            </a:xfrm>
            <a:custGeom>
              <a:avLst/>
              <a:gdLst/>
              <a:ahLst/>
              <a:cxnLst/>
              <a:rect l="l" t="t" r="r" b="b"/>
              <a:pathLst>
                <a:path w="1135379" h="285114">
                  <a:moveTo>
                    <a:pt x="0" y="28447"/>
                  </a:moveTo>
                  <a:lnTo>
                    <a:pt x="2230" y="17359"/>
                  </a:lnTo>
                  <a:lnTo>
                    <a:pt x="8318" y="8318"/>
                  </a:lnTo>
                  <a:lnTo>
                    <a:pt x="17359" y="2230"/>
                  </a:lnTo>
                  <a:lnTo>
                    <a:pt x="28447" y="0"/>
                  </a:lnTo>
                  <a:lnTo>
                    <a:pt x="1106932" y="0"/>
                  </a:lnTo>
                  <a:lnTo>
                    <a:pt x="1118020" y="2230"/>
                  </a:lnTo>
                  <a:lnTo>
                    <a:pt x="1127061" y="8318"/>
                  </a:lnTo>
                  <a:lnTo>
                    <a:pt x="1133149" y="17359"/>
                  </a:lnTo>
                  <a:lnTo>
                    <a:pt x="1135380" y="28447"/>
                  </a:lnTo>
                  <a:lnTo>
                    <a:pt x="1135380" y="256539"/>
                  </a:lnTo>
                  <a:lnTo>
                    <a:pt x="1133149" y="267628"/>
                  </a:lnTo>
                  <a:lnTo>
                    <a:pt x="1127061" y="276669"/>
                  </a:lnTo>
                  <a:lnTo>
                    <a:pt x="1118020" y="282757"/>
                  </a:lnTo>
                  <a:lnTo>
                    <a:pt x="1106932" y="284988"/>
                  </a:lnTo>
                  <a:lnTo>
                    <a:pt x="28447" y="284988"/>
                  </a:lnTo>
                  <a:lnTo>
                    <a:pt x="17359" y="282757"/>
                  </a:lnTo>
                  <a:lnTo>
                    <a:pt x="8318" y="276669"/>
                  </a:lnTo>
                  <a:lnTo>
                    <a:pt x="2230" y="267628"/>
                  </a:lnTo>
                  <a:lnTo>
                    <a:pt x="0" y="256539"/>
                  </a:lnTo>
                  <a:lnTo>
                    <a:pt x="0" y="28447"/>
                  </a:lnTo>
                  <a:close/>
                </a:path>
              </a:pathLst>
            </a:custGeom>
            <a:ln w="25400">
              <a:solidFill>
                <a:srgbClr val="CAD7F3"/>
              </a:solidFill>
            </a:ln>
          </p:spPr>
          <p:txBody>
            <a:bodyPr wrap="square" lIns="0" tIns="0" rIns="0" bIns="0" rtlCol="0"/>
            <a:lstStyle/>
            <a:p>
              <a:endParaRPr/>
            </a:p>
          </p:txBody>
        </p:sp>
      </p:grpSp>
      <p:sp>
        <p:nvSpPr>
          <p:cNvPr id="433" name="object 60"/>
          <p:cNvSpPr txBox="1"/>
          <p:nvPr/>
        </p:nvSpPr>
        <p:spPr>
          <a:xfrm>
            <a:off x="6692991" y="2493246"/>
            <a:ext cx="975347" cy="271869"/>
          </a:xfrm>
          <a:prstGeom prst="rect">
            <a:avLst/>
          </a:prstGeom>
        </p:spPr>
        <p:txBody>
          <a:bodyPr vert="horz" wrap="square" lIns="0" tIns="12700" rIns="0" bIns="0" rtlCol="0">
            <a:spAutoFit/>
          </a:bodyPr>
          <a:lstStyle/>
          <a:p>
            <a:pPr marL="12700">
              <a:lnSpc>
                <a:spcPct val="100000"/>
              </a:lnSpc>
              <a:spcBef>
                <a:spcPts val="100"/>
              </a:spcBef>
            </a:pPr>
            <a:r>
              <a:rPr lang="en-US" sz="800" dirty="0" smtClean="0">
                <a:latin typeface="Arial MT"/>
                <a:cs typeface="Arial MT"/>
              </a:rPr>
              <a:t>FEATURE </a:t>
            </a:r>
          </a:p>
          <a:p>
            <a:pPr marL="12700">
              <a:lnSpc>
                <a:spcPct val="100000"/>
              </a:lnSpc>
              <a:spcBef>
                <a:spcPts val="100"/>
              </a:spcBef>
            </a:pPr>
            <a:r>
              <a:rPr lang="en-US" sz="800" dirty="0" smtClean="0">
                <a:latin typeface="Arial MT"/>
                <a:cs typeface="Arial MT"/>
              </a:rPr>
              <a:t>SCALING</a:t>
            </a:r>
            <a:endParaRPr sz="800" dirty="0">
              <a:latin typeface="Arial MT"/>
              <a:cs typeface="Arial MT"/>
            </a:endParaRPr>
          </a:p>
        </p:txBody>
      </p:sp>
      <p:grpSp>
        <p:nvGrpSpPr>
          <p:cNvPr id="434" name="object 61"/>
          <p:cNvGrpSpPr/>
          <p:nvPr/>
        </p:nvGrpSpPr>
        <p:grpSpPr>
          <a:xfrm>
            <a:off x="6643808" y="2781744"/>
            <a:ext cx="1082807" cy="469941"/>
            <a:chOff x="3248405" y="3159251"/>
            <a:chExt cx="1053910" cy="469941"/>
          </a:xfrm>
        </p:grpSpPr>
        <p:sp>
          <p:nvSpPr>
            <p:cNvPr id="435" name="object 62"/>
            <p:cNvSpPr/>
            <p:nvPr/>
          </p:nvSpPr>
          <p:spPr>
            <a:xfrm>
              <a:off x="3790187" y="3159251"/>
              <a:ext cx="50800" cy="50800"/>
            </a:xfrm>
            <a:custGeom>
              <a:avLst/>
              <a:gdLst/>
              <a:ahLst/>
              <a:cxnLst/>
              <a:rect l="l" t="t" r="r" b="b"/>
              <a:pathLst>
                <a:path w="50800" h="50800">
                  <a:moveTo>
                    <a:pt x="41910" y="0"/>
                  </a:moveTo>
                  <a:lnTo>
                    <a:pt x="8382" y="0"/>
                  </a:lnTo>
                  <a:lnTo>
                    <a:pt x="8382" y="25146"/>
                  </a:lnTo>
                  <a:lnTo>
                    <a:pt x="0" y="25146"/>
                  </a:lnTo>
                  <a:lnTo>
                    <a:pt x="25146" y="50292"/>
                  </a:lnTo>
                  <a:lnTo>
                    <a:pt x="50291" y="25146"/>
                  </a:lnTo>
                  <a:lnTo>
                    <a:pt x="41910" y="25146"/>
                  </a:lnTo>
                  <a:lnTo>
                    <a:pt x="41910" y="0"/>
                  </a:lnTo>
                  <a:close/>
                </a:path>
              </a:pathLst>
            </a:custGeom>
            <a:solidFill>
              <a:srgbClr val="AAC0EC"/>
            </a:solidFill>
          </p:spPr>
          <p:txBody>
            <a:bodyPr wrap="square" lIns="0" tIns="0" rIns="0" bIns="0" rtlCol="0"/>
            <a:lstStyle/>
            <a:p>
              <a:endParaRPr/>
            </a:p>
          </p:txBody>
        </p:sp>
        <p:sp>
          <p:nvSpPr>
            <p:cNvPr id="436" name="object 63"/>
            <p:cNvSpPr/>
            <p:nvPr/>
          </p:nvSpPr>
          <p:spPr>
            <a:xfrm>
              <a:off x="3248405" y="3234689"/>
              <a:ext cx="1053910" cy="394503"/>
            </a:xfrm>
            <a:custGeom>
              <a:avLst/>
              <a:gdLst/>
              <a:ahLst/>
              <a:cxnLst/>
              <a:rect l="l" t="t" r="r" b="b"/>
              <a:pathLst>
                <a:path w="1135379" h="283845">
                  <a:moveTo>
                    <a:pt x="1107058" y="0"/>
                  </a:moveTo>
                  <a:lnTo>
                    <a:pt x="28320" y="0"/>
                  </a:lnTo>
                  <a:lnTo>
                    <a:pt x="17305" y="2228"/>
                  </a:lnTo>
                  <a:lnTo>
                    <a:pt x="8302" y="8302"/>
                  </a:lnTo>
                  <a:lnTo>
                    <a:pt x="2228" y="17305"/>
                  </a:lnTo>
                  <a:lnTo>
                    <a:pt x="0" y="28321"/>
                  </a:lnTo>
                  <a:lnTo>
                    <a:pt x="0" y="255143"/>
                  </a:lnTo>
                  <a:lnTo>
                    <a:pt x="2228" y="266158"/>
                  </a:lnTo>
                  <a:lnTo>
                    <a:pt x="8302" y="275161"/>
                  </a:lnTo>
                  <a:lnTo>
                    <a:pt x="17305" y="281235"/>
                  </a:lnTo>
                  <a:lnTo>
                    <a:pt x="28320" y="283464"/>
                  </a:lnTo>
                  <a:lnTo>
                    <a:pt x="1107058" y="283464"/>
                  </a:lnTo>
                  <a:lnTo>
                    <a:pt x="1118074" y="281235"/>
                  </a:lnTo>
                  <a:lnTo>
                    <a:pt x="1127077" y="275161"/>
                  </a:lnTo>
                  <a:lnTo>
                    <a:pt x="1133151" y="266158"/>
                  </a:lnTo>
                  <a:lnTo>
                    <a:pt x="1135380" y="255143"/>
                  </a:lnTo>
                  <a:lnTo>
                    <a:pt x="1135380" y="28321"/>
                  </a:lnTo>
                  <a:lnTo>
                    <a:pt x="1133151" y="17305"/>
                  </a:lnTo>
                  <a:lnTo>
                    <a:pt x="1127077" y="8302"/>
                  </a:lnTo>
                  <a:lnTo>
                    <a:pt x="1118074" y="2228"/>
                  </a:lnTo>
                  <a:lnTo>
                    <a:pt x="1107058" y="0"/>
                  </a:lnTo>
                  <a:close/>
                </a:path>
              </a:pathLst>
            </a:custGeom>
            <a:solidFill>
              <a:srgbClr val="CAD7F3">
                <a:alpha val="90194"/>
              </a:srgbClr>
            </a:solidFill>
          </p:spPr>
          <p:txBody>
            <a:bodyPr wrap="square" lIns="0" tIns="0" rIns="0" bIns="0" rtlCol="0"/>
            <a:lstStyle/>
            <a:p>
              <a:endParaRPr/>
            </a:p>
          </p:txBody>
        </p:sp>
        <p:sp>
          <p:nvSpPr>
            <p:cNvPr id="437" name="object 64"/>
            <p:cNvSpPr/>
            <p:nvPr/>
          </p:nvSpPr>
          <p:spPr>
            <a:xfrm>
              <a:off x="3248405" y="3234689"/>
              <a:ext cx="1053910" cy="383795"/>
            </a:xfrm>
            <a:custGeom>
              <a:avLst/>
              <a:gdLst/>
              <a:ahLst/>
              <a:cxnLst/>
              <a:rect l="l" t="t" r="r" b="b"/>
              <a:pathLst>
                <a:path w="1135379" h="283845">
                  <a:moveTo>
                    <a:pt x="0" y="28321"/>
                  </a:moveTo>
                  <a:lnTo>
                    <a:pt x="2228" y="17305"/>
                  </a:lnTo>
                  <a:lnTo>
                    <a:pt x="8302" y="8302"/>
                  </a:lnTo>
                  <a:lnTo>
                    <a:pt x="17305" y="2228"/>
                  </a:lnTo>
                  <a:lnTo>
                    <a:pt x="28320" y="0"/>
                  </a:lnTo>
                  <a:lnTo>
                    <a:pt x="1107058" y="0"/>
                  </a:lnTo>
                  <a:lnTo>
                    <a:pt x="1118074" y="2228"/>
                  </a:lnTo>
                  <a:lnTo>
                    <a:pt x="1127077" y="8302"/>
                  </a:lnTo>
                  <a:lnTo>
                    <a:pt x="1133151" y="17305"/>
                  </a:lnTo>
                  <a:lnTo>
                    <a:pt x="1135380" y="28321"/>
                  </a:lnTo>
                  <a:lnTo>
                    <a:pt x="1135380" y="255143"/>
                  </a:lnTo>
                  <a:lnTo>
                    <a:pt x="1133151" y="266158"/>
                  </a:lnTo>
                  <a:lnTo>
                    <a:pt x="1127077" y="275161"/>
                  </a:lnTo>
                  <a:lnTo>
                    <a:pt x="1118074" y="281235"/>
                  </a:lnTo>
                  <a:lnTo>
                    <a:pt x="1107058" y="283464"/>
                  </a:lnTo>
                  <a:lnTo>
                    <a:pt x="28320" y="283464"/>
                  </a:lnTo>
                  <a:lnTo>
                    <a:pt x="17305" y="281235"/>
                  </a:lnTo>
                  <a:lnTo>
                    <a:pt x="8302" y="275161"/>
                  </a:lnTo>
                  <a:lnTo>
                    <a:pt x="2228" y="266158"/>
                  </a:lnTo>
                  <a:lnTo>
                    <a:pt x="0" y="255143"/>
                  </a:lnTo>
                  <a:lnTo>
                    <a:pt x="0" y="28321"/>
                  </a:lnTo>
                  <a:close/>
                </a:path>
              </a:pathLst>
            </a:custGeom>
            <a:ln w="25400">
              <a:solidFill>
                <a:srgbClr val="CAD7F3"/>
              </a:solidFill>
            </a:ln>
          </p:spPr>
          <p:txBody>
            <a:bodyPr wrap="square" lIns="0" tIns="0" rIns="0" bIns="0" rtlCol="0"/>
            <a:lstStyle/>
            <a:p>
              <a:endParaRPr/>
            </a:p>
          </p:txBody>
        </p:sp>
      </p:grpSp>
      <p:sp>
        <p:nvSpPr>
          <p:cNvPr id="438" name="object 65"/>
          <p:cNvSpPr txBox="1"/>
          <p:nvPr/>
        </p:nvSpPr>
        <p:spPr>
          <a:xfrm>
            <a:off x="6709393" y="2883703"/>
            <a:ext cx="1017222" cy="259045"/>
          </a:xfrm>
          <a:prstGeom prst="rect">
            <a:avLst/>
          </a:prstGeom>
        </p:spPr>
        <p:txBody>
          <a:bodyPr vert="horz" wrap="square" lIns="0" tIns="12700" rIns="0" bIns="0" rtlCol="0">
            <a:spAutoFit/>
          </a:bodyPr>
          <a:lstStyle/>
          <a:p>
            <a:pPr marL="12700">
              <a:lnSpc>
                <a:spcPct val="100000"/>
              </a:lnSpc>
              <a:spcBef>
                <a:spcPts val="100"/>
              </a:spcBef>
            </a:pPr>
            <a:r>
              <a:rPr lang="en-US" sz="800" dirty="0" smtClean="0">
                <a:solidFill>
                  <a:srgbClr val="434343"/>
                </a:solidFill>
                <a:latin typeface="Arial MT"/>
                <a:cs typeface="Arial MT"/>
              </a:rPr>
              <a:t>MODEL TRAINING &amp; TESTING</a:t>
            </a:r>
            <a:endParaRPr sz="800" dirty="0">
              <a:latin typeface="Arial MT"/>
              <a:cs typeface="Arial MT"/>
            </a:endParaRPr>
          </a:p>
        </p:txBody>
      </p:sp>
      <p:grpSp>
        <p:nvGrpSpPr>
          <p:cNvPr id="439" name="object 66"/>
          <p:cNvGrpSpPr/>
          <p:nvPr/>
        </p:nvGrpSpPr>
        <p:grpSpPr>
          <a:xfrm>
            <a:off x="6643684" y="3261490"/>
            <a:ext cx="1082931" cy="498941"/>
            <a:chOff x="3248405" y="3543300"/>
            <a:chExt cx="1135380" cy="498941"/>
          </a:xfrm>
        </p:grpSpPr>
        <p:sp>
          <p:nvSpPr>
            <p:cNvPr id="440" name="object 67"/>
            <p:cNvSpPr/>
            <p:nvPr/>
          </p:nvSpPr>
          <p:spPr>
            <a:xfrm>
              <a:off x="3790187" y="3543300"/>
              <a:ext cx="50800" cy="48895"/>
            </a:xfrm>
            <a:custGeom>
              <a:avLst/>
              <a:gdLst/>
              <a:ahLst/>
              <a:cxnLst/>
              <a:rect l="l" t="t" r="r" b="b"/>
              <a:pathLst>
                <a:path w="50800" h="48895">
                  <a:moveTo>
                    <a:pt x="41910" y="0"/>
                  </a:moveTo>
                  <a:lnTo>
                    <a:pt x="8382" y="0"/>
                  </a:lnTo>
                  <a:lnTo>
                    <a:pt x="8382" y="24384"/>
                  </a:lnTo>
                  <a:lnTo>
                    <a:pt x="0" y="24384"/>
                  </a:lnTo>
                  <a:lnTo>
                    <a:pt x="25146" y="48768"/>
                  </a:lnTo>
                  <a:lnTo>
                    <a:pt x="50291" y="24384"/>
                  </a:lnTo>
                  <a:lnTo>
                    <a:pt x="41910" y="24384"/>
                  </a:lnTo>
                  <a:lnTo>
                    <a:pt x="41910" y="0"/>
                  </a:lnTo>
                  <a:close/>
                </a:path>
              </a:pathLst>
            </a:custGeom>
            <a:solidFill>
              <a:srgbClr val="AAC0EC"/>
            </a:solidFill>
          </p:spPr>
          <p:txBody>
            <a:bodyPr wrap="square" lIns="0" tIns="0" rIns="0" bIns="0" rtlCol="0"/>
            <a:lstStyle/>
            <a:p>
              <a:endParaRPr/>
            </a:p>
          </p:txBody>
        </p:sp>
        <p:sp>
          <p:nvSpPr>
            <p:cNvPr id="441" name="object 68"/>
            <p:cNvSpPr/>
            <p:nvPr/>
          </p:nvSpPr>
          <p:spPr>
            <a:xfrm>
              <a:off x="3248405" y="3618738"/>
              <a:ext cx="1135380" cy="423503"/>
            </a:xfrm>
            <a:custGeom>
              <a:avLst/>
              <a:gdLst/>
              <a:ahLst/>
              <a:cxnLst/>
              <a:rect l="l" t="t" r="r" b="b"/>
              <a:pathLst>
                <a:path w="1135379" h="283845">
                  <a:moveTo>
                    <a:pt x="1107058" y="0"/>
                  </a:moveTo>
                  <a:lnTo>
                    <a:pt x="28320" y="0"/>
                  </a:lnTo>
                  <a:lnTo>
                    <a:pt x="17305" y="2228"/>
                  </a:lnTo>
                  <a:lnTo>
                    <a:pt x="8302" y="8302"/>
                  </a:lnTo>
                  <a:lnTo>
                    <a:pt x="2228" y="17305"/>
                  </a:lnTo>
                  <a:lnTo>
                    <a:pt x="0" y="28321"/>
                  </a:lnTo>
                  <a:lnTo>
                    <a:pt x="0" y="255117"/>
                  </a:lnTo>
                  <a:lnTo>
                    <a:pt x="2228" y="266152"/>
                  </a:lnTo>
                  <a:lnTo>
                    <a:pt x="8302" y="275162"/>
                  </a:lnTo>
                  <a:lnTo>
                    <a:pt x="17305" y="281236"/>
                  </a:lnTo>
                  <a:lnTo>
                    <a:pt x="28320" y="283464"/>
                  </a:lnTo>
                  <a:lnTo>
                    <a:pt x="1107058" y="283464"/>
                  </a:lnTo>
                  <a:lnTo>
                    <a:pt x="1118074" y="281236"/>
                  </a:lnTo>
                  <a:lnTo>
                    <a:pt x="1127077" y="275162"/>
                  </a:lnTo>
                  <a:lnTo>
                    <a:pt x="1133151" y="266152"/>
                  </a:lnTo>
                  <a:lnTo>
                    <a:pt x="1135380" y="255117"/>
                  </a:lnTo>
                  <a:lnTo>
                    <a:pt x="1135380" y="28321"/>
                  </a:lnTo>
                  <a:lnTo>
                    <a:pt x="1133151" y="17305"/>
                  </a:lnTo>
                  <a:lnTo>
                    <a:pt x="1127077" y="8302"/>
                  </a:lnTo>
                  <a:lnTo>
                    <a:pt x="1118074" y="2228"/>
                  </a:lnTo>
                  <a:lnTo>
                    <a:pt x="1107058" y="0"/>
                  </a:lnTo>
                  <a:close/>
                </a:path>
              </a:pathLst>
            </a:custGeom>
            <a:solidFill>
              <a:srgbClr val="CAD7F3">
                <a:alpha val="90194"/>
              </a:srgbClr>
            </a:solidFill>
          </p:spPr>
          <p:txBody>
            <a:bodyPr wrap="square" lIns="0" tIns="0" rIns="0" bIns="0" rtlCol="0"/>
            <a:lstStyle/>
            <a:p>
              <a:endParaRPr/>
            </a:p>
          </p:txBody>
        </p:sp>
        <p:sp>
          <p:nvSpPr>
            <p:cNvPr id="442" name="object 69"/>
            <p:cNvSpPr/>
            <p:nvPr/>
          </p:nvSpPr>
          <p:spPr>
            <a:xfrm>
              <a:off x="3248405" y="3618738"/>
              <a:ext cx="1135380" cy="423503"/>
            </a:xfrm>
            <a:custGeom>
              <a:avLst/>
              <a:gdLst/>
              <a:ahLst/>
              <a:cxnLst/>
              <a:rect l="l" t="t" r="r" b="b"/>
              <a:pathLst>
                <a:path w="1135379" h="283845">
                  <a:moveTo>
                    <a:pt x="0" y="28321"/>
                  </a:moveTo>
                  <a:lnTo>
                    <a:pt x="2228" y="17305"/>
                  </a:lnTo>
                  <a:lnTo>
                    <a:pt x="8302" y="8302"/>
                  </a:lnTo>
                  <a:lnTo>
                    <a:pt x="17305" y="2228"/>
                  </a:lnTo>
                  <a:lnTo>
                    <a:pt x="28320" y="0"/>
                  </a:lnTo>
                  <a:lnTo>
                    <a:pt x="1107058" y="0"/>
                  </a:lnTo>
                  <a:lnTo>
                    <a:pt x="1118074" y="2228"/>
                  </a:lnTo>
                  <a:lnTo>
                    <a:pt x="1127077" y="8302"/>
                  </a:lnTo>
                  <a:lnTo>
                    <a:pt x="1133151" y="17305"/>
                  </a:lnTo>
                  <a:lnTo>
                    <a:pt x="1135380" y="28321"/>
                  </a:lnTo>
                  <a:lnTo>
                    <a:pt x="1135380" y="255117"/>
                  </a:lnTo>
                  <a:lnTo>
                    <a:pt x="1133151" y="266152"/>
                  </a:lnTo>
                  <a:lnTo>
                    <a:pt x="1127077" y="275162"/>
                  </a:lnTo>
                  <a:lnTo>
                    <a:pt x="1118074" y="281236"/>
                  </a:lnTo>
                  <a:lnTo>
                    <a:pt x="1107058" y="283464"/>
                  </a:lnTo>
                  <a:lnTo>
                    <a:pt x="28320" y="283464"/>
                  </a:lnTo>
                  <a:lnTo>
                    <a:pt x="17305" y="281236"/>
                  </a:lnTo>
                  <a:lnTo>
                    <a:pt x="8302" y="275162"/>
                  </a:lnTo>
                  <a:lnTo>
                    <a:pt x="2228" y="266152"/>
                  </a:lnTo>
                  <a:lnTo>
                    <a:pt x="0" y="255117"/>
                  </a:lnTo>
                  <a:lnTo>
                    <a:pt x="0" y="28321"/>
                  </a:lnTo>
                  <a:close/>
                </a:path>
              </a:pathLst>
            </a:custGeom>
            <a:ln w="25400">
              <a:solidFill>
                <a:srgbClr val="CAD7F3"/>
              </a:solidFill>
            </a:ln>
          </p:spPr>
          <p:txBody>
            <a:bodyPr wrap="square" lIns="0" tIns="0" rIns="0" bIns="0" rtlCol="0"/>
            <a:lstStyle/>
            <a:p>
              <a:endParaRPr/>
            </a:p>
          </p:txBody>
        </p:sp>
      </p:grpSp>
      <p:sp>
        <p:nvSpPr>
          <p:cNvPr id="443" name="object 70"/>
          <p:cNvSpPr txBox="1"/>
          <p:nvPr/>
        </p:nvSpPr>
        <p:spPr>
          <a:xfrm>
            <a:off x="6671308" y="3404497"/>
            <a:ext cx="1097839" cy="271869"/>
          </a:xfrm>
          <a:prstGeom prst="rect">
            <a:avLst/>
          </a:prstGeom>
        </p:spPr>
        <p:txBody>
          <a:bodyPr vert="horz" wrap="square" lIns="0" tIns="12700" rIns="0" bIns="0" rtlCol="0">
            <a:spAutoFit/>
          </a:bodyPr>
          <a:lstStyle/>
          <a:p>
            <a:pPr marL="12700">
              <a:lnSpc>
                <a:spcPct val="100000"/>
              </a:lnSpc>
              <a:spcBef>
                <a:spcPts val="100"/>
              </a:spcBef>
            </a:pPr>
            <a:r>
              <a:rPr lang="en-US" sz="800" dirty="0" smtClean="0">
                <a:solidFill>
                  <a:srgbClr val="434343"/>
                </a:solidFill>
                <a:latin typeface="Arial MT"/>
                <a:cs typeface="Arial MT"/>
              </a:rPr>
              <a:t>EVALUATING</a:t>
            </a:r>
          </a:p>
          <a:p>
            <a:pPr marL="12700">
              <a:lnSpc>
                <a:spcPct val="100000"/>
              </a:lnSpc>
              <a:spcBef>
                <a:spcPts val="100"/>
              </a:spcBef>
            </a:pPr>
            <a:r>
              <a:rPr lang="en-US" sz="800" dirty="0" smtClean="0">
                <a:solidFill>
                  <a:srgbClr val="434343"/>
                </a:solidFill>
                <a:latin typeface="Arial MT"/>
                <a:cs typeface="Arial MT"/>
              </a:rPr>
              <a:t>THE FINAL ALGO</a:t>
            </a:r>
            <a:endParaRPr sz="800" dirty="0">
              <a:latin typeface="Arial MT"/>
              <a:cs typeface="Arial MT"/>
            </a:endParaRPr>
          </a:p>
        </p:txBody>
      </p:sp>
      <p:grpSp>
        <p:nvGrpSpPr>
          <p:cNvPr id="444" name="object 126"/>
          <p:cNvGrpSpPr/>
          <p:nvPr/>
        </p:nvGrpSpPr>
        <p:grpSpPr>
          <a:xfrm>
            <a:off x="6119103" y="1309843"/>
            <a:ext cx="669290" cy="272415"/>
            <a:chOff x="5809234" y="1669757"/>
            <a:chExt cx="669290" cy="272415"/>
          </a:xfrm>
        </p:grpSpPr>
        <p:sp>
          <p:nvSpPr>
            <p:cNvPr id="445" name="object 127"/>
            <p:cNvSpPr/>
            <p:nvPr/>
          </p:nvSpPr>
          <p:spPr>
            <a:xfrm>
              <a:off x="5809234" y="1669757"/>
              <a:ext cx="669290" cy="272415"/>
            </a:xfrm>
            <a:custGeom>
              <a:avLst/>
              <a:gdLst/>
              <a:ahLst/>
              <a:cxnLst/>
              <a:rect l="l" t="t" r="r" b="b"/>
              <a:pathLst>
                <a:path w="669289" h="272414">
                  <a:moveTo>
                    <a:pt x="350084" y="0"/>
                  </a:move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89" y="235933"/>
                  </a:lnTo>
                  <a:lnTo>
                    <a:pt x="215453" y="215472"/>
                  </a:lnTo>
                  <a:lnTo>
                    <a:pt x="259004" y="201098"/>
                  </a:lnTo>
                  <a:lnTo>
                    <a:pt x="303545" y="192872"/>
                  </a:lnTo>
                  <a:lnTo>
                    <a:pt x="348378" y="190855"/>
                  </a:lnTo>
                  <a:lnTo>
                    <a:pt x="392805" y="195108"/>
                  </a:lnTo>
                  <a:lnTo>
                    <a:pt x="436127" y="205693"/>
                  </a:lnTo>
                  <a:lnTo>
                    <a:pt x="477646" y="222669"/>
                  </a:lnTo>
                  <a:lnTo>
                    <a:pt x="430911" y="271818"/>
                  </a:lnTo>
                  <a:lnTo>
                    <a:pt x="662813" y="259753"/>
                  </a:lnTo>
                  <a:lnTo>
                    <a:pt x="668781" y="21628"/>
                  </a:lnTo>
                  <a:lnTo>
                    <a:pt x="616076" y="77000"/>
                  </a:lnTo>
                  <a:lnTo>
                    <a:pt x="575015" y="53293"/>
                  </a:lnTo>
                  <a:lnTo>
                    <a:pt x="532218" y="33968"/>
                  </a:lnTo>
                  <a:lnTo>
                    <a:pt x="488005" y="19002"/>
                  </a:lnTo>
                  <a:lnTo>
                    <a:pt x="442698" y="8369"/>
                  </a:lnTo>
                  <a:lnTo>
                    <a:pt x="396618" y="2043"/>
                  </a:lnTo>
                  <a:lnTo>
                    <a:pt x="350084" y="0"/>
                  </a:lnTo>
                  <a:close/>
                </a:path>
              </a:pathLst>
            </a:custGeom>
            <a:solidFill>
              <a:srgbClr val="8E8E8E"/>
            </a:solidFill>
          </p:spPr>
          <p:txBody>
            <a:bodyPr wrap="square" lIns="0" tIns="0" rIns="0" bIns="0" rtlCol="0"/>
            <a:lstStyle/>
            <a:p>
              <a:endParaRPr/>
            </a:p>
          </p:txBody>
        </p:sp>
        <p:sp>
          <p:nvSpPr>
            <p:cNvPr id="446" name="object 128"/>
            <p:cNvSpPr/>
            <p:nvPr/>
          </p:nvSpPr>
          <p:spPr>
            <a:xfrm>
              <a:off x="5809234" y="1669757"/>
              <a:ext cx="669290" cy="272415"/>
            </a:xfrm>
            <a:custGeom>
              <a:avLst/>
              <a:gdLst/>
              <a:ahLst/>
              <a:cxnLst/>
              <a:rect l="l" t="t" r="r" b="b"/>
              <a:pathLst>
                <a:path w="669289" h="272414">
                  <a:moveTo>
                    <a:pt x="668781" y="21628"/>
                  </a:moveTo>
                  <a:lnTo>
                    <a:pt x="616076" y="77000"/>
                  </a:lnTo>
                  <a:lnTo>
                    <a:pt x="575015" y="53293"/>
                  </a:lnTo>
                  <a:lnTo>
                    <a:pt x="532218" y="33968"/>
                  </a:lnTo>
                  <a:lnTo>
                    <a:pt x="488005" y="19002"/>
                  </a:lnTo>
                  <a:lnTo>
                    <a:pt x="442698" y="8369"/>
                  </a:lnTo>
                  <a:lnTo>
                    <a:pt x="396618" y="2043"/>
                  </a:lnTo>
                  <a:lnTo>
                    <a:pt x="350084" y="0"/>
                  </a:lnTo>
                  <a:lnTo>
                    <a:pt x="303418" y="2213"/>
                  </a:lnTo>
                  <a:lnTo>
                    <a:pt x="256941" y="8659"/>
                  </a:lnTo>
                  <a:lnTo>
                    <a:pt x="210973" y="19311"/>
                  </a:lnTo>
                  <a:lnTo>
                    <a:pt x="165836" y="34144"/>
                  </a:lnTo>
                  <a:lnTo>
                    <a:pt x="121849" y="53134"/>
                  </a:lnTo>
                  <a:lnTo>
                    <a:pt x="79333" y="76254"/>
                  </a:lnTo>
                  <a:lnTo>
                    <a:pt x="38610" y="103480"/>
                  </a:lnTo>
                  <a:lnTo>
                    <a:pt x="0" y="134785"/>
                  </a:lnTo>
                  <a:lnTo>
                    <a:pt x="134112" y="262420"/>
                  </a:lnTo>
                  <a:lnTo>
                    <a:pt x="173589" y="235933"/>
                  </a:lnTo>
                  <a:lnTo>
                    <a:pt x="215453" y="215472"/>
                  </a:lnTo>
                  <a:lnTo>
                    <a:pt x="259004" y="201098"/>
                  </a:lnTo>
                  <a:lnTo>
                    <a:pt x="303545" y="192872"/>
                  </a:lnTo>
                  <a:lnTo>
                    <a:pt x="348378" y="190855"/>
                  </a:lnTo>
                  <a:lnTo>
                    <a:pt x="392805" y="195108"/>
                  </a:lnTo>
                  <a:lnTo>
                    <a:pt x="436127" y="205693"/>
                  </a:lnTo>
                  <a:lnTo>
                    <a:pt x="477646" y="222669"/>
                  </a:lnTo>
                  <a:lnTo>
                    <a:pt x="430911" y="271818"/>
                  </a:lnTo>
                  <a:lnTo>
                    <a:pt x="662813" y="259753"/>
                  </a:lnTo>
                  <a:lnTo>
                    <a:pt x="668781" y="21628"/>
                  </a:lnTo>
                  <a:close/>
                </a:path>
              </a:pathLst>
            </a:custGeom>
            <a:ln w="9525">
              <a:solidFill>
                <a:srgbClr val="A4B7C5"/>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56"/>
          <p:cNvSpPr/>
          <p:nvPr/>
        </p:nvSpPr>
        <p:spPr>
          <a:xfrm>
            <a:off x="-164700" y="-121200"/>
            <a:ext cx="9308700" cy="5264700"/>
          </a:xfrm>
          <a:prstGeom prst="rect">
            <a:avLst/>
          </a:prstGeom>
          <a:gradFill>
            <a:gsLst>
              <a:gs pos="0">
                <a:srgbClr val="FFFFFF">
                  <a:alpha val="0"/>
                </a:srgbClr>
              </a:gs>
              <a:gs pos="100000">
                <a:srgbClr val="000000">
                  <a:alpha val="8509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txBox="1">
            <a:spLocks noGrp="1"/>
          </p:cNvSpPr>
          <p:nvPr>
            <p:ph type="body" idx="1"/>
          </p:nvPr>
        </p:nvSpPr>
        <p:spPr>
          <a:xfrm>
            <a:off x="5984656" y="3109930"/>
            <a:ext cx="3376427" cy="18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rPr>
              <a:t>UNIVARIATE </a:t>
            </a:r>
          </a:p>
          <a:p>
            <a:pPr marL="0" lvl="0" indent="0" algn="l" rtl="0">
              <a:spcBef>
                <a:spcPts val="0"/>
              </a:spcBef>
              <a:spcAft>
                <a:spcPts val="0"/>
              </a:spcAft>
              <a:buNone/>
            </a:pPr>
            <a:r>
              <a:rPr lang="en-US" dirty="0" smtClean="0">
                <a:solidFill>
                  <a:schemeClr val="lt1"/>
                </a:solidFill>
              </a:rPr>
              <a:t>ANALYSIS </a:t>
            </a:r>
            <a:endParaRPr dirty="0"/>
          </a:p>
        </p:txBody>
      </p:sp>
      <p:sp>
        <p:nvSpPr>
          <p:cNvPr id="9" name="Google Shape;363;p50"/>
          <p:cNvSpPr txBox="1">
            <a:spLocks/>
          </p:cNvSpPr>
          <p:nvPr/>
        </p:nvSpPr>
        <p:spPr>
          <a:xfrm>
            <a:off x="3956353" y="3501730"/>
            <a:ext cx="1918200" cy="121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0" dirty="0" smtClean="0">
                <a:latin typeface="Oxygen" panose="020B0604020202020204" charset="0"/>
              </a:rPr>
              <a:t>02</a:t>
            </a:r>
            <a:endParaRPr lang="en" sz="10000" dirty="0">
              <a:latin typeface="Oxygen" panose="020B0604020202020204" charset="0"/>
            </a:endParaRPr>
          </a:p>
        </p:txBody>
      </p:sp>
      <p:cxnSp>
        <p:nvCxnSpPr>
          <p:cNvPr id="10" name="Google Shape;365;p50"/>
          <p:cNvCxnSpPr/>
          <p:nvPr/>
        </p:nvCxnSpPr>
        <p:spPr>
          <a:xfrm rot="10800000">
            <a:off x="5754671" y="3109930"/>
            <a:ext cx="0" cy="200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62195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0" y="99570"/>
            <a:ext cx="2700669" cy="30660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83" y="99570"/>
            <a:ext cx="3081670" cy="30660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122" y="99570"/>
            <a:ext cx="3072864" cy="3066036"/>
          </a:xfrm>
          <a:prstGeom prst="rect">
            <a:avLst/>
          </a:prstGeom>
        </p:spPr>
      </p:pic>
      <p:sp>
        <p:nvSpPr>
          <p:cNvPr id="5" name="TextBox 4"/>
          <p:cNvSpPr txBox="1"/>
          <p:nvPr/>
        </p:nvSpPr>
        <p:spPr>
          <a:xfrm>
            <a:off x="1063255" y="3208477"/>
            <a:ext cx="659218" cy="307777"/>
          </a:xfrm>
          <a:prstGeom prst="rect">
            <a:avLst/>
          </a:prstGeom>
          <a:noFill/>
        </p:spPr>
        <p:txBody>
          <a:bodyPr wrap="square" rtlCol="0">
            <a:spAutoFit/>
          </a:bodyPr>
          <a:lstStyle/>
          <a:p>
            <a:r>
              <a:rPr lang="en-US" b="1" dirty="0" smtClean="0">
                <a:solidFill>
                  <a:schemeClr val="bg1"/>
                </a:solidFill>
              </a:rPr>
              <a:t>(A)</a:t>
            </a:r>
            <a:endParaRPr lang="en-US" b="1" dirty="0">
              <a:solidFill>
                <a:schemeClr val="bg1"/>
              </a:solidFill>
            </a:endParaRPr>
          </a:p>
        </p:txBody>
      </p:sp>
      <p:sp>
        <p:nvSpPr>
          <p:cNvPr id="6" name="Rectangle 5"/>
          <p:cNvSpPr/>
          <p:nvPr/>
        </p:nvSpPr>
        <p:spPr>
          <a:xfrm>
            <a:off x="4109342" y="3208476"/>
            <a:ext cx="433132" cy="307777"/>
          </a:xfrm>
          <a:prstGeom prst="rect">
            <a:avLst/>
          </a:prstGeom>
        </p:spPr>
        <p:txBody>
          <a:bodyPr wrap="none">
            <a:spAutoFit/>
          </a:bodyPr>
          <a:lstStyle/>
          <a:p>
            <a:r>
              <a:rPr lang="en-US" b="1" dirty="0" smtClean="0">
                <a:solidFill>
                  <a:schemeClr val="bg1"/>
                </a:solidFill>
              </a:rPr>
              <a:t>(B)</a:t>
            </a:r>
            <a:endParaRPr lang="en-US" dirty="0"/>
          </a:p>
        </p:txBody>
      </p:sp>
      <p:sp>
        <p:nvSpPr>
          <p:cNvPr id="7" name="Rectangle 6"/>
          <p:cNvSpPr/>
          <p:nvPr/>
        </p:nvSpPr>
        <p:spPr>
          <a:xfrm>
            <a:off x="7417555" y="3208475"/>
            <a:ext cx="433132" cy="307777"/>
          </a:xfrm>
          <a:prstGeom prst="rect">
            <a:avLst/>
          </a:prstGeom>
        </p:spPr>
        <p:txBody>
          <a:bodyPr wrap="none">
            <a:spAutoFit/>
          </a:bodyPr>
          <a:lstStyle/>
          <a:p>
            <a:r>
              <a:rPr lang="en-US" b="1" dirty="0" smtClean="0">
                <a:solidFill>
                  <a:schemeClr val="bg1"/>
                </a:solidFill>
              </a:rPr>
              <a:t>(C)</a:t>
            </a:r>
            <a:endParaRPr lang="en-US" dirty="0"/>
          </a:p>
        </p:txBody>
      </p:sp>
      <p:grpSp>
        <p:nvGrpSpPr>
          <p:cNvPr id="8" name="object 7"/>
          <p:cNvGrpSpPr/>
          <p:nvPr/>
        </p:nvGrpSpPr>
        <p:grpSpPr>
          <a:xfrm>
            <a:off x="-18127" y="3714571"/>
            <a:ext cx="9093480" cy="1428829"/>
            <a:chOff x="4533881" y="2804136"/>
            <a:chExt cx="3245259" cy="1778554"/>
          </a:xfrm>
        </p:grpSpPr>
        <p:pic>
          <p:nvPicPr>
            <p:cNvPr id="9" name="object 8"/>
            <p:cNvPicPr/>
            <p:nvPr/>
          </p:nvPicPr>
          <p:blipFill>
            <a:blip r:embed="rId5" cstate="print"/>
            <a:stretch>
              <a:fillRect/>
            </a:stretch>
          </p:blipFill>
          <p:spPr>
            <a:xfrm>
              <a:off x="4533881" y="2804136"/>
              <a:ext cx="3245259" cy="1778554"/>
            </a:xfrm>
            <a:prstGeom prst="rect">
              <a:avLst/>
            </a:prstGeom>
          </p:spPr>
        </p:pic>
        <p:pic>
          <p:nvPicPr>
            <p:cNvPr id="10" name="object 9"/>
            <p:cNvPicPr/>
            <p:nvPr/>
          </p:nvPicPr>
          <p:blipFill>
            <a:blip r:embed="rId6" cstate="print"/>
            <a:stretch>
              <a:fillRect/>
            </a:stretch>
          </p:blipFill>
          <p:spPr>
            <a:xfrm>
              <a:off x="4572000" y="2822447"/>
              <a:ext cx="3207140" cy="1706879"/>
            </a:xfrm>
            <a:prstGeom prst="rect">
              <a:avLst/>
            </a:prstGeom>
          </p:spPr>
        </p:pic>
        <p:sp>
          <p:nvSpPr>
            <p:cNvPr id="11" name="object 10"/>
            <p:cNvSpPr/>
            <p:nvPr/>
          </p:nvSpPr>
          <p:spPr>
            <a:xfrm>
              <a:off x="4572000" y="2822447"/>
              <a:ext cx="3207140" cy="1706880"/>
            </a:xfrm>
            <a:custGeom>
              <a:avLst/>
              <a:gdLst/>
              <a:ahLst/>
              <a:cxnLst/>
              <a:rect l="l" t="t" r="r" b="b"/>
              <a:pathLst>
                <a:path w="4272280" h="1706879">
                  <a:moveTo>
                    <a:pt x="0" y="284479"/>
                  </a:moveTo>
                  <a:lnTo>
                    <a:pt x="3723" y="238339"/>
                  </a:lnTo>
                  <a:lnTo>
                    <a:pt x="14504" y="194568"/>
                  </a:lnTo>
                  <a:lnTo>
                    <a:pt x="31755" y="153751"/>
                  </a:lnTo>
                  <a:lnTo>
                    <a:pt x="54892" y="116476"/>
                  </a:lnTo>
                  <a:lnTo>
                    <a:pt x="83327" y="83327"/>
                  </a:lnTo>
                  <a:lnTo>
                    <a:pt x="116476" y="54892"/>
                  </a:lnTo>
                  <a:lnTo>
                    <a:pt x="153751" y="31755"/>
                  </a:lnTo>
                  <a:lnTo>
                    <a:pt x="194568" y="14504"/>
                  </a:lnTo>
                  <a:lnTo>
                    <a:pt x="238339" y="3723"/>
                  </a:lnTo>
                  <a:lnTo>
                    <a:pt x="284479" y="0"/>
                  </a:lnTo>
                  <a:lnTo>
                    <a:pt x="3987292" y="0"/>
                  </a:lnTo>
                  <a:lnTo>
                    <a:pt x="4033432" y="3723"/>
                  </a:lnTo>
                  <a:lnTo>
                    <a:pt x="4077203" y="14504"/>
                  </a:lnTo>
                  <a:lnTo>
                    <a:pt x="4118020" y="31755"/>
                  </a:lnTo>
                  <a:lnTo>
                    <a:pt x="4155295" y="54892"/>
                  </a:lnTo>
                  <a:lnTo>
                    <a:pt x="4188444" y="83327"/>
                  </a:lnTo>
                  <a:lnTo>
                    <a:pt x="4216879" y="116476"/>
                  </a:lnTo>
                  <a:lnTo>
                    <a:pt x="4240016" y="153751"/>
                  </a:lnTo>
                  <a:lnTo>
                    <a:pt x="4257267" y="194568"/>
                  </a:lnTo>
                  <a:lnTo>
                    <a:pt x="4268048" y="238339"/>
                  </a:lnTo>
                  <a:lnTo>
                    <a:pt x="4271772" y="284479"/>
                  </a:lnTo>
                  <a:lnTo>
                    <a:pt x="4271772" y="1422387"/>
                  </a:lnTo>
                  <a:lnTo>
                    <a:pt x="4268048" y="1468534"/>
                  </a:lnTo>
                  <a:lnTo>
                    <a:pt x="4257267" y="1512310"/>
                  </a:lnTo>
                  <a:lnTo>
                    <a:pt x="4240016" y="1553129"/>
                  </a:lnTo>
                  <a:lnTo>
                    <a:pt x="4216879" y="1590406"/>
                  </a:lnTo>
                  <a:lnTo>
                    <a:pt x="4188444" y="1623555"/>
                  </a:lnTo>
                  <a:lnTo>
                    <a:pt x="4155295" y="1651990"/>
                  </a:lnTo>
                  <a:lnTo>
                    <a:pt x="4118020" y="1675126"/>
                  </a:lnTo>
                  <a:lnTo>
                    <a:pt x="4077203" y="1692376"/>
                  </a:lnTo>
                  <a:lnTo>
                    <a:pt x="4033432" y="1703156"/>
                  </a:lnTo>
                  <a:lnTo>
                    <a:pt x="3987292" y="1706879"/>
                  </a:lnTo>
                  <a:lnTo>
                    <a:pt x="284479" y="1706879"/>
                  </a:lnTo>
                  <a:lnTo>
                    <a:pt x="238339" y="1703156"/>
                  </a:lnTo>
                  <a:lnTo>
                    <a:pt x="194568" y="1692376"/>
                  </a:lnTo>
                  <a:lnTo>
                    <a:pt x="153751" y="1675126"/>
                  </a:lnTo>
                  <a:lnTo>
                    <a:pt x="116476" y="1651990"/>
                  </a:lnTo>
                  <a:lnTo>
                    <a:pt x="83327" y="1623555"/>
                  </a:lnTo>
                  <a:lnTo>
                    <a:pt x="54892" y="1590406"/>
                  </a:lnTo>
                  <a:lnTo>
                    <a:pt x="31755" y="1553129"/>
                  </a:lnTo>
                  <a:lnTo>
                    <a:pt x="14504" y="1512310"/>
                  </a:lnTo>
                  <a:lnTo>
                    <a:pt x="3723" y="1468534"/>
                  </a:lnTo>
                  <a:lnTo>
                    <a:pt x="0" y="1422387"/>
                  </a:lnTo>
                  <a:lnTo>
                    <a:pt x="0" y="284479"/>
                  </a:lnTo>
                  <a:close/>
                </a:path>
              </a:pathLst>
            </a:custGeom>
            <a:ln w="9524">
              <a:solidFill>
                <a:srgbClr val="414141"/>
              </a:solidFill>
            </a:ln>
          </p:spPr>
          <p:txBody>
            <a:bodyPr wrap="square" lIns="0" tIns="0" rIns="0" bIns="0" rtlCol="0"/>
            <a:lstStyle/>
            <a:p>
              <a:endParaRPr/>
            </a:p>
          </p:txBody>
        </p:sp>
      </p:grpSp>
      <p:sp>
        <p:nvSpPr>
          <p:cNvPr id="12" name="object 11"/>
          <p:cNvSpPr txBox="1"/>
          <p:nvPr/>
        </p:nvSpPr>
        <p:spPr>
          <a:xfrm>
            <a:off x="295072" y="3686412"/>
            <a:ext cx="8494805" cy="1329851"/>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a:solidFill>
                  <a:srgbClr val="0069B8"/>
                </a:solidFill>
                <a:latin typeface="Trebuchet MS"/>
                <a:cs typeface="Trebuchet MS"/>
              </a:rPr>
              <a:t>:</a:t>
            </a:r>
            <a:endParaRPr sz="1600" dirty="0">
              <a:latin typeface="Trebuchet MS"/>
              <a:cs typeface="Trebuchet MS"/>
            </a:endParaRPr>
          </a:p>
          <a:p>
            <a:pPr marL="285750" marR="5080" indent="-172720">
              <a:spcBef>
                <a:spcPts val="1215"/>
              </a:spcBef>
              <a:buSzPct val="123076"/>
              <a:buChar char="•"/>
              <a:tabLst>
                <a:tab pos="285750" algn="l"/>
              </a:tabLst>
            </a:pPr>
            <a:r>
              <a:rPr sz="1300" dirty="0" smtClean="0">
                <a:solidFill>
                  <a:srgbClr val="434343"/>
                </a:solidFill>
                <a:latin typeface="Arial MT"/>
                <a:cs typeface="Arial MT"/>
              </a:rPr>
              <a:t>F</a:t>
            </a:r>
            <a:r>
              <a:rPr lang="en-US" sz="1300" dirty="0" smtClean="0">
                <a:solidFill>
                  <a:srgbClr val="434343"/>
                </a:solidFill>
                <a:latin typeface="Arial MT"/>
                <a:cs typeface="Arial MT"/>
              </a:rPr>
              <a:t>rom chart (A)</a:t>
            </a:r>
            <a:r>
              <a:rPr sz="1300" spc="360" dirty="0" smtClean="0">
                <a:solidFill>
                  <a:srgbClr val="434343"/>
                </a:solidFill>
                <a:latin typeface="Arial MT"/>
                <a:cs typeface="Arial MT"/>
              </a:rPr>
              <a:t> </a:t>
            </a:r>
            <a:r>
              <a:rPr lang="en-US" sz="1300" spc="360" dirty="0" smtClean="0">
                <a:solidFill>
                  <a:srgbClr val="434343"/>
                </a:solidFill>
                <a:latin typeface="Arial MT"/>
                <a:cs typeface="Arial MT"/>
              </a:rPr>
              <a:t>-</a:t>
            </a:r>
            <a:r>
              <a:rPr lang="en-US" sz="1300" dirty="0" smtClean="0">
                <a:solidFill>
                  <a:srgbClr val="434343"/>
                </a:solidFill>
                <a:latin typeface="Arial MT"/>
                <a:cs typeface="Arial MT"/>
              </a:rPr>
              <a:t>Company </a:t>
            </a:r>
            <a:r>
              <a:rPr lang="en-US" sz="1300" dirty="0" smtClean="0">
                <a:solidFill>
                  <a:srgbClr val="434343"/>
                </a:solidFill>
                <a:latin typeface="Arial MT"/>
                <a:cs typeface="Arial MT"/>
              </a:rPr>
              <a:t>have </a:t>
            </a:r>
            <a:r>
              <a:rPr lang="en-US" sz="1300" dirty="0" smtClean="0">
                <a:solidFill>
                  <a:srgbClr val="434343"/>
                </a:solidFill>
                <a:latin typeface="Arial MT"/>
                <a:cs typeface="Arial MT"/>
              </a:rPr>
              <a:t>the same </a:t>
            </a:r>
            <a:r>
              <a:rPr lang="en-US" sz="1300" dirty="0" smtClean="0">
                <a:solidFill>
                  <a:srgbClr val="434343"/>
                </a:solidFill>
                <a:latin typeface="Arial MT"/>
                <a:cs typeface="Arial MT"/>
              </a:rPr>
              <a:t>no of warehouse whose capacity is Large and Medium. </a:t>
            </a:r>
            <a:endParaRPr sz="1300" dirty="0">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spc="-20" dirty="0" smtClean="0">
                <a:solidFill>
                  <a:srgbClr val="434343"/>
                </a:solidFill>
                <a:latin typeface="Arial MT"/>
                <a:cs typeface="Arial MT"/>
              </a:rPr>
              <a:t>From chart (B)  </a:t>
            </a:r>
            <a:r>
              <a:rPr lang="en-US" sz="1300" spc="-20" dirty="0" smtClean="0">
                <a:solidFill>
                  <a:srgbClr val="434343"/>
                </a:solidFill>
                <a:latin typeface="Arial MT"/>
                <a:cs typeface="Arial MT"/>
              </a:rPr>
              <a:t>-We </a:t>
            </a:r>
            <a:r>
              <a:rPr lang="en-US" sz="1300" spc="-20" dirty="0" smtClean="0">
                <a:solidFill>
                  <a:srgbClr val="434343"/>
                </a:solidFill>
                <a:latin typeface="Arial MT"/>
                <a:cs typeface="Arial MT"/>
              </a:rPr>
              <a:t>can observe the distribution pattern.</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US" sz="1300" spc="-10" dirty="0" smtClean="0">
                <a:solidFill>
                  <a:srgbClr val="434343"/>
                </a:solidFill>
                <a:latin typeface="Arial MT"/>
                <a:cs typeface="Arial MT"/>
              </a:rPr>
              <a:t>From chart (C) </a:t>
            </a:r>
            <a:r>
              <a:rPr lang="en-US" sz="1300" spc="-10" dirty="0" smtClean="0">
                <a:solidFill>
                  <a:srgbClr val="434343"/>
                </a:solidFill>
                <a:latin typeface="Arial MT"/>
                <a:cs typeface="Arial MT"/>
              </a:rPr>
              <a:t>- Most </a:t>
            </a:r>
            <a:r>
              <a:rPr lang="en-US" sz="1300" spc="-10" dirty="0" smtClean="0">
                <a:solidFill>
                  <a:srgbClr val="434343"/>
                </a:solidFill>
                <a:latin typeface="Arial MT"/>
                <a:cs typeface="Arial MT"/>
              </a:rPr>
              <a:t>of </a:t>
            </a:r>
            <a:r>
              <a:rPr lang="en-US" sz="1300" spc="-10" dirty="0" smtClean="0">
                <a:solidFill>
                  <a:srgbClr val="434343"/>
                </a:solidFill>
                <a:latin typeface="Arial MT"/>
                <a:cs typeface="Arial MT"/>
              </a:rPr>
              <a:t>the warehouses </a:t>
            </a:r>
            <a:r>
              <a:rPr lang="en-US" sz="1300" spc="-10" dirty="0" smtClean="0">
                <a:solidFill>
                  <a:srgbClr val="434343"/>
                </a:solidFill>
                <a:latin typeface="Arial MT"/>
                <a:cs typeface="Arial MT"/>
              </a:rPr>
              <a:t>fall in under “C” </a:t>
            </a:r>
            <a:r>
              <a:rPr lang="en-US" sz="1300" spc="-10" dirty="0" smtClean="0">
                <a:solidFill>
                  <a:srgbClr val="434343"/>
                </a:solidFill>
                <a:latin typeface="Arial MT"/>
                <a:cs typeface="Arial MT"/>
              </a:rPr>
              <a:t>category </a:t>
            </a:r>
            <a:r>
              <a:rPr lang="en-US" sz="1300" spc="-10" dirty="0" smtClean="0">
                <a:solidFill>
                  <a:srgbClr val="434343"/>
                </a:solidFill>
                <a:latin typeface="Arial MT"/>
                <a:cs typeface="Arial MT"/>
              </a:rPr>
              <a:t>followed by B</a:t>
            </a:r>
            <a:r>
              <a:rPr lang="en-US" sz="1300" spc="-10" dirty="0" smtClean="0">
                <a:solidFill>
                  <a:srgbClr val="434343"/>
                </a:solidFill>
                <a:latin typeface="Arial MT"/>
                <a:cs typeface="Arial MT"/>
              </a:rPr>
              <a:t>+, A.</a:t>
            </a:r>
            <a:endParaRPr lang="en-US" sz="1300" spc="-10" dirty="0" smtClean="0">
              <a:solidFill>
                <a:srgbClr val="434343"/>
              </a:solidFill>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endParaRPr sz="1300" dirty="0">
              <a:latin typeface="Arial MT"/>
              <a:cs typeface="Arial MT"/>
            </a:endParaRPr>
          </a:p>
        </p:txBody>
      </p:sp>
    </p:spTree>
    <p:extLst>
      <p:ext uri="{BB962C8B-B14F-4D97-AF65-F5344CB8AC3E}">
        <p14:creationId xmlns:p14="http://schemas.microsoft.com/office/powerpoint/2010/main" val="400894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76" y="-13351"/>
            <a:ext cx="4222514" cy="256154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85" y="2569461"/>
            <a:ext cx="4224505" cy="2581953"/>
          </a:xfrm>
          <a:prstGeom prst="rect">
            <a:avLst/>
          </a:prstGeom>
        </p:spPr>
      </p:pic>
      <p:sp>
        <p:nvSpPr>
          <p:cNvPr id="16" name="TextBox 15"/>
          <p:cNvSpPr txBox="1"/>
          <p:nvPr/>
        </p:nvSpPr>
        <p:spPr>
          <a:xfrm>
            <a:off x="4486537" y="1144765"/>
            <a:ext cx="429591" cy="307777"/>
          </a:xfrm>
          <a:prstGeom prst="rect">
            <a:avLst/>
          </a:prstGeom>
          <a:noFill/>
        </p:spPr>
        <p:txBody>
          <a:bodyPr wrap="square" rtlCol="0">
            <a:spAutoFit/>
          </a:bodyPr>
          <a:lstStyle/>
          <a:p>
            <a:r>
              <a:rPr lang="en-US" b="1" dirty="0" smtClean="0">
                <a:solidFill>
                  <a:schemeClr val="bg1"/>
                </a:solidFill>
              </a:rPr>
              <a:t>(A)</a:t>
            </a:r>
            <a:endParaRPr lang="en-US" b="1" dirty="0">
              <a:solidFill>
                <a:schemeClr val="bg1"/>
              </a:solidFill>
            </a:endParaRPr>
          </a:p>
        </p:txBody>
      </p:sp>
      <p:sp>
        <p:nvSpPr>
          <p:cNvPr id="17" name="TextBox 16"/>
          <p:cNvSpPr txBox="1"/>
          <p:nvPr/>
        </p:nvSpPr>
        <p:spPr>
          <a:xfrm>
            <a:off x="4532673" y="3936826"/>
            <a:ext cx="436100" cy="307777"/>
          </a:xfrm>
          <a:prstGeom prst="rect">
            <a:avLst/>
          </a:prstGeom>
          <a:noFill/>
        </p:spPr>
        <p:txBody>
          <a:bodyPr wrap="square" rtlCol="0">
            <a:spAutoFit/>
          </a:bodyPr>
          <a:lstStyle/>
          <a:p>
            <a:r>
              <a:rPr lang="en-US" b="1" dirty="0" smtClean="0">
                <a:solidFill>
                  <a:schemeClr val="bg1"/>
                </a:solidFill>
              </a:rPr>
              <a:t>(B)</a:t>
            </a:r>
            <a:endParaRPr lang="en-US" b="1" dirty="0">
              <a:solidFill>
                <a:schemeClr val="bg1"/>
              </a:solidFill>
            </a:endParaRPr>
          </a:p>
        </p:txBody>
      </p:sp>
      <p:grpSp>
        <p:nvGrpSpPr>
          <p:cNvPr id="19" name="object 7"/>
          <p:cNvGrpSpPr/>
          <p:nvPr/>
        </p:nvGrpSpPr>
        <p:grpSpPr>
          <a:xfrm>
            <a:off x="4532673" y="1730477"/>
            <a:ext cx="4501114" cy="2129961"/>
            <a:chOff x="4533881" y="2804136"/>
            <a:chExt cx="4343438" cy="1796286"/>
          </a:xfrm>
        </p:grpSpPr>
        <p:pic>
          <p:nvPicPr>
            <p:cNvPr id="20" name="object 8"/>
            <p:cNvPicPr/>
            <p:nvPr/>
          </p:nvPicPr>
          <p:blipFill>
            <a:blip r:embed="rId4" cstate="print"/>
            <a:stretch>
              <a:fillRect/>
            </a:stretch>
          </p:blipFill>
          <p:spPr>
            <a:xfrm>
              <a:off x="4533881" y="2804136"/>
              <a:ext cx="4343438" cy="1778554"/>
            </a:xfrm>
            <a:prstGeom prst="rect">
              <a:avLst/>
            </a:prstGeom>
          </p:spPr>
        </p:pic>
        <p:pic>
          <p:nvPicPr>
            <p:cNvPr id="21" name="object 9"/>
            <p:cNvPicPr/>
            <p:nvPr/>
          </p:nvPicPr>
          <p:blipFill>
            <a:blip r:embed="rId5" cstate="print"/>
            <a:stretch>
              <a:fillRect/>
            </a:stretch>
          </p:blipFill>
          <p:spPr>
            <a:xfrm>
              <a:off x="4572000" y="2876092"/>
              <a:ext cx="4271772" cy="1719531"/>
            </a:xfrm>
            <a:prstGeom prst="rect">
              <a:avLst/>
            </a:prstGeom>
          </p:spPr>
        </p:pic>
        <p:sp>
          <p:nvSpPr>
            <p:cNvPr id="22" name="object 10"/>
            <p:cNvSpPr/>
            <p:nvPr/>
          </p:nvSpPr>
          <p:spPr>
            <a:xfrm>
              <a:off x="4533882" y="2876092"/>
              <a:ext cx="4310399" cy="1724330"/>
            </a:xfrm>
            <a:custGeom>
              <a:avLst/>
              <a:gdLst/>
              <a:ahLst/>
              <a:cxnLst/>
              <a:rect l="l" t="t" r="r" b="b"/>
              <a:pathLst>
                <a:path w="4272280" h="1706879">
                  <a:moveTo>
                    <a:pt x="0" y="284479"/>
                  </a:moveTo>
                  <a:lnTo>
                    <a:pt x="3723" y="238339"/>
                  </a:lnTo>
                  <a:lnTo>
                    <a:pt x="14504" y="194568"/>
                  </a:lnTo>
                  <a:lnTo>
                    <a:pt x="31755" y="153751"/>
                  </a:lnTo>
                  <a:lnTo>
                    <a:pt x="54892" y="116476"/>
                  </a:lnTo>
                  <a:lnTo>
                    <a:pt x="83327" y="83327"/>
                  </a:lnTo>
                  <a:lnTo>
                    <a:pt x="116476" y="54892"/>
                  </a:lnTo>
                  <a:lnTo>
                    <a:pt x="153751" y="31755"/>
                  </a:lnTo>
                  <a:lnTo>
                    <a:pt x="194568" y="14504"/>
                  </a:lnTo>
                  <a:lnTo>
                    <a:pt x="238339" y="3723"/>
                  </a:lnTo>
                  <a:lnTo>
                    <a:pt x="284479" y="0"/>
                  </a:lnTo>
                  <a:lnTo>
                    <a:pt x="3987292" y="0"/>
                  </a:lnTo>
                  <a:lnTo>
                    <a:pt x="4033432" y="3723"/>
                  </a:lnTo>
                  <a:lnTo>
                    <a:pt x="4077203" y="14504"/>
                  </a:lnTo>
                  <a:lnTo>
                    <a:pt x="4118020" y="31755"/>
                  </a:lnTo>
                  <a:lnTo>
                    <a:pt x="4155295" y="54892"/>
                  </a:lnTo>
                  <a:lnTo>
                    <a:pt x="4188444" y="83327"/>
                  </a:lnTo>
                  <a:lnTo>
                    <a:pt x="4216879" y="116476"/>
                  </a:lnTo>
                  <a:lnTo>
                    <a:pt x="4240016" y="153751"/>
                  </a:lnTo>
                  <a:lnTo>
                    <a:pt x="4257267" y="194568"/>
                  </a:lnTo>
                  <a:lnTo>
                    <a:pt x="4268048" y="238339"/>
                  </a:lnTo>
                  <a:lnTo>
                    <a:pt x="4271772" y="284479"/>
                  </a:lnTo>
                  <a:lnTo>
                    <a:pt x="4271772" y="1422387"/>
                  </a:lnTo>
                  <a:lnTo>
                    <a:pt x="4268048" y="1468534"/>
                  </a:lnTo>
                  <a:lnTo>
                    <a:pt x="4257267" y="1512310"/>
                  </a:lnTo>
                  <a:lnTo>
                    <a:pt x="4240016" y="1553129"/>
                  </a:lnTo>
                  <a:lnTo>
                    <a:pt x="4216879" y="1590406"/>
                  </a:lnTo>
                  <a:lnTo>
                    <a:pt x="4188444" y="1623555"/>
                  </a:lnTo>
                  <a:lnTo>
                    <a:pt x="4155295" y="1651990"/>
                  </a:lnTo>
                  <a:lnTo>
                    <a:pt x="4118020" y="1675126"/>
                  </a:lnTo>
                  <a:lnTo>
                    <a:pt x="4077203" y="1692376"/>
                  </a:lnTo>
                  <a:lnTo>
                    <a:pt x="4033432" y="1703156"/>
                  </a:lnTo>
                  <a:lnTo>
                    <a:pt x="3987292" y="1706879"/>
                  </a:lnTo>
                  <a:lnTo>
                    <a:pt x="284479" y="1706879"/>
                  </a:lnTo>
                  <a:lnTo>
                    <a:pt x="238339" y="1703156"/>
                  </a:lnTo>
                  <a:lnTo>
                    <a:pt x="194568" y="1692376"/>
                  </a:lnTo>
                  <a:lnTo>
                    <a:pt x="153751" y="1675126"/>
                  </a:lnTo>
                  <a:lnTo>
                    <a:pt x="116476" y="1651990"/>
                  </a:lnTo>
                  <a:lnTo>
                    <a:pt x="83327" y="1623555"/>
                  </a:lnTo>
                  <a:lnTo>
                    <a:pt x="54892" y="1590406"/>
                  </a:lnTo>
                  <a:lnTo>
                    <a:pt x="31755" y="1553129"/>
                  </a:lnTo>
                  <a:lnTo>
                    <a:pt x="14504" y="1512310"/>
                  </a:lnTo>
                  <a:lnTo>
                    <a:pt x="3723" y="1468534"/>
                  </a:lnTo>
                  <a:lnTo>
                    <a:pt x="0" y="1422387"/>
                  </a:lnTo>
                  <a:lnTo>
                    <a:pt x="0" y="284479"/>
                  </a:lnTo>
                  <a:close/>
                </a:path>
              </a:pathLst>
            </a:custGeom>
            <a:ln w="9524">
              <a:solidFill>
                <a:srgbClr val="414141"/>
              </a:solidFill>
            </a:ln>
          </p:spPr>
          <p:txBody>
            <a:bodyPr wrap="square" lIns="0" tIns="0" rIns="0" bIns="0" rtlCol="0"/>
            <a:lstStyle/>
            <a:p>
              <a:endParaRPr/>
            </a:p>
          </p:txBody>
        </p:sp>
      </p:grpSp>
      <p:sp>
        <p:nvSpPr>
          <p:cNvPr id="27" name="object 11"/>
          <p:cNvSpPr txBox="1"/>
          <p:nvPr/>
        </p:nvSpPr>
        <p:spPr>
          <a:xfrm>
            <a:off x="4916128" y="1927619"/>
            <a:ext cx="4083349" cy="1283685"/>
          </a:xfrm>
          <a:prstGeom prst="rect">
            <a:avLst/>
          </a:prstGeom>
        </p:spPr>
        <p:txBody>
          <a:bodyPr vert="horz" wrap="square" lIns="0" tIns="128270" rIns="0" bIns="0" rtlCol="0">
            <a:spAutoFit/>
          </a:bodyPr>
          <a:lstStyle/>
          <a:p>
            <a:pPr marL="12700">
              <a:lnSpc>
                <a:spcPct val="100000"/>
              </a:lnSpc>
              <a:spcBef>
                <a:spcPts val="1010"/>
              </a:spcBef>
            </a:pPr>
            <a:r>
              <a:rPr sz="1600" b="1" spc="95" dirty="0">
                <a:solidFill>
                  <a:srgbClr val="0069B8"/>
                </a:solidFill>
                <a:latin typeface="Trebuchet MS"/>
                <a:cs typeface="Trebuchet MS"/>
              </a:rPr>
              <a:t>INFERENCE</a:t>
            </a:r>
            <a:r>
              <a:rPr sz="1600" b="1" spc="-135" dirty="0">
                <a:solidFill>
                  <a:srgbClr val="0069B8"/>
                </a:solidFill>
                <a:latin typeface="Trebuchet MS"/>
                <a:cs typeface="Trebuchet MS"/>
              </a:rPr>
              <a:t> </a:t>
            </a:r>
            <a:r>
              <a:rPr sz="1600" b="1" spc="-50" dirty="0">
                <a:solidFill>
                  <a:srgbClr val="0069B8"/>
                </a:solidFill>
                <a:latin typeface="Trebuchet MS"/>
                <a:cs typeface="Trebuchet MS"/>
              </a:rPr>
              <a:t>:</a:t>
            </a:r>
            <a:endParaRPr sz="1600" dirty="0">
              <a:latin typeface="Trebuchet MS"/>
              <a:cs typeface="Trebuchet MS"/>
            </a:endParaRPr>
          </a:p>
          <a:p>
            <a:pPr marL="285750" marR="5080" indent="-172720">
              <a:lnSpc>
                <a:spcPct val="100000"/>
              </a:lnSpc>
              <a:spcBef>
                <a:spcPts val="1215"/>
              </a:spcBef>
              <a:buSzPct val="123076"/>
              <a:buChar char="•"/>
              <a:tabLst>
                <a:tab pos="285750" algn="l"/>
              </a:tabLst>
            </a:pPr>
            <a:r>
              <a:rPr lang="en-US" sz="1300" dirty="0" smtClean="0">
                <a:solidFill>
                  <a:srgbClr val="434343"/>
                </a:solidFill>
                <a:latin typeface="Arial MT"/>
                <a:cs typeface="Arial MT"/>
              </a:rPr>
              <a:t>Chart(A)-Most numbers warehouses fall in Zone 6.</a:t>
            </a:r>
          </a:p>
          <a:p>
            <a:pPr marL="285750" marR="5080" indent="-172720">
              <a:lnSpc>
                <a:spcPct val="100000"/>
              </a:lnSpc>
              <a:spcBef>
                <a:spcPts val="1215"/>
              </a:spcBef>
              <a:buSzPct val="123076"/>
              <a:buChar char="•"/>
              <a:tabLst>
                <a:tab pos="285750" algn="l"/>
              </a:tabLst>
            </a:pPr>
            <a:r>
              <a:rPr lang="en-US" sz="1300" dirty="0" smtClean="0">
                <a:solidFill>
                  <a:srgbClr val="434343"/>
                </a:solidFill>
                <a:latin typeface="Arial MT"/>
                <a:cs typeface="Arial MT"/>
              </a:rPr>
              <a:t>Chart(B)-</a:t>
            </a:r>
            <a:r>
              <a:rPr lang="en-US" sz="1300" dirty="0" err="1" smtClean="0">
                <a:solidFill>
                  <a:srgbClr val="434343"/>
                </a:solidFill>
                <a:latin typeface="Arial MT"/>
                <a:cs typeface="Arial MT"/>
              </a:rPr>
              <a:t>Approx</a:t>
            </a:r>
            <a:r>
              <a:rPr lang="en-US" sz="1300" dirty="0" smtClean="0">
                <a:solidFill>
                  <a:srgbClr val="434343"/>
                </a:solidFill>
                <a:latin typeface="Arial MT"/>
                <a:cs typeface="Arial MT"/>
              </a:rPr>
              <a:t> all the warehouse distances are equally distanced from their particular hub.</a:t>
            </a:r>
            <a:endParaRPr sz="1300" dirty="0">
              <a:latin typeface="Arial MT"/>
              <a:cs typeface="Arial MT"/>
            </a:endParaRPr>
          </a:p>
        </p:txBody>
      </p:sp>
    </p:spTree>
    <p:extLst>
      <p:ext uri="{BB962C8B-B14F-4D97-AF65-F5344CB8AC3E}">
        <p14:creationId xmlns:p14="http://schemas.microsoft.com/office/powerpoint/2010/main" val="4135777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ply Chain Management Consulting Toolkit by Slidesgo">
  <a:themeElements>
    <a:clrScheme name="Simple Light">
      <a:dk1>
        <a:srgbClr val="351C75"/>
      </a:dk1>
      <a:lt1>
        <a:srgbClr val="FFFFFF"/>
      </a:lt1>
      <a:dk2>
        <a:srgbClr val="DE96C1"/>
      </a:dk2>
      <a:lt2>
        <a:srgbClr val="CCCCC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4109</TotalTime>
  <Words>1016</Words>
  <Application>Microsoft Office PowerPoint</Application>
  <PresentationFormat>On-screen Show (16:9)</PresentationFormat>
  <Paragraphs>140</Paragraphs>
  <Slides>21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Oxygen</vt:lpstr>
      <vt:lpstr>Arial</vt:lpstr>
      <vt:lpstr>Poor Richard</vt:lpstr>
      <vt:lpstr>Oswald Medium</vt:lpstr>
      <vt:lpstr>Bahnschrift SemiBold</vt:lpstr>
      <vt:lpstr>Trebuchet MS</vt:lpstr>
      <vt:lpstr>Roboto</vt:lpstr>
      <vt:lpstr>Bahnschrift Condensed</vt:lpstr>
      <vt:lpstr>Arial MT</vt:lpstr>
      <vt:lpstr>Supply Chain Management Consulting Toolkit by Slidesgo</vt:lpstr>
      <vt:lpstr>SUPPLY CHAIN MANAGEMENT  -FMCG</vt:lpstr>
      <vt:lpstr>—W.Edwards Deming</vt:lpstr>
      <vt:lpstr>TABLE OF CONTENTS</vt:lpstr>
      <vt:lpstr>PowerPoint Presentation</vt:lpstr>
      <vt:lpstr>Problem Statement</vt:lpstr>
      <vt:lpstr>STRATEGIC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PRIORITIZATION MATRIX: DESCRIPTION</vt:lpstr>
      <vt:lpstr>CONCLUSION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-FMCG</dc:title>
  <dc:creator>lenovo</dc:creator>
  <cp:lastModifiedBy>lenovo</cp:lastModifiedBy>
  <cp:revision>47</cp:revision>
  <dcterms:modified xsi:type="dcterms:W3CDTF">2023-12-08T05:08:19Z</dcterms:modified>
</cp:coreProperties>
</file>