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7" r:id="rId2"/>
    <p:sldId id="259" r:id="rId3"/>
    <p:sldId id="261" r:id="rId4"/>
    <p:sldId id="263" r:id="rId5"/>
    <p:sldId id="267" r:id="rId6"/>
    <p:sldId id="265" r:id="rId7"/>
    <p:sldId id="264" r:id="rId8"/>
    <p:sldId id="266" r:id="rId9"/>
    <p:sldId id="271" r:id="rId10"/>
    <p:sldId id="268" r:id="rId11"/>
    <p:sldId id="269" r:id="rId12"/>
    <p:sldId id="270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B2EE72-39E5-411C-9355-C1F24015DE07}" v="1988" dt="2021-03-03T13:48:24.7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4E9E77-DA32-410E-B9BB-729A673289C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C4457F1-7713-474C-8C17-0ECB48AE366D}">
      <dgm:prSet/>
      <dgm:spPr/>
      <dgm:t>
        <a:bodyPr/>
        <a:lstStyle/>
        <a:p>
          <a:r>
            <a:rPr lang="en-US" dirty="0"/>
            <a:t>It is an attribute of  data which tells the compiler or interpreter how the programmer intends to use the data.</a:t>
          </a:r>
        </a:p>
      </dgm:t>
    </dgm:pt>
    <dgm:pt modelId="{07B661DD-F89F-4DC5-B74B-81D7CDB60F1E}" type="parTrans" cxnId="{AFDBDD21-CAF1-4414-8E19-C2A8BC901685}">
      <dgm:prSet/>
      <dgm:spPr/>
      <dgm:t>
        <a:bodyPr/>
        <a:lstStyle/>
        <a:p>
          <a:endParaRPr lang="en-US"/>
        </a:p>
      </dgm:t>
    </dgm:pt>
    <dgm:pt modelId="{2DA77050-EB92-4115-A4E9-75FA7EB107CB}" type="sibTrans" cxnId="{AFDBDD21-CAF1-4414-8E19-C2A8BC901685}">
      <dgm:prSet/>
      <dgm:spPr/>
      <dgm:t>
        <a:bodyPr/>
        <a:lstStyle/>
        <a:p>
          <a:endParaRPr lang="en-US"/>
        </a:p>
      </dgm:t>
    </dgm:pt>
    <dgm:pt modelId="{8EBD91EB-4C98-4936-9FDE-27C6A097382E}">
      <dgm:prSet/>
      <dgm:spPr/>
      <dgm:t>
        <a:bodyPr/>
        <a:lstStyle/>
        <a:p>
          <a:r>
            <a:rPr lang="en-US" dirty="0"/>
            <a:t>In c, data types constitute the semantic and characteristics of storage of data elements. </a:t>
          </a:r>
        </a:p>
      </dgm:t>
    </dgm:pt>
    <dgm:pt modelId="{EE05C058-A58B-4A42-A848-355B702AE9B5}" type="parTrans" cxnId="{EDC25DCD-44AD-4B3B-87F5-29786C8E9454}">
      <dgm:prSet/>
      <dgm:spPr/>
      <dgm:t>
        <a:bodyPr/>
        <a:lstStyle/>
        <a:p>
          <a:endParaRPr lang="en-US"/>
        </a:p>
      </dgm:t>
    </dgm:pt>
    <dgm:pt modelId="{31E06945-6063-4D6E-AEF2-E5F2AA63BDBC}" type="sibTrans" cxnId="{EDC25DCD-44AD-4B3B-87F5-29786C8E9454}">
      <dgm:prSet/>
      <dgm:spPr/>
      <dgm:t>
        <a:bodyPr/>
        <a:lstStyle/>
        <a:p>
          <a:endParaRPr lang="en-US"/>
        </a:p>
      </dgm:t>
    </dgm:pt>
    <dgm:pt modelId="{836260D3-74A3-4A14-8DB0-EACB126C3829}">
      <dgm:prSet/>
      <dgm:spPr/>
      <dgm:t>
        <a:bodyPr/>
        <a:lstStyle/>
        <a:p>
          <a:r>
            <a:rPr lang="en-US" dirty="0"/>
            <a:t>They are expressed in language syntax in the form of memory locations and variables. </a:t>
          </a:r>
        </a:p>
      </dgm:t>
    </dgm:pt>
    <dgm:pt modelId="{4F517127-E56C-481E-9A22-26A9ED1406CF}" type="parTrans" cxnId="{262DB98D-9853-4CA3-9018-1E13F727C5FE}">
      <dgm:prSet/>
      <dgm:spPr/>
      <dgm:t>
        <a:bodyPr/>
        <a:lstStyle/>
        <a:p>
          <a:endParaRPr lang="en-US"/>
        </a:p>
      </dgm:t>
    </dgm:pt>
    <dgm:pt modelId="{983ED0D4-AB46-4C12-8278-EC13261EEADB}" type="sibTrans" cxnId="{262DB98D-9853-4CA3-9018-1E13F727C5FE}">
      <dgm:prSet/>
      <dgm:spPr/>
      <dgm:t>
        <a:bodyPr/>
        <a:lstStyle/>
        <a:p>
          <a:endParaRPr lang="en-US"/>
        </a:p>
      </dgm:t>
    </dgm:pt>
    <dgm:pt modelId="{DC2CF614-2773-49CE-B801-5F9C0DEB9D2E}">
      <dgm:prSet/>
      <dgm:spPr/>
      <dgm:t>
        <a:bodyPr/>
        <a:lstStyle/>
        <a:p>
          <a:r>
            <a:rPr lang="en-US" dirty="0"/>
            <a:t>It determines the type of operations or method of processing of data elements. </a:t>
          </a:r>
        </a:p>
      </dgm:t>
    </dgm:pt>
    <dgm:pt modelId="{E0B31D66-CA0A-4162-BE5F-C1302994D81B}" type="parTrans" cxnId="{A8B0F16D-F526-4AD4-AE7B-CC61B361FA60}">
      <dgm:prSet/>
      <dgm:spPr/>
      <dgm:t>
        <a:bodyPr/>
        <a:lstStyle/>
        <a:p>
          <a:endParaRPr lang="en-US"/>
        </a:p>
      </dgm:t>
    </dgm:pt>
    <dgm:pt modelId="{394A7594-A469-4AD6-B91B-EB388B32843C}" type="sibTrans" cxnId="{A8B0F16D-F526-4AD4-AE7B-CC61B361FA60}">
      <dgm:prSet/>
      <dgm:spPr/>
      <dgm:t>
        <a:bodyPr/>
        <a:lstStyle/>
        <a:p>
          <a:endParaRPr lang="en-US"/>
        </a:p>
      </dgm:t>
    </dgm:pt>
    <dgm:pt modelId="{DE5D777C-7011-4E89-A280-74F2279819E3}" type="pres">
      <dgm:prSet presAssocID="{DF4E9E77-DA32-410E-B9BB-729A673289CE}" presName="root" presStyleCnt="0">
        <dgm:presLayoutVars>
          <dgm:dir/>
          <dgm:resizeHandles val="exact"/>
        </dgm:presLayoutVars>
      </dgm:prSet>
      <dgm:spPr/>
    </dgm:pt>
    <dgm:pt modelId="{31826FDD-4683-4482-A68D-B5DCFF819E3F}" type="pres">
      <dgm:prSet presAssocID="{8C4457F1-7713-474C-8C17-0ECB48AE366D}" presName="compNode" presStyleCnt="0"/>
      <dgm:spPr/>
    </dgm:pt>
    <dgm:pt modelId="{3CFEF301-BFA0-4935-8B6E-FE22B22536CB}" type="pres">
      <dgm:prSet presAssocID="{8C4457F1-7713-474C-8C17-0ECB48AE366D}" presName="bgRect" presStyleLbl="bgShp" presStyleIdx="0" presStyleCnt="4"/>
      <dgm:spPr/>
    </dgm:pt>
    <dgm:pt modelId="{6B0ED698-6EE0-4439-BB1D-AFB9BE9D6084}" type="pres">
      <dgm:prSet presAssocID="{8C4457F1-7713-474C-8C17-0ECB48AE366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B11704E-A54A-43DE-960D-8C4FE7C3E66D}" type="pres">
      <dgm:prSet presAssocID="{8C4457F1-7713-474C-8C17-0ECB48AE366D}" presName="spaceRect" presStyleCnt="0"/>
      <dgm:spPr/>
    </dgm:pt>
    <dgm:pt modelId="{E3CAEE44-296D-4025-A2B0-9FCFF80CEFC7}" type="pres">
      <dgm:prSet presAssocID="{8C4457F1-7713-474C-8C17-0ECB48AE366D}" presName="parTx" presStyleLbl="revTx" presStyleIdx="0" presStyleCnt="4">
        <dgm:presLayoutVars>
          <dgm:chMax val="0"/>
          <dgm:chPref val="0"/>
        </dgm:presLayoutVars>
      </dgm:prSet>
      <dgm:spPr/>
    </dgm:pt>
    <dgm:pt modelId="{D2295EB6-92A0-4386-A7A7-5452B4B31EBF}" type="pres">
      <dgm:prSet presAssocID="{2DA77050-EB92-4115-A4E9-75FA7EB107CB}" presName="sibTrans" presStyleCnt="0"/>
      <dgm:spPr/>
    </dgm:pt>
    <dgm:pt modelId="{08F4BEF8-8631-4DBE-9B6C-1714B0C6EA58}" type="pres">
      <dgm:prSet presAssocID="{8EBD91EB-4C98-4936-9FDE-27C6A097382E}" presName="compNode" presStyleCnt="0"/>
      <dgm:spPr/>
    </dgm:pt>
    <dgm:pt modelId="{007BCAEB-4A3D-45F6-9933-44244B74FFAF}" type="pres">
      <dgm:prSet presAssocID="{8EBD91EB-4C98-4936-9FDE-27C6A097382E}" presName="bgRect" presStyleLbl="bgShp" presStyleIdx="1" presStyleCnt="4"/>
      <dgm:spPr/>
    </dgm:pt>
    <dgm:pt modelId="{AFAAB16F-D19C-4E84-8440-238BA491139A}" type="pres">
      <dgm:prSet presAssocID="{8EBD91EB-4C98-4936-9FDE-27C6A09738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0E9B3BB-FC2F-4DE7-A2CA-A76798321302}" type="pres">
      <dgm:prSet presAssocID="{8EBD91EB-4C98-4936-9FDE-27C6A097382E}" presName="spaceRect" presStyleCnt="0"/>
      <dgm:spPr/>
    </dgm:pt>
    <dgm:pt modelId="{BA9CE740-5334-48D4-B6B2-B9DFF5DFC004}" type="pres">
      <dgm:prSet presAssocID="{8EBD91EB-4C98-4936-9FDE-27C6A097382E}" presName="parTx" presStyleLbl="revTx" presStyleIdx="1" presStyleCnt="4">
        <dgm:presLayoutVars>
          <dgm:chMax val="0"/>
          <dgm:chPref val="0"/>
        </dgm:presLayoutVars>
      </dgm:prSet>
      <dgm:spPr/>
    </dgm:pt>
    <dgm:pt modelId="{13B8C030-9522-4E43-B5EF-F65CBD939B27}" type="pres">
      <dgm:prSet presAssocID="{31E06945-6063-4D6E-AEF2-E5F2AA63BDBC}" presName="sibTrans" presStyleCnt="0"/>
      <dgm:spPr/>
    </dgm:pt>
    <dgm:pt modelId="{41F73F02-8BD9-4A09-8BCD-FA8E0E6BEF7D}" type="pres">
      <dgm:prSet presAssocID="{836260D3-74A3-4A14-8DB0-EACB126C3829}" presName="compNode" presStyleCnt="0"/>
      <dgm:spPr/>
    </dgm:pt>
    <dgm:pt modelId="{CAB95214-8AAD-4364-8C27-72602F631F7B}" type="pres">
      <dgm:prSet presAssocID="{836260D3-74A3-4A14-8DB0-EACB126C3829}" presName="bgRect" presStyleLbl="bgShp" presStyleIdx="2" presStyleCnt="4"/>
      <dgm:spPr/>
    </dgm:pt>
    <dgm:pt modelId="{1B0E8A1C-EF29-49E4-BC12-21266DD00211}" type="pres">
      <dgm:prSet presAssocID="{836260D3-74A3-4A14-8DB0-EACB126C382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AFE6AA40-9E02-4A41-BFB6-55712A530036}" type="pres">
      <dgm:prSet presAssocID="{836260D3-74A3-4A14-8DB0-EACB126C3829}" presName="spaceRect" presStyleCnt="0"/>
      <dgm:spPr/>
    </dgm:pt>
    <dgm:pt modelId="{EC0F4ADD-5FF6-4F2F-B05E-DC15C9F39A87}" type="pres">
      <dgm:prSet presAssocID="{836260D3-74A3-4A14-8DB0-EACB126C3829}" presName="parTx" presStyleLbl="revTx" presStyleIdx="2" presStyleCnt="4">
        <dgm:presLayoutVars>
          <dgm:chMax val="0"/>
          <dgm:chPref val="0"/>
        </dgm:presLayoutVars>
      </dgm:prSet>
      <dgm:spPr/>
    </dgm:pt>
    <dgm:pt modelId="{286D224A-EB48-4545-A97B-E0407C5F5F05}" type="pres">
      <dgm:prSet presAssocID="{983ED0D4-AB46-4C12-8278-EC13261EEADB}" presName="sibTrans" presStyleCnt="0"/>
      <dgm:spPr/>
    </dgm:pt>
    <dgm:pt modelId="{A388FB13-F710-4A4A-A0CB-7A949FB3D7A5}" type="pres">
      <dgm:prSet presAssocID="{DC2CF614-2773-49CE-B801-5F9C0DEB9D2E}" presName="compNode" presStyleCnt="0"/>
      <dgm:spPr/>
    </dgm:pt>
    <dgm:pt modelId="{1BC95DC6-6F9D-47C1-8B73-DA5FE4946782}" type="pres">
      <dgm:prSet presAssocID="{DC2CF614-2773-49CE-B801-5F9C0DEB9D2E}" presName="bgRect" presStyleLbl="bgShp" presStyleIdx="3" presStyleCnt="4"/>
      <dgm:spPr/>
    </dgm:pt>
    <dgm:pt modelId="{26C39C46-91C0-49E8-ADDC-4FC5D8D89714}" type="pres">
      <dgm:prSet presAssocID="{DC2CF614-2773-49CE-B801-5F9C0DEB9D2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DC209F1-6834-4E8B-BD13-C87DF982B055}" type="pres">
      <dgm:prSet presAssocID="{DC2CF614-2773-49CE-B801-5F9C0DEB9D2E}" presName="spaceRect" presStyleCnt="0"/>
      <dgm:spPr/>
    </dgm:pt>
    <dgm:pt modelId="{0DE83234-664A-481B-8841-522A04D4D2B7}" type="pres">
      <dgm:prSet presAssocID="{DC2CF614-2773-49CE-B801-5F9C0DEB9D2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FDBDD21-CAF1-4414-8E19-C2A8BC901685}" srcId="{DF4E9E77-DA32-410E-B9BB-729A673289CE}" destId="{8C4457F1-7713-474C-8C17-0ECB48AE366D}" srcOrd="0" destOrd="0" parTransId="{07B661DD-F89F-4DC5-B74B-81D7CDB60F1E}" sibTransId="{2DA77050-EB92-4115-A4E9-75FA7EB107CB}"/>
    <dgm:cxn modelId="{7C162441-F5C4-434B-B1BB-185064DD25BD}" type="presOf" srcId="{836260D3-74A3-4A14-8DB0-EACB126C3829}" destId="{EC0F4ADD-5FF6-4F2F-B05E-DC15C9F39A87}" srcOrd="0" destOrd="0" presId="urn:microsoft.com/office/officeart/2018/2/layout/IconVerticalSolidList"/>
    <dgm:cxn modelId="{A8B0F16D-F526-4AD4-AE7B-CC61B361FA60}" srcId="{DF4E9E77-DA32-410E-B9BB-729A673289CE}" destId="{DC2CF614-2773-49CE-B801-5F9C0DEB9D2E}" srcOrd="3" destOrd="0" parTransId="{E0B31D66-CA0A-4162-BE5F-C1302994D81B}" sibTransId="{394A7594-A469-4AD6-B91B-EB388B32843C}"/>
    <dgm:cxn modelId="{262DB98D-9853-4CA3-9018-1E13F727C5FE}" srcId="{DF4E9E77-DA32-410E-B9BB-729A673289CE}" destId="{836260D3-74A3-4A14-8DB0-EACB126C3829}" srcOrd="2" destOrd="0" parTransId="{4F517127-E56C-481E-9A22-26A9ED1406CF}" sibTransId="{983ED0D4-AB46-4C12-8278-EC13261EEADB}"/>
    <dgm:cxn modelId="{66D46191-4265-41F3-8079-C8748E557D41}" type="presOf" srcId="{8EBD91EB-4C98-4936-9FDE-27C6A097382E}" destId="{BA9CE740-5334-48D4-B6B2-B9DFF5DFC004}" srcOrd="0" destOrd="0" presId="urn:microsoft.com/office/officeart/2018/2/layout/IconVerticalSolidList"/>
    <dgm:cxn modelId="{1C2F9FA7-C08E-4801-9E0A-750B7BA371E4}" type="presOf" srcId="{8C4457F1-7713-474C-8C17-0ECB48AE366D}" destId="{E3CAEE44-296D-4025-A2B0-9FCFF80CEFC7}" srcOrd="0" destOrd="0" presId="urn:microsoft.com/office/officeart/2018/2/layout/IconVerticalSolidList"/>
    <dgm:cxn modelId="{BBA9FFC7-6E8E-4A71-BE7E-262B4C3EE0B4}" type="presOf" srcId="{DF4E9E77-DA32-410E-B9BB-729A673289CE}" destId="{DE5D777C-7011-4E89-A280-74F2279819E3}" srcOrd="0" destOrd="0" presId="urn:microsoft.com/office/officeart/2018/2/layout/IconVerticalSolidList"/>
    <dgm:cxn modelId="{EDC25DCD-44AD-4B3B-87F5-29786C8E9454}" srcId="{DF4E9E77-DA32-410E-B9BB-729A673289CE}" destId="{8EBD91EB-4C98-4936-9FDE-27C6A097382E}" srcOrd="1" destOrd="0" parTransId="{EE05C058-A58B-4A42-A848-355B702AE9B5}" sibTransId="{31E06945-6063-4D6E-AEF2-E5F2AA63BDBC}"/>
    <dgm:cxn modelId="{8962A4E2-A5E4-4280-A90E-093A55D30D5F}" type="presOf" srcId="{DC2CF614-2773-49CE-B801-5F9C0DEB9D2E}" destId="{0DE83234-664A-481B-8841-522A04D4D2B7}" srcOrd="0" destOrd="0" presId="urn:microsoft.com/office/officeart/2018/2/layout/IconVerticalSolidList"/>
    <dgm:cxn modelId="{1376EA91-D975-4952-A786-58B204FB6B3C}" type="presParOf" srcId="{DE5D777C-7011-4E89-A280-74F2279819E3}" destId="{31826FDD-4683-4482-A68D-B5DCFF819E3F}" srcOrd="0" destOrd="0" presId="urn:microsoft.com/office/officeart/2018/2/layout/IconVerticalSolidList"/>
    <dgm:cxn modelId="{D47839C9-D815-4A3D-A928-1961E320E630}" type="presParOf" srcId="{31826FDD-4683-4482-A68D-B5DCFF819E3F}" destId="{3CFEF301-BFA0-4935-8B6E-FE22B22536CB}" srcOrd="0" destOrd="0" presId="urn:microsoft.com/office/officeart/2018/2/layout/IconVerticalSolidList"/>
    <dgm:cxn modelId="{15502F8F-A7F4-4933-B19F-588FA63ACEC1}" type="presParOf" srcId="{31826FDD-4683-4482-A68D-B5DCFF819E3F}" destId="{6B0ED698-6EE0-4439-BB1D-AFB9BE9D6084}" srcOrd="1" destOrd="0" presId="urn:microsoft.com/office/officeart/2018/2/layout/IconVerticalSolidList"/>
    <dgm:cxn modelId="{3C6C7E96-0468-481E-B289-58EECDB1E2EE}" type="presParOf" srcId="{31826FDD-4683-4482-A68D-B5DCFF819E3F}" destId="{8B11704E-A54A-43DE-960D-8C4FE7C3E66D}" srcOrd="2" destOrd="0" presId="urn:microsoft.com/office/officeart/2018/2/layout/IconVerticalSolidList"/>
    <dgm:cxn modelId="{3357802E-83E9-46DF-AEB1-F1D4E8C63EC2}" type="presParOf" srcId="{31826FDD-4683-4482-A68D-B5DCFF819E3F}" destId="{E3CAEE44-296D-4025-A2B0-9FCFF80CEFC7}" srcOrd="3" destOrd="0" presId="urn:microsoft.com/office/officeart/2018/2/layout/IconVerticalSolidList"/>
    <dgm:cxn modelId="{4B9417CA-87EF-4B0A-B7C7-263313FFCAF2}" type="presParOf" srcId="{DE5D777C-7011-4E89-A280-74F2279819E3}" destId="{D2295EB6-92A0-4386-A7A7-5452B4B31EBF}" srcOrd="1" destOrd="0" presId="urn:microsoft.com/office/officeart/2018/2/layout/IconVerticalSolidList"/>
    <dgm:cxn modelId="{BFC8F6AF-233C-466D-AFD8-BFD5B6AD3629}" type="presParOf" srcId="{DE5D777C-7011-4E89-A280-74F2279819E3}" destId="{08F4BEF8-8631-4DBE-9B6C-1714B0C6EA58}" srcOrd="2" destOrd="0" presId="urn:microsoft.com/office/officeart/2018/2/layout/IconVerticalSolidList"/>
    <dgm:cxn modelId="{11E2062D-1053-48CC-AD8F-3AE83F3EA206}" type="presParOf" srcId="{08F4BEF8-8631-4DBE-9B6C-1714B0C6EA58}" destId="{007BCAEB-4A3D-45F6-9933-44244B74FFAF}" srcOrd="0" destOrd="0" presId="urn:microsoft.com/office/officeart/2018/2/layout/IconVerticalSolidList"/>
    <dgm:cxn modelId="{B86EA550-9102-455C-BF1F-E8CC2BA461F5}" type="presParOf" srcId="{08F4BEF8-8631-4DBE-9B6C-1714B0C6EA58}" destId="{AFAAB16F-D19C-4E84-8440-238BA491139A}" srcOrd="1" destOrd="0" presId="urn:microsoft.com/office/officeart/2018/2/layout/IconVerticalSolidList"/>
    <dgm:cxn modelId="{28C5EDA6-402F-4BD9-9619-DBC0519194B6}" type="presParOf" srcId="{08F4BEF8-8631-4DBE-9B6C-1714B0C6EA58}" destId="{C0E9B3BB-FC2F-4DE7-A2CA-A76798321302}" srcOrd="2" destOrd="0" presId="urn:microsoft.com/office/officeart/2018/2/layout/IconVerticalSolidList"/>
    <dgm:cxn modelId="{68B80E56-8F90-460F-82A3-CDB5297D7439}" type="presParOf" srcId="{08F4BEF8-8631-4DBE-9B6C-1714B0C6EA58}" destId="{BA9CE740-5334-48D4-B6B2-B9DFF5DFC004}" srcOrd="3" destOrd="0" presId="urn:microsoft.com/office/officeart/2018/2/layout/IconVerticalSolidList"/>
    <dgm:cxn modelId="{99CD06BE-2303-4FB6-A5C1-F7E2E69A283D}" type="presParOf" srcId="{DE5D777C-7011-4E89-A280-74F2279819E3}" destId="{13B8C030-9522-4E43-B5EF-F65CBD939B27}" srcOrd="3" destOrd="0" presId="urn:microsoft.com/office/officeart/2018/2/layout/IconVerticalSolidList"/>
    <dgm:cxn modelId="{8F4BE7FE-BE02-4E81-9AD0-78608D91A3A1}" type="presParOf" srcId="{DE5D777C-7011-4E89-A280-74F2279819E3}" destId="{41F73F02-8BD9-4A09-8BCD-FA8E0E6BEF7D}" srcOrd="4" destOrd="0" presId="urn:microsoft.com/office/officeart/2018/2/layout/IconVerticalSolidList"/>
    <dgm:cxn modelId="{12D0947E-94C9-4CFE-973F-299B53EA2967}" type="presParOf" srcId="{41F73F02-8BD9-4A09-8BCD-FA8E0E6BEF7D}" destId="{CAB95214-8AAD-4364-8C27-72602F631F7B}" srcOrd="0" destOrd="0" presId="urn:microsoft.com/office/officeart/2018/2/layout/IconVerticalSolidList"/>
    <dgm:cxn modelId="{2F58AC5E-44E9-466B-84B9-E33363715727}" type="presParOf" srcId="{41F73F02-8BD9-4A09-8BCD-FA8E0E6BEF7D}" destId="{1B0E8A1C-EF29-49E4-BC12-21266DD00211}" srcOrd="1" destOrd="0" presId="urn:microsoft.com/office/officeart/2018/2/layout/IconVerticalSolidList"/>
    <dgm:cxn modelId="{5B2CC9AE-0223-48F9-A4F7-EA478CE1E8A4}" type="presParOf" srcId="{41F73F02-8BD9-4A09-8BCD-FA8E0E6BEF7D}" destId="{AFE6AA40-9E02-4A41-BFB6-55712A530036}" srcOrd="2" destOrd="0" presId="urn:microsoft.com/office/officeart/2018/2/layout/IconVerticalSolidList"/>
    <dgm:cxn modelId="{50472095-88DC-46AE-B0C7-75BC54687E1D}" type="presParOf" srcId="{41F73F02-8BD9-4A09-8BCD-FA8E0E6BEF7D}" destId="{EC0F4ADD-5FF6-4F2F-B05E-DC15C9F39A87}" srcOrd="3" destOrd="0" presId="urn:microsoft.com/office/officeart/2018/2/layout/IconVerticalSolidList"/>
    <dgm:cxn modelId="{3DA53D11-D117-434E-9D29-33ED757A6A3D}" type="presParOf" srcId="{DE5D777C-7011-4E89-A280-74F2279819E3}" destId="{286D224A-EB48-4545-A97B-E0407C5F5F05}" srcOrd="5" destOrd="0" presId="urn:microsoft.com/office/officeart/2018/2/layout/IconVerticalSolidList"/>
    <dgm:cxn modelId="{5CFA0D4E-28E6-405B-9BFC-C9688E07AF4E}" type="presParOf" srcId="{DE5D777C-7011-4E89-A280-74F2279819E3}" destId="{A388FB13-F710-4A4A-A0CB-7A949FB3D7A5}" srcOrd="6" destOrd="0" presId="urn:microsoft.com/office/officeart/2018/2/layout/IconVerticalSolidList"/>
    <dgm:cxn modelId="{DDAA19A7-A702-4EAF-A02D-E66C8B37F206}" type="presParOf" srcId="{A388FB13-F710-4A4A-A0CB-7A949FB3D7A5}" destId="{1BC95DC6-6F9D-47C1-8B73-DA5FE4946782}" srcOrd="0" destOrd="0" presId="urn:microsoft.com/office/officeart/2018/2/layout/IconVerticalSolidList"/>
    <dgm:cxn modelId="{BCDCA44D-D342-4763-9BD7-128E75E881FA}" type="presParOf" srcId="{A388FB13-F710-4A4A-A0CB-7A949FB3D7A5}" destId="{26C39C46-91C0-49E8-ADDC-4FC5D8D89714}" srcOrd="1" destOrd="0" presId="urn:microsoft.com/office/officeart/2018/2/layout/IconVerticalSolidList"/>
    <dgm:cxn modelId="{38B90361-4659-485C-B2AE-4B0CB2F608F8}" type="presParOf" srcId="{A388FB13-F710-4A4A-A0CB-7A949FB3D7A5}" destId="{CDC209F1-6834-4E8B-BD13-C87DF982B055}" srcOrd="2" destOrd="0" presId="urn:microsoft.com/office/officeart/2018/2/layout/IconVerticalSolidList"/>
    <dgm:cxn modelId="{EA6F3026-7217-41D7-8BF1-FF6D58AC9B48}" type="presParOf" srcId="{A388FB13-F710-4A4A-A0CB-7A949FB3D7A5}" destId="{0DE83234-664A-481B-8841-522A04D4D2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EF301-BFA0-4935-8B6E-FE22B22536CB}">
      <dsp:nvSpPr>
        <dsp:cNvPr id="0" name=""/>
        <dsp:cNvSpPr/>
      </dsp:nvSpPr>
      <dsp:spPr>
        <a:xfrm>
          <a:off x="0" y="1798"/>
          <a:ext cx="10156531" cy="9115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0ED698-6EE0-4439-BB1D-AFB9BE9D6084}">
      <dsp:nvSpPr>
        <dsp:cNvPr id="0" name=""/>
        <dsp:cNvSpPr/>
      </dsp:nvSpPr>
      <dsp:spPr>
        <a:xfrm>
          <a:off x="275757" y="206907"/>
          <a:ext cx="501377" cy="5013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AEE44-296D-4025-A2B0-9FCFF80CEFC7}">
      <dsp:nvSpPr>
        <dsp:cNvPr id="0" name=""/>
        <dsp:cNvSpPr/>
      </dsp:nvSpPr>
      <dsp:spPr>
        <a:xfrm>
          <a:off x="1052893" y="1798"/>
          <a:ext cx="9103637" cy="91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477" tIns="96477" rIns="96477" bIns="9647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It is an attribute of  data which tells the compiler or interpreter how the programmer intends to use the data.</a:t>
          </a:r>
        </a:p>
      </dsp:txBody>
      <dsp:txXfrm>
        <a:off x="1052893" y="1798"/>
        <a:ext cx="9103637" cy="911596"/>
      </dsp:txXfrm>
    </dsp:sp>
    <dsp:sp modelId="{007BCAEB-4A3D-45F6-9933-44244B74FFAF}">
      <dsp:nvSpPr>
        <dsp:cNvPr id="0" name=""/>
        <dsp:cNvSpPr/>
      </dsp:nvSpPr>
      <dsp:spPr>
        <a:xfrm>
          <a:off x="0" y="1141293"/>
          <a:ext cx="10156531" cy="91159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AB16F-D19C-4E84-8440-238BA491139A}">
      <dsp:nvSpPr>
        <dsp:cNvPr id="0" name=""/>
        <dsp:cNvSpPr/>
      </dsp:nvSpPr>
      <dsp:spPr>
        <a:xfrm>
          <a:off x="275757" y="1346402"/>
          <a:ext cx="501377" cy="5013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CE740-5334-48D4-B6B2-B9DFF5DFC004}">
      <dsp:nvSpPr>
        <dsp:cNvPr id="0" name=""/>
        <dsp:cNvSpPr/>
      </dsp:nvSpPr>
      <dsp:spPr>
        <a:xfrm>
          <a:off x="1052893" y="1141293"/>
          <a:ext cx="9103637" cy="91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477" tIns="96477" rIns="96477" bIns="9647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 c, data types constitute the semantic and characteristics of storage of data elements. </a:t>
          </a:r>
        </a:p>
      </dsp:txBody>
      <dsp:txXfrm>
        <a:off x="1052893" y="1141293"/>
        <a:ext cx="9103637" cy="911596"/>
      </dsp:txXfrm>
    </dsp:sp>
    <dsp:sp modelId="{CAB95214-8AAD-4364-8C27-72602F631F7B}">
      <dsp:nvSpPr>
        <dsp:cNvPr id="0" name=""/>
        <dsp:cNvSpPr/>
      </dsp:nvSpPr>
      <dsp:spPr>
        <a:xfrm>
          <a:off x="0" y="2280789"/>
          <a:ext cx="10156531" cy="9115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E8A1C-EF29-49E4-BC12-21266DD00211}">
      <dsp:nvSpPr>
        <dsp:cNvPr id="0" name=""/>
        <dsp:cNvSpPr/>
      </dsp:nvSpPr>
      <dsp:spPr>
        <a:xfrm>
          <a:off x="275757" y="2485898"/>
          <a:ext cx="501377" cy="5013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F4ADD-5FF6-4F2F-B05E-DC15C9F39A87}">
      <dsp:nvSpPr>
        <dsp:cNvPr id="0" name=""/>
        <dsp:cNvSpPr/>
      </dsp:nvSpPr>
      <dsp:spPr>
        <a:xfrm>
          <a:off x="1052893" y="2280789"/>
          <a:ext cx="9103637" cy="91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477" tIns="96477" rIns="96477" bIns="9647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They are expressed in language syntax in the form of memory locations and variables. </a:t>
          </a:r>
        </a:p>
      </dsp:txBody>
      <dsp:txXfrm>
        <a:off x="1052893" y="2280789"/>
        <a:ext cx="9103637" cy="911596"/>
      </dsp:txXfrm>
    </dsp:sp>
    <dsp:sp modelId="{1BC95DC6-6F9D-47C1-8B73-DA5FE4946782}">
      <dsp:nvSpPr>
        <dsp:cNvPr id="0" name=""/>
        <dsp:cNvSpPr/>
      </dsp:nvSpPr>
      <dsp:spPr>
        <a:xfrm>
          <a:off x="0" y="3420284"/>
          <a:ext cx="10156531" cy="91159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C39C46-91C0-49E8-ADDC-4FC5D8D89714}">
      <dsp:nvSpPr>
        <dsp:cNvPr id="0" name=""/>
        <dsp:cNvSpPr/>
      </dsp:nvSpPr>
      <dsp:spPr>
        <a:xfrm>
          <a:off x="275757" y="3625393"/>
          <a:ext cx="501377" cy="5013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83234-664A-481B-8841-522A04D4D2B7}">
      <dsp:nvSpPr>
        <dsp:cNvPr id="0" name=""/>
        <dsp:cNvSpPr/>
      </dsp:nvSpPr>
      <dsp:spPr>
        <a:xfrm>
          <a:off x="1052893" y="3420284"/>
          <a:ext cx="9103637" cy="91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477" tIns="96477" rIns="96477" bIns="9647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It determines the type of operations or method of processing of data elements. </a:t>
          </a:r>
        </a:p>
      </dsp:txBody>
      <dsp:txXfrm>
        <a:off x="1052893" y="3420284"/>
        <a:ext cx="9103637" cy="911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7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4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1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0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4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8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6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7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3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c-programming/c-unions" TargetMode="External"/><Relationship Id="rId2" Type="http://schemas.openxmlformats.org/officeDocument/2006/relationships/hyperlink" Target="https://www.programiz.com/c-programming/c-pointer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lideplayer.com/slide/12044744/" TargetMode="External"/><Relationship Id="rId5" Type="http://schemas.openxmlformats.org/officeDocument/2006/relationships/hyperlink" Target="https://www.geeksforgeeks.org/enumeration-enum-c/" TargetMode="External"/><Relationship Id="rId4" Type="http://schemas.openxmlformats.org/officeDocument/2006/relationships/hyperlink" Target="https://www.slideshare.net/TarunSharma24/data-types-in-c-56342387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0" name="Picture 23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1" name="Rectangle 25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5" name="Picture 29">
            <a:extLst>
              <a:ext uri="{FF2B5EF4-FFF2-40B4-BE49-F238E27FC236}">
                <a16:creationId xmlns:a16="http://schemas.microsoft.com/office/drawing/2014/main" id="{28966E53-3C41-4F5A-A432-755BFE5D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33400"/>
            <a:ext cx="2438400" cy="2438400"/>
          </a:xfrm>
          <a:prstGeom prst="rect">
            <a:avLst/>
          </a:prstGeom>
        </p:spPr>
      </p:pic>
      <p:pic>
        <p:nvPicPr>
          <p:cNvPr id="27" name="Picture 31">
            <a:extLst>
              <a:ext uri="{FF2B5EF4-FFF2-40B4-BE49-F238E27FC236}">
                <a16:creationId xmlns:a16="http://schemas.microsoft.com/office/drawing/2014/main" id="{D47F75BB-A3CB-4161-B316-A2A9C88F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20400" y="3144779"/>
            <a:ext cx="1371600" cy="25483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47DE01-7C94-485F-8F80-B5E5AF6B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854" y="1555997"/>
            <a:ext cx="7391400" cy="25932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Data Types in C programming with source code</a:t>
            </a:r>
          </a:p>
        </p:txBody>
      </p:sp>
    </p:spTree>
    <p:extLst>
      <p:ext uri="{BB962C8B-B14F-4D97-AF65-F5344CB8AC3E}">
        <p14:creationId xmlns:p14="http://schemas.microsoft.com/office/powerpoint/2010/main" val="245153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470C-5E86-462A-B402-706734B0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427492"/>
          </a:xfrm>
        </p:spPr>
        <p:txBody>
          <a:bodyPr>
            <a:normAutofit fontScale="90000"/>
          </a:bodyPr>
          <a:lstStyle/>
          <a:p>
            <a:r>
              <a:rPr lang="en-US" dirty="0"/>
              <a:t>User defined data type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37741-0DB1-4502-B0B4-293C389F8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2308"/>
            <a:ext cx="10515600" cy="51029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 allows the feature called type definition which allows programmers to define their identifier that would represent an existing data type. There are three such types: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39E8A0-B8D4-4B68-9A51-06BFD8FC7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692518"/>
              </p:ext>
            </p:extLst>
          </p:nvPr>
        </p:nvGraphicFramePr>
        <p:xfrm>
          <a:off x="932985" y="2859544"/>
          <a:ext cx="88392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2730855004"/>
                    </a:ext>
                  </a:extLst>
                </a:gridCol>
                <a:gridCol w="7410450">
                  <a:extLst>
                    <a:ext uri="{9D8B030D-6E8A-4147-A177-3AD203B41FA5}">
                      <a16:colId xmlns:a16="http://schemas.microsoft.com/office/drawing/2014/main" val="3114015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Data Types</a:t>
                      </a:r>
                      <a:endParaRPr lang="en-US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  <a:endParaRPr lang="en-US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569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It is a package of variables of different types under a single name. This is done to handle data efficiently. "struct" keyword is used to define a structure.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866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Union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These allow storing various data types in the same memory location. Programmers can define a union with different members, but only a single member can contain a value at a given time. It is used 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831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Enumeration is a special data type that consists of integral constants, and each of them is assigned with a specific name. "enum" keyword is used to define the enumerated data type.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67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820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B0BE-2765-4186-A722-D5325806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699635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47C68-440A-4B14-8DCA-C0CC5F081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378"/>
            <a:ext cx="5834743" cy="4712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dirty="0">
                <a:latin typeface="Times New Roman"/>
                <a:ea typeface="+mn-lt"/>
                <a:cs typeface="+mn-lt"/>
              </a:rPr>
              <a:t>Collection of one or more related variables of different data types, grouped under a single name</a:t>
            </a:r>
          </a:p>
          <a:p>
            <a:r>
              <a:rPr lang="en-US" sz="1400" dirty="0">
                <a:latin typeface="Times New Roman"/>
                <a:cs typeface="Times New Roman"/>
              </a:rPr>
              <a:t>For example: </a:t>
            </a:r>
            <a:r>
              <a:rPr lang="en-US" sz="1400" dirty="0">
                <a:latin typeface="Times New Roman"/>
                <a:ea typeface="+mn-lt"/>
                <a:cs typeface="+mn-lt"/>
              </a:rPr>
              <a:t>In a Library, each book is an object, and its characteristics like title, author, no of pages, price are grouped and represented by one record. The characteristics are different types and grouped under a aggregate variable of different types. A record is group of fields and each field represents one characteristic. In C, a record is implemented with a derived data type called structure. The characteristics of record are called the members of the structure.</a:t>
            </a:r>
            <a:endParaRPr lang="en-US" sz="14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7514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3E8B650-C860-403E-9C43-D048EB15A9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5" b="1"/>
          <a:stretch/>
        </p:blipFill>
        <p:spPr>
          <a:xfrm>
            <a:off x="-2988" y="10"/>
            <a:ext cx="12188952" cy="685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5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3E01-7CD9-42D0-B9FA-CBE230C66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907"/>
            <a:ext cx="10515600" cy="600734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/>
                <a:cs typeface="Times New Roman"/>
              </a:rPr>
              <a:t>Union 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BB205-2908-44A6-B76A-6E1123F9C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0792"/>
            <a:ext cx="10515600" cy="5803396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A </a:t>
            </a:r>
            <a:r>
              <a:rPr lang="en-US" b="1" dirty="0">
                <a:ea typeface="+mn-lt"/>
                <a:cs typeface="+mn-lt"/>
              </a:rPr>
              <a:t>union</a:t>
            </a:r>
            <a:r>
              <a:rPr lang="en-US" dirty="0">
                <a:ea typeface="+mn-lt"/>
                <a:cs typeface="+mn-lt"/>
              </a:rPr>
              <a:t> is a special data type available in C that allows to store different data types in the same memory location.</a:t>
            </a:r>
          </a:p>
          <a:p>
            <a:r>
              <a:rPr lang="en-US"/>
              <a:t>Example </a:t>
            </a:r>
            <a:r>
              <a:rPr lang="en-US">
                <a:ea typeface="+mn-lt"/>
                <a:cs typeface="+mn-lt"/>
              </a:rPr>
              <a:t>#include &lt;stdio.h&gt;
#include &lt;string.h&gt;
union Data {
   int i;
   float f;
   char str[20];
};
int main( ) {
   union Data data;        
   printf( "Memory size occupied by data : %d\n", sizeof(data));
   return 0;
}</a:t>
            </a:r>
            <a:br>
              <a:rPr lang="en-US" dirty="0">
                <a:ea typeface="+mn-lt"/>
                <a:cs typeface="+mn-lt"/>
              </a:rPr>
            </a:br>
            <a:r>
              <a:rPr 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15034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324A-B512-4CFA-B8F8-7247960E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BFC43-04B3-489E-BE21-E4058E9C7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It is mainly used to assign names to integral constants, the names make a program easy to read and maintain.</a:t>
            </a:r>
          </a:p>
          <a:p>
            <a:r>
              <a:rPr lang="en-US"/>
              <a:t>Example: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#include&lt;stdio.h&gt; 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</a:t>
            </a:r>
            <a:endParaRPr lang="en-US"/>
          </a:p>
          <a:p>
            <a:pPr>
              <a:buNone/>
            </a:pPr>
            <a:r>
              <a:rPr lang="en-US" b="1" dirty="0" err="1">
                <a:ea typeface="+mn-lt"/>
                <a:cs typeface="+mn-lt"/>
              </a:rPr>
              <a:t>enum</a:t>
            </a:r>
            <a:r>
              <a:rPr lang="en-US" dirty="0">
                <a:ea typeface="+mn-lt"/>
                <a:cs typeface="+mn-lt"/>
              </a:rPr>
              <a:t> week{Mon, Tue, Wed, </a:t>
            </a:r>
            <a:r>
              <a:rPr lang="en-US" dirty="0" err="1">
                <a:ea typeface="+mn-lt"/>
                <a:cs typeface="+mn-lt"/>
              </a:rPr>
              <a:t>Thur</a:t>
            </a:r>
            <a:r>
              <a:rPr lang="en-US" dirty="0">
                <a:ea typeface="+mn-lt"/>
                <a:cs typeface="+mn-lt"/>
              </a:rPr>
              <a:t>, Fri, Sat, Sun}; 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</a:t>
            </a:r>
            <a:endParaRPr lang="en-US"/>
          </a:p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int</a:t>
            </a:r>
            <a:r>
              <a:rPr lang="en-US" dirty="0">
                <a:ea typeface="+mn-lt"/>
                <a:cs typeface="+mn-lt"/>
              </a:rPr>
              <a:t> main() 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{ 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</a:t>
            </a:r>
            <a:r>
              <a:rPr lang="en-US" b="1" dirty="0" err="1">
                <a:ea typeface="+mn-lt"/>
                <a:cs typeface="+mn-lt"/>
              </a:rPr>
              <a:t>enum</a:t>
            </a:r>
            <a:r>
              <a:rPr lang="en-US" dirty="0">
                <a:ea typeface="+mn-lt"/>
                <a:cs typeface="+mn-lt"/>
              </a:rPr>
              <a:t> week day; 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   day = Wed; 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   </a:t>
            </a:r>
            <a:r>
              <a:rPr lang="en-US" b="1">
                <a:ea typeface="+mn-lt"/>
                <a:cs typeface="+mn-lt"/>
              </a:rPr>
              <a:t>printf</a:t>
            </a:r>
            <a:r>
              <a:rPr lang="en-US">
                <a:ea typeface="+mn-lt"/>
                <a:cs typeface="+mn-lt"/>
              </a:rPr>
              <a:t>("%d",day); 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   </a:t>
            </a:r>
            <a:r>
              <a:rPr lang="en-US" b="1">
                <a:ea typeface="+mn-lt"/>
                <a:cs typeface="+mn-lt"/>
              </a:rPr>
              <a:t>return</a:t>
            </a:r>
            <a:r>
              <a:rPr lang="en-US">
                <a:ea typeface="+mn-lt"/>
                <a:cs typeface="+mn-lt"/>
              </a:rPr>
              <a:t> 0; 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}  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A picture containing text, green&#10;&#10;Description automatically generated">
            <a:extLst>
              <a:ext uri="{FF2B5EF4-FFF2-40B4-BE49-F238E27FC236}">
                <a16:creationId xmlns:a16="http://schemas.microsoft.com/office/drawing/2014/main" id="{DAF724F1-E177-480D-9EDE-21D17335F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180" y="2277744"/>
            <a:ext cx="7473174" cy="404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90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E2A87-1015-4D89-8209-648D02680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554444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800" b="0" dirty="0">
                <a:latin typeface="Times"/>
                <a:ea typeface="+mj-lt"/>
                <a:cs typeface="+mj-lt"/>
              </a:rPr>
              <a:t>References</a:t>
            </a:r>
            <a:endParaRPr lang="en-US" sz="1800">
              <a:latin typeface="Times"/>
              <a:cs typeface="Times"/>
            </a:endParaRPr>
          </a:p>
          <a:p>
            <a:r>
              <a:rPr lang="en-US" sz="1800" b="0" i="1" dirty="0">
                <a:latin typeface="Times"/>
                <a:ea typeface="+mj-lt"/>
                <a:cs typeface="+mj-lt"/>
              </a:rPr>
              <a:t>C pointers (With examples)</a:t>
            </a:r>
            <a:r>
              <a:rPr lang="en-US" sz="1800" b="0" dirty="0">
                <a:latin typeface="Times"/>
                <a:ea typeface="+mj-lt"/>
                <a:cs typeface="+mj-lt"/>
              </a:rPr>
              <a:t>. (n.d.). </a:t>
            </a:r>
            <a:r>
              <a:rPr lang="en-US" sz="1800" b="0" dirty="0" err="1">
                <a:latin typeface="Times"/>
                <a:ea typeface="+mj-lt"/>
                <a:cs typeface="+mj-lt"/>
              </a:rPr>
              <a:t>Programiz</a:t>
            </a:r>
            <a:r>
              <a:rPr lang="en-US" sz="1800" b="0" dirty="0">
                <a:latin typeface="Times"/>
                <a:ea typeface="+mj-lt"/>
                <a:cs typeface="+mj-lt"/>
              </a:rPr>
              <a:t>: Learn to Code for Free. </a:t>
            </a:r>
            <a:r>
              <a:rPr lang="en-US" sz="1800" b="0" dirty="0">
                <a:latin typeface="Times"/>
                <a:ea typeface="+mj-lt"/>
                <a:cs typeface="+mj-lt"/>
                <a:hlinkClick r:id="rId2"/>
              </a:rPr>
              <a:t>https://www.programiz.com/c-programming/c-pointers</a:t>
            </a:r>
            <a:endParaRPr lang="en-US" sz="1800">
              <a:latin typeface="Times"/>
              <a:cs typeface="Times"/>
            </a:endParaRPr>
          </a:p>
          <a:p>
            <a:r>
              <a:rPr lang="en-US" sz="1800" b="0" i="1" dirty="0">
                <a:latin typeface="Times"/>
                <a:ea typeface="+mj-lt"/>
                <a:cs typeface="+mj-lt"/>
              </a:rPr>
              <a:t>C unions (With examples)</a:t>
            </a:r>
            <a:r>
              <a:rPr lang="en-US" sz="1800" b="0" dirty="0">
                <a:latin typeface="Times"/>
                <a:ea typeface="+mj-lt"/>
                <a:cs typeface="+mj-lt"/>
              </a:rPr>
              <a:t>. (n.d.). </a:t>
            </a:r>
            <a:r>
              <a:rPr lang="en-US" sz="1800" b="0" dirty="0" err="1">
                <a:latin typeface="Times"/>
                <a:ea typeface="+mj-lt"/>
                <a:cs typeface="+mj-lt"/>
              </a:rPr>
              <a:t>Programiz</a:t>
            </a:r>
            <a:r>
              <a:rPr lang="en-US" sz="1800" b="0" dirty="0">
                <a:latin typeface="Times"/>
                <a:ea typeface="+mj-lt"/>
                <a:cs typeface="+mj-lt"/>
              </a:rPr>
              <a:t>: Learn to Code for Free. </a:t>
            </a:r>
            <a:r>
              <a:rPr lang="en-US" sz="1800" b="0" dirty="0">
                <a:latin typeface="Times"/>
                <a:ea typeface="+mj-lt"/>
                <a:cs typeface="+mj-lt"/>
                <a:hlinkClick r:id="rId3"/>
              </a:rPr>
              <a:t>https://www.programiz.com/c-programming/c-unions</a:t>
            </a:r>
            <a:endParaRPr lang="en-US" sz="1800">
              <a:latin typeface="Times"/>
              <a:cs typeface="Times"/>
            </a:endParaRPr>
          </a:p>
          <a:p>
            <a:r>
              <a:rPr lang="en-US" sz="1800" b="0" i="1" dirty="0">
                <a:latin typeface="Times"/>
                <a:ea typeface="+mj-lt"/>
                <a:cs typeface="+mj-lt"/>
              </a:rPr>
              <a:t>Data types in C</a:t>
            </a:r>
            <a:r>
              <a:rPr lang="en-US" sz="1800" b="0" dirty="0">
                <a:latin typeface="Times"/>
                <a:ea typeface="+mj-lt"/>
                <a:cs typeface="+mj-lt"/>
              </a:rPr>
              <a:t>. (2015, December 21). Share and Discover Knowledge on SlideShare. </a:t>
            </a:r>
            <a:r>
              <a:rPr lang="en-US" sz="1800" b="0" dirty="0">
                <a:latin typeface="Times"/>
                <a:ea typeface="+mj-lt"/>
                <a:cs typeface="+mj-lt"/>
                <a:hlinkClick r:id="rId4"/>
              </a:rPr>
              <a:t>https://www.slideshare.net/TarunSharma24/data-types-in-c-56342387</a:t>
            </a:r>
            <a:endParaRPr lang="en-US" sz="1800">
              <a:latin typeface="Times"/>
              <a:cs typeface="Times"/>
            </a:endParaRPr>
          </a:p>
          <a:p>
            <a:r>
              <a:rPr lang="en-US" sz="1800" b="0" i="1" dirty="0">
                <a:latin typeface="Times"/>
                <a:ea typeface="+mj-lt"/>
                <a:cs typeface="+mj-lt"/>
              </a:rPr>
              <a:t>Enumeration (or </a:t>
            </a:r>
            <a:r>
              <a:rPr lang="en-US" sz="1800" b="0" i="1" dirty="0" err="1">
                <a:latin typeface="Times"/>
                <a:ea typeface="+mj-lt"/>
                <a:cs typeface="+mj-lt"/>
              </a:rPr>
              <a:t>enum</a:t>
            </a:r>
            <a:r>
              <a:rPr lang="en-US" sz="1800" b="0" i="1" dirty="0">
                <a:latin typeface="Times"/>
                <a:ea typeface="+mj-lt"/>
                <a:cs typeface="+mj-lt"/>
              </a:rPr>
              <a:t>) in C</a:t>
            </a:r>
            <a:r>
              <a:rPr lang="en-US" sz="1800" b="0" dirty="0">
                <a:latin typeface="Times"/>
                <a:ea typeface="+mj-lt"/>
                <a:cs typeface="+mj-lt"/>
              </a:rPr>
              <a:t>. (2018, December 21). </a:t>
            </a:r>
            <a:r>
              <a:rPr lang="en-US" sz="1800" b="0" dirty="0" err="1">
                <a:latin typeface="Times"/>
                <a:ea typeface="+mj-lt"/>
                <a:cs typeface="+mj-lt"/>
              </a:rPr>
              <a:t>GeeksforGeeks</a:t>
            </a:r>
            <a:r>
              <a:rPr lang="en-US" sz="1800" b="0" dirty="0">
                <a:latin typeface="Times"/>
                <a:ea typeface="+mj-lt"/>
                <a:cs typeface="+mj-lt"/>
              </a:rPr>
              <a:t>. </a:t>
            </a:r>
            <a:r>
              <a:rPr lang="en-US" sz="1800" b="0" dirty="0">
                <a:latin typeface="Times"/>
                <a:ea typeface="+mj-lt"/>
                <a:cs typeface="+mj-lt"/>
                <a:hlinkClick r:id="rId5"/>
              </a:rPr>
              <a:t>https://www.geeksforgeeks.org/enumeration-enum-c/</a:t>
            </a:r>
            <a:endParaRPr lang="en-US" sz="1800">
              <a:latin typeface="Times"/>
              <a:cs typeface="Times"/>
            </a:endParaRPr>
          </a:p>
          <a:p>
            <a:r>
              <a:rPr lang="en-US" sz="1800" b="0" i="1" dirty="0">
                <a:latin typeface="Times"/>
                <a:ea typeface="+mj-lt"/>
                <a:cs typeface="+mj-lt"/>
              </a:rPr>
              <a:t>UNIT-3: Functions objectives</a:t>
            </a:r>
            <a:r>
              <a:rPr lang="en-US" sz="1800" b="0" dirty="0">
                <a:latin typeface="Times"/>
                <a:ea typeface="+mj-lt"/>
                <a:cs typeface="+mj-lt"/>
              </a:rPr>
              <a:t>. (1). </a:t>
            </a:r>
            <a:r>
              <a:rPr lang="en-US" sz="1800" b="0" dirty="0" err="1">
                <a:latin typeface="Times"/>
                <a:ea typeface="+mj-lt"/>
                <a:cs typeface="+mj-lt"/>
              </a:rPr>
              <a:t>SlidePlayer</a:t>
            </a:r>
            <a:r>
              <a:rPr lang="en-US" sz="1800" b="0" dirty="0">
                <a:latin typeface="Times"/>
                <a:ea typeface="+mj-lt"/>
                <a:cs typeface="+mj-lt"/>
              </a:rPr>
              <a:t> - Upload and Share your PowerPoint presentations. </a:t>
            </a:r>
            <a:r>
              <a:rPr lang="en-US" sz="1800" b="0" dirty="0">
                <a:latin typeface="Times"/>
                <a:ea typeface="+mj-lt"/>
                <a:cs typeface="+mj-lt"/>
                <a:hlinkClick r:id="rId6"/>
              </a:rPr>
              <a:t>https://slideplayer.com/slide/12044744/</a:t>
            </a:r>
            <a:endParaRPr lang="en-US" sz="1800">
              <a:latin typeface="Times"/>
              <a:cs typeface="Times"/>
            </a:endParaRPr>
          </a:p>
          <a:p>
            <a:endParaRPr lang="en-US" sz="28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46862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78CC76-6D66-4D5E-9D32-C0F442FBB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Data Types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94D649-E96D-4721-805E-A913BA18A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3730938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7491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68D3-C88D-4EF6-A5AD-57A927508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6936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Types in C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101A6F4-E8DA-4F3D-A7B0-25B65700A437}"/>
              </a:ext>
            </a:extLst>
          </p:cNvPr>
          <p:cNvCxnSpPr/>
          <p:nvPr/>
        </p:nvCxnSpPr>
        <p:spPr>
          <a:xfrm>
            <a:off x="4282069" y="908824"/>
            <a:ext cx="3835786" cy="464"/>
          </a:xfrm>
          <a:prstGeom prst="straightConnector1">
            <a:avLst/>
          </a:prstGeom>
          <a:ln>
            <a:solidFill>
              <a:srgbClr val="4472C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AED528-DCB0-40E2-BC45-0B866955EC62}"/>
              </a:ext>
            </a:extLst>
          </p:cNvPr>
          <p:cNvSpPr/>
          <p:nvPr/>
        </p:nvSpPr>
        <p:spPr>
          <a:xfrm>
            <a:off x="1832285" y="1655724"/>
            <a:ext cx="1681974" cy="436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 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85B506-6C9E-4EAF-A66B-4E95E33D6AF7}"/>
              </a:ext>
            </a:extLst>
          </p:cNvPr>
          <p:cNvSpPr/>
          <p:nvPr/>
        </p:nvSpPr>
        <p:spPr>
          <a:xfrm>
            <a:off x="4963919" y="1655724"/>
            <a:ext cx="1681974" cy="436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Derived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D311CF-8904-4FF1-B431-2E5091F1BAF5}"/>
              </a:ext>
            </a:extLst>
          </p:cNvPr>
          <p:cNvSpPr/>
          <p:nvPr/>
        </p:nvSpPr>
        <p:spPr>
          <a:xfrm>
            <a:off x="8355748" y="1655724"/>
            <a:ext cx="1681974" cy="436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User-Defined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4F39FC-B9D9-48AE-8395-0D18942110F5}"/>
              </a:ext>
            </a:extLst>
          </p:cNvPr>
          <p:cNvCxnSpPr/>
          <p:nvPr/>
        </p:nvCxnSpPr>
        <p:spPr>
          <a:xfrm>
            <a:off x="5868794" y="878623"/>
            <a:ext cx="3718" cy="78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45BC44-9A3C-4542-8387-B00F40ED2824}"/>
              </a:ext>
            </a:extLst>
          </p:cNvPr>
          <p:cNvCxnSpPr/>
          <p:nvPr/>
        </p:nvCxnSpPr>
        <p:spPr>
          <a:xfrm>
            <a:off x="2749938" y="1207352"/>
            <a:ext cx="3131633" cy="2787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8E0B15-8E2C-44EC-B87C-4282F1AD146F}"/>
              </a:ext>
            </a:extLst>
          </p:cNvPr>
          <p:cNvCxnSpPr>
            <a:cxnSpLocks/>
          </p:cNvCxnSpPr>
          <p:nvPr/>
        </p:nvCxnSpPr>
        <p:spPr>
          <a:xfrm flipH="1">
            <a:off x="2731585" y="1222452"/>
            <a:ext cx="14867" cy="440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A5B89E-D6B8-47BD-90F8-447438029AAD}"/>
              </a:ext>
            </a:extLst>
          </p:cNvPr>
          <p:cNvCxnSpPr>
            <a:cxnSpLocks/>
          </p:cNvCxnSpPr>
          <p:nvPr/>
        </p:nvCxnSpPr>
        <p:spPr>
          <a:xfrm>
            <a:off x="5872279" y="1235230"/>
            <a:ext cx="3131633" cy="2787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5F20B1-2E85-4A57-B93F-DDA78F8E8E54}"/>
              </a:ext>
            </a:extLst>
          </p:cNvPr>
          <p:cNvCxnSpPr>
            <a:cxnSpLocks/>
          </p:cNvCxnSpPr>
          <p:nvPr/>
        </p:nvCxnSpPr>
        <p:spPr>
          <a:xfrm flipH="1">
            <a:off x="8994853" y="1250330"/>
            <a:ext cx="14867" cy="440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26CDA6-3DE1-46B8-921A-AAAFFE11090D}"/>
              </a:ext>
            </a:extLst>
          </p:cNvPr>
          <p:cNvCxnSpPr/>
          <p:nvPr/>
        </p:nvCxnSpPr>
        <p:spPr>
          <a:xfrm>
            <a:off x="1865971" y="2088995"/>
            <a:ext cx="18585" cy="286214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5B77D15-7906-49A8-90B7-3CE7F5D22720}"/>
              </a:ext>
            </a:extLst>
          </p:cNvPr>
          <p:cNvSpPr/>
          <p:nvPr/>
        </p:nvSpPr>
        <p:spPr>
          <a:xfrm>
            <a:off x="2073895" y="2770844"/>
            <a:ext cx="1115121" cy="260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/>
              <a:t>Integer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3166ED2-438E-40FE-9847-49104FC771D2}"/>
              </a:ext>
            </a:extLst>
          </p:cNvPr>
          <p:cNvSpPr/>
          <p:nvPr/>
        </p:nvSpPr>
        <p:spPr>
          <a:xfrm>
            <a:off x="2055310" y="3263357"/>
            <a:ext cx="1226632" cy="260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/>
              <a:t>Character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CB9595F-F65F-4E28-8167-F631A60B3EB7}"/>
              </a:ext>
            </a:extLst>
          </p:cNvPr>
          <p:cNvSpPr/>
          <p:nvPr/>
        </p:nvSpPr>
        <p:spPr>
          <a:xfrm>
            <a:off x="2073894" y="3755868"/>
            <a:ext cx="1115121" cy="260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/>
              <a:t>Float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C96B3B-9E0A-483C-B1BE-A5F3677B18A7}"/>
              </a:ext>
            </a:extLst>
          </p:cNvPr>
          <p:cNvSpPr/>
          <p:nvPr/>
        </p:nvSpPr>
        <p:spPr>
          <a:xfrm>
            <a:off x="2073895" y="4276259"/>
            <a:ext cx="1282388" cy="260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/>
              <a:t>Type Void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3BB9FB4-5A7B-4E62-9DC2-9EE6473B7EB5}"/>
              </a:ext>
            </a:extLst>
          </p:cNvPr>
          <p:cNvSpPr/>
          <p:nvPr/>
        </p:nvSpPr>
        <p:spPr>
          <a:xfrm>
            <a:off x="2073894" y="2306209"/>
            <a:ext cx="1115121" cy="260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/>
              <a:t>Boolean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DAD5F3-65E9-46EA-936A-71B3756FE834}"/>
              </a:ext>
            </a:extLst>
          </p:cNvPr>
          <p:cNvCxnSpPr>
            <a:cxnSpLocks/>
          </p:cNvCxnSpPr>
          <p:nvPr/>
        </p:nvCxnSpPr>
        <p:spPr>
          <a:xfrm>
            <a:off x="4997605" y="1996068"/>
            <a:ext cx="18585" cy="286214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B4110FC-2432-48CD-AAD5-C187990DC928}"/>
              </a:ext>
            </a:extLst>
          </p:cNvPr>
          <p:cNvSpPr/>
          <p:nvPr/>
        </p:nvSpPr>
        <p:spPr>
          <a:xfrm>
            <a:off x="5205528" y="2306209"/>
            <a:ext cx="1115121" cy="260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/>
              <a:t>Array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DA8C4F0-47C6-4415-AF41-0979D3FBE9E8}"/>
              </a:ext>
            </a:extLst>
          </p:cNvPr>
          <p:cNvSpPr/>
          <p:nvPr/>
        </p:nvSpPr>
        <p:spPr>
          <a:xfrm>
            <a:off x="5205528" y="3477087"/>
            <a:ext cx="1115121" cy="260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/>
              <a:t>Pointer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FEEBD2-246F-43C9-BC32-393BDF5362D8}"/>
              </a:ext>
            </a:extLst>
          </p:cNvPr>
          <p:cNvCxnSpPr>
            <a:cxnSpLocks/>
          </p:cNvCxnSpPr>
          <p:nvPr/>
        </p:nvCxnSpPr>
        <p:spPr>
          <a:xfrm>
            <a:off x="8389434" y="1912434"/>
            <a:ext cx="18585" cy="286214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F5488BA-9215-468E-98A5-5DECC690D094}"/>
              </a:ext>
            </a:extLst>
          </p:cNvPr>
          <p:cNvSpPr/>
          <p:nvPr/>
        </p:nvSpPr>
        <p:spPr>
          <a:xfrm>
            <a:off x="5224114" y="2882355"/>
            <a:ext cx="1347436" cy="260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/>
              <a:t>References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D48976F-0619-4E56-99AC-8505C0BB8251}"/>
              </a:ext>
            </a:extLst>
          </p:cNvPr>
          <p:cNvSpPr/>
          <p:nvPr/>
        </p:nvSpPr>
        <p:spPr>
          <a:xfrm>
            <a:off x="8606650" y="2306209"/>
            <a:ext cx="1115121" cy="260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/>
              <a:t>Enum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D328D68-F914-498D-802C-4A30B86DFDFC}"/>
              </a:ext>
            </a:extLst>
          </p:cNvPr>
          <p:cNvSpPr/>
          <p:nvPr/>
        </p:nvSpPr>
        <p:spPr>
          <a:xfrm>
            <a:off x="8606650" y="2742965"/>
            <a:ext cx="1115121" cy="260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/>
              <a:t>Structure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D03FAFE-97BF-4788-9C28-C9082C24FB3C}"/>
              </a:ext>
            </a:extLst>
          </p:cNvPr>
          <p:cNvSpPr/>
          <p:nvPr/>
        </p:nvSpPr>
        <p:spPr>
          <a:xfrm>
            <a:off x="8597357" y="3216892"/>
            <a:ext cx="1115121" cy="260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/>
              <a:t>Union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67DE40-BB93-424F-9AB5-8660FD21A69D}"/>
              </a:ext>
            </a:extLst>
          </p:cNvPr>
          <p:cNvCxnSpPr/>
          <p:nvPr/>
        </p:nvCxnSpPr>
        <p:spPr>
          <a:xfrm>
            <a:off x="1876424" y="2406108"/>
            <a:ext cx="198865" cy="13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3509B8-AA74-4867-B13D-D961AE14C619}"/>
              </a:ext>
            </a:extLst>
          </p:cNvPr>
          <p:cNvCxnSpPr>
            <a:cxnSpLocks/>
          </p:cNvCxnSpPr>
          <p:nvPr/>
        </p:nvCxnSpPr>
        <p:spPr>
          <a:xfrm>
            <a:off x="1876424" y="2861449"/>
            <a:ext cx="198865" cy="13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87D2AB-260A-42C6-AA1E-B4DA6F819D77}"/>
              </a:ext>
            </a:extLst>
          </p:cNvPr>
          <p:cNvCxnSpPr>
            <a:cxnSpLocks/>
          </p:cNvCxnSpPr>
          <p:nvPr/>
        </p:nvCxnSpPr>
        <p:spPr>
          <a:xfrm>
            <a:off x="1876424" y="3372546"/>
            <a:ext cx="198865" cy="13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6B2B44C-6A6A-4574-8F92-9FCC85ED77F4}"/>
              </a:ext>
            </a:extLst>
          </p:cNvPr>
          <p:cNvCxnSpPr>
            <a:cxnSpLocks/>
          </p:cNvCxnSpPr>
          <p:nvPr/>
        </p:nvCxnSpPr>
        <p:spPr>
          <a:xfrm>
            <a:off x="1876424" y="3892936"/>
            <a:ext cx="198865" cy="13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7B117D-5290-4D24-B6F2-EF9A5687C1C0}"/>
              </a:ext>
            </a:extLst>
          </p:cNvPr>
          <p:cNvCxnSpPr>
            <a:cxnSpLocks/>
          </p:cNvCxnSpPr>
          <p:nvPr/>
        </p:nvCxnSpPr>
        <p:spPr>
          <a:xfrm>
            <a:off x="1885716" y="4394741"/>
            <a:ext cx="198865" cy="13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193F12-CDBA-4F18-852A-8380FF370CBE}"/>
              </a:ext>
            </a:extLst>
          </p:cNvPr>
          <p:cNvCxnSpPr>
            <a:cxnSpLocks/>
          </p:cNvCxnSpPr>
          <p:nvPr/>
        </p:nvCxnSpPr>
        <p:spPr>
          <a:xfrm>
            <a:off x="5008057" y="2433985"/>
            <a:ext cx="198865" cy="13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82570B-D954-4475-B8AA-23D99D1C5BA7}"/>
              </a:ext>
            </a:extLst>
          </p:cNvPr>
          <p:cNvCxnSpPr>
            <a:cxnSpLocks/>
          </p:cNvCxnSpPr>
          <p:nvPr/>
        </p:nvCxnSpPr>
        <p:spPr>
          <a:xfrm>
            <a:off x="5008057" y="3000838"/>
            <a:ext cx="198865" cy="13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AD24CF5-0057-4093-BB2B-3957280E30DE}"/>
              </a:ext>
            </a:extLst>
          </p:cNvPr>
          <p:cNvCxnSpPr>
            <a:cxnSpLocks/>
          </p:cNvCxnSpPr>
          <p:nvPr/>
        </p:nvCxnSpPr>
        <p:spPr>
          <a:xfrm>
            <a:off x="5017349" y="3595569"/>
            <a:ext cx="198865" cy="13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0E36250-29DA-41A1-8EF0-8D41B04AF5BC}"/>
              </a:ext>
            </a:extLst>
          </p:cNvPr>
          <p:cNvCxnSpPr>
            <a:cxnSpLocks/>
          </p:cNvCxnSpPr>
          <p:nvPr/>
        </p:nvCxnSpPr>
        <p:spPr>
          <a:xfrm>
            <a:off x="8399885" y="2433983"/>
            <a:ext cx="198865" cy="13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9356E60-D7AA-42DC-8CD3-27609A609250}"/>
              </a:ext>
            </a:extLst>
          </p:cNvPr>
          <p:cNvCxnSpPr>
            <a:cxnSpLocks/>
          </p:cNvCxnSpPr>
          <p:nvPr/>
        </p:nvCxnSpPr>
        <p:spPr>
          <a:xfrm>
            <a:off x="8409177" y="2880032"/>
            <a:ext cx="198865" cy="13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A52B4BF-07E9-4905-A1E7-174A05202320}"/>
              </a:ext>
            </a:extLst>
          </p:cNvPr>
          <p:cNvCxnSpPr>
            <a:cxnSpLocks/>
          </p:cNvCxnSpPr>
          <p:nvPr/>
        </p:nvCxnSpPr>
        <p:spPr>
          <a:xfrm>
            <a:off x="8399885" y="3344665"/>
            <a:ext cx="198865" cy="13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08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CA3A7C3A-46FD-48FE-BDE4-242021E1C1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834" r="-1" b="9162"/>
          <a:stretch/>
        </p:blipFill>
        <p:spPr>
          <a:xfrm>
            <a:off x="-105207" y="-55746"/>
            <a:ext cx="12300463" cy="6912370"/>
          </a:xfrm>
          <a:prstGeom prst="rect">
            <a:avLst/>
          </a:prstGeom>
        </p:spPr>
      </p:pic>
      <p:pic>
        <p:nvPicPr>
          <p:cNvPr id="40" name="Picture 30">
            <a:extLst>
              <a:ext uri="{FF2B5EF4-FFF2-40B4-BE49-F238E27FC236}">
                <a16:creationId xmlns:a16="http://schemas.microsoft.com/office/drawing/2014/main" id="{BBF9703A-116F-4B3B-B77F-03C8F82F2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 rot="16200000">
            <a:off x="40988" y="-43974"/>
            <a:ext cx="1447800" cy="1535750"/>
          </a:xfrm>
          <a:prstGeom prst="rect">
            <a:avLst/>
          </a:prstGeom>
        </p:spPr>
      </p:pic>
      <p:pic>
        <p:nvPicPr>
          <p:cNvPr id="41" name="Picture 32">
            <a:extLst>
              <a:ext uri="{FF2B5EF4-FFF2-40B4-BE49-F238E27FC236}">
                <a16:creationId xmlns:a16="http://schemas.microsoft.com/office/drawing/2014/main" id="{A1B4061D-A626-49CE-9EA0-6A70DA7D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14364" y="3672852"/>
            <a:ext cx="1371600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941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9E924-B6D9-405D-9C16-4D7A481B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536349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example of primary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20A1-BF97-4870-BDB3-3482A0006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9736"/>
            <a:ext cx="10515600" cy="545669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#include &lt;</a:t>
            </a:r>
            <a:r>
              <a:rPr lang="en-US" dirty="0" err="1">
                <a:ea typeface="+mn-lt"/>
                <a:cs typeface="+mn-lt"/>
              </a:rPr>
              <a:t>stdio.h</a:t>
            </a:r>
            <a:r>
              <a:rPr lang="en-US" dirty="0">
                <a:ea typeface="+mn-lt"/>
                <a:cs typeface="+mn-lt"/>
              </a:rPr>
              <a:t>&gt;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int main() {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int a = 4000; // positive integer data type </a:t>
            </a:r>
          </a:p>
          <a:p>
            <a:pPr marL="0" indent="0">
              <a:buNone/>
            </a:pPr>
            <a:r>
              <a:rPr lang="en-US" dirty="0"/>
              <a:t>   float b = 5.2324; // float data type </a:t>
            </a:r>
          </a:p>
          <a:p>
            <a:pPr marL="0" indent="0">
              <a:buNone/>
            </a:pPr>
            <a:r>
              <a:rPr lang="en-US" dirty="0"/>
              <a:t>   char c = 'Z'; // char data type </a:t>
            </a:r>
          </a:p>
          <a:p>
            <a:pPr marL="0" indent="0">
              <a:buNone/>
            </a:pPr>
            <a:r>
              <a:rPr lang="en-US" dirty="0"/>
              <a:t>    long d = 41657; // long positive integer data type </a:t>
            </a:r>
          </a:p>
          <a:p>
            <a:pPr marL="0" indent="0">
              <a:buNone/>
            </a:pPr>
            <a:r>
              <a:rPr lang="en-US" dirty="0"/>
              <a:t>    long e = -21556; // long -</a:t>
            </a:r>
            <a:r>
              <a:rPr lang="en-US" dirty="0" err="1"/>
              <a:t>ve</a:t>
            </a:r>
            <a:r>
              <a:rPr lang="en-US" dirty="0"/>
              <a:t> integer data type </a:t>
            </a:r>
            <a:endParaRPr lang="en-US"/>
          </a:p>
          <a:p>
            <a:pPr marL="0" indent="0">
              <a:buNone/>
            </a:pPr>
            <a:r>
              <a:rPr lang="en-US" dirty="0"/>
              <a:t>    int f = -185; // -</a:t>
            </a:r>
            <a:r>
              <a:rPr lang="en-US" dirty="0" err="1"/>
              <a:t>ve</a:t>
            </a:r>
            <a:r>
              <a:rPr lang="en-US" dirty="0"/>
              <a:t> integer data type </a:t>
            </a:r>
            <a:endParaRPr lang="en-US"/>
          </a:p>
          <a:p>
            <a:pPr marL="0" indent="0">
              <a:buNone/>
            </a:pPr>
            <a:r>
              <a:rPr lang="en-US"/>
              <a:t>    short g = 130; // short +</a:t>
            </a:r>
            <a:r>
              <a:rPr lang="en-US" err="1"/>
              <a:t>ve</a:t>
            </a:r>
            <a:r>
              <a:rPr lang="en-US" dirty="0"/>
              <a:t> integer data type </a:t>
            </a:r>
            <a:endParaRPr lang="en-US"/>
          </a:p>
          <a:p>
            <a:pPr marL="0" indent="0">
              <a:buNone/>
            </a:pPr>
            <a:r>
              <a:rPr lang="en-US" dirty="0"/>
              <a:t>    short h = -130; // short -</a:t>
            </a:r>
            <a:r>
              <a:rPr lang="en-US" dirty="0" err="1"/>
              <a:t>ve</a:t>
            </a:r>
            <a:r>
              <a:rPr lang="en-US" dirty="0"/>
              <a:t> integer data type </a:t>
            </a:r>
            <a:endParaRPr lang="en-US"/>
          </a:p>
          <a:p>
            <a:pPr marL="0" indent="0">
              <a:buNone/>
            </a:pPr>
            <a:r>
              <a:rPr lang="en-US" dirty="0"/>
              <a:t>    double </a:t>
            </a:r>
            <a:r>
              <a:rPr lang="en-US" dirty="0" err="1"/>
              <a:t>i</a:t>
            </a:r>
            <a:r>
              <a:rPr lang="en-US" dirty="0"/>
              <a:t> = 4.1234567890; // double float data type </a:t>
            </a:r>
            <a:endParaRPr lang="en-US"/>
          </a:p>
          <a:p>
            <a:pPr marL="0" indent="0">
              <a:buNone/>
            </a:pPr>
            <a:r>
              <a:rPr lang="en-US" dirty="0"/>
              <a:t>    float j = -3.55; // float data type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81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2A8-1731-4907-906B-EAE8C6C4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ea typeface="+mj-lt"/>
                <a:cs typeface="+mj-lt"/>
              </a:rPr>
              <a:t>Example program to add two values of a particular data type.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194BF-EB49-4685-9C14-F66138999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450"/>
            <a:ext cx="7225991" cy="4195763"/>
          </a:xfr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pPr marL="0" indent="0">
              <a:buNone/>
            </a:pPr>
            <a:endParaRPr lang="en-US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+mn-lt"/>
              </a:rPr>
              <a:t>#include &lt;</a:t>
            </a:r>
            <a:r>
              <a:rPr lang="en-US" dirty="0" err="1">
                <a:latin typeface="Arial"/>
                <a:ea typeface="+mn-lt"/>
                <a:cs typeface="+mn-lt"/>
              </a:rPr>
              <a:t>stdio.h</a:t>
            </a:r>
            <a:r>
              <a:rPr lang="en-US" dirty="0">
                <a:latin typeface="Arial"/>
                <a:ea typeface="+mn-lt"/>
                <a:cs typeface="+mn-lt"/>
              </a:rPr>
              <a:t>&gt;
int main() {    
    int number1, number2, sum;
    </a:t>
            </a:r>
            <a:r>
              <a:rPr lang="en-US" dirty="0" err="1">
                <a:latin typeface="Arial"/>
                <a:ea typeface="+mn-lt"/>
                <a:cs typeface="+mn-lt"/>
              </a:rPr>
              <a:t>printf</a:t>
            </a:r>
            <a:r>
              <a:rPr lang="en-US" dirty="0">
                <a:latin typeface="Arial"/>
                <a:ea typeface="+mn-lt"/>
                <a:cs typeface="+mn-lt"/>
              </a:rPr>
              <a:t>("Enter two integers: ");
    </a:t>
            </a:r>
            <a:r>
              <a:rPr lang="en-US" dirty="0" err="1">
                <a:latin typeface="Arial"/>
                <a:ea typeface="+mn-lt"/>
                <a:cs typeface="+mn-lt"/>
              </a:rPr>
              <a:t>scanf</a:t>
            </a:r>
            <a:r>
              <a:rPr lang="en-US" dirty="0">
                <a:latin typeface="Arial"/>
                <a:ea typeface="+mn-lt"/>
                <a:cs typeface="+mn-lt"/>
              </a:rPr>
              <a:t>("%d %d", &amp;number1, &amp;number2);
    // calculating sum
    sum = number1 + number2;      
    </a:t>
            </a:r>
            <a:r>
              <a:rPr lang="en-US" dirty="0" err="1">
                <a:latin typeface="Arial"/>
                <a:ea typeface="+mn-lt"/>
                <a:cs typeface="+mn-lt"/>
              </a:rPr>
              <a:t>printf</a:t>
            </a:r>
            <a:r>
              <a:rPr lang="en-US" dirty="0">
                <a:latin typeface="Arial"/>
                <a:ea typeface="+mn-lt"/>
                <a:cs typeface="+mn-lt"/>
              </a:rPr>
              <a:t>("%d + %d = %d", number1, number2, sum);
    return 0;
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9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CA88-43CB-4FAE-A7D6-B25A006C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derived data types and why it is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D01D3-8786-4767-BEAA-A562DE29D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Derived from built-in data types</a:t>
            </a:r>
          </a:p>
          <a:p>
            <a:r>
              <a:rPr lang="en-US" dirty="0"/>
              <a:t>Limited number of problems are solved using primary data types</a:t>
            </a:r>
          </a:p>
          <a:p>
            <a:r>
              <a:rPr lang="en-US" dirty="0"/>
              <a:t>Help to solve complex problems </a:t>
            </a:r>
          </a:p>
        </p:txBody>
      </p:sp>
    </p:spTree>
    <p:extLst>
      <p:ext uri="{BB962C8B-B14F-4D97-AF65-F5344CB8AC3E}">
        <p14:creationId xmlns:p14="http://schemas.microsoft.com/office/powerpoint/2010/main" val="1910612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38682-9A0F-430A-B7D6-51C6E5E77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C supports three derived data types: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293976A-6B45-4805-B0B1-9CE923E581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56492"/>
          <a:ext cx="10515601" cy="3511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482">
                  <a:extLst>
                    <a:ext uri="{9D8B030D-6E8A-4147-A177-3AD203B41FA5}">
                      <a16:colId xmlns:a16="http://schemas.microsoft.com/office/drawing/2014/main" val="3042869068"/>
                    </a:ext>
                  </a:extLst>
                </a:gridCol>
                <a:gridCol w="8577119">
                  <a:extLst>
                    <a:ext uri="{9D8B030D-6E8A-4147-A177-3AD203B41FA5}">
                      <a16:colId xmlns:a16="http://schemas.microsoft.com/office/drawing/2014/main" val="1571027266"/>
                    </a:ext>
                  </a:extLst>
                </a:gridCol>
              </a:tblGrid>
              <a:tr h="52578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Data Types</a:t>
                      </a:r>
                      <a:endParaRPr lang="en-US" sz="2400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19495" marR="119495" marT="59748" marB="5974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Description</a:t>
                      </a:r>
                      <a:endParaRPr lang="en-US" sz="2400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19495" marR="119495" marT="59748" marB="59748"/>
                </a:tc>
                <a:extLst>
                  <a:ext uri="{0D108BD9-81ED-4DB2-BD59-A6C34878D82A}">
                    <a16:rowId xmlns:a16="http://schemas.microsoft.com/office/drawing/2014/main" val="726368332"/>
                  </a:ext>
                </a:extLst>
              </a:tr>
              <a:tr h="884267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Arrays</a:t>
                      </a:r>
                    </a:p>
                  </a:txBody>
                  <a:tcPr marL="119495" marR="119495" marT="59748" marB="5974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Arrays are sequences of data items having homogeneous values. They have adjacent memory locations to store values.</a:t>
                      </a:r>
                    </a:p>
                  </a:txBody>
                  <a:tcPr marL="119495" marR="119495" marT="59748" marB="59748"/>
                </a:tc>
                <a:extLst>
                  <a:ext uri="{0D108BD9-81ED-4DB2-BD59-A6C34878D82A}">
                    <a16:rowId xmlns:a16="http://schemas.microsoft.com/office/drawing/2014/main" val="2126546078"/>
                  </a:ext>
                </a:extLst>
              </a:tr>
              <a:tr h="884267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References</a:t>
                      </a:r>
                    </a:p>
                  </a:txBody>
                  <a:tcPr marL="119495" marR="119495" marT="59748" marB="5974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Function pointers allow referencing functions with a particular signature.</a:t>
                      </a:r>
                    </a:p>
                  </a:txBody>
                  <a:tcPr marL="119495" marR="119495" marT="59748" marB="59748"/>
                </a:tc>
                <a:extLst>
                  <a:ext uri="{0D108BD9-81ED-4DB2-BD59-A6C34878D82A}">
                    <a16:rowId xmlns:a16="http://schemas.microsoft.com/office/drawing/2014/main" val="4181734975"/>
                  </a:ext>
                </a:extLst>
              </a:tr>
              <a:tr h="884267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Pointers</a:t>
                      </a:r>
                    </a:p>
                  </a:txBody>
                  <a:tcPr marL="119495" marR="119495" marT="59748" marB="5974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These are powerful C features which are used to access the memory and deal with their addresses.</a:t>
                      </a:r>
                    </a:p>
                  </a:txBody>
                  <a:tcPr marL="119495" marR="119495" marT="59748" marB="59748"/>
                </a:tc>
                <a:extLst>
                  <a:ext uri="{0D108BD9-81ED-4DB2-BD59-A6C34878D82A}">
                    <a16:rowId xmlns:a16="http://schemas.microsoft.com/office/drawing/2014/main" val="1229786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912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75235-37F8-4922-82D2-EF0DB0F62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en-US">
                <a:latin typeface="Time"/>
              </a:rPr>
              <a:t>Array Pointer and Reference example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4D77A7-C653-4352-8684-E276D126C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0" y="559813"/>
            <a:ext cx="4467677" cy="5265202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int mark[5] = {19, 10, 8, 17, 9};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int* pc, c;
c = 5;
pc = &amp;c;
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printf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("%d", *pc);   // Output: 5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#include&lt;stdio.h&gt; 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 void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change(</a:t>
            </a:r>
            <a:r>
              <a:rPr lang="en-US" sz="1400" b="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int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num) {    </a:t>
            </a:r>
            <a:endParaRPr lang="en-US" sz="14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 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printf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("Before adding value inside function num=%d \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n",num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);    </a:t>
            </a:r>
            <a:endParaRPr lang="en-US" sz="14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 num=num+100;    </a:t>
            </a:r>
            <a:endParaRPr lang="en-US" sz="14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  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printf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("After adding value inside function num=%d \n", num);    </a:t>
            </a:r>
            <a:endParaRPr lang="en-US" sz="14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}   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 int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main() {    </a:t>
            </a:r>
            <a:endParaRPr lang="en-US" sz="14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 int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x=100;   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 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printf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("Before function call x=%d \n", x);    </a:t>
            </a:r>
            <a:endParaRPr lang="en-US" sz="14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  change(x);//passing value in function    </a:t>
            </a:r>
            <a:endParaRPr lang="en-US" sz="14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   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printf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("After function call x=%d \n", x);   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   re</a:t>
            </a:r>
            <a:r>
              <a:rPr lang="en-US" sz="1100" b="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turn</a:t>
            </a:r>
            <a:r>
              <a:rPr lang="en-US" sz="11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0;  </a:t>
            </a:r>
            <a:endParaRPr lang="en-US" sz="11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10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}    </a:t>
            </a:r>
            <a:endParaRPr lang="en-US" sz="11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1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738842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36291F"/>
      </a:dk2>
      <a:lt2>
        <a:srgbClr val="E6E2E8"/>
      </a:lt2>
      <a:accent1>
        <a:srgbClr val="5CB530"/>
      </a:accent1>
      <a:accent2>
        <a:srgbClr val="89AD22"/>
      </a:accent2>
      <a:accent3>
        <a:srgbClr val="B7A130"/>
      </a:accent3>
      <a:accent4>
        <a:srgbClr val="C56A27"/>
      </a:accent4>
      <a:accent5>
        <a:srgbClr val="D73A39"/>
      </a:accent5>
      <a:accent6>
        <a:srgbClr val="C52768"/>
      </a:accent6>
      <a:hlink>
        <a:srgbClr val="BF553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BlockprintVTI</vt:lpstr>
      <vt:lpstr>Data Types in C programming with source code</vt:lpstr>
      <vt:lpstr>Data Types</vt:lpstr>
      <vt:lpstr>Data Types in C</vt:lpstr>
      <vt:lpstr>PowerPoint Presentation</vt:lpstr>
      <vt:lpstr>Basic example of primary data type</vt:lpstr>
      <vt:lpstr>Example program to add two values of a particular data type.</vt:lpstr>
      <vt:lpstr>What is derived data types and why it is needed?</vt:lpstr>
      <vt:lpstr>C supports three derived data types:</vt:lpstr>
      <vt:lpstr>Array Pointer and Reference example</vt:lpstr>
      <vt:lpstr>User defined data type </vt:lpstr>
      <vt:lpstr>Structure </vt:lpstr>
      <vt:lpstr>PowerPoint Presentation</vt:lpstr>
      <vt:lpstr>Union </vt:lpstr>
      <vt:lpstr>Enum</vt:lpstr>
      <vt:lpstr>References C pointers (With examples). (n.d.). Programiz: Learn to Code for Free. https://www.programiz.com/c-programming/c-pointers C unions (With examples). (n.d.). Programiz: Learn to Code for Free. https://www.programiz.com/c-programming/c-unions Data types in C. (2015, December 21). Share and Discover Knowledge on SlideShare. https://www.slideshare.net/TarunSharma24/data-types-in-c-56342387 Enumeration (or enum) in C. (2018, December 21). GeeksforGeeks. https://www.geeksforgeeks.org/enumeration-enum-c/ UNIT-3: Functions objectives. (1). SlidePlayer - Upload and Share your PowerPoint presentations. https://slideplayer.com/slide/12044744/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374</cp:revision>
  <dcterms:created xsi:type="dcterms:W3CDTF">2021-03-03T11:07:55Z</dcterms:created>
  <dcterms:modified xsi:type="dcterms:W3CDTF">2021-03-03T14:30:16Z</dcterms:modified>
</cp:coreProperties>
</file>