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6" r:id="rId3"/>
    <p:sldId id="361" r:id="rId4"/>
    <p:sldId id="362" r:id="rId5"/>
    <p:sldId id="363" r:id="rId6"/>
    <p:sldId id="358" r:id="rId7"/>
    <p:sldId id="357" r:id="rId8"/>
    <p:sldId id="364" r:id="rId9"/>
  </p:sldIdLst>
  <p:sldSz cx="9906000" cy="6858000" type="A4"/>
  <p:notesSz cx="9240520" cy="69545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185C9-1501-4057-83B0-75C7BD3AB865}">
          <p14:sldIdLst>
            <p14:sldId id="356"/>
            <p14:sldId id="361"/>
            <p14:sldId id="362"/>
            <p14:sldId id="363"/>
            <p14:sldId id="358"/>
            <p14:sldId id="357"/>
            <p14:sldId id="364"/>
          </p14:sldIdLst>
        </p14:section>
        <p14:section name="Untitled Section" id="{785DB642-3190-4FAB-A41A-544A63574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Ravi Kumar" initials="SK" lastIdx="2" clrIdx="0"/>
  <p:cmAuthor id="2" name="Subba Rao Anupindi" initials="SR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316" y="48"/>
      </p:cViewPr>
      <p:guideLst>
        <p:guide orient="horz" pos="218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4871" y="1"/>
            <a:ext cx="4004363" cy="349352"/>
          </a:xfrm>
          <a:prstGeom prst="rect">
            <a:avLst/>
          </a:prstGeom>
        </p:spPr>
        <p:txBody>
          <a:bodyPr vert="horz" lIns="89082" tIns="44541" rIns="89082" bIns="44541" rtlCol="0"/>
          <a:lstStyle>
            <a:lvl1pPr algn="r">
              <a:defRPr sz="1100"/>
            </a:lvl1pPr>
          </a:lstStyle>
          <a:p>
            <a:fld id="{5E9B9B71-962A-4526-899B-3954D6A5C8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69950"/>
            <a:ext cx="3382962" cy="234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82" tIns="44541" rIns="89082" bIns="445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85" y="3347018"/>
            <a:ext cx="7392670" cy="2738467"/>
          </a:xfrm>
          <a:prstGeom prst="rect">
            <a:avLst/>
          </a:prstGeom>
        </p:spPr>
        <p:txBody>
          <a:bodyPr vert="horz" lIns="89082" tIns="44541" rIns="89082" bIns="44541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4871" y="6605492"/>
            <a:ext cx="4004363" cy="349351"/>
          </a:xfrm>
          <a:prstGeom prst="rect">
            <a:avLst/>
          </a:prstGeom>
        </p:spPr>
        <p:txBody>
          <a:bodyPr vert="horz" lIns="89082" tIns="44541" rIns="89082" bIns="44541" rtlCol="0" anchor="b"/>
          <a:lstStyle>
            <a:lvl1pPr algn="r">
              <a:defRPr sz="1100"/>
            </a:lvl1pPr>
          </a:lstStyle>
          <a:p>
            <a:fld id="{77D47C25-B104-4BA2-8A54-1EF60C746F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ED94-A3BE-47AC-92CE-240F550B31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FF11-B97B-4740-804E-A8D6D95CFC2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ECE-7C50-4E93-B932-80AEE116FA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62C-EBD9-41AE-94F5-505211FBFC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6855-92C4-4BEB-8002-0A40E3989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1763-0854-4A5E-A0CC-847E76BF89C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EE72-A2CF-4F3A-A928-F86839ACEEF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DD4-A243-488E-A295-DD3A3E923D9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48F-BE2D-40FA-8282-C384772BC8F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0563-466E-415D-9360-AD44E94CA9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4A63-CE10-431E-B8FD-A327C553FD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64F6-9B64-4BB9-AFFA-F89729A455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88B6-6848-4BC8-9EDC-26ED473FCF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8130" y="2375535"/>
            <a:ext cx="91744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b="1"/>
              <a:t>Title :- Mobile Analytics Dashboard Project</a:t>
            </a:r>
            <a:endParaRPr lang="en-US" sz="2800" b="1"/>
          </a:p>
          <a:p>
            <a:pPr algn="l"/>
            <a:r>
              <a:rPr lang="en-US" sz="2800" b="1"/>
              <a:t>Subtitle :- Real Time Data Insights For Mobile Transactions</a:t>
            </a:r>
            <a:endParaRPr lang="en-US" sz="2800" b="1"/>
          </a:p>
          <a:p>
            <a:pPr algn="l"/>
            <a:endParaRPr lang="en-US" sz="2800" b="1"/>
          </a:p>
          <a:p>
            <a:pPr algn="l"/>
            <a:r>
              <a:rPr lang="en-US" sz="2800" b="1"/>
              <a:t>Presented By :- Subham Biswas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7000" y="872490"/>
            <a:ext cx="9549765" cy="19634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800" b="1"/>
              <a:t>Title: Project Overview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Developed a real-time mobile analytics dashboard to track and evaluate transaction data.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Designed and implemented a SQL database for efficient data management.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Automated workflows for seamless data import and transformation from CSV files.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Created detailed Power BI visualizations offering insights into customer behavior and spending.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887095"/>
            <a:ext cx="9690100" cy="517207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en-US" sz="2800" b="1"/>
              <a:t>SQL Queries – Key Highlights</a:t>
            </a:r>
            <a:endParaRPr lang="en-US" altLang="en-US" sz="2800" b="1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 b="1"/>
              <a:t>Title:</a:t>
            </a:r>
            <a:r>
              <a:rPr lang="en-US" altLang="en-US" sz="2000"/>
              <a:t> Key SQL Queries and Results</a:t>
            </a:r>
            <a:endParaRPr lang="en-US" altLang="en-US" sz="2000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/>
              <a:t>1. Price Analysis: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Top 5 most expensive and cheapest phones.</a:t>
            </a:r>
            <a:endParaRPr lang="en-US" altLang="en-US" sz="2000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/>
              <a:t>2. Brand-Specific Queries: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Top 5 Samsung phones by features and price.</a:t>
            </a:r>
            <a:endParaRPr lang="en-US" altLang="en-US" sz="2000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/>
              <a:t>3. Feature-Specific Analysis: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High and low-priced Android/iOS phones.</a:t>
            </a:r>
            <a:endParaRPr lang="en-US" altLang="en-US" sz="2000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/>
              <a:t>4. 5G Analysis: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Top 5 phones supporting 5G.</a:t>
            </a:r>
            <a:endParaRPr lang="en-US" altLang="en-US" sz="2000"/>
          </a:p>
          <a:p>
            <a:pPr>
              <a:lnSpc>
                <a:spcPct val="40000"/>
              </a:lnSpc>
              <a:spcAft>
                <a:spcPct val="60000"/>
              </a:spcAft>
            </a:pPr>
            <a:r>
              <a:rPr lang="en-US" altLang="en-US" sz="2000"/>
              <a:t>5. Total Mobile Value:</a:t>
            </a:r>
            <a:endParaRPr lang="en-US" altLang="en-US" sz="2000"/>
          </a:p>
          <a:p>
            <a:pPr marL="342900" indent="-342900">
              <a:lnSpc>
                <a:spcPct val="4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/>
              <a:t>Summed price of all phones grouped by brand</a:t>
            </a:r>
            <a:r>
              <a:rPr lang="en-US" altLang="en-US" sz="2400"/>
              <a:t>.</a:t>
            </a:r>
            <a:endParaRPr lang="en-US" altLang="en-US" sz="2400"/>
          </a:p>
          <a:p>
            <a:pPr>
              <a:spcAft>
                <a:spcPct val="60000"/>
              </a:spcAft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0815" y="842645"/>
            <a:ext cx="9563735" cy="54463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/>
              <a:t>Power BI Analysis – Total Mobiles</a:t>
            </a:r>
            <a:endParaRPr sz="2800" b="1"/>
          </a:p>
          <a:p>
            <a:r>
              <a:rPr lang="en-US" altLang="en-US" sz="2000" b="1">
                <a:sym typeface="+mn-ea"/>
              </a:rPr>
              <a:t>Title:</a:t>
            </a:r>
            <a:r>
              <a:rPr lang="en-US" altLang="en-US" sz="2000">
                <a:sym typeface="+mn-ea"/>
              </a:rPr>
              <a:t> Key SQL Queries and Results</a:t>
            </a:r>
            <a:endParaRPr sz="2000" b="1"/>
          </a:p>
          <a:p>
            <a:r>
              <a:rPr lang="en-US" altLang="en-US" sz="2000"/>
              <a:t>1. Total Mobiles Analysis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Visual showing the total number of mobiles in the dataset.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Breakdown by brands and operating systems.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2. Mobile Features Analysis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Battery capacity distribution across brands.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Operating system comparison (Android vs. iOS).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3. 5G Availability Analysis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Number and percentage of phones supporting 5G.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Price analysis for 5G-supported phones.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4. Brand Insights Analysis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Brand popularity based on total mobiles listed.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Internal storage and selfie camera trends by brand.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2160"/>
            <a:ext cx="9856470" cy="55848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94430" y="250190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Power BI Dashboard Creation</a:t>
            </a:r>
            <a:endParaRPr 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3520" y="861060"/>
            <a:ext cx="920496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Title: Conclusion</a:t>
            </a:r>
            <a:endParaRPr lang="en-US" altLang="en-US" sz="2800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Successfully developed a comprehensive dashboard for mobile analytics.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SQL queries and Power BI dashboards provide actionable insights.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The analysis supports strategic decision-making in the mobile retail sector.</a:t>
            </a: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9F88B6-6848-4BC8-9EDC-26ED473FCFEB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02000" y="2988310"/>
            <a:ext cx="330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THANK YOU !</a:t>
            </a:r>
            <a:endParaRPr lang="en-US" sz="3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2315B09AB3B4197738357520C6B77" ma:contentTypeVersion="8" ma:contentTypeDescription="Create a new document." ma:contentTypeScope="" ma:versionID="973c293fbd530e4f0345420e2cf0f4aa">
  <xsd:schema xmlns:xsd="http://www.w3.org/2001/XMLSchema" xmlns:xs="http://www.w3.org/2001/XMLSchema" xmlns:p="http://schemas.microsoft.com/office/2006/metadata/properties" xmlns:ns2="d86a2c3e-c9c5-46e4-b7b3-54077a7f96c2" targetNamespace="http://schemas.microsoft.com/office/2006/metadata/properties" ma:root="true" ma:fieldsID="cb65f01193799d3d14d0a5703716aed9" ns2:_="">
    <xsd:import namespace="d86a2c3e-c9c5-46e4-b7b3-54077a7f96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a2c3e-c9c5-46e4-b7b3-54077a7f9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D8CA3-4C34-4EBE-82B9-78DF5F425C8F}">
  <ds:schemaRefs/>
</ds:datastoreItem>
</file>

<file path=customXml/itemProps2.xml><?xml version="1.0" encoding="utf-8"?>
<ds:datastoreItem xmlns:ds="http://schemas.openxmlformats.org/officeDocument/2006/customXml" ds:itemID="{71E987B9-08DF-48BD-BA3E-DCA931CD3854}">
  <ds:schemaRefs/>
</ds:datastoreItem>
</file>

<file path=customXml/itemProps3.xml><?xml version="1.0" encoding="utf-8"?>
<ds:datastoreItem xmlns:ds="http://schemas.openxmlformats.org/officeDocument/2006/customXml" ds:itemID="{CEB437BA-004B-4AB8-BE8A-5FCED23DC9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Presentation</Application>
  <PresentationFormat>A4 Paper (210x297 mm)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S.Ravi Kumar</dc:creator>
  <cp:lastModifiedBy>Subham Vikky</cp:lastModifiedBy>
  <cp:revision>329</cp:revision>
  <cp:lastPrinted>2023-07-07T10:02:00Z</cp:lastPrinted>
  <dcterms:created xsi:type="dcterms:W3CDTF">2020-01-21T11:45:00Z</dcterms:created>
  <dcterms:modified xsi:type="dcterms:W3CDTF">2024-11-21T04:53:26Z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0x0101005032315B09AB3B4197738357520C6B77</vt:lpwstr>
  </property>
  <property fmtid="{D5CDD505-2E9C-101B-9397-08002B2CF9AE}" pid="3" name="ICV">
    <vt:lpwstr>E39041F6160D44F7B1117370441F99DF_12</vt:lpwstr>
  </property>
  <property fmtid="{D5CDD505-2E9C-101B-9397-08002B2CF9AE}" pid="4" name="KSOProductBuildVer">
    <vt:lpwstr>1033-12.2.0.18911</vt:lpwstr>
  </property>
</Properties>
</file>